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4" r:id="rId64"/>
    <p:sldId id="325" r:id="rId65"/>
    <p:sldId id="326" r:id="rId66"/>
    <p:sldId id="328" r:id="rId67"/>
    <p:sldId id="329" r:id="rId68"/>
    <p:sldId id="334" r:id="rId69"/>
    <p:sldId id="332" r:id="rId70"/>
    <p:sldId id="333" r:id="rId71"/>
    <p:sldId id="331"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563" autoAdjust="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C9476A-275A-4D38-B857-788AAEAC94C0}" type="datetimeFigureOut">
              <a:rPr lang="en-IN" smtClean="0"/>
              <a:t>01-05-2020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6AB637-DE7B-412A-905E-BF65587B459D}" type="slidenum">
              <a:rPr lang="en-IN" smtClean="0"/>
              <a:t>‹#›</a:t>
            </a:fld>
            <a:endParaRPr lang="en-IN"/>
          </a:p>
        </p:txBody>
      </p:sp>
    </p:spTree>
    <p:extLst>
      <p:ext uri="{BB962C8B-B14F-4D97-AF65-F5344CB8AC3E}">
        <p14:creationId xmlns:p14="http://schemas.microsoft.com/office/powerpoint/2010/main" val="149059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C9CB9E7-7084-435E-BDE9-2F1BA4EC8939}" type="datetime1">
              <a:rPr lang="en-IN" smtClean="0"/>
              <a:t>01-05-2020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1642501" y="6356350"/>
            <a:ext cx="393879" cy="365125"/>
          </a:xfrm>
        </p:spPr>
        <p:txBody>
          <a:bodyPr/>
          <a:lstStyle>
            <a:lvl1pPr>
              <a:defRPr>
                <a:solidFill>
                  <a:srgbClr val="C00000"/>
                </a:solidFill>
              </a:defRPr>
            </a:lvl1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370718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91BF4B1-77B2-4C3D-8667-4FBDE4D409DB}" type="datetime1">
              <a:rPr lang="en-IN" smtClean="0"/>
              <a:t>01-05-2020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369875-3547-471E-A8DD-BB6BF69B36A1}" type="slidenum">
              <a:rPr lang="en-IN" smtClean="0"/>
              <a:t>‹#›</a:t>
            </a:fld>
            <a:endParaRPr lang="en-IN"/>
          </a:p>
        </p:txBody>
      </p:sp>
    </p:spTree>
    <p:extLst>
      <p:ext uri="{BB962C8B-B14F-4D97-AF65-F5344CB8AC3E}">
        <p14:creationId xmlns:p14="http://schemas.microsoft.com/office/powerpoint/2010/main" val="380156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3079E1-B1B2-41D8-96F7-A302CFB8AC0C}" type="datetime1">
              <a:rPr lang="en-IN" smtClean="0"/>
              <a:t>01-05-2020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369875-3547-471E-A8DD-BB6BF69B36A1}" type="slidenum">
              <a:rPr lang="en-IN" smtClean="0"/>
              <a:t>‹#›</a:t>
            </a:fld>
            <a:endParaRPr lang="en-IN"/>
          </a:p>
        </p:txBody>
      </p:sp>
    </p:spTree>
    <p:extLst>
      <p:ext uri="{BB962C8B-B14F-4D97-AF65-F5344CB8AC3E}">
        <p14:creationId xmlns:p14="http://schemas.microsoft.com/office/powerpoint/2010/main" val="2739804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1F2BE05-C1D5-4A00-BD80-E6A2A264892A}" type="datetime1">
              <a:rPr lang="en-IN" smtClean="0"/>
              <a:t>01-05-2020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1590986" y="6356349"/>
            <a:ext cx="432515" cy="365125"/>
          </a:xfrm>
        </p:spPr>
        <p:txBody>
          <a:bodyPr/>
          <a:lstStyle>
            <a:lvl1pPr>
              <a:defRPr>
                <a:solidFill>
                  <a:srgbClr val="C00000"/>
                </a:solidFill>
              </a:defRPr>
            </a:lvl1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409143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E15888-409E-42A3-9E84-6EF39A2AB773}" type="datetime1">
              <a:rPr lang="en-IN" smtClean="0"/>
              <a:t>01-05-2020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369875-3547-471E-A8DD-BB6BF69B36A1}" type="slidenum">
              <a:rPr lang="en-IN" smtClean="0"/>
              <a:t>‹#›</a:t>
            </a:fld>
            <a:endParaRPr lang="en-IN"/>
          </a:p>
        </p:txBody>
      </p:sp>
    </p:spTree>
    <p:extLst>
      <p:ext uri="{BB962C8B-B14F-4D97-AF65-F5344CB8AC3E}">
        <p14:creationId xmlns:p14="http://schemas.microsoft.com/office/powerpoint/2010/main" val="124356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E3D9606-C195-4F00-AA63-E3EF00114823}" type="datetime1">
              <a:rPr lang="en-IN" smtClean="0"/>
              <a:t>01-05-2020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369875-3547-471E-A8DD-BB6BF69B36A1}" type="slidenum">
              <a:rPr lang="en-IN" smtClean="0"/>
              <a:t>‹#›</a:t>
            </a:fld>
            <a:endParaRPr lang="en-IN"/>
          </a:p>
        </p:txBody>
      </p:sp>
    </p:spTree>
    <p:extLst>
      <p:ext uri="{BB962C8B-B14F-4D97-AF65-F5344CB8AC3E}">
        <p14:creationId xmlns:p14="http://schemas.microsoft.com/office/powerpoint/2010/main" val="3130596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6DD4AA7-8689-4A50-8A8E-3AB8C74F7778}" type="datetime1">
              <a:rPr lang="en-IN" smtClean="0"/>
              <a:t>01-05-2020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369875-3547-471E-A8DD-BB6BF69B36A1}" type="slidenum">
              <a:rPr lang="en-IN" smtClean="0"/>
              <a:t>‹#›</a:t>
            </a:fld>
            <a:endParaRPr lang="en-IN"/>
          </a:p>
        </p:txBody>
      </p:sp>
    </p:spTree>
    <p:extLst>
      <p:ext uri="{BB962C8B-B14F-4D97-AF65-F5344CB8AC3E}">
        <p14:creationId xmlns:p14="http://schemas.microsoft.com/office/powerpoint/2010/main" val="1569577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602FED3-7D32-4390-9275-C53DAC947E66}" type="datetime1">
              <a:rPr lang="en-IN" smtClean="0"/>
              <a:t>01-05-2020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369875-3547-471E-A8DD-BB6BF69B36A1}" type="slidenum">
              <a:rPr lang="en-IN" smtClean="0"/>
              <a:t>‹#›</a:t>
            </a:fld>
            <a:endParaRPr lang="en-IN"/>
          </a:p>
        </p:txBody>
      </p:sp>
    </p:spTree>
    <p:extLst>
      <p:ext uri="{BB962C8B-B14F-4D97-AF65-F5344CB8AC3E}">
        <p14:creationId xmlns:p14="http://schemas.microsoft.com/office/powerpoint/2010/main" val="587622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127E66-7DAF-4E47-81F5-A440089C748E}" type="datetime1">
              <a:rPr lang="en-IN" smtClean="0"/>
              <a:t>01-05-2020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369875-3547-471E-A8DD-BB6BF69B36A1}" type="slidenum">
              <a:rPr lang="en-IN" smtClean="0"/>
              <a:t>‹#›</a:t>
            </a:fld>
            <a:endParaRPr lang="en-IN"/>
          </a:p>
        </p:txBody>
      </p:sp>
    </p:spTree>
    <p:extLst>
      <p:ext uri="{BB962C8B-B14F-4D97-AF65-F5344CB8AC3E}">
        <p14:creationId xmlns:p14="http://schemas.microsoft.com/office/powerpoint/2010/main" val="1904284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41EFEB-9ECA-43E0-AE09-915EDE23F0A9}" type="datetime1">
              <a:rPr lang="en-IN" smtClean="0"/>
              <a:t>01-05-2020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369875-3547-471E-A8DD-BB6BF69B36A1}" type="slidenum">
              <a:rPr lang="en-IN" smtClean="0"/>
              <a:t>‹#›</a:t>
            </a:fld>
            <a:endParaRPr lang="en-IN"/>
          </a:p>
        </p:txBody>
      </p:sp>
    </p:spTree>
    <p:extLst>
      <p:ext uri="{BB962C8B-B14F-4D97-AF65-F5344CB8AC3E}">
        <p14:creationId xmlns:p14="http://schemas.microsoft.com/office/powerpoint/2010/main" val="601188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99EFCBB-FF0F-45AA-824A-5DF2573BAFB8}" type="datetime1">
              <a:rPr lang="en-IN" smtClean="0"/>
              <a:t>01-05-2020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369875-3547-471E-A8DD-BB6BF69B36A1}" type="slidenum">
              <a:rPr lang="en-IN" smtClean="0"/>
              <a:t>‹#›</a:t>
            </a:fld>
            <a:endParaRPr lang="en-IN"/>
          </a:p>
        </p:txBody>
      </p:sp>
    </p:spTree>
    <p:extLst>
      <p:ext uri="{BB962C8B-B14F-4D97-AF65-F5344CB8AC3E}">
        <p14:creationId xmlns:p14="http://schemas.microsoft.com/office/powerpoint/2010/main" val="2645073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5EF50-5ECC-48BA-81DC-F08BF0523C74}" type="datetime1">
              <a:rPr lang="en-IN" smtClean="0"/>
              <a:t>01-05-2020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369875-3547-471E-A8DD-BB6BF69B36A1}" type="slidenum">
              <a:rPr lang="en-IN" smtClean="0"/>
              <a:t>‹#›</a:t>
            </a:fld>
            <a:endParaRPr lang="en-IN"/>
          </a:p>
        </p:txBody>
      </p:sp>
    </p:spTree>
    <p:extLst>
      <p:ext uri="{BB962C8B-B14F-4D97-AF65-F5344CB8AC3E}">
        <p14:creationId xmlns:p14="http://schemas.microsoft.com/office/powerpoint/2010/main" val="4103042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www.cs.odu.edu/~toida/nerzic/content/logic/pred"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www.google.co.in/url?sa=t&amp;rct=j&amp;q=&amp;esrc=s&amp;source=web&amp;cd=2&amp;cad=rja&amp;uact=8&amp;ved=0ahUKEwiRnret5rvYAhUM5GMKHbdAC_oQFggtMAE&amp;url=http://www1.spms.ntu.edu.sg/~frederique/dm2.pdf&amp;usg=AOvVaw2Erj20gZnlMmJf7-FlhKSB" TargetMode="External"/><Relationship Id="rId2" Type="http://schemas.openxmlformats.org/officeDocument/2006/relationships/hyperlink" Target="https://www.iep.utm.edu/prop-log/"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www.cs.vu.nl/~guus/papers/Schreiber07a.pdf" TargetMode="External"/><Relationship Id="rId2" Type="http://schemas.openxmlformats.org/officeDocument/2006/relationships/hyperlink" Target="https://www.investopedia.com/terms/k/knowledge-engineering.asp" TargetMode="External"/><Relationship Id="rId1" Type="http://schemas.openxmlformats.org/officeDocument/2006/relationships/slideLayout" Target="../slideLayouts/slideLayout2.xml"/><Relationship Id="rId4" Type="http://schemas.openxmlformats.org/officeDocument/2006/relationships/hyperlink" Target="http://www.sdsc.edu/~tbailey/teaching/cse151/lectures/chap09a.html" TargetMode="External"/></Relationships>
</file>

<file path=ppt/slides/_rels/slide69.xml.rels><?xml version="1.0" encoding="UTF-8" standalone="yes"?>
<Relationships xmlns="http://schemas.openxmlformats.org/package/2006/relationships"><Relationship Id="rId3" Type="http://schemas.openxmlformats.org/officeDocument/2006/relationships/hyperlink" Target="https://www.youtube.com/watch?v=0OQJhyQMY8E" TargetMode="External"/><Relationship Id="rId2" Type="http://schemas.openxmlformats.org/officeDocument/2006/relationships/hyperlink" Target="https://www.youtube.com/watch?v=8mwwGJGK-Zg" TargetMode="External"/><Relationship Id="rId1" Type="http://schemas.openxmlformats.org/officeDocument/2006/relationships/slideLayout" Target="../slideLayouts/slideLayout2.xml"/><Relationship Id="rId4" Type="http://schemas.openxmlformats.org/officeDocument/2006/relationships/hyperlink" Target="https://www.youtube.com/watch?v=__QMuFGENO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www.youtube.com/watch?v=KwhO2nZHeQg" TargetMode="External"/><Relationship Id="rId2" Type="http://schemas.openxmlformats.org/officeDocument/2006/relationships/hyperlink" Target="https://www.youtube.com/watch?v=EZJs6w2YFRM"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www.eng.uerj.br/~fariasol/disciplinas/Topicos_B/AGENTS/books/Stuart%20Russell,%20Peter%20Norvig-Artificial%20Intelligence_%20A%20Modern%20Approach-Prentice%20Hall%20(2002)-2nd-ed.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0770" y="138023"/>
            <a:ext cx="11904453" cy="1863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cxnSp>
        <p:nvCxnSpPr>
          <p:cNvPr id="12" name="Straight Connector 11"/>
          <p:cNvCxnSpPr/>
          <p:nvPr/>
        </p:nvCxnSpPr>
        <p:spPr>
          <a:xfrm>
            <a:off x="3219385" y="2277375"/>
            <a:ext cx="579695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32537" y="512002"/>
            <a:ext cx="3418941" cy="1463307"/>
          </a:xfrm>
          <a:prstGeom prst="rect">
            <a:avLst/>
          </a:prstGeom>
        </p:spPr>
      </p:pic>
      <p:sp>
        <p:nvSpPr>
          <p:cNvPr id="10" name="Rectangle 9"/>
          <p:cNvSpPr/>
          <p:nvPr/>
        </p:nvSpPr>
        <p:spPr>
          <a:xfrm>
            <a:off x="993769" y="2695091"/>
            <a:ext cx="10248181" cy="3016210"/>
          </a:xfrm>
          <a:prstGeom prst="rect">
            <a:avLst/>
          </a:prstGeom>
        </p:spPr>
        <p:txBody>
          <a:bodyPr wrap="square">
            <a:spAutoFit/>
          </a:bodyPr>
          <a:lstStyle/>
          <a:p>
            <a:pPr algn="ctr" fontAlgn="auto">
              <a:spcBef>
                <a:spcPts val="0"/>
              </a:spcBef>
              <a:spcAft>
                <a:spcPts val="0"/>
              </a:spcAft>
              <a:defRPr/>
            </a:pPr>
            <a:r>
              <a:rPr lang="en-US" sz="4000" b="1" spc="-20" dirty="0">
                <a:latin typeface="Helvetica" panose="020B0604020202020204" pitchFamily="2" charset="0"/>
                <a:cs typeface="Arial" panose="020B0604020202020204" pitchFamily="34" charset="0"/>
              </a:rPr>
              <a:t>Artificial Intelligence</a:t>
            </a:r>
            <a:r>
              <a:rPr lang="en-US" sz="3600" b="1" spc="-20" dirty="0">
                <a:latin typeface="Helvetica" panose="020B0604020202020204" pitchFamily="2" charset="0"/>
                <a:cs typeface="Arial" panose="020B0604020202020204" pitchFamily="34" charset="0"/>
              </a:rPr>
              <a:t> </a:t>
            </a:r>
            <a:endParaRPr lang="en-US" sz="3600" b="1" spc="-20" dirty="0" smtClean="0">
              <a:latin typeface="Helvetica" panose="020B0604020202020204" pitchFamily="2" charset="0"/>
              <a:cs typeface="Arial" panose="020B0604020202020204" pitchFamily="34" charset="0"/>
            </a:endParaRPr>
          </a:p>
          <a:p>
            <a:pPr algn="ctr" fontAlgn="auto">
              <a:spcBef>
                <a:spcPts val="0"/>
              </a:spcBef>
              <a:spcAft>
                <a:spcPts val="0"/>
              </a:spcAft>
              <a:defRPr/>
            </a:pPr>
            <a:endParaRPr lang="en-US" sz="2000" b="1" spc="-20" dirty="0" smtClean="0">
              <a:latin typeface="Helvetica" panose="020B0604020202020204" pitchFamily="2" charset="0"/>
              <a:cs typeface="Arial" panose="020B0604020202020204" pitchFamily="34" charset="0"/>
            </a:endParaRPr>
          </a:p>
          <a:p>
            <a:pPr algn="ctr" fontAlgn="auto">
              <a:spcBef>
                <a:spcPts val="0"/>
              </a:spcBef>
              <a:spcAft>
                <a:spcPts val="0"/>
              </a:spcAft>
              <a:defRPr/>
            </a:pPr>
            <a:r>
              <a:rPr lang="en-US" sz="2000" b="1" spc="-20" dirty="0" smtClean="0">
                <a:latin typeface="Helvetica" panose="020B0604020202020204" pitchFamily="2" charset="0"/>
                <a:cs typeface="Arial" panose="020B0604020202020204" pitchFamily="34" charset="0"/>
              </a:rPr>
              <a:t>  </a:t>
            </a:r>
            <a:r>
              <a:rPr lang="en-IN" b="1" dirty="0" smtClean="0">
                <a:latin typeface="Helvetica" panose="020B0604020202020204" pitchFamily="2" charset="0"/>
              </a:rPr>
              <a:t>Module Number: </a:t>
            </a:r>
            <a:r>
              <a:rPr lang="en-IN" b="1" dirty="0" smtClean="0">
                <a:latin typeface="Helvetica" panose="020B0604020202020204" pitchFamily="2" charset="0"/>
              </a:rPr>
              <a:t>2.3  </a:t>
            </a:r>
            <a:endParaRPr lang="en-IN" b="1" dirty="0" smtClean="0">
              <a:latin typeface="Helvetica" panose="020B0604020202020204" pitchFamily="2" charset="0"/>
            </a:endParaRPr>
          </a:p>
          <a:p>
            <a:pPr algn="ctr" fontAlgn="auto">
              <a:spcBef>
                <a:spcPts val="0"/>
              </a:spcBef>
              <a:spcAft>
                <a:spcPts val="0"/>
              </a:spcAft>
              <a:defRPr/>
            </a:pPr>
            <a:endParaRPr lang="en-IN" b="1" dirty="0" smtClean="0">
              <a:latin typeface="Helvetica" panose="020B0604020202020204" pitchFamily="2" charset="0"/>
            </a:endParaRPr>
          </a:p>
          <a:p>
            <a:pPr algn="ctr">
              <a:defRPr/>
            </a:pPr>
            <a:r>
              <a:rPr lang="en-GB" sz="2800" b="1" dirty="0" smtClean="0">
                <a:latin typeface="Helvetica" panose="020B0604020202020204" pitchFamily="2" charset="0"/>
              </a:rPr>
              <a:t>Segment Name: </a:t>
            </a:r>
            <a:r>
              <a:rPr lang="en-US" sz="2800" b="1" spc="-20" dirty="0">
                <a:latin typeface="Helvetica" panose="020B0604020202020204" pitchFamily="2" charset="0"/>
                <a:cs typeface="Arial" panose="020B0604020202020204" pitchFamily="34" charset="0"/>
              </a:rPr>
              <a:t>First-Order Logic</a:t>
            </a:r>
          </a:p>
          <a:p>
            <a:pPr algn="ctr">
              <a:defRPr/>
            </a:pPr>
            <a:r>
              <a:rPr lang="en-US" sz="2800" b="1" spc="-20" dirty="0" smtClean="0">
                <a:latin typeface="Helvetica" panose="020B0604020202020204" pitchFamily="2" charset="0"/>
                <a:cs typeface="Arial" panose="020B0604020202020204" pitchFamily="34" charset="0"/>
              </a:rPr>
              <a:t/>
            </a:r>
            <a:br>
              <a:rPr lang="en-US" sz="2800" b="1" spc="-20" dirty="0" smtClean="0">
                <a:latin typeface="Helvetica" panose="020B0604020202020204" pitchFamily="2" charset="0"/>
                <a:cs typeface="Arial" panose="020B0604020202020204" pitchFamily="34" charset="0"/>
              </a:rPr>
            </a:br>
            <a:endParaRPr lang="en-IN" b="1" dirty="0" smtClean="0">
              <a:latin typeface="Helvetica" panose="020B0604020202020204" pitchFamily="2" charset="0"/>
            </a:endParaRPr>
          </a:p>
          <a:p>
            <a:pPr algn="ctr">
              <a:defRPr/>
            </a:pPr>
            <a:endParaRPr lang="en-IN" b="1" dirty="0">
              <a:latin typeface="Helvetica" panose="020B0604020202020204" pitchFamily="2" charset="0"/>
            </a:endParaRPr>
          </a:p>
        </p:txBody>
      </p:sp>
      <p:sp>
        <p:nvSpPr>
          <p:cNvPr id="2" name="Slide Number Placeholder 1"/>
          <p:cNvSpPr>
            <a:spLocks noGrp="1"/>
          </p:cNvSpPr>
          <p:nvPr>
            <p:ph type="sldNum" sz="quarter" idx="12"/>
          </p:nvPr>
        </p:nvSpPr>
        <p:spPr/>
        <p:txBody>
          <a:bodyPr/>
          <a:lstStyle/>
          <a:p>
            <a:fld id="{EF369875-3547-471E-A8DD-BB6BF69B36A1}" type="slidenum">
              <a:rPr lang="en-IN" smtClean="0"/>
              <a:t>1</a:t>
            </a:fld>
            <a:endParaRPr lang="en-IN"/>
          </a:p>
        </p:txBody>
      </p:sp>
      <p:sp>
        <p:nvSpPr>
          <p:cNvPr id="3" name="Rectangle 2"/>
          <p:cNvSpPr/>
          <p:nvPr/>
        </p:nvSpPr>
        <p:spPr>
          <a:xfrm>
            <a:off x="120770" y="5750464"/>
            <a:ext cx="3236793" cy="10101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Helvetica" panose="020B0604020202020204" pitchFamily="2" charset="0"/>
              </a:rPr>
              <a:t>Version Code:AI3</a:t>
            </a:r>
          </a:p>
          <a:p>
            <a:pPr algn="ctr"/>
            <a:r>
              <a:rPr lang="en-US" b="1" dirty="0" smtClean="0">
                <a:solidFill>
                  <a:schemeClr val="tx1"/>
                </a:solidFill>
                <a:latin typeface="Helvetica" panose="020B0604020202020204" pitchFamily="2" charset="0"/>
              </a:rPr>
              <a:t>Released Date:1-Apr-2020</a:t>
            </a:r>
            <a:endParaRPr lang="en-US" b="1" dirty="0">
              <a:solidFill>
                <a:schemeClr val="tx1"/>
              </a:solidFill>
              <a:latin typeface="Helvetica" panose="020B0604020202020204" pitchFamily="2" charset="0"/>
            </a:endParaRPr>
          </a:p>
        </p:txBody>
      </p:sp>
    </p:spTree>
    <p:extLst>
      <p:ext uri="{BB962C8B-B14F-4D97-AF65-F5344CB8AC3E}">
        <p14:creationId xmlns:p14="http://schemas.microsoft.com/office/powerpoint/2010/main" val="3648023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10</a:t>
            </a:fld>
            <a:endParaRPr lang="en-IN" dirty="0"/>
          </a:p>
        </p:txBody>
      </p:sp>
      <p:sp>
        <p:nvSpPr>
          <p:cNvPr id="5" name="Rectangle 4"/>
          <p:cNvSpPr/>
          <p:nvPr/>
        </p:nvSpPr>
        <p:spPr>
          <a:xfrm>
            <a:off x="207034" y="1242207"/>
            <a:ext cx="11628651" cy="3908762"/>
          </a:xfrm>
          <a:prstGeom prst="rect">
            <a:avLst/>
          </a:prstGeom>
        </p:spPr>
        <p:txBody>
          <a:bodyPr wrap="square">
            <a:spAutoFit/>
          </a:bodyPr>
          <a:lstStyle/>
          <a:p>
            <a:pPr marL="360000" lvl="4"/>
            <a:r>
              <a:rPr lang="en-US" sz="2400" b="1" dirty="0" smtClean="0"/>
              <a:t>More </a:t>
            </a:r>
            <a:r>
              <a:rPr lang="en-US" sz="2400" b="1" dirty="0"/>
              <a:t>Terms</a:t>
            </a:r>
          </a:p>
          <a:p>
            <a:pPr marL="360000" lvl="4"/>
            <a:endParaRPr lang="en-US" sz="1000" b="1" dirty="0"/>
          </a:p>
          <a:p>
            <a:pPr marL="1274400" lvl="5" indent="-457200">
              <a:lnSpc>
                <a:spcPct val="120000"/>
              </a:lnSpc>
              <a:buFont typeface="+mj-lt"/>
              <a:buAutoNum type="arabicPeriod"/>
            </a:pPr>
            <a:r>
              <a:rPr lang="en-IN" sz="2000" dirty="0"/>
              <a:t>A </a:t>
            </a:r>
            <a:r>
              <a:rPr lang="en-IN" sz="2000" dirty="0">
                <a:solidFill>
                  <a:srgbClr val="C00000"/>
                </a:solidFill>
              </a:rPr>
              <a:t>valid sentence </a:t>
            </a:r>
            <a:r>
              <a:rPr lang="en-IN" sz="2000" dirty="0"/>
              <a:t>or </a:t>
            </a:r>
            <a:r>
              <a:rPr lang="en-IN" sz="2000" dirty="0">
                <a:solidFill>
                  <a:srgbClr val="C00000"/>
                </a:solidFill>
              </a:rPr>
              <a:t>tautology</a:t>
            </a:r>
            <a:r>
              <a:rPr lang="en-IN" sz="2000" dirty="0"/>
              <a:t> is a sentence that is True under all interpretations, no matter what the world is actually like or how the semantics are </a:t>
            </a:r>
            <a:r>
              <a:rPr lang="en-IN" sz="2000" dirty="0" smtClean="0"/>
              <a:t>defined</a:t>
            </a:r>
            <a:endParaRPr lang="en-IN" sz="2000" dirty="0"/>
          </a:p>
          <a:p>
            <a:pPr marL="1274400" lvl="5" indent="-457200">
              <a:lnSpc>
                <a:spcPct val="120000"/>
              </a:lnSpc>
              <a:buFont typeface="+mj-lt"/>
              <a:buAutoNum type="arabicPeriod"/>
            </a:pPr>
            <a:endParaRPr lang="en-IN" sz="1000" dirty="0"/>
          </a:p>
          <a:p>
            <a:pPr marL="1731600" lvl="6" indent="-457200">
              <a:lnSpc>
                <a:spcPct val="120000"/>
              </a:lnSpc>
              <a:buFont typeface="Arial" panose="020B0604020202020204" pitchFamily="34" charset="0"/>
              <a:buChar char="•"/>
            </a:pPr>
            <a:r>
              <a:rPr lang="en-IN" sz="2000" dirty="0"/>
              <a:t>Example: “It’s raining or it’s not raining.”</a:t>
            </a:r>
          </a:p>
          <a:p>
            <a:pPr marL="1274400" lvl="5" indent="-457200">
              <a:lnSpc>
                <a:spcPct val="120000"/>
              </a:lnSpc>
              <a:buFont typeface="+mj-lt"/>
              <a:buAutoNum type="arabicPeriod"/>
            </a:pPr>
            <a:endParaRPr lang="en-IN" sz="1000" dirty="0"/>
          </a:p>
          <a:p>
            <a:pPr marL="1274400" lvl="5" indent="-457200">
              <a:lnSpc>
                <a:spcPct val="120000"/>
              </a:lnSpc>
              <a:buFont typeface="+mj-lt"/>
              <a:buAutoNum type="arabicPeriod"/>
            </a:pPr>
            <a:r>
              <a:rPr lang="en-IN" sz="2000" dirty="0"/>
              <a:t>An </a:t>
            </a:r>
            <a:r>
              <a:rPr lang="en-IN" sz="2000" dirty="0">
                <a:solidFill>
                  <a:srgbClr val="C00000"/>
                </a:solidFill>
              </a:rPr>
              <a:t>inconsistent sentence </a:t>
            </a:r>
            <a:r>
              <a:rPr lang="en-IN" sz="2000" dirty="0"/>
              <a:t>or </a:t>
            </a:r>
            <a:r>
              <a:rPr lang="en-IN" sz="2000" dirty="0">
                <a:solidFill>
                  <a:srgbClr val="C00000"/>
                </a:solidFill>
              </a:rPr>
              <a:t>contradiction</a:t>
            </a:r>
            <a:r>
              <a:rPr lang="en-IN" sz="2000" dirty="0"/>
              <a:t> is a sentence that is False under all </a:t>
            </a:r>
            <a:r>
              <a:rPr lang="en-IN" sz="2000" dirty="0" smtClean="0"/>
              <a:t>interpretations</a:t>
            </a:r>
            <a:endParaRPr lang="en-IN" sz="2000" dirty="0"/>
          </a:p>
          <a:p>
            <a:pPr marL="1274400" lvl="5" indent="-457200">
              <a:lnSpc>
                <a:spcPct val="120000"/>
              </a:lnSpc>
              <a:buFont typeface="+mj-lt"/>
              <a:buAutoNum type="arabicPeriod"/>
            </a:pPr>
            <a:endParaRPr lang="en-IN" sz="1000" dirty="0"/>
          </a:p>
          <a:p>
            <a:pPr marL="1274400" lvl="5" indent="-457200">
              <a:lnSpc>
                <a:spcPct val="120000"/>
              </a:lnSpc>
              <a:buFont typeface="+mj-lt"/>
              <a:buAutoNum type="arabicPeriod"/>
            </a:pPr>
            <a:r>
              <a:rPr lang="en-IN" sz="2000" dirty="0" smtClean="0"/>
              <a:t>The </a:t>
            </a:r>
            <a:r>
              <a:rPr lang="en-IN" sz="2000" dirty="0"/>
              <a:t>world is never like what it describes, as in “It’s raining and it’s not raining.”</a:t>
            </a:r>
          </a:p>
          <a:p>
            <a:pPr marL="1274400" lvl="5" indent="-457200">
              <a:lnSpc>
                <a:spcPct val="120000"/>
              </a:lnSpc>
              <a:buFont typeface="+mj-lt"/>
              <a:buAutoNum type="arabicPeriod"/>
            </a:pPr>
            <a:endParaRPr lang="en-IN" sz="1000" dirty="0"/>
          </a:p>
          <a:p>
            <a:pPr marL="1274400" lvl="5" indent="-457200">
              <a:lnSpc>
                <a:spcPct val="120000"/>
              </a:lnSpc>
              <a:buFont typeface="+mj-lt"/>
              <a:buAutoNum type="arabicPeriod"/>
            </a:pPr>
            <a:r>
              <a:rPr lang="en-IN" sz="2000" dirty="0">
                <a:solidFill>
                  <a:srgbClr val="C00000"/>
                </a:solidFill>
              </a:rPr>
              <a:t>P entails Q</a:t>
            </a:r>
            <a:r>
              <a:rPr lang="en-IN" sz="2000" dirty="0"/>
              <a:t>, written P |= Q, means that whenever P is True, so is Q. In other words, all models of P are also models of Q</a:t>
            </a: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721941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11</a:t>
            </a:fld>
            <a:endParaRPr lang="en-IN" dirty="0"/>
          </a:p>
        </p:txBody>
      </p:sp>
      <p:sp>
        <p:nvSpPr>
          <p:cNvPr id="5" name="Rectangle 4"/>
          <p:cNvSpPr/>
          <p:nvPr/>
        </p:nvSpPr>
        <p:spPr>
          <a:xfrm>
            <a:off x="207034" y="1242207"/>
            <a:ext cx="11628651" cy="5786199"/>
          </a:xfrm>
          <a:prstGeom prst="rect">
            <a:avLst/>
          </a:prstGeom>
        </p:spPr>
        <p:txBody>
          <a:bodyPr wrap="square">
            <a:spAutoFit/>
          </a:bodyPr>
          <a:lstStyle/>
          <a:p>
            <a:pPr marL="360000" lvl="4"/>
            <a:r>
              <a:rPr lang="en-IN" sz="2400" b="1" dirty="0"/>
              <a:t>Laws of Algebra of Propositions</a:t>
            </a:r>
          </a:p>
          <a:p>
            <a:pPr marL="360000" lvl="4"/>
            <a:endParaRPr lang="en-US" sz="1000" b="1" dirty="0"/>
          </a:p>
          <a:p>
            <a:pPr marL="1731600" lvl="6" indent="-457200">
              <a:lnSpc>
                <a:spcPct val="120000"/>
              </a:lnSpc>
              <a:buFont typeface="+mj-lt"/>
              <a:buAutoNum type="arabicPeriod"/>
            </a:pPr>
            <a:r>
              <a:rPr lang="en-IN" sz="2000" dirty="0"/>
              <a:t>Idempotent</a:t>
            </a:r>
          </a:p>
          <a:p>
            <a:pPr marL="2188800" lvl="8">
              <a:lnSpc>
                <a:spcPct val="120000"/>
              </a:lnSpc>
            </a:pPr>
            <a:r>
              <a:rPr lang="en-IN" sz="2000" dirty="0"/>
              <a:t>p V p ≡ p </a:t>
            </a:r>
            <a:r>
              <a:rPr lang="en-IN" sz="2000" dirty="0" err="1"/>
              <a:t>p</a:t>
            </a:r>
            <a:r>
              <a:rPr lang="en-IN" sz="2000" dirty="0"/>
              <a:t> </a:t>
            </a:r>
            <a:r>
              <a:rPr lang="el-GR" sz="2000" dirty="0"/>
              <a:t>Λ </a:t>
            </a:r>
            <a:r>
              <a:rPr lang="en-IN" sz="2000" dirty="0"/>
              <a:t>p ≡ p</a:t>
            </a:r>
          </a:p>
          <a:p>
            <a:pPr marL="1731600" lvl="6" indent="-457200">
              <a:lnSpc>
                <a:spcPct val="120000"/>
              </a:lnSpc>
              <a:buFont typeface="+mj-lt"/>
              <a:buAutoNum type="arabicPeriod"/>
            </a:pPr>
            <a:endParaRPr lang="en-IN" sz="1000" dirty="0"/>
          </a:p>
          <a:p>
            <a:pPr marL="1731600" lvl="6" indent="-457200">
              <a:lnSpc>
                <a:spcPct val="120000"/>
              </a:lnSpc>
              <a:buFont typeface="+mj-lt"/>
              <a:buAutoNum type="arabicPeriod"/>
            </a:pPr>
            <a:r>
              <a:rPr lang="en-IN" sz="2000" dirty="0"/>
              <a:t>Commutative</a:t>
            </a:r>
          </a:p>
          <a:p>
            <a:pPr marL="2188800" lvl="8">
              <a:lnSpc>
                <a:spcPct val="120000"/>
              </a:lnSpc>
            </a:pPr>
            <a:r>
              <a:rPr lang="en-IN" sz="2000" dirty="0"/>
              <a:t>p V q ≡ q V p </a:t>
            </a:r>
            <a:r>
              <a:rPr lang="en-IN" sz="2000" dirty="0" err="1"/>
              <a:t>p</a:t>
            </a:r>
            <a:r>
              <a:rPr lang="en-IN" sz="2000" dirty="0"/>
              <a:t> </a:t>
            </a:r>
            <a:r>
              <a:rPr lang="el-GR" sz="2000" dirty="0"/>
              <a:t>Λ </a:t>
            </a:r>
            <a:r>
              <a:rPr lang="en-IN" sz="2000" dirty="0"/>
              <a:t>q ≡ q </a:t>
            </a:r>
            <a:r>
              <a:rPr lang="el-GR" sz="2000" dirty="0"/>
              <a:t>Λ </a:t>
            </a:r>
            <a:r>
              <a:rPr lang="en-IN" sz="2000" dirty="0"/>
              <a:t>p</a:t>
            </a:r>
          </a:p>
          <a:p>
            <a:pPr marL="1731600" lvl="6" indent="-457200">
              <a:lnSpc>
                <a:spcPct val="120000"/>
              </a:lnSpc>
              <a:buFont typeface="+mj-lt"/>
              <a:buAutoNum type="arabicPeriod"/>
            </a:pPr>
            <a:endParaRPr lang="en-IN" sz="1000" dirty="0"/>
          </a:p>
          <a:p>
            <a:pPr marL="1731600" lvl="6" indent="-457200">
              <a:lnSpc>
                <a:spcPct val="120000"/>
              </a:lnSpc>
              <a:buFont typeface="+mj-lt"/>
              <a:buAutoNum type="arabicPeriod"/>
            </a:pPr>
            <a:r>
              <a:rPr lang="en-IN" sz="2000" dirty="0"/>
              <a:t>Complement</a:t>
            </a:r>
          </a:p>
          <a:p>
            <a:pPr marL="2188800" lvl="8">
              <a:lnSpc>
                <a:spcPct val="120000"/>
              </a:lnSpc>
            </a:pPr>
            <a:r>
              <a:rPr lang="en-IN" sz="2000" dirty="0"/>
              <a:t>p V ~p ≡ T p </a:t>
            </a:r>
            <a:r>
              <a:rPr lang="el-GR" sz="2000" dirty="0"/>
              <a:t>Λ ~</a:t>
            </a:r>
            <a:r>
              <a:rPr lang="en-IN" sz="2000" dirty="0"/>
              <a:t>p ≡ F</a:t>
            </a:r>
          </a:p>
          <a:p>
            <a:pPr marL="1731600" lvl="6" indent="-457200">
              <a:lnSpc>
                <a:spcPct val="120000"/>
              </a:lnSpc>
              <a:buFont typeface="+mj-lt"/>
              <a:buAutoNum type="arabicPeriod"/>
            </a:pPr>
            <a:endParaRPr lang="en-IN" sz="1000" dirty="0"/>
          </a:p>
          <a:p>
            <a:pPr marL="1731600" lvl="6" indent="-457200">
              <a:lnSpc>
                <a:spcPct val="120000"/>
              </a:lnSpc>
              <a:buFont typeface="+mj-lt"/>
              <a:buAutoNum type="arabicPeriod"/>
            </a:pPr>
            <a:r>
              <a:rPr lang="en-IN" sz="2000" dirty="0"/>
              <a:t>Double Negation</a:t>
            </a:r>
          </a:p>
          <a:p>
            <a:pPr marL="2188800" lvl="8">
              <a:lnSpc>
                <a:spcPct val="120000"/>
              </a:lnSpc>
            </a:pPr>
            <a:r>
              <a:rPr lang="en-IN" sz="2000" dirty="0"/>
              <a:t>~(~p) ≡ </a:t>
            </a:r>
            <a:r>
              <a:rPr lang="en-IN" sz="2000" dirty="0" smtClean="0"/>
              <a:t>p</a:t>
            </a:r>
          </a:p>
          <a:p>
            <a:pPr marL="2188800" lvl="8">
              <a:lnSpc>
                <a:spcPct val="120000"/>
              </a:lnSpc>
            </a:pPr>
            <a:endParaRPr lang="en-US" sz="1000" dirty="0"/>
          </a:p>
          <a:p>
            <a:pPr marL="1731600" lvl="6" indent="-457200">
              <a:lnSpc>
                <a:spcPct val="120000"/>
              </a:lnSpc>
              <a:buFont typeface="+mj-lt"/>
              <a:buAutoNum type="arabicPeriod"/>
            </a:pPr>
            <a:r>
              <a:rPr lang="pt-BR" sz="2000" dirty="0"/>
              <a:t>Associative:</a:t>
            </a:r>
          </a:p>
          <a:p>
            <a:pPr marL="2188800" lvl="8">
              <a:lnSpc>
                <a:spcPct val="120000"/>
              </a:lnSpc>
            </a:pPr>
            <a:r>
              <a:rPr lang="pt-BR" sz="2000" dirty="0"/>
              <a:t>p V (q V r) ≡ (p V q) V r</a:t>
            </a:r>
          </a:p>
          <a:p>
            <a:pPr marL="2188800" lvl="8">
              <a:lnSpc>
                <a:spcPct val="120000"/>
              </a:lnSpc>
            </a:pPr>
            <a:r>
              <a:rPr lang="pt-BR" sz="2000" dirty="0"/>
              <a:t>p Λ (q Λ r) ≡ (p Λ q) Λ r</a:t>
            </a:r>
          </a:p>
          <a:p>
            <a:pPr marL="2188800" lvl="8">
              <a:lnSpc>
                <a:spcPct val="120000"/>
              </a:lnSpc>
            </a:pPr>
            <a:endParaRPr lang="en-IN" sz="2000" dirty="0"/>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28053778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12</a:t>
            </a:fld>
            <a:endParaRPr lang="en-IN" dirty="0"/>
          </a:p>
        </p:txBody>
      </p:sp>
      <p:sp>
        <p:nvSpPr>
          <p:cNvPr id="5" name="Rectangle 4"/>
          <p:cNvSpPr/>
          <p:nvPr/>
        </p:nvSpPr>
        <p:spPr>
          <a:xfrm>
            <a:off x="207034" y="1242207"/>
            <a:ext cx="11628651" cy="4653582"/>
          </a:xfrm>
          <a:prstGeom prst="rect">
            <a:avLst/>
          </a:prstGeom>
        </p:spPr>
        <p:txBody>
          <a:bodyPr wrap="square">
            <a:spAutoFit/>
          </a:bodyPr>
          <a:lstStyle/>
          <a:p>
            <a:pPr marL="360000" lvl="4"/>
            <a:endParaRPr lang="en-US" sz="1000" b="1" dirty="0"/>
          </a:p>
          <a:p>
            <a:pPr marL="1274400" lvl="6">
              <a:lnSpc>
                <a:spcPct val="120000"/>
              </a:lnSpc>
            </a:pPr>
            <a:r>
              <a:rPr lang="en-IN" sz="2000" dirty="0" smtClean="0"/>
              <a:t>6.   Distributive</a:t>
            </a:r>
            <a:r>
              <a:rPr lang="en-IN" sz="2000" dirty="0"/>
              <a:t>:</a:t>
            </a:r>
          </a:p>
          <a:p>
            <a:pPr marL="2188800" lvl="8">
              <a:lnSpc>
                <a:spcPct val="120000"/>
              </a:lnSpc>
            </a:pPr>
            <a:r>
              <a:rPr lang="en-IN" sz="2000" dirty="0"/>
              <a:t>p V (q </a:t>
            </a:r>
            <a:r>
              <a:rPr lang="el-GR" sz="2000" dirty="0"/>
              <a:t>Λ </a:t>
            </a:r>
            <a:r>
              <a:rPr lang="en-IN" sz="2000" dirty="0"/>
              <a:t>r) ≡ (p V q) </a:t>
            </a:r>
            <a:r>
              <a:rPr lang="el-GR" sz="2000" dirty="0"/>
              <a:t>Λ (</a:t>
            </a:r>
            <a:r>
              <a:rPr lang="en-IN" sz="2000" dirty="0"/>
              <a:t>p V r)</a:t>
            </a:r>
          </a:p>
          <a:p>
            <a:pPr marL="2188800" lvl="8">
              <a:lnSpc>
                <a:spcPct val="120000"/>
              </a:lnSpc>
            </a:pPr>
            <a:r>
              <a:rPr lang="en-IN" sz="2000" dirty="0"/>
              <a:t>p </a:t>
            </a:r>
            <a:r>
              <a:rPr lang="el-GR" sz="2000" dirty="0"/>
              <a:t>Λ (</a:t>
            </a:r>
            <a:r>
              <a:rPr lang="en-IN" sz="2000" dirty="0"/>
              <a:t>q V r) ≡ (p </a:t>
            </a:r>
            <a:r>
              <a:rPr lang="el-GR" sz="2000" dirty="0"/>
              <a:t>Λ </a:t>
            </a:r>
            <a:r>
              <a:rPr lang="en-IN" sz="2000" dirty="0"/>
              <a:t>q) V (p </a:t>
            </a:r>
            <a:r>
              <a:rPr lang="el-GR" sz="2000" dirty="0"/>
              <a:t>Λ </a:t>
            </a:r>
            <a:r>
              <a:rPr lang="en-IN" sz="2000" dirty="0"/>
              <a:t>r)</a:t>
            </a:r>
          </a:p>
          <a:p>
            <a:pPr marL="1731600" lvl="6" indent="-457200">
              <a:lnSpc>
                <a:spcPct val="120000"/>
              </a:lnSpc>
              <a:buFont typeface="+mj-lt"/>
              <a:buAutoNum type="arabicPeriod"/>
            </a:pPr>
            <a:endParaRPr lang="en-IN" sz="2000" dirty="0"/>
          </a:p>
          <a:p>
            <a:pPr marL="1274400" lvl="6">
              <a:lnSpc>
                <a:spcPct val="120000"/>
              </a:lnSpc>
            </a:pPr>
            <a:r>
              <a:rPr lang="en-IN" sz="2000" dirty="0" smtClean="0"/>
              <a:t>7.   </a:t>
            </a:r>
            <a:r>
              <a:rPr lang="en-IN" sz="2000" dirty="0" err="1" smtClean="0"/>
              <a:t>Absorbtion</a:t>
            </a:r>
            <a:r>
              <a:rPr lang="en-IN" sz="2000" dirty="0"/>
              <a:t>:</a:t>
            </a:r>
          </a:p>
          <a:p>
            <a:pPr marL="2188800" lvl="8">
              <a:lnSpc>
                <a:spcPct val="120000"/>
              </a:lnSpc>
            </a:pPr>
            <a:r>
              <a:rPr lang="en-IN" sz="2000" dirty="0"/>
              <a:t>p V (p </a:t>
            </a:r>
            <a:r>
              <a:rPr lang="el-GR" sz="2000" dirty="0"/>
              <a:t>Λ </a:t>
            </a:r>
            <a:r>
              <a:rPr lang="en-IN" sz="2000" dirty="0"/>
              <a:t>q) ≡ p</a:t>
            </a:r>
          </a:p>
          <a:p>
            <a:pPr marL="2188800" lvl="8">
              <a:lnSpc>
                <a:spcPct val="120000"/>
              </a:lnSpc>
            </a:pPr>
            <a:r>
              <a:rPr lang="en-IN" sz="2000" dirty="0"/>
              <a:t>p </a:t>
            </a:r>
            <a:r>
              <a:rPr lang="el-GR" sz="2000" dirty="0"/>
              <a:t>Λ (</a:t>
            </a:r>
            <a:r>
              <a:rPr lang="en-IN" sz="2000" dirty="0"/>
              <a:t>p V q) ≡ p</a:t>
            </a:r>
          </a:p>
          <a:p>
            <a:pPr marL="1731600" lvl="6" indent="-457200">
              <a:lnSpc>
                <a:spcPct val="120000"/>
              </a:lnSpc>
              <a:buFont typeface="+mj-lt"/>
              <a:buAutoNum type="arabicPeriod"/>
            </a:pPr>
            <a:endParaRPr lang="en-IN" sz="2000" dirty="0"/>
          </a:p>
          <a:p>
            <a:pPr marL="1274400" lvl="6">
              <a:lnSpc>
                <a:spcPct val="120000"/>
              </a:lnSpc>
            </a:pPr>
            <a:r>
              <a:rPr lang="en-IN" sz="2000" dirty="0" smtClean="0"/>
              <a:t>8.   Identity</a:t>
            </a:r>
            <a:r>
              <a:rPr lang="en-IN" sz="2000" dirty="0"/>
              <a:t>:</a:t>
            </a:r>
          </a:p>
          <a:p>
            <a:pPr marL="2188800" lvl="8">
              <a:lnSpc>
                <a:spcPct val="120000"/>
              </a:lnSpc>
            </a:pPr>
            <a:r>
              <a:rPr lang="en-IN" sz="2000" dirty="0"/>
              <a:t>p V T ≡ T	 p </a:t>
            </a:r>
            <a:r>
              <a:rPr lang="el-GR" sz="2000" dirty="0"/>
              <a:t>Λ </a:t>
            </a:r>
            <a:r>
              <a:rPr lang="en-IN" sz="2000" dirty="0"/>
              <a:t>T ≡ p</a:t>
            </a:r>
          </a:p>
          <a:p>
            <a:pPr marL="2188800" lvl="8">
              <a:lnSpc>
                <a:spcPct val="120000"/>
              </a:lnSpc>
            </a:pPr>
            <a:r>
              <a:rPr lang="en-IN" sz="2000" dirty="0"/>
              <a:t>p V F ≡ p 	p </a:t>
            </a:r>
            <a:r>
              <a:rPr lang="el-GR" sz="2000" dirty="0"/>
              <a:t>Λ </a:t>
            </a:r>
            <a:r>
              <a:rPr lang="en-IN" sz="2000" dirty="0"/>
              <a:t>F ≡ F 8</a:t>
            </a:r>
          </a:p>
          <a:p>
            <a:pPr marL="2188800" lvl="8">
              <a:lnSpc>
                <a:spcPct val="120000"/>
              </a:lnSpc>
            </a:pPr>
            <a:endParaRPr lang="en-IN" sz="2000" dirty="0"/>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22388943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13</a:t>
            </a:fld>
            <a:endParaRPr lang="en-IN" dirty="0"/>
          </a:p>
        </p:txBody>
      </p:sp>
      <p:sp>
        <p:nvSpPr>
          <p:cNvPr id="5" name="Rectangle 4"/>
          <p:cNvSpPr/>
          <p:nvPr/>
        </p:nvSpPr>
        <p:spPr>
          <a:xfrm>
            <a:off x="207034" y="1242207"/>
            <a:ext cx="11628651" cy="4308872"/>
          </a:xfrm>
          <a:prstGeom prst="rect">
            <a:avLst/>
          </a:prstGeom>
        </p:spPr>
        <p:txBody>
          <a:bodyPr wrap="square">
            <a:spAutoFit/>
          </a:bodyPr>
          <a:lstStyle/>
          <a:p>
            <a:pPr marL="360000" lvl="4"/>
            <a:endParaRPr lang="en-US" sz="1000" b="1" dirty="0"/>
          </a:p>
          <a:p>
            <a:pPr marL="1274400" lvl="6">
              <a:lnSpc>
                <a:spcPct val="120000"/>
              </a:lnSpc>
            </a:pPr>
            <a:r>
              <a:rPr lang="en-IN" sz="2000" dirty="0" smtClean="0"/>
              <a:t>9.   De </a:t>
            </a:r>
            <a:r>
              <a:rPr lang="en-IN" sz="2000" dirty="0"/>
              <a:t>Morgan’s</a:t>
            </a:r>
          </a:p>
          <a:p>
            <a:pPr marL="1731600" lvl="6" indent="-457200">
              <a:lnSpc>
                <a:spcPct val="120000"/>
              </a:lnSpc>
              <a:buFont typeface="+mj-lt"/>
              <a:buAutoNum type="arabicPeriod"/>
            </a:pPr>
            <a:endParaRPr lang="en-IN" sz="1000" dirty="0"/>
          </a:p>
          <a:p>
            <a:pPr marL="2188800" lvl="8">
              <a:lnSpc>
                <a:spcPct val="120000"/>
              </a:lnSpc>
            </a:pPr>
            <a:r>
              <a:rPr lang="en-IN" sz="2000" dirty="0"/>
              <a:t>~(p V q) ≡ ~p </a:t>
            </a:r>
            <a:r>
              <a:rPr lang="el-GR" sz="2000" dirty="0"/>
              <a:t>Λ ~</a:t>
            </a:r>
            <a:r>
              <a:rPr lang="en-IN" sz="2000" dirty="0"/>
              <a:t>q</a:t>
            </a:r>
          </a:p>
          <a:p>
            <a:pPr marL="2188800" lvl="8">
              <a:lnSpc>
                <a:spcPct val="120000"/>
              </a:lnSpc>
            </a:pPr>
            <a:r>
              <a:rPr lang="en-IN" sz="2000" dirty="0"/>
              <a:t>~(p </a:t>
            </a:r>
            <a:r>
              <a:rPr lang="el-GR" sz="2000" dirty="0"/>
              <a:t>Λ </a:t>
            </a:r>
            <a:r>
              <a:rPr lang="en-IN" sz="2000" dirty="0"/>
              <a:t>q) ≡ ~p V ~q</a:t>
            </a:r>
          </a:p>
          <a:p>
            <a:pPr marL="1731600" lvl="6" indent="-457200">
              <a:lnSpc>
                <a:spcPct val="120000"/>
              </a:lnSpc>
              <a:buFont typeface="+mj-lt"/>
              <a:buAutoNum type="arabicPeriod"/>
            </a:pPr>
            <a:endParaRPr lang="en-IN" sz="1200" dirty="0"/>
          </a:p>
          <a:p>
            <a:pPr marL="1274400" lvl="6">
              <a:lnSpc>
                <a:spcPct val="120000"/>
              </a:lnSpc>
            </a:pPr>
            <a:r>
              <a:rPr lang="en-IN" sz="2000" dirty="0" smtClean="0"/>
              <a:t>10.   Equivalence </a:t>
            </a:r>
            <a:r>
              <a:rPr lang="en-IN" sz="2000" dirty="0"/>
              <a:t>of Contrapositive:</a:t>
            </a:r>
          </a:p>
          <a:p>
            <a:pPr marL="1731600" lvl="6" indent="-457200">
              <a:lnSpc>
                <a:spcPct val="120000"/>
              </a:lnSpc>
              <a:buFont typeface="+mj-lt"/>
              <a:buAutoNum type="arabicPeriod"/>
            </a:pPr>
            <a:endParaRPr lang="en-IN" sz="800" dirty="0"/>
          </a:p>
          <a:p>
            <a:pPr marL="2188800" lvl="8">
              <a:lnSpc>
                <a:spcPct val="120000"/>
              </a:lnSpc>
            </a:pPr>
            <a:r>
              <a:rPr lang="en-IN" sz="2000" dirty="0"/>
              <a:t>p → q ≡ ~q → ~p</a:t>
            </a:r>
          </a:p>
          <a:p>
            <a:pPr marL="1731600" lvl="6" indent="-457200">
              <a:lnSpc>
                <a:spcPct val="120000"/>
              </a:lnSpc>
              <a:buFont typeface="+mj-lt"/>
              <a:buAutoNum type="arabicPeriod"/>
            </a:pPr>
            <a:endParaRPr lang="en-IN" sz="1200" dirty="0"/>
          </a:p>
          <a:p>
            <a:pPr marL="1274400" lvl="6">
              <a:lnSpc>
                <a:spcPct val="120000"/>
              </a:lnSpc>
            </a:pPr>
            <a:r>
              <a:rPr lang="en-IN" sz="2000" dirty="0" smtClean="0"/>
              <a:t>11.   Others</a:t>
            </a:r>
            <a:r>
              <a:rPr lang="en-IN" sz="2000" dirty="0"/>
              <a:t>:</a:t>
            </a:r>
          </a:p>
          <a:p>
            <a:pPr marL="2188800" lvl="8">
              <a:lnSpc>
                <a:spcPct val="120000"/>
              </a:lnSpc>
            </a:pPr>
            <a:r>
              <a:rPr lang="en-IN" sz="2000" dirty="0"/>
              <a:t>p → q ≡ ~p V q</a:t>
            </a:r>
          </a:p>
          <a:p>
            <a:pPr marL="2188800" lvl="8">
              <a:lnSpc>
                <a:spcPct val="120000"/>
              </a:lnSpc>
            </a:pPr>
            <a:r>
              <a:rPr lang="en-IN" sz="2000" dirty="0"/>
              <a:t>p ↔ q ≡ (p → q) </a:t>
            </a:r>
            <a:r>
              <a:rPr lang="el-GR" sz="2000" dirty="0"/>
              <a:t>Λ (</a:t>
            </a:r>
            <a:r>
              <a:rPr lang="en-IN" sz="2000" dirty="0"/>
              <a:t>q → p)</a:t>
            </a:r>
          </a:p>
          <a:p>
            <a:pPr marL="2188800" lvl="8">
              <a:lnSpc>
                <a:spcPct val="120000"/>
              </a:lnSpc>
            </a:pPr>
            <a:endParaRPr lang="en-IN" sz="2000" dirty="0"/>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7160505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14</a:t>
            </a:fld>
            <a:endParaRPr lang="en-IN" dirty="0"/>
          </a:p>
        </p:txBody>
      </p:sp>
      <p:sp>
        <p:nvSpPr>
          <p:cNvPr id="5" name="Rectangle 4"/>
          <p:cNvSpPr/>
          <p:nvPr/>
        </p:nvSpPr>
        <p:spPr>
          <a:xfrm>
            <a:off x="207034" y="1242207"/>
            <a:ext cx="11628651" cy="1661993"/>
          </a:xfrm>
          <a:prstGeom prst="rect">
            <a:avLst/>
          </a:prstGeom>
        </p:spPr>
        <p:txBody>
          <a:bodyPr wrap="square">
            <a:spAutoFit/>
          </a:bodyPr>
          <a:lstStyle/>
          <a:p>
            <a:pPr marL="360000" lvl="4"/>
            <a:r>
              <a:rPr lang="en-IN" sz="2400" b="1" dirty="0"/>
              <a:t>Tautologies and Contradictions</a:t>
            </a:r>
          </a:p>
          <a:p>
            <a:pPr marL="360000" lvl="4"/>
            <a:endParaRPr lang="en-US" b="1" dirty="0"/>
          </a:p>
          <a:p>
            <a:pPr marL="1274400" lvl="5" indent="-457200">
              <a:lnSpc>
                <a:spcPct val="120000"/>
              </a:lnSpc>
              <a:buFont typeface="+mj-lt"/>
              <a:buAutoNum type="arabicPeriod"/>
            </a:pPr>
            <a:r>
              <a:rPr lang="en-IN" sz="2000" dirty="0"/>
              <a:t>A tautology is a sentence that is True under all </a:t>
            </a:r>
            <a:r>
              <a:rPr lang="en-IN" sz="2000" dirty="0" smtClean="0"/>
              <a:t>interpretations</a:t>
            </a:r>
            <a:endParaRPr lang="en-IN" sz="2000" dirty="0"/>
          </a:p>
          <a:p>
            <a:pPr marL="1274400" lvl="5" indent="-457200">
              <a:lnSpc>
                <a:spcPct val="120000"/>
              </a:lnSpc>
              <a:buFont typeface="+mj-lt"/>
              <a:buAutoNum type="arabicPeriod"/>
            </a:pPr>
            <a:endParaRPr lang="en-IN" sz="1000" dirty="0"/>
          </a:p>
          <a:p>
            <a:pPr marL="1274400" lvl="5" indent="-457200">
              <a:lnSpc>
                <a:spcPct val="120000"/>
              </a:lnSpc>
              <a:buFont typeface="+mj-lt"/>
              <a:buAutoNum type="arabicPeriod"/>
            </a:pPr>
            <a:r>
              <a:rPr lang="en-IN" sz="2000" dirty="0"/>
              <a:t>An contradiction is a sentence that is False under all interpretations</a:t>
            </a: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3970" y="3538470"/>
            <a:ext cx="8734778"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46234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15</a:t>
            </a:fld>
            <a:endParaRPr lang="en-IN" dirty="0"/>
          </a:p>
        </p:txBody>
      </p:sp>
      <p:sp>
        <p:nvSpPr>
          <p:cNvPr id="5" name="Rectangle 4"/>
          <p:cNvSpPr/>
          <p:nvPr/>
        </p:nvSpPr>
        <p:spPr>
          <a:xfrm>
            <a:off x="207034" y="1242207"/>
            <a:ext cx="11628651" cy="461665"/>
          </a:xfrm>
          <a:prstGeom prst="rect">
            <a:avLst/>
          </a:prstGeom>
        </p:spPr>
        <p:txBody>
          <a:bodyPr wrap="square">
            <a:spAutoFit/>
          </a:bodyPr>
          <a:lstStyle/>
          <a:p>
            <a:pPr marL="360000" lvl="4"/>
            <a:r>
              <a:rPr lang="en-IN" sz="2400" b="1" dirty="0" smtClean="0"/>
              <a:t>Tautology By Truth Table</a:t>
            </a:r>
            <a:endParaRPr lang="en-IN" sz="2400" b="1" dirty="0"/>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000893472"/>
              </p:ext>
            </p:extLst>
          </p:nvPr>
        </p:nvGraphicFramePr>
        <p:xfrm>
          <a:off x="2176529" y="2122735"/>
          <a:ext cx="7533797" cy="2634368"/>
        </p:xfrm>
        <a:graphic>
          <a:graphicData uri="http://schemas.openxmlformats.org/drawingml/2006/table">
            <a:tbl>
              <a:tblPr firstRow="1" bandRow="1">
                <a:tableStyleId>{616DA210-FB5B-4158-B5E0-FEB733F419BA}</a:tableStyleId>
              </a:tblPr>
              <a:tblGrid>
                <a:gridCol w="608728">
                  <a:extLst>
                    <a:ext uri="{9D8B030D-6E8A-4147-A177-3AD203B41FA5}">
                      <a16:colId xmlns="" xmlns:a16="http://schemas.microsoft.com/office/drawing/2014/main" val="20000"/>
                    </a:ext>
                  </a:extLst>
                </a:gridCol>
                <a:gridCol w="622478">
                  <a:extLst>
                    <a:ext uri="{9D8B030D-6E8A-4147-A177-3AD203B41FA5}">
                      <a16:colId xmlns="" xmlns:a16="http://schemas.microsoft.com/office/drawing/2014/main" val="20001"/>
                    </a:ext>
                  </a:extLst>
                </a:gridCol>
                <a:gridCol w="933717">
                  <a:extLst>
                    <a:ext uri="{9D8B030D-6E8A-4147-A177-3AD203B41FA5}">
                      <a16:colId xmlns="" xmlns:a16="http://schemas.microsoft.com/office/drawing/2014/main" val="20002"/>
                    </a:ext>
                  </a:extLst>
                </a:gridCol>
                <a:gridCol w="1400576">
                  <a:extLst>
                    <a:ext uri="{9D8B030D-6E8A-4147-A177-3AD203B41FA5}">
                      <a16:colId xmlns="" xmlns:a16="http://schemas.microsoft.com/office/drawing/2014/main" val="20003"/>
                    </a:ext>
                  </a:extLst>
                </a:gridCol>
                <a:gridCol w="1269596">
                  <a:extLst>
                    <a:ext uri="{9D8B030D-6E8A-4147-A177-3AD203B41FA5}">
                      <a16:colId xmlns="" xmlns:a16="http://schemas.microsoft.com/office/drawing/2014/main" val="20004"/>
                    </a:ext>
                  </a:extLst>
                </a:gridCol>
                <a:gridCol w="2698702">
                  <a:extLst>
                    <a:ext uri="{9D8B030D-6E8A-4147-A177-3AD203B41FA5}">
                      <a16:colId xmlns="" xmlns:a16="http://schemas.microsoft.com/office/drawing/2014/main" val="20005"/>
                    </a:ext>
                  </a:extLst>
                </a:gridCol>
              </a:tblGrid>
              <a:tr h="742177">
                <a:tc>
                  <a:txBody>
                    <a:bodyPr/>
                    <a:lstStyle/>
                    <a:p>
                      <a:r>
                        <a:rPr lang="en-US" sz="1800" b="0" i="0" u="none" strike="noStrike" kern="1200" baseline="0" dirty="0" smtClean="0">
                          <a:solidFill>
                            <a:schemeClr val="tx1"/>
                          </a:solidFill>
                          <a:latin typeface="+mn-lt"/>
                          <a:ea typeface="+mn-ea"/>
                          <a:cs typeface="+mn-cs"/>
                        </a:rPr>
                        <a:t>p</a:t>
                      </a:r>
                      <a:endParaRPr lang="en-US" dirty="0"/>
                    </a:p>
                  </a:txBody>
                  <a:tcPr anchor="ctr"/>
                </a:tc>
                <a:tc>
                  <a:txBody>
                    <a:bodyPr/>
                    <a:lstStyle/>
                    <a:p>
                      <a:r>
                        <a:rPr lang="en-US" sz="1800" b="0" i="0" u="none" strike="noStrike" kern="1200" baseline="0" dirty="0" smtClean="0">
                          <a:solidFill>
                            <a:schemeClr val="tx1"/>
                          </a:solidFill>
                          <a:latin typeface="+mn-lt"/>
                          <a:ea typeface="+mn-ea"/>
                          <a:cs typeface="+mn-cs"/>
                        </a:rPr>
                        <a:t>q</a:t>
                      </a:r>
                      <a:endParaRPr lang="en-US" dirty="0"/>
                    </a:p>
                  </a:txBody>
                  <a:tcPr anchor="ctr"/>
                </a:tc>
                <a:tc>
                  <a:txBody>
                    <a:bodyPr/>
                    <a:lstStyle/>
                    <a:p>
                      <a:r>
                        <a:rPr lang="en-US" sz="1800" b="1" i="1" u="none" strike="noStrike" kern="1200" baseline="0" dirty="0" smtClean="0">
                          <a:solidFill>
                            <a:schemeClr val="tx1"/>
                          </a:solidFill>
                          <a:latin typeface="+mn-lt"/>
                          <a:ea typeface="+mn-ea"/>
                          <a:cs typeface="+mn-cs"/>
                        </a:rPr>
                        <a:t>¬</a:t>
                      </a:r>
                      <a:r>
                        <a:rPr lang="en-US" sz="1800" b="0" i="0" u="none" strike="noStrike" kern="1200" baseline="0" dirty="0" smtClean="0">
                          <a:solidFill>
                            <a:schemeClr val="tx1"/>
                          </a:solidFill>
                          <a:latin typeface="+mn-lt"/>
                          <a:ea typeface="+mn-ea"/>
                          <a:cs typeface="+mn-cs"/>
                        </a:rPr>
                        <a:t>p</a:t>
                      </a:r>
                      <a:endParaRPr lang="en-US" dirty="0"/>
                    </a:p>
                  </a:txBody>
                  <a:tcPr anchor="ctr"/>
                </a:tc>
                <a:tc>
                  <a:txBody>
                    <a:bodyPr/>
                    <a:lstStyle/>
                    <a:p>
                      <a:r>
                        <a:rPr lang="en-US" sz="1800" b="0" i="0" u="none" strike="noStrike" kern="1200" baseline="0" dirty="0" err="1" smtClean="0">
                          <a:solidFill>
                            <a:schemeClr val="tx1"/>
                          </a:solidFill>
                          <a:latin typeface="+mn-lt"/>
                          <a:ea typeface="+mn-ea"/>
                          <a:cs typeface="+mn-cs"/>
                        </a:rPr>
                        <a:t>pVq</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i="1"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i="1" u="none" strike="noStrike" kern="1200" baseline="0" dirty="0" smtClean="0">
                          <a:solidFill>
                            <a:schemeClr val="tx1"/>
                          </a:solidFill>
                          <a:latin typeface="+mn-lt"/>
                          <a:ea typeface="+mn-ea"/>
                          <a:cs typeface="+mn-cs"/>
                        </a:rPr>
                        <a:t>¬</a:t>
                      </a:r>
                      <a:r>
                        <a:rPr lang="en-US" sz="1800" b="0" i="0" u="none" strike="noStrike" kern="1200" baseline="0" dirty="0" smtClean="0">
                          <a:solidFill>
                            <a:schemeClr val="tx1"/>
                          </a:solidFill>
                          <a:latin typeface="+mn-lt"/>
                          <a:ea typeface="+mn-ea"/>
                          <a:cs typeface="+mn-cs"/>
                        </a:rPr>
                        <a:t>p</a:t>
                      </a:r>
                      <a:r>
                        <a:rPr lang="en-US" sz="1800" b="0" i="0" u="none" strike="noStrike" kern="1200" baseline="0" dirty="0" smtClean="0">
                          <a:solidFill>
                            <a:schemeClr val="tx1"/>
                          </a:solidFill>
                          <a:latin typeface="+mn-lt"/>
                          <a:ea typeface="+mn-ea"/>
                          <a:cs typeface="+mn-cs"/>
                          <a:sym typeface="Symbol"/>
                        </a:rPr>
                        <a:t>(p V q)</a:t>
                      </a:r>
                      <a:endParaRPr lang="en-US" dirty="0" smtClean="0"/>
                    </a:p>
                    <a:p>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1" u="none" strike="noStrike" kern="1200" baseline="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tx1"/>
                          </a:solidFill>
                          <a:latin typeface="+mn-lt"/>
                          <a:ea typeface="+mn-ea"/>
                          <a:cs typeface="+mn-cs"/>
                        </a:rPr>
                        <a:t>[</a:t>
                      </a:r>
                      <a:r>
                        <a:rPr lang="en-US" sz="1800" b="1" i="1" u="none" strike="noStrike" kern="1200" baseline="0" dirty="0" smtClean="0">
                          <a:solidFill>
                            <a:schemeClr val="tx1"/>
                          </a:solidFill>
                          <a:latin typeface="+mn-lt"/>
                          <a:ea typeface="+mn-ea"/>
                          <a:cs typeface="+mn-cs"/>
                        </a:rPr>
                        <a:t> ¬</a:t>
                      </a:r>
                      <a:r>
                        <a:rPr lang="en-US" sz="1800" b="0" i="0" u="none" strike="noStrike" kern="1200" baseline="0" dirty="0" smtClean="0">
                          <a:solidFill>
                            <a:schemeClr val="tx1"/>
                          </a:solidFill>
                          <a:latin typeface="+mn-lt"/>
                          <a:ea typeface="+mn-ea"/>
                          <a:cs typeface="+mn-cs"/>
                        </a:rPr>
                        <a:t>p</a:t>
                      </a:r>
                      <a:r>
                        <a:rPr lang="en-US" sz="1800" b="0" i="0" u="none" strike="noStrike" kern="1200" baseline="0" dirty="0" smtClean="0">
                          <a:solidFill>
                            <a:schemeClr val="tx1"/>
                          </a:solidFill>
                          <a:latin typeface="+mn-lt"/>
                          <a:ea typeface="+mn-ea"/>
                          <a:cs typeface="+mn-cs"/>
                          <a:sym typeface="Symbol"/>
                        </a:rPr>
                        <a:t>(p V q)] </a:t>
                      </a:r>
                      <a:r>
                        <a:rPr lang="en-US" sz="1800" b="0" i="0" u="none" strike="noStrike" kern="1200" baseline="0" dirty="0" smtClean="0">
                          <a:solidFill>
                            <a:schemeClr val="tx1"/>
                          </a:solidFill>
                          <a:latin typeface="+mn-lt"/>
                          <a:ea typeface="+mn-ea"/>
                          <a:cs typeface="+mn-cs"/>
                          <a:sym typeface="Wingdings" panose="05000000000000000000" pitchFamily="2" charset="2"/>
                        </a:rPr>
                        <a:t> q</a:t>
                      </a:r>
                      <a:endParaRPr lang="en-US" dirty="0" smtClean="0"/>
                    </a:p>
                    <a:p>
                      <a:endParaRPr lang="en-US" dirty="0"/>
                    </a:p>
                  </a:txBody>
                  <a:tcPr anchor="ctr"/>
                </a:tc>
                <a:extLst>
                  <a:ext uri="{0D108BD9-81ED-4DB2-BD59-A6C34878D82A}">
                    <a16:rowId xmlns="" xmlns:a16="http://schemas.microsoft.com/office/drawing/2014/main" val="10000"/>
                  </a:ext>
                </a:extLst>
              </a:tr>
              <a:tr h="429992">
                <a:tc>
                  <a:txBody>
                    <a:bodyPr/>
                    <a:lstStyle/>
                    <a:p>
                      <a:r>
                        <a:rPr lang="en-US" dirty="0" smtClean="0"/>
                        <a:t>T</a:t>
                      </a:r>
                      <a:endParaRPr lang="en-US" dirty="0"/>
                    </a:p>
                  </a:txBody>
                  <a:tcPr anchor="ctr"/>
                </a:tc>
                <a:tc>
                  <a:txBody>
                    <a:bodyPr/>
                    <a:lstStyle/>
                    <a:p>
                      <a:r>
                        <a:rPr lang="en-US" dirty="0" smtClean="0"/>
                        <a:t>T</a:t>
                      </a:r>
                      <a:endParaRPr lang="en-US" dirty="0"/>
                    </a:p>
                  </a:txBody>
                  <a:tcPr anchor="ctr"/>
                </a:tc>
                <a:tc>
                  <a:txBody>
                    <a:bodyPr/>
                    <a:lstStyle/>
                    <a:p>
                      <a:r>
                        <a:rPr lang="en-US" dirty="0" smtClean="0"/>
                        <a:t>F</a:t>
                      </a:r>
                      <a:endParaRPr lang="en-US" dirty="0"/>
                    </a:p>
                  </a:txBody>
                  <a:tcPr anchor="ctr"/>
                </a:tc>
                <a:tc>
                  <a:txBody>
                    <a:bodyPr/>
                    <a:lstStyle/>
                    <a:p>
                      <a:r>
                        <a:rPr lang="en-US" dirty="0" smtClean="0"/>
                        <a:t>T</a:t>
                      </a:r>
                      <a:endParaRPr lang="en-US" dirty="0"/>
                    </a:p>
                  </a:txBody>
                  <a:tcPr anchor="ctr"/>
                </a:tc>
                <a:tc>
                  <a:txBody>
                    <a:bodyPr/>
                    <a:lstStyle/>
                    <a:p>
                      <a:r>
                        <a:rPr lang="en-US" dirty="0" smtClean="0"/>
                        <a:t>F</a:t>
                      </a:r>
                      <a:endParaRPr lang="en-US" dirty="0"/>
                    </a:p>
                  </a:txBody>
                  <a:tcPr anchor="ctr"/>
                </a:tc>
                <a:tc>
                  <a:txBody>
                    <a:bodyPr/>
                    <a:lstStyle/>
                    <a:p>
                      <a:r>
                        <a:rPr lang="en-US" dirty="0" smtClean="0"/>
                        <a:t>T</a:t>
                      </a:r>
                      <a:endParaRPr lang="en-US" dirty="0"/>
                    </a:p>
                  </a:txBody>
                  <a:tcPr anchor="ctr"/>
                </a:tc>
                <a:extLst>
                  <a:ext uri="{0D108BD9-81ED-4DB2-BD59-A6C34878D82A}">
                    <a16:rowId xmlns="" xmlns:a16="http://schemas.microsoft.com/office/drawing/2014/main" val="10001"/>
                  </a:ext>
                </a:extLst>
              </a:tr>
              <a:tr h="429992">
                <a:tc>
                  <a:txBody>
                    <a:bodyPr/>
                    <a:lstStyle/>
                    <a:p>
                      <a:r>
                        <a:rPr lang="en-US" dirty="0" smtClean="0"/>
                        <a:t>T</a:t>
                      </a:r>
                      <a:endParaRPr lang="en-US" dirty="0"/>
                    </a:p>
                  </a:txBody>
                  <a:tcPr anchor="ctr"/>
                </a:tc>
                <a:tc>
                  <a:txBody>
                    <a:bodyPr/>
                    <a:lstStyle/>
                    <a:p>
                      <a:r>
                        <a:rPr lang="en-US" dirty="0" smtClean="0"/>
                        <a:t>F</a:t>
                      </a:r>
                      <a:endParaRPr lang="en-US" dirty="0"/>
                    </a:p>
                  </a:txBody>
                  <a:tcPr anchor="ctr"/>
                </a:tc>
                <a:tc>
                  <a:txBody>
                    <a:bodyPr/>
                    <a:lstStyle/>
                    <a:p>
                      <a:r>
                        <a:rPr lang="en-US" dirty="0" smtClean="0"/>
                        <a:t>F</a:t>
                      </a:r>
                      <a:endParaRPr lang="en-US" dirty="0"/>
                    </a:p>
                  </a:txBody>
                  <a:tcPr anchor="ctr"/>
                </a:tc>
                <a:tc>
                  <a:txBody>
                    <a:bodyPr/>
                    <a:lstStyle/>
                    <a:p>
                      <a:r>
                        <a:rPr lang="en-US" dirty="0" smtClean="0"/>
                        <a:t>T</a:t>
                      </a:r>
                      <a:endParaRPr lang="en-US" dirty="0"/>
                    </a:p>
                  </a:txBody>
                  <a:tcPr anchor="ctr"/>
                </a:tc>
                <a:tc>
                  <a:txBody>
                    <a:bodyPr/>
                    <a:lstStyle/>
                    <a:p>
                      <a:r>
                        <a:rPr lang="en-US" dirty="0" smtClean="0"/>
                        <a:t>F</a:t>
                      </a:r>
                      <a:endParaRPr lang="en-US" dirty="0"/>
                    </a:p>
                  </a:txBody>
                  <a:tcPr anchor="ctr"/>
                </a:tc>
                <a:tc>
                  <a:txBody>
                    <a:bodyPr/>
                    <a:lstStyle/>
                    <a:p>
                      <a:r>
                        <a:rPr lang="en-US" dirty="0" smtClean="0"/>
                        <a:t>T</a:t>
                      </a:r>
                      <a:endParaRPr lang="en-US" dirty="0"/>
                    </a:p>
                  </a:txBody>
                  <a:tcPr anchor="ctr"/>
                </a:tc>
                <a:extLst>
                  <a:ext uri="{0D108BD9-81ED-4DB2-BD59-A6C34878D82A}">
                    <a16:rowId xmlns="" xmlns:a16="http://schemas.microsoft.com/office/drawing/2014/main" val="10002"/>
                  </a:ext>
                </a:extLst>
              </a:tr>
              <a:tr h="429992">
                <a:tc>
                  <a:txBody>
                    <a:bodyPr/>
                    <a:lstStyle/>
                    <a:p>
                      <a:r>
                        <a:rPr lang="en-US" dirty="0" smtClean="0"/>
                        <a:t>F</a:t>
                      </a:r>
                      <a:endParaRPr lang="en-US" dirty="0"/>
                    </a:p>
                  </a:txBody>
                  <a:tcPr anchor="ctr"/>
                </a:tc>
                <a:tc>
                  <a:txBody>
                    <a:bodyPr/>
                    <a:lstStyle/>
                    <a:p>
                      <a:r>
                        <a:rPr lang="en-US" dirty="0" smtClean="0"/>
                        <a:t>T</a:t>
                      </a:r>
                      <a:endParaRPr lang="en-US" dirty="0"/>
                    </a:p>
                  </a:txBody>
                  <a:tcPr anchor="ctr"/>
                </a:tc>
                <a:tc>
                  <a:txBody>
                    <a:bodyPr/>
                    <a:lstStyle/>
                    <a:p>
                      <a:r>
                        <a:rPr lang="en-US" dirty="0" smtClean="0"/>
                        <a:t>T</a:t>
                      </a:r>
                      <a:endParaRPr lang="en-US" dirty="0"/>
                    </a:p>
                  </a:txBody>
                  <a:tcPr anchor="ctr"/>
                </a:tc>
                <a:tc>
                  <a:txBody>
                    <a:bodyPr/>
                    <a:lstStyle/>
                    <a:p>
                      <a:r>
                        <a:rPr lang="en-US" dirty="0" smtClean="0"/>
                        <a:t>T</a:t>
                      </a:r>
                      <a:endParaRPr lang="en-US" dirty="0"/>
                    </a:p>
                  </a:txBody>
                  <a:tcPr anchor="ctr"/>
                </a:tc>
                <a:tc>
                  <a:txBody>
                    <a:bodyPr/>
                    <a:lstStyle/>
                    <a:p>
                      <a:r>
                        <a:rPr lang="en-US" dirty="0" smtClean="0"/>
                        <a:t>T</a:t>
                      </a:r>
                      <a:endParaRPr lang="en-US" dirty="0"/>
                    </a:p>
                  </a:txBody>
                  <a:tcPr anchor="ctr"/>
                </a:tc>
                <a:tc>
                  <a:txBody>
                    <a:bodyPr/>
                    <a:lstStyle/>
                    <a:p>
                      <a:r>
                        <a:rPr lang="en-US" dirty="0" smtClean="0"/>
                        <a:t>T</a:t>
                      </a:r>
                      <a:endParaRPr lang="en-US" dirty="0"/>
                    </a:p>
                  </a:txBody>
                  <a:tcPr anchor="ctr"/>
                </a:tc>
                <a:extLst>
                  <a:ext uri="{0D108BD9-81ED-4DB2-BD59-A6C34878D82A}">
                    <a16:rowId xmlns="" xmlns:a16="http://schemas.microsoft.com/office/drawing/2014/main" val="10003"/>
                  </a:ext>
                </a:extLst>
              </a:tr>
              <a:tr h="429992">
                <a:tc>
                  <a:txBody>
                    <a:bodyPr/>
                    <a:lstStyle/>
                    <a:p>
                      <a:r>
                        <a:rPr lang="en-US" dirty="0" smtClean="0"/>
                        <a:t>F</a:t>
                      </a:r>
                      <a:endParaRPr lang="en-US" dirty="0"/>
                    </a:p>
                  </a:txBody>
                  <a:tcPr anchor="ctr"/>
                </a:tc>
                <a:tc>
                  <a:txBody>
                    <a:bodyPr/>
                    <a:lstStyle/>
                    <a:p>
                      <a:r>
                        <a:rPr lang="en-US" dirty="0" smtClean="0"/>
                        <a:t>F</a:t>
                      </a:r>
                      <a:endParaRPr lang="en-US" dirty="0"/>
                    </a:p>
                  </a:txBody>
                  <a:tcPr anchor="ctr"/>
                </a:tc>
                <a:tc>
                  <a:txBody>
                    <a:bodyPr/>
                    <a:lstStyle/>
                    <a:p>
                      <a:r>
                        <a:rPr lang="en-US" dirty="0" smtClean="0"/>
                        <a:t>T</a:t>
                      </a:r>
                      <a:endParaRPr lang="en-US" dirty="0"/>
                    </a:p>
                  </a:txBody>
                  <a:tcPr anchor="ctr"/>
                </a:tc>
                <a:tc>
                  <a:txBody>
                    <a:bodyPr/>
                    <a:lstStyle/>
                    <a:p>
                      <a:r>
                        <a:rPr lang="en-US" dirty="0" smtClean="0"/>
                        <a:t>F</a:t>
                      </a:r>
                      <a:endParaRPr lang="en-US" dirty="0"/>
                    </a:p>
                  </a:txBody>
                  <a:tcPr anchor="ctr"/>
                </a:tc>
                <a:tc>
                  <a:txBody>
                    <a:bodyPr/>
                    <a:lstStyle/>
                    <a:p>
                      <a:r>
                        <a:rPr lang="en-US" dirty="0" smtClean="0"/>
                        <a:t>F</a:t>
                      </a:r>
                      <a:endParaRPr lang="en-US" dirty="0"/>
                    </a:p>
                  </a:txBody>
                  <a:tcPr anchor="ctr"/>
                </a:tc>
                <a:tc>
                  <a:txBody>
                    <a:bodyPr/>
                    <a:lstStyle/>
                    <a:p>
                      <a:r>
                        <a:rPr lang="en-US" dirty="0" smtClean="0"/>
                        <a:t>T</a:t>
                      </a:r>
                      <a:endParaRPr lang="en-US" dirty="0"/>
                    </a:p>
                  </a:txBody>
                  <a:tcPr anchor="ct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29304107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16</a:t>
            </a:fld>
            <a:endParaRPr lang="en-IN" dirty="0"/>
          </a:p>
        </p:txBody>
      </p:sp>
      <p:sp>
        <p:nvSpPr>
          <p:cNvPr id="5" name="Rectangle 4"/>
          <p:cNvSpPr/>
          <p:nvPr/>
        </p:nvSpPr>
        <p:spPr>
          <a:xfrm>
            <a:off x="207034" y="1242207"/>
            <a:ext cx="11628651" cy="2277547"/>
          </a:xfrm>
          <a:prstGeom prst="rect">
            <a:avLst/>
          </a:prstGeom>
        </p:spPr>
        <p:txBody>
          <a:bodyPr wrap="square">
            <a:spAutoFit/>
          </a:bodyPr>
          <a:lstStyle/>
          <a:p>
            <a:pPr marL="360000" lvl="4"/>
            <a:r>
              <a:rPr lang="en-IN" sz="2400" b="1" dirty="0"/>
              <a:t>Propositional Logic - one last proof</a:t>
            </a:r>
          </a:p>
          <a:p>
            <a:pPr marL="360000" lvl="4"/>
            <a:endParaRPr lang="en-US" sz="1000" b="1" dirty="0"/>
          </a:p>
          <a:p>
            <a:pPr marL="1731600" lvl="6" indent="-457200">
              <a:lnSpc>
                <a:spcPct val="120000"/>
              </a:lnSpc>
              <a:buFont typeface="+mj-lt"/>
              <a:buAutoNum type="arabicPeriod"/>
            </a:pPr>
            <a:r>
              <a:rPr lang="en-IN" sz="2000" dirty="0"/>
              <a:t>Show that [p  (p  q)]  q is a </a:t>
            </a:r>
            <a:r>
              <a:rPr lang="en-IN" sz="2000" dirty="0" smtClean="0"/>
              <a:t>tautology</a:t>
            </a:r>
            <a:endParaRPr lang="en-IN" sz="2000" dirty="0"/>
          </a:p>
          <a:p>
            <a:pPr marL="1731600" lvl="6" indent="-457200">
              <a:lnSpc>
                <a:spcPct val="120000"/>
              </a:lnSpc>
              <a:buFont typeface="+mj-lt"/>
              <a:buAutoNum type="arabicPeriod"/>
            </a:pPr>
            <a:endParaRPr lang="en-IN" sz="1000" dirty="0"/>
          </a:p>
          <a:p>
            <a:pPr marL="1731600" lvl="6" indent="-457200">
              <a:lnSpc>
                <a:spcPct val="120000"/>
              </a:lnSpc>
              <a:buFont typeface="+mj-lt"/>
              <a:buAutoNum type="arabicPeriod"/>
            </a:pPr>
            <a:r>
              <a:rPr lang="en-IN" sz="2000" dirty="0"/>
              <a:t>We use  to show that  [p  (p  q)]  q  </a:t>
            </a:r>
            <a:r>
              <a:rPr lang="en-IN" sz="2000" dirty="0" smtClean="0"/>
              <a:t>T</a:t>
            </a:r>
            <a:endParaRPr lang="en-IN" sz="2000" dirty="0"/>
          </a:p>
          <a:p>
            <a:pPr marL="1731600" lvl="6" indent="-457200">
              <a:lnSpc>
                <a:spcPct val="120000"/>
              </a:lnSpc>
              <a:buFont typeface="+mj-lt"/>
              <a:buAutoNum type="arabicPeriod"/>
            </a:pPr>
            <a:endParaRPr lang="en-IN" sz="2000" dirty="0"/>
          </a:p>
          <a:p>
            <a:pPr marL="2188800" lvl="8">
              <a:lnSpc>
                <a:spcPct val="120000"/>
              </a:lnSpc>
            </a:pPr>
            <a:endParaRPr lang="en-IN" sz="2000" dirty="0"/>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1459" y="3002367"/>
            <a:ext cx="6019800" cy="3335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16132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17</a:t>
            </a:fld>
            <a:endParaRPr lang="en-IN" dirty="0"/>
          </a:p>
        </p:txBody>
      </p:sp>
      <p:sp>
        <p:nvSpPr>
          <p:cNvPr id="5" name="Rectangle 4"/>
          <p:cNvSpPr/>
          <p:nvPr/>
        </p:nvSpPr>
        <p:spPr>
          <a:xfrm>
            <a:off x="207034" y="1242207"/>
            <a:ext cx="11718803" cy="1908215"/>
          </a:xfrm>
          <a:prstGeom prst="rect">
            <a:avLst/>
          </a:prstGeom>
        </p:spPr>
        <p:txBody>
          <a:bodyPr wrap="square">
            <a:spAutoFit/>
          </a:bodyPr>
          <a:lstStyle/>
          <a:p>
            <a:pPr marL="360000" lvl="4"/>
            <a:r>
              <a:rPr lang="en-IN" sz="2400" b="1" dirty="0"/>
              <a:t>Logical Equivalence of Conditional and Contrapositive</a:t>
            </a:r>
          </a:p>
          <a:p>
            <a:pPr marL="360000" lvl="4"/>
            <a:endParaRPr lang="en-US" sz="1000" b="1" dirty="0"/>
          </a:p>
          <a:p>
            <a:pPr marL="1274400" lvl="5" indent="-457200">
              <a:lnSpc>
                <a:spcPct val="120000"/>
              </a:lnSpc>
              <a:buFont typeface="+mj-lt"/>
              <a:buAutoNum type="arabicPeriod"/>
            </a:pPr>
            <a:r>
              <a:rPr lang="en-IN" sz="2000" dirty="0"/>
              <a:t>The easiest way to check for logical equivalence is to see if the truth tables of both variants have</a:t>
            </a:r>
          </a:p>
          <a:p>
            <a:pPr marL="1274400" lvl="5" indent="-457200">
              <a:lnSpc>
                <a:spcPct val="120000"/>
              </a:lnSpc>
              <a:buFont typeface="+mj-lt"/>
              <a:buAutoNum type="arabicPeriod"/>
            </a:pPr>
            <a:endParaRPr lang="en-IN" sz="1000" dirty="0" smtClean="0"/>
          </a:p>
          <a:p>
            <a:pPr marL="1731600" lvl="7">
              <a:lnSpc>
                <a:spcPct val="120000"/>
              </a:lnSpc>
            </a:pPr>
            <a:r>
              <a:rPr lang="en-IN" sz="2000" dirty="0" smtClean="0"/>
              <a:t>Identical </a:t>
            </a:r>
            <a:r>
              <a:rPr lang="en-IN" sz="2000" dirty="0"/>
              <a:t>last columns:</a:t>
            </a:r>
          </a:p>
          <a:p>
            <a:pPr marL="2188800" lvl="8">
              <a:lnSpc>
                <a:spcPct val="120000"/>
              </a:lnSpc>
            </a:pPr>
            <a:endParaRPr lang="en-IN" sz="2000" dirty="0"/>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8972" y="2955701"/>
            <a:ext cx="8094925"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76981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18</a:t>
            </a:fld>
            <a:endParaRPr lang="en-IN" dirty="0"/>
          </a:p>
        </p:txBody>
      </p:sp>
      <p:sp>
        <p:nvSpPr>
          <p:cNvPr id="5" name="Rectangle 4"/>
          <p:cNvSpPr/>
          <p:nvPr/>
        </p:nvSpPr>
        <p:spPr>
          <a:xfrm>
            <a:off x="178592" y="1240134"/>
            <a:ext cx="11628651" cy="5324535"/>
          </a:xfrm>
          <a:prstGeom prst="rect">
            <a:avLst/>
          </a:prstGeom>
        </p:spPr>
        <p:txBody>
          <a:bodyPr wrap="square">
            <a:spAutoFit/>
          </a:bodyPr>
          <a:lstStyle/>
          <a:p>
            <a:pPr marL="1274400" lvl="5" indent="-457200">
              <a:buFont typeface="+mj-lt"/>
              <a:buAutoNum type="arabicPeriod"/>
            </a:pPr>
            <a:r>
              <a:rPr lang="en-IN" sz="2000" dirty="0" smtClean="0"/>
              <a:t>Identity </a:t>
            </a:r>
            <a:r>
              <a:rPr lang="en-IN" sz="2000" dirty="0"/>
              <a:t>laws</a:t>
            </a:r>
          </a:p>
          <a:p>
            <a:pPr marL="1274400" lvl="6"/>
            <a:r>
              <a:rPr lang="en-IN" sz="2000" dirty="0"/>
              <a:t>Like adding 0</a:t>
            </a:r>
          </a:p>
          <a:p>
            <a:pPr marL="1274400" lvl="5" indent="-457200">
              <a:buFont typeface="+mj-lt"/>
              <a:buAutoNum type="arabicPeriod"/>
            </a:pPr>
            <a:endParaRPr lang="en-IN" sz="1000" dirty="0"/>
          </a:p>
          <a:p>
            <a:pPr marL="1274400" lvl="5" indent="-457200">
              <a:buFont typeface="+mj-lt"/>
              <a:buAutoNum type="arabicPeriod"/>
            </a:pPr>
            <a:r>
              <a:rPr lang="en-IN" sz="2000" dirty="0"/>
              <a:t>Domination laws</a:t>
            </a:r>
          </a:p>
          <a:p>
            <a:pPr marL="1274400" lvl="6"/>
            <a:r>
              <a:rPr lang="en-IN" sz="2000" dirty="0"/>
              <a:t>Like multiplying by 0</a:t>
            </a:r>
          </a:p>
          <a:p>
            <a:pPr marL="1274400" lvl="5" indent="-457200">
              <a:buFont typeface="+mj-lt"/>
              <a:buAutoNum type="arabicPeriod"/>
            </a:pPr>
            <a:endParaRPr lang="en-IN" sz="1000" dirty="0"/>
          </a:p>
          <a:p>
            <a:pPr marL="1274400" lvl="5" indent="-457200">
              <a:buFont typeface="+mj-lt"/>
              <a:buAutoNum type="arabicPeriod"/>
            </a:pPr>
            <a:r>
              <a:rPr lang="en-IN" sz="2000" dirty="0"/>
              <a:t>Idempotent laws</a:t>
            </a:r>
          </a:p>
          <a:p>
            <a:pPr marL="1274400" lvl="6"/>
            <a:r>
              <a:rPr lang="en-IN" sz="2000" dirty="0"/>
              <a:t>Delete redundancies</a:t>
            </a:r>
          </a:p>
          <a:p>
            <a:pPr marL="1274400" lvl="5" indent="-457200">
              <a:buFont typeface="+mj-lt"/>
              <a:buAutoNum type="arabicPeriod"/>
            </a:pPr>
            <a:endParaRPr lang="en-IN" sz="1000" dirty="0"/>
          </a:p>
          <a:p>
            <a:pPr marL="1274400" lvl="5" indent="-457200">
              <a:buFont typeface="+mj-lt"/>
              <a:buAutoNum type="arabicPeriod"/>
            </a:pPr>
            <a:r>
              <a:rPr lang="en-IN" sz="2000" dirty="0"/>
              <a:t>Double negation</a:t>
            </a:r>
          </a:p>
          <a:p>
            <a:pPr marL="1274400" lvl="6"/>
            <a:r>
              <a:rPr lang="en-IN" sz="2000" dirty="0"/>
              <a:t>“I don’t like you, not”</a:t>
            </a:r>
          </a:p>
          <a:p>
            <a:pPr marL="1274400" lvl="5" indent="-457200">
              <a:buFont typeface="+mj-lt"/>
              <a:buAutoNum type="arabicPeriod"/>
            </a:pPr>
            <a:endParaRPr lang="en-IN" sz="1000" dirty="0"/>
          </a:p>
          <a:p>
            <a:pPr marL="1274400" lvl="5" indent="-457200">
              <a:buFont typeface="+mj-lt"/>
              <a:buAutoNum type="arabicPeriod"/>
            </a:pPr>
            <a:r>
              <a:rPr lang="en-IN" sz="2000" dirty="0"/>
              <a:t>Commutativity</a:t>
            </a:r>
          </a:p>
          <a:p>
            <a:pPr marL="1274400" lvl="6"/>
            <a:r>
              <a:rPr lang="en-IN" sz="2000" dirty="0"/>
              <a:t>Like “</a:t>
            </a:r>
            <a:r>
              <a:rPr lang="en-IN" sz="2000" dirty="0" err="1"/>
              <a:t>x+y</a:t>
            </a:r>
            <a:r>
              <a:rPr lang="en-IN" sz="2000" dirty="0"/>
              <a:t> = </a:t>
            </a:r>
            <a:r>
              <a:rPr lang="en-IN" sz="2000" dirty="0" err="1"/>
              <a:t>y+x</a:t>
            </a:r>
            <a:r>
              <a:rPr lang="en-IN" sz="2000" dirty="0"/>
              <a:t>”</a:t>
            </a:r>
          </a:p>
          <a:p>
            <a:pPr marL="1274400" lvl="5" indent="-457200">
              <a:buFont typeface="+mj-lt"/>
              <a:buAutoNum type="arabicPeriod"/>
            </a:pPr>
            <a:endParaRPr lang="en-IN" sz="1000" dirty="0"/>
          </a:p>
          <a:p>
            <a:pPr marL="1274400" lvl="5" indent="-457200">
              <a:buFont typeface="+mj-lt"/>
              <a:buAutoNum type="arabicPeriod"/>
            </a:pPr>
            <a:r>
              <a:rPr lang="en-IN" sz="2000" dirty="0"/>
              <a:t>Associativity</a:t>
            </a:r>
          </a:p>
          <a:p>
            <a:pPr marL="1274400" lvl="6"/>
            <a:r>
              <a:rPr lang="en-IN" sz="2000" dirty="0"/>
              <a:t>Like “(</a:t>
            </a:r>
            <a:r>
              <a:rPr lang="en-IN" sz="2000" dirty="0" err="1"/>
              <a:t>x+y</a:t>
            </a:r>
            <a:r>
              <a:rPr lang="en-IN" sz="2000" dirty="0"/>
              <a:t>)+z = y+(</a:t>
            </a:r>
            <a:r>
              <a:rPr lang="en-IN" sz="2000" dirty="0" err="1"/>
              <a:t>x+z</a:t>
            </a:r>
            <a:r>
              <a:rPr lang="en-IN" sz="2000" dirty="0"/>
              <a:t>)”</a:t>
            </a:r>
          </a:p>
          <a:p>
            <a:pPr marL="1274400" lvl="5" indent="-457200">
              <a:buFont typeface="+mj-lt"/>
              <a:buAutoNum type="arabicPeriod"/>
            </a:pPr>
            <a:endParaRPr lang="en-IN" sz="1000" dirty="0"/>
          </a:p>
          <a:p>
            <a:pPr marL="1274400" lvl="5" indent="-457200">
              <a:buFont typeface="+mj-lt"/>
              <a:buAutoNum type="arabicPeriod"/>
            </a:pPr>
            <a:r>
              <a:rPr lang="en-IN" sz="2000" dirty="0" err="1"/>
              <a:t>Distributivity</a:t>
            </a:r>
            <a:endParaRPr lang="en-IN" sz="2000" dirty="0"/>
          </a:p>
          <a:p>
            <a:pPr marL="1274400" lvl="6"/>
            <a:r>
              <a:rPr lang="en-IN" sz="2000" dirty="0"/>
              <a:t>Like “(</a:t>
            </a:r>
            <a:r>
              <a:rPr lang="en-IN" sz="2000" dirty="0" err="1"/>
              <a:t>x+y</a:t>
            </a:r>
            <a:r>
              <a:rPr lang="en-IN" sz="2000" dirty="0"/>
              <a:t>)z = </a:t>
            </a:r>
            <a:r>
              <a:rPr lang="en-IN" sz="2000" dirty="0" err="1"/>
              <a:t>xz+yz</a:t>
            </a:r>
            <a:r>
              <a:rPr lang="en-IN" sz="2000" dirty="0" smtClean="0"/>
              <a:t>”</a:t>
            </a:r>
            <a:endParaRPr lang="en-IN" sz="2000" dirty="0"/>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0532" y="1454660"/>
            <a:ext cx="4897377" cy="48954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38102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19</a:t>
            </a:fld>
            <a:endParaRPr lang="en-IN" dirty="0"/>
          </a:p>
        </p:txBody>
      </p:sp>
      <p:sp>
        <p:nvSpPr>
          <p:cNvPr id="5" name="Rectangle 4"/>
          <p:cNvSpPr/>
          <p:nvPr/>
        </p:nvSpPr>
        <p:spPr>
          <a:xfrm>
            <a:off x="207034" y="1242207"/>
            <a:ext cx="11628651" cy="2277547"/>
          </a:xfrm>
          <a:prstGeom prst="rect">
            <a:avLst/>
          </a:prstGeom>
        </p:spPr>
        <p:txBody>
          <a:bodyPr wrap="square">
            <a:spAutoFit/>
          </a:bodyPr>
          <a:lstStyle/>
          <a:p>
            <a:pPr marL="360000" lvl="4"/>
            <a:r>
              <a:rPr lang="en-IN" sz="2400" b="1" dirty="0"/>
              <a:t>Table of Logical Equivalences</a:t>
            </a:r>
          </a:p>
          <a:p>
            <a:pPr marL="360000" lvl="4"/>
            <a:endParaRPr lang="en-US" b="1" dirty="0"/>
          </a:p>
          <a:p>
            <a:pPr marL="1274400" lvl="5" indent="-457200">
              <a:buFont typeface="+mj-lt"/>
              <a:buAutoNum type="arabicPeriod"/>
            </a:pPr>
            <a:r>
              <a:rPr lang="en-IN" sz="2000" dirty="0"/>
              <a:t>Excluded middle</a:t>
            </a:r>
          </a:p>
          <a:p>
            <a:pPr marL="1274400" lvl="5" indent="-457200">
              <a:buFont typeface="+mj-lt"/>
              <a:buAutoNum type="arabicPeriod"/>
            </a:pPr>
            <a:endParaRPr lang="en-IN" sz="2000" dirty="0"/>
          </a:p>
          <a:p>
            <a:pPr marL="1274400" lvl="5" indent="-457200">
              <a:buFont typeface="+mj-lt"/>
              <a:buAutoNum type="arabicPeriod"/>
            </a:pPr>
            <a:r>
              <a:rPr lang="en-IN" sz="2000" dirty="0"/>
              <a:t>Negating creates opposite</a:t>
            </a:r>
          </a:p>
          <a:p>
            <a:pPr marL="1274400" lvl="5" indent="-457200">
              <a:buFont typeface="+mj-lt"/>
              <a:buAutoNum type="arabicPeriod"/>
            </a:pPr>
            <a:endParaRPr lang="en-IN" sz="2000" dirty="0"/>
          </a:p>
          <a:p>
            <a:pPr marL="1274400" lvl="5" indent="-457200">
              <a:buFont typeface="+mj-lt"/>
              <a:buAutoNum type="arabicPeriod"/>
            </a:pPr>
            <a:r>
              <a:rPr lang="en-IN" sz="2000" dirty="0"/>
              <a:t>Definition of implication in terms of Not and Or</a:t>
            </a: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3800" y="3855588"/>
            <a:ext cx="4515118" cy="2242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4221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a:t>
            </a:fld>
            <a:endParaRPr lang="en-IN"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2172" y="1494138"/>
            <a:ext cx="3490421" cy="3587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207034" y="1242207"/>
            <a:ext cx="11835441" cy="3354765"/>
          </a:xfrm>
          <a:prstGeom prst="rect">
            <a:avLst/>
          </a:prstGeom>
        </p:spPr>
        <p:txBody>
          <a:bodyPr wrap="square">
            <a:spAutoFit/>
          </a:bodyPr>
          <a:lstStyle/>
          <a:p>
            <a:pPr marL="360000" lvl="4"/>
            <a:r>
              <a:rPr lang="en-US" sz="2400" b="1" dirty="0" smtClean="0"/>
              <a:t>Contents:</a:t>
            </a:r>
          </a:p>
          <a:p>
            <a:pPr marL="360000" lvl="4"/>
            <a:endParaRPr lang="en-US" sz="800" b="1" dirty="0"/>
          </a:p>
          <a:p>
            <a:pPr marL="1731600" lvl="6" indent="-457200">
              <a:lnSpc>
                <a:spcPct val="150000"/>
              </a:lnSpc>
              <a:buFont typeface="+mj-lt"/>
              <a:buAutoNum type="arabicPeriod"/>
            </a:pPr>
            <a:r>
              <a:rPr lang="en-IN" sz="2000" dirty="0"/>
              <a:t>Propositional Logic Review</a:t>
            </a:r>
          </a:p>
          <a:p>
            <a:pPr marL="1731600" lvl="6" indent="-457200">
              <a:lnSpc>
                <a:spcPct val="150000"/>
              </a:lnSpc>
              <a:buFont typeface="+mj-lt"/>
              <a:buAutoNum type="arabicPeriod"/>
            </a:pPr>
            <a:r>
              <a:rPr lang="en-IN" sz="2000" dirty="0" smtClean="0"/>
              <a:t>Why </a:t>
            </a:r>
            <a:r>
              <a:rPr lang="en-IN" sz="2000" dirty="0"/>
              <a:t>First Order </a:t>
            </a:r>
            <a:r>
              <a:rPr lang="en-IN" sz="2000" dirty="0" smtClean="0"/>
              <a:t>Logic (</a:t>
            </a:r>
            <a:r>
              <a:rPr lang="en-IN" sz="2000" dirty="0"/>
              <a:t>FOL)?</a:t>
            </a:r>
          </a:p>
          <a:p>
            <a:pPr marL="1731600" lvl="6" indent="-457200">
              <a:lnSpc>
                <a:spcPct val="150000"/>
              </a:lnSpc>
              <a:buFont typeface="+mj-lt"/>
              <a:buAutoNum type="arabicPeriod"/>
            </a:pPr>
            <a:r>
              <a:rPr lang="en-IN" sz="2000" dirty="0" smtClean="0"/>
              <a:t>Syntax </a:t>
            </a:r>
            <a:r>
              <a:rPr lang="en-IN" sz="2000" dirty="0"/>
              <a:t>and semantics of First-Order Logic</a:t>
            </a:r>
          </a:p>
          <a:p>
            <a:pPr marL="1731600" lvl="6" indent="-457200">
              <a:lnSpc>
                <a:spcPct val="150000"/>
              </a:lnSpc>
              <a:buFont typeface="+mj-lt"/>
              <a:buAutoNum type="arabicPeriod"/>
            </a:pPr>
            <a:r>
              <a:rPr lang="en-IN" sz="2000" dirty="0" smtClean="0"/>
              <a:t>Using </a:t>
            </a:r>
            <a:r>
              <a:rPr lang="en-IN" sz="2000" dirty="0"/>
              <a:t>First-Order Logic</a:t>
            </a:r>
          </a:p>
          <a:p>
            <a:pPr marL="1731600" lvl="6" indent="-457200">
              <a:lnSpc>
                <a:spcPct val="150000"/>
              </a:lnSpc>
              <a:buFont typeface="+mj-lt"/>
              <a:buAutoNum type="arabicPeriod"/>
            </a:pPr>
            <a:r>
              <a:rPr lang="en-IN" sz="2000" dirty="0" err="1" smtClean="0"/>
              <a:t>Wumpus</a:t>
            </a:r>
            <a:r>
              <a:rPr lang="en-IN" sz="2000" dirty="0" smtClean="0"/>
              <a:t> </a:t>
            </a:r>
            <a:r>
              <a:rPr lang="en-IN" sz="2000" dirty="0"/>
              <a:t>world in First-Order Logic</a:t>
            </a:r>
          </a:p>
          <a:p>
            <a:pPr marL="1731600" lvl="6" indent="-457200">
              <a:lnSpc>
                <a:spcPct val="150000"/>
              </a:lnSpc>
              <a:buFont typeface="+mj-lt"/>
              <a:buAutoNum type="arabicPeriod"/>
            </a:pPr>
            <a:r>
              <a:rPr lang="en-IN" sz="2000" dirty="0" smtClean="0"/>
              <a:t>Knowledge </a:t>
            </a:r>
            <a:r>
              <a:rPr lang="en-IN" sz="2000" dirty="0"/>
              <a:t>engineering in First-Order Logic</a:t>
            </a:r>
          </a:p>
        </p:txBody>
      </p:sp>
    </p:spTree>
    <p:extLst>
      <p:ext uri="{BB962C8B-B14F-4D97-AF65-F5344CB8AC3E}">
        <p14:creationId xmlns:p14="http://schemas.microsoft.com/office/powerpoint/2010/main" val="22888971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20</a:t>
            </a:fld>
            <a:endParaRPr lang="en-IN" dirty="0"/>
          </a:p>
        </p:txBody>
      </p:sp>
      <p:sp>
        <p:nvSpPr>
          <p:cNvPr id="5" name="Rectangle 4"/>
          <p:cNvSpPr/>
          <p:nvPr/>
        </p:nvSpPr>
        <p:spPr>
          <a:xfrm>
            <a:off x="207034" y="1242207"/>
            <a:ext cx="11628651" cy="1354217"/>
          </a:xfrm>
          <a:prstGeom prst="rect">
            <a:avLst/>
          </a:prstGeom>
        </p:spPr>
        <p:txBody>
          <a:bodyPr wrap="square">
            <a:spAutoFit/>
          </a:bodyPr>
          <a:lstStyle/>
          <a:p>
            <a:pPr marL="360000" lvl="4"/>
            <a:r>
              <a:rPr lang="en-IN" sz="2400" b="1" dirty="0"/>
              <a:t>Inference Rules</a:t>
            </a:r>
          </a:p>
          <a:p>
            <a:pPr marL="360000" lvl="4"/>
            <a:endParaRPr lang="en-US" b="1" dirty="0"/>
          </a:p>
          <a:p>
            <a:pPr marL="1274400" lvl="5" indent="-457200">
              <a:buFont typeface="+mj-lt"/>
              <a:buAutoNum type="arabicPeriod"/>
            </a:pPr>
            <a:r>
              <a:rPr lang="en-IN" sz="2000" b="1" dirty="0"/>
              <a:t>Logical inference  </a:t>
            </a:r>
            <a:r>
              <a:rPr lang="en-IN" sz="2000" dirty="0"/>
              <a:t>is used to create new sentences that logically follow from a given set of predicate calculus sentences (KB</a:t>
            </a:r>
            <a:r>
              <a:rPr lang="en-IN" sz="2000" dirty="0" smtClean="0"/>
              <a:t>)</a:t>
            </a:r>
            <a:endParaRPr lang="en-IN" sz="2000" dirty="0"/>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16098244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21</a:t>
            </a:fld>
            <a:endParaRPr lang="en-IN" dirty="0"/>
          </a:p>
        </p:txBody>
      </p:sp>
      <p:sp>
        <p:nvSpPr>
          <p:cNvPr id="5" name="Rectangle 4"/>
          <p:cNvSpPr/>
          <p:nvPr/>
        </p:nvSpPr>
        <p:spPr>
          <a:xfrm>
            <a:off x="207035" y="1242207"/>
            <a:ext cx="5485428" cy="3046988"/>
          </a:xfrm>
          <a:prstGeom prst="rect">
            <a:avLst/>
          </a:prstGeom>
        </p:spPr>
        <p:txBody>
          <a:bodyPr wrap="square">
            <a:spAutoFit/>
          </a:bodyPr>
          <a:lstStyle/>
          <a:p>
            <a:pPr marL="360000" lvl="4"/>
            <a:r>
              <a:rPr lang="en-IN" sz="2400" b="1" smtClean="0"/>
              <a:t>Sound rules of inference</a:t>
            </a:r>
          </a:p>
          <a:p>
            <a:pPr marL="360000" lvl="4"/>
            <a:endParaRPr lang="en-US" b="1" smtClean="0"/>
          </a:p>
          <a:p>
            <a:pPr marL="1274400" lvl="5" indent="-457200">
              <a:buFont typeface="+mj-lt"/>
              <a:buAutoNum type="arabicPeriod"/>
            </a:pPr>
            <a:r>
              <a:rPr lang="en-IN" sz="2000" smtClean="0"/>
              <a:t>Here are some examples of sound rules of inference</a:t>
            </a:r>
          </a:p>
          <a:p>
            <a:pPr marL="1274400" lvl="5" indent="-457200">
              <a:buFont typeface="+mj-lt"/>
              <a:buAutoNum type="arabicPeriod"/>
            </a:pPr>
            <a:endParaRPr lang="en-IN" sz="1000" smtClean="0"/>
          </a:p>
          <a:p>
            <a:pPr marL="1731600" lvl="6" indent="-360000">
              <a:buFont typeface="Arial" panose="020B0604020202020204" pitchFamily="34" charset="0"/>
              <a:buChar char="•"/>
            </a:pPr>
            <a:r>
              <a:rPr lang="en-IN" sz="2000" smtClean="0"/>
              <a:t>A rule is sound if its conclusion is true whenever the premise is true</a:t>
            </a:r>
          </a:p>
          <a:p>
            <a:pPr marL="1274400" lvl="5" indent="-457200">
              <a:buFont typeface="+mj-lt"/>
              <a:buAutoNum type="arabicPeriod"/>
            </a:pPr>
            <a:endParaRPr lang="en-IN" sz="2000" smtClean="0"/>
          </a:p>
          <a:p>
            <a:pPr marL="1274400" lvl="5" indent="-457200">
              <a:buFont typeface="+mj-lt"/>
              <a:buAutoNum type="arabicPeriod"/>
            </a:pPr>
            <a:r>
              <a:rPr lang="en-IN" sz="2000" smtClean="0"/>
              <a:t>Each can be shown to be sound using a truth table</a:t>
            </a:r>
            <a:endParaRPr lang="en-IN" sz="2000" dirty="0"/>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948722545"/>
              </p:ext>
            </p:extLst>
          </p:nvPr>
        </p:nvGraphicFramePr>
        <p:xfrm>
          <a:off x="6040191" y="1400915"/>
          <a:ext cx="5550794" cy="4941792"/>
        </p:xfrm>
        <a:graphic>
          <a:graphicData uri="http://schemas.openxmlformats.org/drawingml/2006/table">
            <a:tbl>
              <a:tblPr firstRow="1" bandRow="1">
                <a:tableStyleId>{073A0DAA-6AF3-43AB-8588-CEC1D06C72B9}</a:tableStyleId>
              </a:tblPr>
              <a:tblGrid>
                <a:gridCol w="2421229">
                  <a:extLst>
                    <a:ext uri="{9D8B030D-6E8A-4147-A177-3AD203B41FA5}">
                      <a16:colId xmlns="" xmlns:a16="http://schemas.microsoft.com/office/drawing/2014/main" val="20000"/>
                    </a:ext>
                  </a:extLst>
                </a:gridCol>
                <a:gridCol w="1635617">
                  <a:extLst>
                    <a:ext uri="{9D8B030D-6E8A-4147-A177-3AD203B41FA5}">
                      <a16:colId xmlns="" xmlns:a16="http://schemas.microsoft.com/office/drawing/2014/main" val="20001"/>
                    </a:ext>
                  </a:extLst>
                </a:gridCol>
                <a:gridCol w="1493948">
                  <a:extLst>
                    <a:ext uri="{9D8B030D-6E8A-4147-A177-3AD203B41FA5}">
                      <a16:colId xmlns="" xmlns:a16="http://schemas.microsoft.com/office/drawing/2014/main" val="20002"/>
                    </a:ext>
                  </a:extLst>
                </a:gridCol>
              </a:tblGrid>
              <a:tr h="566308">
                <a:tc>
                  <a:txBody>
                    <a:bodyPr/>
                    <a:lstStyle/>
                    <a:p>
                      <a:r>
                        <a:rPr lang="en-US" sz="1600" dirty="0" smtClean="0"/>
                        <a:t>RULE</a:t>
                      </a:r>
                      <a:endParaRPr lang="en-US" sz="1600" dirty="0"/>
                    </a:p>
                  </a:txBody>
                  <a:tcPr marL="80901" marR="80901" marT="40451" marB="40451"/>
                </a:tc>
                <a:tc>
                  <a:txBody>
                    <a:bodyPr/>
                    <a:lstStyle/>
                    <a:p>
                      <a:r>
                        <a:rPr lang="en-US" sz="1600" dirty="0" smtClean="0"/>
                        <a:t>PREMISE</a:t>
                      </a:r>
                      <a:endParaRPr lang="en-US" sz="1600" dirty="0"/>
                    </a:p>
                  </a:txBody>
                  <a:tcPr marL="80901" marR="80901" marT="40451" marB="4045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CONCLUSION</a:t>
                      </a:r>
                    </a:p>
                    <a:p>
                      <a:endParaRPr lang="en-US" sz="1600" dirty="0"/>
                    </a:p>
                  </a:txBody>
                  <a:tcPr marL="80901" marR="80901" marT="40451" marB="40451"/>
                </a:tc>
                <a:extLst>
                  <a:ext uri="{0D108BD9-81ED-4DB2-BD59-A6C34878D82A}">
                    <a16:rowId xmlns="" xmlns:a16="http://schemas.microsoft.com/office/drawing/2014/main" val="10000"/>
                  </a:ext>
                </a:extLst>
              </a:tr>
              <a:tr h="566308">
                <a:tc>
                  <a:txBody>
                    <a:bodyPr/>
                    <a:lstStyle/>
                    <a:p>
                      <a:pPr algn="ctr"/>
                      <a:r>
                        <a:rPr lang="en-US" sz="1600" dirty="0" smtClean="0"/>
                        <a:t>Modus Ponens</a:t>
                      </a:r>
                      <a:endParaRPr lang="en-US" sz="1600" dirty="0"/>
                    </a:p>
                  </a:txBody>
                  <a:tcPr marL="80901" marR="80901" marT="40451" marB="40451" anchor="ctr"/>
                </a:tc>
                <a:tc>
                  <a:txBody>
                    <a:bodyPr/>
                    <a:lstStyle/>
                    <a:p>
                      <a:pPr algn="ctr"/>
                      <a:r>
                        <a:rPr lang="en-US" sz="1600" dirty="0" smtClean="0"/>
                        <a:t>A, A</a:t>
                      </a:r>
                      <a:r>
                        <a:rPr lang="en-US" sz="1600" dirty="0" smtClean="0">
                          <a:sym typeface="Wingdings" panose="05000000000000000000" pitchFamily="2" charset="2"/>
                        </a:rPr>
                        <a:t> B</a:t>
                      </a:r>
                      <a:endParaRPr lang="en-US" sz="1600" dirty="0"/>
                    </a:p>
                  </a:txBody>
                  <a:tcPr marL="80901" marR="80901" marT="40451" marB="40451" anchor="ctr"/>
                </a:tc>
                <a:tc>
                  <a:txBody>
                    <a:bodyPr/>
                    <a:lstStyle/>
                    <a:p>
                      <a:pPr algn="ctr"/>
                      <a:r>
                        <a:rPr lang="en-US" sz="1600" dirty="0" smtClean="0"/>
                        <a:t> B</a:t>
                      </a:r>
                      <a:endParaRPr lang="en-US" sz="1600" dirty="0"/>
                    </a:p>
                  </a:txBody>
                  <a:tcPr marL="80901" marR="80901" marT="40451" marB="40451" anchor="ctr"/>
                </a:tc>
                <a:extLst>
                  <a:ext uri="{0D108BD9-81ED-4DB2-BD59-A6C34878D82A}">
                    <a16:rowId xmlns="" xmlns:a16="http://schemas.microsoft.com/office/drawing/2014/main" val="10001"/>
                  </a:ext>
                </a:extLst>
              </a:tr>
              <a:tr h="1051715">
                <a:tc>
                  <a:txBody>
                    <a:bodyPr/>
                    <a:lstStyle/>
                    <a:p>
                      <a:pPr algn="ctr"/>
                      <a:r>
                        <a:rPr lang="en-US" sz="1600" dirty="0" smtClean="0"/>
                        <a:t>And Introduction / Conjunction</a:t>
                      </a:r>
                    </a:p>
                    <a:p>
                      <a:pPr algn="ctr"/>
                      <a:endParaRPr lang="en-US" sz="1600" dirty="0"/>
                    </a:p>
                  </a:txBody>
                  <a:tcPr marL="80901" marR="80901" marT="40451" marB="40451" anchor="ctr"/>
                </a:tc>
                <a:tc>
                  <a:txBody>
                    <a:bodyPr/>
                    <a:lstStyle/>
                    <a:p>
                      <a:pPr algn="ctr"/>
                      <a:r>
                        <a:rPr lang="en-US" sz="1600" dirty="0" smtClean="0"/>
                        <a:t> A, B</a:t>
                      </a:r>
                      <a:endParaRPr lang="en-US" sz="1600" dirty="0"/>
                    </a:p>
                  </a:txBody>
                  <a:tcPr marL="80901" marR="80901" marT="40451" marB="40451" anchor="ctr"/>
                </a:tc>
                <a:tc>
                  <a:txBody>
                    <a:bodyPr/>
                    <a:lstStyle/>
                    <a:p>
                      <a:pPr algn="ctr"/>
                      <a:r>
                        <a:rPr lang="en-US" sz="1600" dirty="0" smtClean="0"/>
                        <a:t> A  </a:t>
                      </a:r>
                      <a:r>
                        <a:rPr lang="en-US" sz="1600" dirty="0" smtClean="0">
                          <a:sym typeface="Symbol"/>
                        </a:rPr>
                        <a:t> </a:t>
                      </a:r>
                      <a:r>
                        <a:rPr lang="en-US" sz="1600" dirty="0" smtClean="0"/>
                        <a:t>B</a:t>
                      </a:r>
                      <a:endParaRPr lang="en-US" sz="1600" dirty="0"/>
                    </a:p>
                  </a:txBody>
                  <a:tcPr marL="80901" marR="80901" marT="40451" marB="40451" anchor="ctr"/>
                </a:tc>
                <a:extLst>
                  <a:ext uri="{0D108BD9-81ED-4DB2-BD59-A6C34878D82A}">
                    <a16:rowId xmlns="" xmlns:a16="http://schemas.microsoft.com/office/drawing/2014/main" val="10002"/>
                  </a:ext>
                </a:extLst>
              </a:tr>
              <a:tr h="1051715">
                <a:tc>
                  <a:txBody>
                    <a:bodyPr/>
                    <a:lstStyle/>
                    <a:p>
                      <a:pPr algn="ctr"/>
                      <a:r>
                        <a:rPr lang="en-US" sz="1600" dirty="0" smtClean="0"/>
                        <a:t>And Elimination / Simplification</a:t>
                      </a:r>
                    </a:p>
                    <a:p>
                      <a:pPr algn="ctr"/>
                      <a:endParaRPr lang="en-US" sz="1600" dirty="0"/>
                    </a:p>
                  </a:txBody>
                  <a:tcPr marL="80901" marR="80901" marT="40451" marB="40451" anchor="ctr"/>
                </a:tc>
                <a:tc>
                  <a:txBody>
                    <a:bodyPr/>
                    <a:lstStyle/>
                    <a:p>
                      <a:pPr algn="ctr"/>
                      <a:r>
                        <a:rPr lang="en-US" sz="1600" dirty="0" smtClean="0"/>
                        <a:t>A </a:t>
                      </a:r>
                      <a:r>
                        <a:rPr lang="en-US" sz="1600" dirty="0" smtClean="0">
                          <a:sym typeface="Symbol"/>
                        </a:rPr>
                        <a:t> B</a:t>
                      </a:r>
                      <a:endParaRPr lang="en-US" sz="1600" dirty="0"/>
                    </a:p>
                  </a:txBody>
                  <a:tcPr marL="80901" marR="80901" marT="40451" marB="40451" anchor="ctr"/>
                </a:tc>
                <a:tc>
                  <a:txBody>
                    <a:bodyPr/>
                    <a:lstStyle/>
                    <a:p>
                      <a:pPr algn="ctr"/>
                      <a:r>
                        <a:rPr lang="en-US" sz="1600" dirty="0" smtClean="0"/>
                        <a:t>A</a:t>
                      </a:r>
                      <a:endParaRPr lang="en-US" sz="1600" dirty="0"/>
                    </a:p>
                  </a:txBody>
                  <a:tcPr marL="80901" marR="80901" marT="40451" marB="40451" anchor="ctr"/>
                </a:tc>
                <a:extLst>
                  <a:ext uri="{0D108BD9-81ED-4DB2-BD59-A6C34878D82A}">
                    <a16:rowId xmlns="" xmlns:a16="http://schemas.microsoft.com/office/drawing/2014/main" val="10003"/>
                  </a:ext>
                </a:extLst>
              </a:tr>
              <a:tr h="566308">
                <a:tc>
                  <a:txBody>
                    <a:bodyPr/>
                    <a:lstStyle/>
                    <a:p>
                      <a:pPr algn="ctr"/>
                      <a:r>
                        <a:rPr lang="en-US" sz="1600" dirty="0" smtClean="0"/>
                        <a:t> Double Negation</a:t>
                      </a:r>
                      <a:endParaRPr lang="en-US" sz="1600" dirty="0"/>
                    </a:p>
                  </a:txBody>
                  <a:tcPr marL="80901" marR="80901" marT="40451" marB="40451" anchor="ctr"/>
                </a:tc>
                <a:tc>
                  <a:txBody>
                    <a:bodyPr/>
                    <a:lstStyle/>
                    <a:p>
                      <a:pPr algn="ctr"/>
                      <a:r>
                        <a:rPr lang="en-US" sz="1600" dirty="0" smtClean="0"/>
                        <a:t> </a:t>
                      </a:r>
                      <a:r>
                        <a:rPr lang="en-US" sz="1600" dirty="0" smtClean="0">
                          <a:sym typeface="Symbol"/>
                        </a:rPr>
                        <a:t>  </a:t>
                      </a:r>
                      <a:r>
                        <a:rPr lang="en-US" sz="1600" dirty="0" smtClean="0"/>
                        <a:t>A</a:t>
                      </a:r>
                      <a:endParaRPr lang="en-US" sz="1600" dirty="0"/>
                    </a:p>
                  </a:txBody>
                  <a:tcPr marL="80901" marR="80901" marT="40451" marB="40451" anchor="ctr"/>
                </a:tc>
                <a:tc>
                  <a:txBody>
                    <a:bodyPr/>
                    <a:lstStyle/>
                    <a:p>
                      <a:pPr algn="ctr"/>
                      <a:r>
                        <a:rPr lang="en-US" sz="1600" dirty="0" smtClean="0"/>
                        <a:t>A</a:t>
                      </a:r>
                    </a:p>
                    <a:p>
                      <a:pPr algn="ctr"/>
                      <a:endParaRPr lang="en-US" sz="1600" dirty="0"/>
                    </a:p>
                  </a:txBody>
                  <a:tcPr marL="80901" marR="80901" marT="40451" marB="40451" anchor="ctr"/>
                </a:tc>
                <a:extLst>
                  <a:ext uri="{0D108BD9-81ED-4DB2-BD59-A6C34878D82A}">
                    <a16:rowId xmlns="" xmlns:a16="http://schemas.microsoft.com/office/drawing/2014/main" val="10004"/>
                  </a:ext>
                </a:extLst>
              </a:tr>
              <a:tr h="566308">
                <a:tc>
                  <a:txBody>
                    <a:bodyPr/>
                    <a:lstStyle/>
                    <a:p>
                      <a:pPr algn="ctr"/>
                      <a:r>
                        <a:rPr lang="en-US" sz="1600" dirty="0" smtClean="0"/>
                        <a:t>Unit Resolution</a:t>
                      </a:r>
                      <a:endParaRPr lang="en-US" sz="1600" dirty="0"/>
                    </a:p>
                  </a:txBody>
                  <a:tcPr marL="80901" marR="80901" marT="40451" marB="40451" anchor="ctr"/>
                </a:tc>
                <a:tc>
                  <a:txBody>
                    <a:bodyPr/>
                    <a:lstStyle/>
                    <a:p>
                      <a:pPr algn="ctr"/>
                      <a:r>
                        <a:rPr lang="en-US" sz="1600" dirty="0" smtClean="0"/>
                        <a:t>A V B,</a:t>
                      </a:r>
                      <a:r>
                        <a:rPr lang="en-US" sz="1600" baseline="0" dirty="0" smtClean="0"/>
                        <a:t>  B</a:t>
                      </a:r>
                      <a:endParaRPr lang="en-US" sz="1600" dirty="0"/>
                    </a:p>
                  </a:txBody>
                  <a:tcPr marL="80901" marR="80901" marT="40451" marB="40451" anchor="ctr"/>
                </a:tc>
                <a:tc>
                  <a:txBody>
                    <a:bodyPr/>
                    <a:lstStyle/>
                    <a:p>
                      <a:pPr algn="ctr"/>
                      <a:r>
                        <a:rPr lang="en-US" sz="1600" dirty="0" smtClean="0"/>
                        <a:t>A</a:t>
                      </a:r>
                    </a:p>
                    <a:p>
                      <a:pPr algn="ctr"/>
                      <a:endParaRPr lang="en-US" sz="1600" dirty="0"/>
                    </a:p>
                  </a:txBody>
                  <a:tcPr marL="80901" marR="80901" marT="40451" marB="40451" anchor="ctr"/>
                </a:tc>
                <a:extLst>
                  <a:ext uri="{0D108BD9-81ED-4DB2-BD59-A6C34878D82A}">
                    <a16:rowId xmlns="" xmlns:a16="http://schemas.microsoft.com/office/drawing/2014/main" val="10005"/>
                  </a:ext>
                </a:extLst>
              </a:tr>
              <a:tr h="566308">
                <a:tc>
                  <a:txBody>
                    <a:bodyPr/>
                    <a:lstStyle/>
                    <a:p>
                      <a:pPr algn="ctr"/>
                      <a:r>
                        <a:rPr lang="en-US" sz="1600" dirty="0" smtClean="0"/>
                        <a:t>Resolution</a:t>
                      </a:r>
                      <a:endParaRPr lang="en-US" sz="1600" dirty="0"/>
                    </a:p>
                  </a:txBody>
                  <a:tcPr marL="80901" marR="80901" marT="40451" marB="40451" anchor="ctr"/>
                </a:tc>
                <a:tc>
                  <a:txBody>
                    <a:bodyPr/>
                    <a:lstStyle/>
                    <a:p>
                      <a:pPr algn="ctr"/>
                      <a:r>
                        <a:rPr lang="en-US" sz="1600" dirty="0" smtClean="0"/>
                        <a:t>A  V B ,  </a:t>
                      </a:r>
                      <a:r>
                        <a:rPr lang="en-US" sz="1600" dirty="0" smtClean="0">
                          <a:sym typeface="Symbol"/>
                        </a:rPr>
                        <a:t></a:t>
                      </a:r>
                      <a:r>
                        <a:rPr lang="en-US" sz="1600" dirty="0" smtClean="0"/>
                        <a:t>B V C</a:t>
                      </a:r>
                      <a:endParaRPr lang="en-US" sz="1600" dirty="0"/>
                    </a:p>
                  </a:txBody>
                  <a:tcPr marL="80901" marR="80901" marT="40451" marB="40451" anchor="ctr"/>
                </a:tc>
                <a:tc>
                  <a:txBody>
                    <a:bodyPr/>
                    <a:lstStyle/>
                    <a:p>
                      <a:pPr algn="ctr"/>
                      <a:r>
                        <a:rPr lang="en-US" sz="1600" dirty="0" smtClean="0"/>
                        <a:t>A  V C</a:t>
                      </a:r>
                      <a:endParaRPr lang="en-US" sz="1600" dirty="0"/>
                    </a:p>
                  </a:txBody>
                  <a:tcPr marL="80901" marR="80901" marT="40451" marB="40451" anchor="ct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10820467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22</a:t>
            </a:fld>
            <a:endParaRPr lang="en-IN" dirty="0"/>
          </a:p>
        </p:txBody>
      </p:sp>
      <p:sp>
        <p:nvSpPr>
          <p:cNvPr id="5" name="Rectangle 4"/>
          <p:cNvSpPr/>
          <p:nvPr/>
        </p:nvSpPr>
        <p:spPr>
          <a:xfrm>
            <a:off x="207034" y="1242207"/>
            <a:ext cx="11654407" cy="461665"/>
          </a:xfrm>
          <a:prstGeom prst="rect">
            <a:avLst/>
          </a:prstGeom>
        </p:spPr>
        <p:txBody>
          <a:bodyPr wrap="square">
            <a:spAutoFit/>
          </a:bodyPr>
          <a:lstStyle/>
          <a:p>
            <a:pPr marL="360000" lvl="4"/>
            <a:r>
              <a:rPr lang="en-IN" sz="2400" b="1" dirty="0" smtClean="0"/>
              <a:t>Soundness Of Modus Ponens</a:t>
            </a:r>
            <a:endParaRPr lang="en-IN" sz="2400" b="1" dirty="0"/>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761106033"/>
              </p:ext>
            </p:extLst>
          </p:nvPr>
        </p:nvGraphicFramePr>
        <p:xfrm>
          <a:off x="2737472" y="2122735"/>
          <a:ext cx="6883048" cy="3535680"/>
        </p:xfrm>
        <a:graphic>
          <a:graphicData uri="http://schemas.openxmlformats.org/drawingml/2006/table">
            <a:tbl>
              <a:tblPr firstRow="1" bandRow="1">
                <a:tableStyleId>{073A0DAA-6AF3-43AB-8588-CEC1D06C72B9}</a:tableStyleId>
              </a:tblPr>
              <a:tblGrid>
                <a:gridCol w="1720762">
                  <a:extLst>
                    <a:ext uri="{9D8B030D-6E8A-4147-A177-3AD203B41FA5}">
                      <a16:colId xmlns="" xmlns:a16="http://schemas.microsoft.com/office/drawing/2014/main" val="20000"/>
                    </a:ext>
                  </a:extLst>
                </a:gridCol>
                <a:gridCol w="1720762">
                  <a:extLst>
                    <a:ext uri="{9D8B030D-6E8A-4147-A177-3AD203B41FA5}">
                      <a16:colId xmlns="" xmlns:a16="http://schemas.microsoft.com/office/drawing/2014/main" val="20001"/>
                    </a:ext>
                  </a:extLst>
                </a:gridCol>
                <a:gridCol w="1720762">
                  <a:extLst>
                    <a:ext uri="{9D8B030D-6E8A-4147-A177-3AD203B41FA5}">
                      <a16:colId xmlns="" xmlns:a16="http://schemas.microsoft.com/office/drawing/2014/main" val="20002"/>
                    </a:ext>
                  </a:extLst>
                </a:gridCol>
                <a:gridCol w="1720762">
                  <a:extLst>
                    <a:ext uri="{9D8B030D-6E8A-4147-A177-3AD203B41FA5}">
                      <a16:colId xmlns="" xmlns:a16="http://schemas.microsoft.com/office/drawing/2014/main" val="20003"/>
                    </a:ext>
                  </a:extLst>
                </a:gridCol>
              </a:tblGrid>
              <a:tr h="441960">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A</a:t>
                      </a:r>
                      <a:r>
                        <a:rPr lang="en-US" dirty="0" smtClean="0">
                          <a:sym typeface="Wingdings" panose="05000000000000000000" pitchFamily="2" charset="2"/>
                        </a:rPr>
                        <a:t> B</a:t>
                      </a:r>
                      <a:endParaRPr lang="en-US" dirty="0"/>
                    </a:p>
                  </a:txBody>
                  <a:tcPr/>
                </a:tc>
                <a:tc>
                  <a:txBody>
                    <a:bodyPr/>
                    <a:lstStyle/>
                    <a:p>
                      <a:r>
                        <a:rPr lang="en-US" dirty="0" smtClean="0"/>
                        <a:t> OK?</a:t>
                      </a:r>
                      <a:endParaRPr lang="en-US" dirty="0"/>
                    </a:p>
                  </a:txBody>
                  <a:tcPr/>
                </a:tc>
                <a:extLst>
                  <a:ext uri="{0D108BD9-81ED-4DB2-BD59-A6C34878D82A}">
                    <a16:rowId xmlns="" xmlns:a16="http://schemas.microsoft.com/office/drawing/2014/main" val="10000"/>
                  </a:ext>
                </a:extLst>
              </a:tr>
              <a:tr h="773430">
                <a:tc>
                  <a:txBody>
                    <a:bodyPr/>
                    <a:lstStyle/>
                    <a:p>
                      <a:pPr algn="ctr"/>
                      <a:r>
                        <a:rPr lang="en-US" dirty="0" smtClean="0"/>
                        <a:t>True</a:t>
                      </a:r>
                      <a:endParaRPr lang="en-US" dirty="0"/>
                    </a:p>
                  </a:txBody>
                  <a:tcPr anchor="ctr"/>
                </a:tc>
                <a:tc>
                  <a:txBody>
                    <a:bodyPr/>
                    <a:lstStyle/>
                    <a:p>
                      <a:pPr algn="ctr"/>
                      <a:r>
                        <a:rPr lang="en-US" dirty="0" smtClean="0"/>
                        <a:t>True </a:t>
                      </a:r>
                      <a:endParaRPr lang="en-US" dirty="0"/>
                    </a:p>
                  </a:txBody>
                  <a:tcPr anchor="ctr"/>
                </a:tc>
                <a:tc>
                  <a:txBody>
                    <a:bodyPr/>
                    <a:lstStyle/>
                    <a:p>
                      <a:pPr algn="ctr"/>
                      <a:r>
                        <a:rPr lang="en-US" dirty="0" smtClean="0"/>
                        <a:t>True</a:t>
                      </a:r>
                      <a:r>
                        <a:rPr lang="en-US" baseline="0" dirty="0" smtClean="0"/>
                        <a:t> </a:t>
                      </a:r>
                      <a:endParaRPr lang="en-US" dirty="0"/>
                    </a:p>
                  </a:txBody>
                  <a:tcPr anchor="ctr"/>
                </a:tc>
                <a:tc>
                  <a:txBody>
                    <a:bodyPr/>
                    <a:lstStyle/>
                    <a:p>
                      <a:pPr algn="ctr"/>
                      <a:r>
                        <a:rPr lang="en-US" dirty="0" smtClean="0">
                          <a:sym typeface="Symbol"/>
                        </a:rPr>
                        <a:t></a:t>
                      </a:r>
                    </a:p>
                    <a:p>
                      <a:pPr algn="ctr"/>
                      <a:endParaRPr lang="en-US" dirty="0"/>
                    </a:p>
                  </a:txBody>
                  <a:tcPr anchor="ctr"/>
                </a:tc>
                <a:extLst>
                  <a:ext uri="{0D108BD9-81ED-4DB2-BD59-A6C34878D82A}">
                    <a16:rowId xmlns="" xmlns:a16="http://schemas.microsoft.com/office/drawing/2014/main" val="10001"/>
                  </a:ext>
                </a:extLst>
              </a:tr>
              <a:tr h="773430">
                <a:tc>
                  <a:txBody>
                    <a:bodyPr/>
                    <a:lstStyle/>
                    <a:p>
                      <a:pPr algn="ctr"/>
                      <a:r>
                        <a:rPr lang="en-US" dirty="0" smtClean="0"/>
                        <a:t>True</a:t>
                      </a:r>
                      <a:endParaRPr lang="en-US" dirty="0"/>
                    </a:p>
                  </a:txBody>
                  <a:tcPr anchor="ctr"/>
                </a:tc>
                <a:tc>
                  <a:txBody>
                    <a:bodyPr/>
                    <a:lstStyle/>
                    <a:p>
                      <a:pPr algn="ctr"/>
                      <a:r>
                        <a:rPr lang="en-US" dirty="0" smtClean="0"/>
                        <a:t>False </a:t>
                      </a:r>
                      <a:endParaRPr lang="en-US" dirty="0"/>
                    </a:p>
                  </a:txBody>
                  <a:tcPr anchor="ctr"/>
                </a:tc>
                <a:tc>
                  <a:txBody>
                    <a:bodyPr/>
                    <a:lstStyle/>
                    <a:p>
                      <a:pPr algn="ctr"/>
                      <a:r>
                        <a:rPr lang="en-US" dirty="0" smtClean="0"/>
                        <a:t>False </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ym typeface="Symbol"/>
                        </a:rPr>
                        <a:t></a:t>
                      </a:r>
                      <a:endParaRPr lang="en-US" dirty="0" smtClean="0"/>
                    </a:p>
                    <a:p>
                      <a:pPr algn="ctr"/>
                      <a:endParaRPr lang="en-US" dirty="0"/>
                    </a:p>
                  </a:txBody>
                  <a:tcPr anchor="ctr"/>
                </a:tc>
                <a:extLst>
                  <a:ext uri="{0D108BD9-81ED-4DB2-BD59-A6C34878D82A}">
                    <a16:rowId xmlns="" xmlns:a16="http://schemas.microsoft.com/office/drawing/2014/main" val="10002"/>
                  </a:ext>
                </a:extLst>
              </a:tr>
              <a:tr h="773430">
                <a:tc>
                  <a:txBody>
                    <a:bodyPr/>
                    <a:lstStyle/>
                    <a:p>
                      <a:pPr algn="ctr"/>
                      <a:r>
                        <a:rPr lang="en-US" dirty="0" smtClean="0"/>
                        <a:t>False</a:t>
                      </a:r>
                      <a:r>
                        <a:rPr lang="en-US" baseline="0" dirty="0" smtClean="0"/>
                        <a:t> </a:t>
                      </a:r>
                      <a:endParaRPr lang="en-US" dirty="0"/>
                    </a:p>
                  </a:txBody>
                  <a:tcPr anchor="ctr"/>
                </a:tc>
                <a:tc>
                  <a:txBody>
                    <a:bodyPr/>
                    <a:lstStyle/>
                    <a:p>
                      <a:pPr algn="ctr"/>
                      <a:r>
                        <a:rPr lang="en-US" dirty="0" smtClean="0"/>
                        <a:t>True </a:t>
                      </a:r>
                      <a:endParaRPr lang="en-US" dirty="0"/>
                    </a:p>
                  </a:txBody>
                  <a:tcPr anchor="ctr"/>
                </a:tc>
                <a:tc>
                  <a:txBody>
                    <a:bodyPr/>
                    <a:lstStyle/>
                    <a:p>
                      <a:pPr algn="ctr"/>
                      <a:r>
                        <a:rPr lang="en-US" dirty="0" smtClean="0"/>
                        <a:t>True</a:t>
                      </a:r>
                      <a:r>
                        <a:rPr lang="en-US" baseline="0" dirty="0" smtClean="0"/>
                        <a:t> </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ym typeface="Symbol"/>
                        </a:rPr>
                        <a:t></a:t>
                      </a:r>
                      <a:endParaRPr lang="en-US" dirty="0" smtClean="0"/>
                    </a:p>
                    <a:p>
                      <a:pPr algn="ctr"/>
                      <a:endParaRPr lang="en-US" dirty="0"/>
                    </a:p>
                  </a:txBody>
                  <a:tcPr anchor="ctr"/>
                </a:tc>
                <a:extLst>
                  <a:ext uri="{0D108BD9-81ED-4DB2-BD59-A6C34878D82A}">
                    <a16:rowId xmlns="" xmlns:a16="http://schemas.microsoft.com/office/drawing/2014/main" val="10003"/>
                  </a:ext>
                </a:extLst>
              </a:tr>
              <a:tr h="773430">
                <a:tc>
                  <a:txBody>
                    <a:bodyPr/>
                    <a:lstStyle/>
                    <a:p>
                      <a:pPr algn="ctr"/>
                      <a:r>
                        <a:rPr lang="en-US" dirty="0" smtClean="0"/>
                        <a:t>False</a:t>
                      </a:r>
                      <a:r>
                        <a:rPr lang="en-US" baseline="0" dirty="0" smtClean="0"/>
                        <a:t> </a:t>
                      </a:r>
                      <a:endParaRPr lang="en-US" dirty="0"/>
                    </a:p>
                  </a:txBody>
                  <a:tcPr anchor="ctr"/>
                </a:tc>
                <a:tc>
                  <a:txBody>
                    <a:bodyPr/>
                    <a:lstStyle/>
                    <a:p>
                      <a:pPr algn="ctr"/>
                      <a:r>
                        <a:rPr lang="en-US" dirty="0" smtClean="0"/>
                        <a:t>False </a:t>
                      </a:r>
                      <a:endParaRPr lang="en-US" dirty="0"/>
                    </a:p>
                  </a:txBody>
                  <a:tcPr anchor="ctr"/>
                </a:tc>
                <a:tc>
                  <a:txBody>
                    <a:bodyPr/>
                    <a:lstStyle/>
                    <a:p>
                      <a:pPr algn="ctr"/>
                      <a:r>
                        <a:rPr lang="en-US" dirty="0" smtClean="0"/>
                        <a:t>True </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ym typeface="Symbol"/>
                        </a:rPr>
                        <a:t></a:t>
                      </a:r>
                      <a:endParaRPr lang="en-US" dirty="0" smtClean="0"/>
                    </a:p>
                    <a:p>
                      <a:pPr algn="ctr"/>
                      <a:endParaRPr lang="en-US" dirty="0"/>
                    </a:p>
                  </a:txBody>
                  <a:tcPr anchor="ct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2932636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23</a:t>
            </a:fld>
            <a:endParaRPr lang="en-IN" dirty="0"/>
          </a:p>
        </p:txBody>
      </p:sp>
      <p:sp>
        <p:nvSpPr>
          <p:cNvPr id="5" name="Rectangle 4"/>
          <p:cNvSpPr/>
          <p:nvPr/>
        </p:nvSpPr>
        <p:spPr>
          <a:xfrm>
            <a:off x="207034" y="1242207"/>
            <a:ext cx="4983151" cy="4739759"/>
          </a:xfrm>
          <a:prstGeom prst="rect">
            <a:avLst/>
          </a:prstGeom>
        </p:spPr>
        <p:txBody>
          <a:bodyPr wrap="square">
            <a:spAutoFit/>
          </a:bodyPr>
          <a:lstStyle/>
          <a:p>
            <a:pPr marL="360000" lvl="4"/>
            <a:r>
              <a:rPr lang="en-IN" sz="2400" b="1" dirty="0"/>
              <a:t>Proving things</a:t>
            </a:r>
          </a:p>
          <a:p>
            <a:pPr marL="360000" lvl="4"/>
            <a:endParaRPr lang="en-US" b="1" dirty="0"/>
          </a:p>
          <a:p>
            <a:pPr marL="1274400" lvl="5" indent="-457200">
              <a:buFont typeface="+mj-lt"/>
              <a:buAutoNum type="arabicPeriod"/>
            </a:pPr>
            <a:r>
              <a:rPr lang="en-IN" sz="2000" dirty="0"/>
              <a:t>A </a:t>
            </a:r>
            <a:r>
              <a:rPr lang="en-IN" sz="2000" b="1" dirty="0"/>
              <a:t>proof</a:t>
            </a:r>
            <a:r>
              <a:rPr lang="en-IN" sz="2000" dirty="0"/>
              <a:t> is a sequence of sentences, where each sentence is either a premise or a sentence derived from earlier sentences in the proof by one of the rules of </a:t>
            </a:r>
            <a:r>
              <a:rPr lang="en-IN" sz="2000" dirty="0" smtClean="0"/>
              <a:t>inference</a:t>
            </a:r>
            <a:endParaRPr lang="en-IN" sz="2000" dirty="0"/>
          </a:p>
          <a:p>
            <a:pPr marL="1274400" lvl="5" indent="-457200">
              <a:buFont typeface="+mj-lt"/>
              <a:buAutoNum type="arabicPeriod"/>
            </a:pPr>
            <a:endParaRPr lang="en-IN" sz="2000" dirty="0"/>
          </a:p>
          <a:p>
            <a:pPr marL="1274400" lvl="5" indent="-457200">
              <a:buFont typeface="+mj-lt"/>
              <a:buAutoNum type="arabicPeriod"/>
            </a:pPr>
            <a:r>
              <a:rPr lang="en-IN" sz="2000" dirty="0"/>
              <a:t>The last sentence is the </a:t>
            </a:r>
            <a:r>
              <a:rPr lang="en-IN" sz="2000" b="1" dirty="0"/>
              <a:t>theorem</a:t>
            </a:r>
            <a:r>
              <a:rPr lang="en-IN" sz="2000" dirty="0"/>
              <a:t> (also called goal or query) that we want to </a:t>
            </a:r>
            <a:r>
              <a:rPr lang="en-IN" sz="2000" dirty="0" smtClean="0"/>
              <a:t>prove</a:t>
            </a:r>
          </a:p>
          <a:p>
            <a:pPr marL="1274400" lvl="5" indent="-457200">
              <a:buFont typeface="+mj-lt"/>
              <a:buAutoNum type="arabicPeriod"/>
            </a:pPr>
            <a:endParaRPr lang="en-IN" sz="2000" dirty="0" smtClean="0"/>
          </a:p>
          <a:p>
            <a:pPr marL="1274400" lvl="5" indent="-457200">
              <a:buFont typeface="+mj-lt"/>
              <a:buAutoNum type="arabicPeriod"/>
            </a:pPr>
            <a:r>
              <a:rPr lang="en-IN" sz="2000" dirty="0"/>
              <a:t>Example for the “weather problem</a:t>
            </a:r>
            <a:r>
              <a:rPr lang="en-IN" sz="2000" dirty="0" smtClean="0"/>
              <a:t>”</a:t>
            </a:r>
            <a:endParaRPr lang="en-IN" sz="2000" dirty="0"/>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36239062"/>
              </p:ext>
            </p:extLst>
          </p:nvPr>
        </p:nvGraphicFramePr>
        <p:xfrm>
          <a:off x="5743979" y="1481069"/>
          <a:ext cx="5847007" cy="4868215"/>
        </p:xfrm>
        <a:graphic>
          <a:graphicData uri="http://schemas.openxmlformats.org/drawingml/2006/table">
            <a:tbl>
              <a:tblPr firstRow="1" bandRow="1">
                <a:tableStyleId>{073A0DAA-6AF3-43AB-8588-CEC1D06C72B9}</a:tableStyleId>
              </a:tblPr>
              <a:tblGrid>
                <a:gridCol w="1792186">
                  <a:extLst>
                    <a:ext uri="{9D8B030D-6E8A-4147-A177-3AD203B41FA5}">
                      <a16:colId xmlns="" xmlns:a16="http://schemas.microsoft.com/office/drawing/2014/main" val="20000"/>
                    </a:ext>
                  </a:extLst>
                </a:gridCol>
                <a:gridCol w="1792186">
                  <a:extLst>
                    <a:ext uri="{9D8B030D-6E8A-4147-A177-3AD203B41FA5}">
                      <a16:colId xmlns="" xmlns:a16="http://schemas.microsoft.com/office/drawing/2014/main" val="20001"/>
                    </a:ext>
                  </a:extLst>
                </a:gridCol>
                <a:gridCol w="2262635">
                  <a:extLst>
                    <a:ext uri="{9D8B030D-6E8A-4147-A177-3AD203B41FA5}">
                      <a16:colId xmlns="" xmlns:a16="http://schemas.microsoft.com/office/drawing/2014/main" val="20002"/>
                    </a:ext>
                  </a:extLst>
                </a:gridCol>
              </a:tblGrid>
              <a:tr h="750527">
                <a:tc>
                  <a:txBody>
                    <a:bodyPr/>
                    <a:lstStyle/>
                    <a:p>
                      <a:pPr algn="ctr"/>
                      <a:r>
                        <a:rPr lang="en-US" dirty="0" smtClean="0"/>
                        <a:t>Hu</a:t>
                      </a:r>
                      <a:endParaRPr lang="en-US" dirty="0"/>
                    </a:p>
                  </a:txBody>
                  <a:tcPr anchor="ctr"/>
                </a:tc>
                <a:tc>
                  <a:txBody>
                    <a:bodyPr/>
                    <a:lstStyle/>
                    <a:p>
                      <a:pPr algn="ctr"/>
                      <a:r>
                        <a:rPr lang="en-US" dirty="0" smtClean="0"/>
                        <a:t>Premise</a:t>
                      </a:r>
                      <a:endParaRPr lang="en-US" dirty="0"/>
                    </a:p>
                  </a:txBody>
                  <a:tcPr anchor="ctr"/>
                </a:tc>
                <a:tc>
                  <a:txBody>
                    <a:bodyPr/>
                    <a:lstStyle/>
                    <a:p>
                      <a:pPr algn="ctr"/>
                      <a:r>
                        <a:rPr lang="en-US" dirty="0" smtClean="0"/>
                        <a:t> It is Humid</a:t>
                      </a:r>
                    </a:p>
                    <a:p>
                      <a:pPr algn="ctr"/>
                      <a:endParaRPr lang="en-US" dirty="0"/>
                    </a:p>
                  </a:txBody>
                  <a:tcPr anchor="ctr"/>
                </a:tc>
                <a:extLst>
                  <a:ext uri="{0D108BD9-81ED-4DB2-BD59-A6C34878D82A}">
                    <a16:rowId xmlns="" xmlns:a16="http://schemas.microsoft.com/office/drawing/2014/main" val="10000"/>
                  </a:ext>
                </a:extLst>
              </a:tr>
              <a:tr h="750527">
                <a:tc>
                  <a:txBody>
                    <a:bodyPr/>
                    <a:lstStyle/>
                    <a:p>
                      <a:pPr algn="ctr"/>
                      <a:r>
                        <a:rPr lang="en-US" dirty="0" smtClean="0"/>
                        <a:t>Hu</a:t>
                      </a:r>
                      <a:r>
                        <a:rPr lang="en-US" dirty="0" smtClean="0">
                          <a:sym typeface="Wingdings" panose="05000000000000000000" pitchFamily="2" charset="2"/>
                        </a:rPr>
                        <a:t> Ho</a:t>
                      </a:r>
                    </a:p>
                  </a:txBody>
                  <a:tcPr anchor="ctr"/>
                </a:tc>
                <a:tc>
                  <a:txBody>
                    <a:bodyPr/>
                    <a:lstStyle/>
                    <a:p>
                      <a:pPr algn="ctr"/>
                      <a:r>
                        <a:rPr lang="en-US" dirty="0" smtClean="0"/>
                        <a:t>premise</a:t>
                      </a:r>
                      <a:endParaRPr lang="en-US" dirty="0"/>
                    </a:p>
                  </a:txBody>
                  <a:tcPr anchor="ctr"/>
                </a:tc>
                <a:tc>
                  <a:txBody>
                    <a:bodyPr/>
                    <a:lstStyle/>
                    <a:p>
                      <a:pPr algn="ctr"/>
                      <a:r>
                        <a:rPr lang="en-US" dirty="0" smtClean="0"/>
                        <a:t>If it is humid,</a:t>
                      </a:r>
                      <a:r>
                        <a:rPr lang="en-US" baseline="0" dirty="0" smtClean="0"/>
                        <a:t> it is hot</a:t>
                      </a:r>
                    </a:p>
                    <a:p>
                      <a:pPr algn="ctr"/>
                      <a:endParaRPr lang="en-US" dirty="0"/>
                    </a:p>
                  </a:txBody>
                  <a:tcPr anchor="ctr"/>
                </a:tc>
                <a:extLst>
                  <a:ext uri="{0D108BD9-81ED-4DB2-BD59-A6C34878D82A}">
                    <a16:rowId xmlns="" xmlns:a16="http://schemas.microsoft.com/office/drawing/2014/main" val="10001"/>
                  </a:ext>
                </a:extLst>
              </a:tr>
              <a:tr h="750527">
                <a:tc>
                  <a:txBody>
                    <a:bodyPr/>
                    <a:lstStyle/>
                    <a:p>
                      <a:pPr algn="ctr"/>
                      <a:r>
                        <a:rPr lang="en-US" dirty="0" smtClean="0"/>
                        <a:t>Ho</a:t>
                      </a:r>
                      <a:endParaRPr lang="en-US" dirty="0"/>
                    </a:p>
                  </a:txBody>
                  <a:tcPr anchor="ctr"/>
                </a:tc>
                <a:tc>
                  <a:txBody>
                    <a:bodyPr/>
                    <a:lstStyle/>
                    <a:p>
                      <a:pPr algn="ctr"/>
                      <a:r>
                        <a:rPr lang="en-US" dirty="0" smtClean="0"/>
                        <a:t>Modus Ponens</a:t>
                      </a:r>
                      <a:endParaRPr lang="en-US" dirty="0"/>
                    </a:p>
                  </a:txBody>
                  <a:tcPr anchor="ctr"/>
                </a:tc>
                <a:tc>
                  <a:txBody>
                    <a:bodyPr/>
                    <a:lstStyle/>
                    <a:p>
                      <a:pPr algn="ctr"/>
                      <a:r>
                        <a:rPr lang="en-US" dirty="0" smtClean="0"/>
                        <a:t>It is hot </a:t>
                      </a:r>
                    </a:p>
                    <a:p>
                      <a:pPr algn="ctr"/>
                      <a:endParaRPr lang="en-US" dirty="0"/>
                    </a:p>
                  </a:txBody>
                  <a:tcPr anchor="ctr"/>
                </a:tc>
                <a:extLst>
                  <a:ext uri="{0D108BD9-81ED-4DB2-BD59-A6C34878D82A}">
                    <a16:rowId xmlns="" xmlns:a16="http://schemas.microsoft.com/office/drawing/2014/main" val="10002"/>
                  </a:ext>
                </a:extLst>
              </a:tr>
              <a:tr h="1072181">
                <a:tc>
                  <a:txBody>
                    <a:bodyPr/>
                    <a:lstStyle/>
                    <a:p>
                      <a:pPr algn="ctr"/>
                      <a:r>
                        <a:rPr lang="en-US" dirty="0" smtClean="0"/>
                        <a:t>(Ho </a:t>
                      </a:r>
                      <a:r>
                        <a:rPr lang="en-US" dirty="0" smtClean="0">
                          <a:sym typeface="Symbol"/>
                        </a:rPr>
                        <a:t> Hu) </a:t>
                      </a:r>
                      <a:r>
                        <a:rPr lang="en-US" dirty="0" smtClean="0">
                          <a:sym typeface="Wingdings" panose="05000000000000000000" pitchFamily="2" charset="2"/>
                        </a:rPr>
                        <a:t> R</a:t>
                      </a:r>
                      <a:endParaRPr lang="en-US" dirty="0"/>
                    </a:p>
                  </a:txBody>
                  <a:tcPr anchor="ctr"/>
                </a:tc>
                <a:tc>
                  <a:txBody>
                    <a:bodyPr/>
                    <a:lstStyle/>
                    <a:p>
                      <a:pPr algn="ctr"/>
                      <a:r>
                        <a:rPr lang="en-US" dirty="0" smtClean="0"/>
                        <a:t>premise</a:t>
                      </a:r>
                      <a:endParaRPr lang="en-US" dirty="0"/>
                    </a:p>
                  </a:txBody>
                  <a:tcPr anchor="ctr"/>
                </a:tc>
                <a:tc>
                  <a:txBody>
                    <a:bodyPr/>
                    <a:lstStyle/>
                    <a:p>
                      <a:pPr algn="ctr"/>
                      <a:r>
                        <a:rPr lang="en-US" dirty="0" smtClean="0"/>
                        <a:t>If it is hot and humid it is raining </a:t>
                      </a:r>
                    </a:p>
                    <a:p>
                      <a:pPr algn="ctr"/>
                      <a:endParaRPr lang="en-US" dirty="0"/>
                    </a:p>
                  </a:txBody>
                  <a:tcPr anchor="ctr"/>
                </a:tc>
                <a:extLst>
                  <a:ext uri="{0D108BD9-81ED-4DB2-BD59-A6C34878D82A}">
                    <a16:rowId xmlns="" xmlns:a16="http://schemas.microsoft.com/office/drawing/2014/main" val="10003"/>
                  </a:ext>
                </a:extLst>
              </a:tr>
              <a:tr h="750527">
                <a:tc>
                  <a:txBody>
                    <a:bodyPr/>
                    <a:lstStyle/>
                    <a:p>
                      <a:pPr algn="ctr"/>
                      <a:r>
                        <a:rPr lang="en-US" dirty="0" smtClean="0"/>
                        <a:t>Ho </a:t>
                      </a:r>
                      <a:r>
                        <a:rPr lang="en-US" dirty="0" smtClean="0">
                          <a:sym typeface="Symbol"/>
                        </a:rPr>
                        <a:t> Hu</a:t>
                      </a:r>
                      <a:endParaRPr lang="en-US" dirty="0"/>
                    </a:p>
                  </a:txBody>
                  <a:tcPr anchor="ctr"/>
                </a:tc>
                <a:tc>
                  <a:txBody>
                    <a:bodyPr/>
                    <a:lstStyle/>
                    <a:p>
                      <a:pPr algn="ctr"/>
                      <a:r>
                        <a:rPr lang="en-US" dirty="0" smtClean="0"/>
                        <a:t>And Introduction</a:t>
                      </a:r>
                      <a:endParaRPr lang="en-US" dirty="0"/>
                    </a:p>
                  </a:txBody>
                  <a:tcPr anchor="ctr"/>
                </a:tc>
                <a:tc>
                  <a:txBody>
                    <a:bodyPr/>
                    <a:lstStyle/>
                    <a:p>
                      <a:pPr algn="ctr"/>
                      <a:r>
                        <a:rPr lang="en-US" dirty="0" smtClean="0"/>
                        <a:t>It is hot and</a:t>
                      </a:r>
                      <a:r>
                        <a:rPr lang="en-US" baseline="0" dirty="0" smtClean="0"/>
                        <a:t> humid</a:t>
                      </a:r>
                    </a:p>
                    <a:p>
                      <a:pPr algn="ctr"/>
                      <a:endParaRPr lang="en-US" dirty="0"/>
                    </a:p>
                  </a:txBody>
                  <a:tcPr anchor="ctr"/>
                </a:tc>
                <a:extLst>
                  <a:ext uri="{0D108BD9-81ED-4DB2-BD59-A6C34878D82A}">
                    <a16:rowId xmlns="" xmlns:a16="http://schemas.microsoft.com/office/drawing/2014/main" val="10004"/>
                  </a:ext>
                </a:extLst>
              </a:tr>
              <a:tr h="793926">
                <a:tc>
                  <a:txBody>
                    <a:bodyPr/>
                    <a:lstStyle/>
                    <a:p>
                      <a:pPr algn="ctr"/>
                      <a:r>
                        <a:rPr lang="en-US" dirty="0" smtClean="0"/>
                        <a:t>R</a:t>
                      </a:r>
                      <a:endParaRPr lang="en-US" dirty="0"/>
                    </a:p>
                  </a:txBody>
                  <a:tcPr anchor="ctr"/>
                </a:tc>
                <a:tc>
                  <a:txBody>
                    <a:bodyPr/>
                    <a:lstStyle/>
                    <a:p>
                      <a:pPr algn="ctr"/>
                      <a:r>
                        <a:rPr lang="en-US" dirty="0" smtClean="0"/>
                        <a:t>Modus Ponens</a:t>
                      </a:r>
                      <a:endParaRPr lang="en-US" dirty="0"/>
                    </a:p>
                  </a:txBody>
                  <a:tcPr anchor="ctr"/>
                </a:tc>
                <a:tc>
                  <a:txBody>
                    <a:bodyPr/>
                    <a:lstStyle/>
                    <a:p>
                      <a:pPr algn="ctr"/>
                      <a:r>
                        <a:rPr lang="en-US" dirty="0" smtClean="0"/>
                        <a:t>It is raining </a:t>
                      </a:r>
                      <a:endParaRPr lang="en-US" dirty="0"/>
                    </a:p>
                  </a:txBody>
                  <a:tcPr anchor="ct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22414227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24</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1813780" y="3218576"/>
            <a:ext cx="8871339" cy="769441"/>
          </a:xfrm>
          <a:prstGeom prst="rect">
            <a:avLst/>
          </a:prstGeom>
        </p:spPr>
        <p:txBody>
          <a:bodyPr wrap="none">
            <a:spAutoFit/>
          </a:bodyPr>
          <a:lstStyle/>
          <a:p>
            <a:pPr algn="ctr"/>
            <a:r>
              <a:rPr lang="en-US" sz="4400" b="1" dirty="0">
                <a:latin typeface="Helvetica" panose="020B0604020202020204" pitchFamily="2" charset="0"/>
                <a:cs typeface="Times New Roman" panose="02020603050405020304" pitchFamily="18" charset="0"/>
              </a:rPr>
              <a:t>Propositional Logic: Pro </a:t>
            </a:r>
            <a:r>
              <a:rPr lang="en-US" sz="4400" dirty="0">
                <a:latin typeface="Helvetica" panose="020B0604020202020204" pitchFamily="2" charset="0"/>
                <a:cs typeface="Times New Roman" panose="02020603050405020304" pitchFamily="18" charset="0"/>
              </a:rPr>
              <a:t>&amp;</a:t>
            </a:r>
            <a:r>
              <a:rPr lang="en-US" sz="4400" b="1" dirty="0">
                <a:latin typeface="Helvetica" panose="020B0604020202020204" pitchFamily="2" charset="0"/>
                <a:cs typeface="Times New Roman" panose="02020603050405020304" pitchFamily="18" charset="0"/>
              </a:rPr>
              <a:t> Cons</a:t>
            </a:r>
            <a:endParaRPr lang="en-IN" sz="4400" b="1" dirty="0">
              <a:latin typeface="Helvetica" panose="020B0604020202020204" pitchFamily="2" charset="0"/>
            </a:endParaRPr>
          </a:p>
        </p:txBody>
      </p:sp>
    </p:spTree>
    <p:extLst>
      <p:ext uri="{BB962C8B-B14F-4D97-AF65-F5344CB8AC3E}">
        <p14:creationId xmlns:p14="http://schemas.microsoft.com/office/powerpoint/2010/main" val="2576256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25</a:t>
            </a:fld>
            <a:endParaRPr lang="en-IN" dirty="0"/>
          </a:p>
        </p:txBody>
      </p:sp>
      <p:sp>
        <p:nvSpPr>
          <p:cNvPr id="5" name="Rectangle 4"/>
          <p:cNvSpPr/>
          <p:nvPr/>
        </p:nvSpPr>
        <p:spPr>
          <a:xfrm>
            <a:off x="207034" y="1242207"/>
            <a:ext cx="11718803" cy="4154984"/>
          </a:xfrm>
          <a:prstGeom prst="rect">
            <a:avLst/>
          </a:prstGeom>
        </p:spPr>
        <p:txBody>
          <a:bodyPr wrap="square">
            <a:spAutoFit/>
          </a:bodyPr>
          <a:lstStyle/>
          <a:p>
            <a:pPr marL="360000" lvl="4"/>
            <a:r>
              <a:rPr lang="en-IN" sz="2400" b="1" dirty="0"/>
              <a:t>Propositional logic: pro and con</a:t>
            </a:r>
          </a:p>
          <a:p>
            <a:pPr marL="1274400" lvl="5" indent="-457200">
              <a:lnSpc>
                <a:spcPct val="120000"/>
              </a:lnSpc>
              <a:buFont typeface="+mj-lt"/>
              <a:buAutoNum type="arabicPeriod"/>
            </a:pPr>
            <a:endParaRPr lang="en-IN" sz="1000" dirty="0" smtClean="0"/>
          </a:p>
          <a:p>
            <a:pPr marL="1274400" lvl="5" indent="-457200">
              <a:lnSpc>
                <a:spcPct val="120000"/>
              </a:lnSpc>
              <a:buFont typeface="+mj-lt"/>
              <a:buAutoNum type="arabicPeriod"/>
            </a:pPr>
            <a:r>
              <a:rPr lang="en-IN" sz="2000" b="1" dirty="0"/>
              <a:t>Advantages</a:t>
            </a:r>
          </a:p>
          <a:p>
            <a:pPr marL="1274400" lvl="5" indent="-457200">
              <a:lnSpc>
                <a:spcPct val="120000"/>
              </a:lnSpc>
              <a:buFont typeface="+mj-lt"/>
              <a:buAutoNum type="arabicPeriod"/>
            </a:pPr>
            <a:endParaRPr lang="en-IN" sz="1000" dirty="0"/>
          </a:p>
          <a:p>
            <a:pPr marL="1731600" lvl="6" indent="-457200">
              <a:lnSpc>
                <a:spcPct val="120000"/>
              </a:lnSpc>
              <a:buFont typeface="+mj-lt"/>
              <a:buAutoNum type="alphaLcPeriod"/>
            </a:pPr>
            <a:r>
              <a:rPr lang="en-IN" sz="2000" dirty="0"/>
              <a:t>Simple KR language sufficient for some problems Lays the foundation for higher logics (e.g., FOL)</a:t>
            </a:r>
          </a:p>
          <a:p>
            <a:pPr marL="1731600" lvl="6" indent="-457200">
              <a:lnSpc>
                <a:spcPct val="120000"/>
              </a:lnSpc>
              <a:buFont typeface="+mj-lt"/>
              <a:buAutoNum type="alphaLcPeriod"/>
            </a:pPr>
            <a:endParaRPr lang="en-IN" sz="1000" dirty="0"/>
          </a:p>
          <a:p>
            <a:pPr marL="1731600" lvl="6" indent="-457200">
              <a:lnSpc>
                <a:spcPct val="120000"/>
              </a:lnSpc>
              <a:buFont typeface="+mj-lt"/>
              <a:buAutoNum type="alphaLcPeriod"/>
            </a:pPr>
            <a:r>
              <a:rPr lang="en-IN" sz="2000" dirty="0"/>
              <a:t>Reasoning is decidable, though NP complete, and efficient techniques exist for many problems</a:t>
            </a:r>
          </a:p>
          <a:p>
            <a:pPr marL="1274400" lvl="5" indent="-457200">
              <a:lnSpc>
                <a:spcPct val="120000"/>
              </a:lnSpc>
              <a:buFont typeface="+mj-lt"/>
              <a:buAutoNum type="arabicPeriod"/>
            </a:pPr>
            <a:endParaRPr lang="en-IN" sz="2000" dirty="0"/>
          </a:p>
          <a:p>
            <a:pPr marL="1274400" lvl="5" indent="-457200">
              <a:lnSpc>
                <a:spcPct val="120000"/>
              </a:lnSpc>
              <a:buFont typeface="+mj-lt"/>
              <a:buAutoNum type="arabicPeriod"/>
            </a:pPr>
            <a:r>
              <a:rPr lang="en-IN" sz="2000" b="1" dirty="0"/>
              <a:t>Disadvantages</a:t>
            </a:r>
          </a:p>
          <a:p>
            <a:pPr marL="1274400" lvl="5" indent="-457200">
              <a:lnSpc>
                <a:spcPct val="120000"/>
              </a:lnSpc>
              <a:buFont typeface="+mj-lt"/>
              <a:buAutoNum type="arabicPeriod"/>
            </a:pPr>
            <a:endParaRPr lang="en-IN" sz="1000" dirty="0"/>
          </a:p>
          <a:p>
            <a:pPr marL="1731600" lvl="6" indent="-457200">
              <a:lnSpc>
                <a:spcPct val="120000"/>
              </a:lnSpc>
              <a:buFont typeface="+mj-lt"/>
              <a:buAutoNum type="alphaLcPeriod"/>
            </a:pPr>
            <a:r>
              <a:rPr lang="en-IN" sz="2000" dirty="0"/>
              <a:t>Not expressive enough for most problems Even when it is, it can very “un-concise”</a:t>
            </a:r>
          </a:p>
          <a:p>
            <a:pPr marL="2188800" lvl="8">
              <a:lnSpc>
                <a:spcPct val="120000"/>
              </a:lnSpc>
            </a:pPr>
            <a:endParaRPr lang="en-IN" sz="2000" dirty="0"/>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12974658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26</a:t>
            </a:fld>
            <a:endParaRPr lang="en-IN" dirty="0"/>
          </a:p>
        </p:txBody>
      </p:sp>
      <p:sp>
        <p:nvSpPr>
          <p:cNvPr id="5" name="Rectangle 4"/>
          <p:cNvSpPr/>
          <p:nvPr/>
        </p:nvSpPr>
        <p:spPr>
          <a:xfrm>
            <a:off x="207034" y="1242207"/>
            <a:ext cx="11718803" cy="5262979"/>
          </a:xfrm>
          <a:prstGeom prst="rect">
            <a:avLst/>
          </a:prstGeom>
        </p:spPr>
        <p:txBody>
          <a:bodyPr wrap="square">
            <a:spAutoFit/>
          </a:bodyPr>
          <a:lstStyle/>
          <a:p>
            <a:pPr marL="360000" lvl="4"/>
            <a:r>
              <a:rPr lang="en-IN" sz="2400" b="1" dirty="0"/>
              <a:t>Propositional logic is a weak language</a:t>
            </a:r>
          </a:p>
          <a:p>
            <a:pPr marL="1274400" lvl="5" indent="-457200">
              <a:lnSpc>
                <a:spcPct val="120000"/>
              </a:lnSpc>
              <a:buFont typeface="+mj-lt"/>
              <a:buAutoNum type="arabicPeriod"/>
            </a:pPr>
            <a:endParaRPr lang="en-IN" sz="1000" dirty="0" smtClean="0"/>
          </a:p>
          <a:p>
            <a:pPr marL="1274400" lvl="5" indent="-457200">
              <a:lnSpc>
                <a:spcPct val="120000"/>
              </a:lnSpc>
              <a:buFont typeface="+mj-lt"/>
              <a:buAutoNum type="arabicPeriod"/>
            </a:pPr>
            <a:r>
              <a:rPr lang="en-IN" sz="2000" dirty="0"/>
              <a:t>Hard to identify “individuals”</a:t>
            </a:r>
          </a:p>
          <a:p>
            <a:pPr marL="1274400" lvl="5" indent="-457200">
              <a:lnSpc>
                <a:spcPct val="120000"/>
              </a:lnSpc>
              <a:buFont typeface="+mj-lt"/>
              <a:buAutoNum type="arabicPeriod"/>
            </a:pPr>
            <a:endParaRPr lang="en-IN" sz="1000" dirty="0"/>
          </a:p>
          <a:p>
            <a:pPr marL="1274400" lvl="5" indent="-457200">
              <a:lnSpc>
                <a:spcPct val="120000"/>
              </a:lnSpc>
              <a:buFont typeface="+mj-lt"/>
              <a:buAutoNum type="arabicPeriod"/>
            </a:pPr>
            <a:r>
              <a:rPr lang="en-IN" sz="2000" dirty="0"/>
              <a:t>Can’t directly talk about properties of individuals or relations between individuals </a:t>
            </a:r>
          </a:p>
          <a:p>
            <a:pPr marL="1274400" lvl="5" indent="-457200">
              <a:lnSpc>
                <a:spcPct val="120000"/>
              </a:lnSpc>
              <a:buFont typeface="+mj-lt"/>
              <a:buAutoNum type="arabicPeriod"/>
            </a:pPr>
            <a:endParaRPr lang="en-IN" sz="1000" dirty="0"/>
          </a:p>
          <a:p>
            <a:pPr marL="1274400" lvl="5" indent="-457200">
              <a:lnSpc>
                <a:spcPct val="120000"/>
              </a:lnSpc>
              <a:buFont typeface="+mj-lt"/>
              <a:buAutoNum type="arabicPeriod"/>
            </a:pPr>
            <a:r>
              <a:rPr lang="en-IN" sz="2000" dirty="0"/>
              <a:t>Generalizations, patterns, regularities can’t easily be represented (e.g., “all triangles have 3 sides”)</a:t>
            </a:r>
          </a:p>
          <a:p>
            <a:pPr marL="1274400" lvl="5" indent="-457200">
              <a:lnSpc>
                <a:spcPct val="120000"/>
              </a:lnSpc>
              <a:buFont typeface="+mj-lt"/>
              <a:buAutoNum type="arabicPeriod"/>
            </a:pPr>
            <a:endParaRPr lang="en-IN" sz="1000" dirty="0"/>
          </a:p>
          <a:p>
            <a:pPr marL="1274400" lvl="5" indent="-457200">
              <a:lnSpc>
                <a:spcPct val="120000"/>
              </a:lnSpc>
              <a:buFont typeface="+mj-lt"/>
              <a:buAutoNum type="arabicPeriod"/>
            </a:pPr>
            <a:r>
              <a:rPr lang="en-IN" sz="2000" dirty="0"/>
              <a:t>First-Order Logic (abbreviated FOL or FOPC) is expressive enough to concisely represent this kind of information </a:t>
            </a:r>
          </a:p>
          <a:p>
            <a:pPr marL="1274400" lvl="5" indent="-457200">
              <a:lnSpc>
                <a:spcPct val="120000"/>
              </a:lnSpc>
              <a:buFont typeface="+mj-lt"/>
              <a:buAutoNum type="arabicPeriod"/>
            </a:pPr>
            <a:endParaRPr lang="en-IN" sz="1000" dirty="0"/>
          </a:p>
          <a:p>
            <a:pPr marL="1274400" lvl="5" indent="-457200">
              <a:lnSpc>
                <a:spcPct val="120000"/>
              </a:lnSpc>
              <a:buFont typeface="+mj-lt"/>
              <a:buAutoNum type="arabicPeriod"/>
            </a:pPr>
            <a:r>
              <a:rPr lang="en-IN" sz="2000" dirty="0"/>
              <a:t>FOL adds relations, variables, and quantifiers, e.g</a:t>
            </a:r>
            <a:r>
              <a:rPr lang="en-IN" sz="2000" dirty="0" smtClean="0"/>
              <a:t>.,</a:t>
            </a:r>
          </a:p>
          <a:p>
            <a:pPr marL="1274400" lvl="5" indent="-457200">
              <a:lnSpc>
                <a:spcPct val="120000"/>
              </a:lnSpc>
              <a:buFont typeface="+mj-lt"/>
              <a:buAutoNum type="arabicPeriod"/>
            </a:pPr>
            <a:endParaRPr lang="en-IN" sz="1000" dirty="0"/>
          </a:p>
          <a:p>
            <a:pPr marL="1731600" lvl="6" indent="-360000">
              <a:lnSpc>
                <a:spcPct val="150000"/>
              </a:lnSpc>
              <a:buFont typeface="Arial" panose="020B0604020202020204" pitchFamily="34" charset="0"/>
              <a:buChar char="•"/>
            </a:pPr>
            <a:r>
              <a:rPr lang="en-IN" sz="2000" dirty="0" smtClean="0"/>
              <a:t>“</a:t>
            </a:r>
            <a:r>
              <a:rPr lang="en-IN" sz="2000" dirty="0"/>
              <a:t>Every elephant is </a:t>
            </a:r>
            <a:r>
              <a:rPr lang="en-IN" sz="2000" dirty="0" err="1"/>
              <a:t>gray</a:t>
            </a:r>
            <a:r>
              <a:rPr lang="en-IN" sz="2000" dirty="0"/>
              <a:t>”  x (elephant(x) → </a:t>
            </a:r>
            <a:r>
              <a:rPr lang="en-IN" sz="2000" dirty="0" err="1"/>
              <a:t>gray</a:t>
            </a:r>
            <a:r>
              <a:rPr lang="en-IN" sz="2000" dirty="0"/>
              <a:t>(x))</a:t>
            </a:r>
          </a:p>
          <a:p>
            <a:pPr marL="1731600" lvl="6" indent="-360000">
              <a:lnSpc>
                <a:spcPct val="150000"/>
              </a:lnSpc>
              <a:buFont typeface="Arial" panose="020B0604020202020204" pitchFamily="34" charset="0"/>
              <a:buChar char="•"/>
            </a:pPr>
            <a:r>
              <a:rPr lang="en-IN" sz="2000" dirty="0" smtClean="0"/>
              <a:t>“</a:t>
            </a:r>
            <a:r>
              <a:rPr lang="en-IN" sz="2000" dirty="0"/>
              <a:t>There is a white alligator” x (alligator(X) ^ white(X))</a:t>
            </a:r>
          </a:p>
          <a:p>
            <a:pPr marL="2188800" lvl="8">
              <a:lnSpc>
                <a:spcPct val="120000"/>
              </a:lnSpc>
            </a:pPr>
            <a:endParaRPr lang="en-IN" sz="2000" dirty="0"/>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21004598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27</a:t>
            </a:fld>
            <a:endParaRPr lang="en-IN" dirty="0"/>
          </a:p>
        </p:txBody>
      </p:sp>
      <p:sp>
        <p:nvSpPr>
          <p:cNvPr id="5" name="Rectangle 4"/>
          <p:cNvSpPr/>
          <p:nvPr/>
        </p:nvSpPr>
        <p:spPr>
          <a:xfrm>
            <a:off x="207034" y="1242207"/>
            <a:ext cx="11718803" cy="5078313"/>
          </a:xfrm>
          <a:prstGeom prst="rect">
            <a:avLst/>
          </a:prstGeom>
        </p:spPr>
        <p:txBody>
          <a:bodyPr wrap="square">
            <a:spAutoFit/>
          </a:bodyPr>
          <a:lstStyle/>
          <a:p>
            <a:pPr marL="360000" lvl="4"/>
            <a:r>
              <a:rPr lang="en-IN" sz="2400" b="1" dirty="0"/>
              <a:t>PL Example</a:t>
            </a:r>
          </a:p>
          <a:p>
            <a:pPr marL="1274400" lvl="5" indent="-457200">
              <a:lnSpc>
                <a:spcPct val="120000"/>
              </a:lnSpc>
              <a:buFont typeface="+mj-lt"/>
              <a:buAutoNum type="arabicPeriod"/>
            </a:pPr>
            <a:endParaRPr lang="en-IN" sz="1000" dirty="0" smtClean="0"/>
          </a:p>
          <a:p>
            <a:pPr marL="1274400" lvl="5" indent="-457200">
              <a:lnSpc>
                <a:spcPct val="120000"/>
              </a:lnSpc>
              <a:buFont typeface="+mj-lt"/>
              <a:buAutoNum type="arabicPeriod"/>
            </a:pPr>
            <a:r>
              <a:rPr lang="en-IN" sz="2000" dirty="0"/>
              <a:t>Consider the problem of representing the following information: </a:t>
            </a:r>
          </a:p>
          <a:p>
            <a:pPr marL="1274400" lvl="5" indent="-457200">
              <a:lnSpc>
                <a:spcPct val="120000"/>
              </a:lnSpc>
              <a:buFont typeface="+mj-lt"/>
              <a:buAutoNum type="arabicPeriod"/>
            </a:pPr>
            <a:endParaRPr lang="en-IN" sz="2000" dirty="0"/>
          </a:p>
          <a:p>
            <a:pPr marL="1274400" lvl="5" indent="-457200">
              <a:lnSpc>
                <a:spcPct val="120000"/>
              </a:lnSpc>
              <a:buFont typeface="+mj-lt"/>
              <a:buAutoNum type="arabicPeriod"/>
            </a:pPr>
            <a:endParaRPr lang="en-IN" sz="2000" dirty="0"/>
          </a:p>
          <a:p>
            <a:pPr marL="1274400" lvl="5" indent="-457200">
              <a:lnSpc>
                <a:spcPct val="120000"/>
              </a:lnSpc>
              <a:buFont typeface="+mj-lt"/>
              <a:buAutoNum type="arabicPeriod"/>
            </a:pPr>
            <a:endParaRPr lang="en-IN" sz="2000" dirty="0"/>
          </a:p>
          <a:p>
            <a:pPr marL="1274400" lvl="5" indent="-457200">
              <a:lnSpc>
                <a:spcPct val="120000"/>
              </a:lnSpc>
              <a:buFont typeface="+mj-lt"/>
              <a:buAutoNum type="arabicPeriod"/>
            </a:pPr>
            <a:endParaRPr lang="en-IN" sz="2000" dirty="0"/>
          </a:p>
          <a:p>
            <a:pPr marL="1274400" lvl="5" indent="-457200">
              <a:lnSpc>
                <a:spcPct val="120000"/>
              </a:lnSpc>
              <a:buFont typeface="+mj-lt"/>
              <a:buAutoNum type="arabicPeriod"/>
            </a:pPr>
            <a:endParaRPr lang="en-US" sz="2000" dirty="0" smtClean="0"/>
          </a:p>
          <a:p>
            <a:pPr marL="1274400" lvl="5" indent="-457200">
              <a:lnSpc>
                <a:spcPct val="120000"/>
              </a:lnSpc>
              <a:buFont typeface="+mj-lt"/>
              <a:buAutoNum type="arabicPeriod"/>
            </a:pPr>
            <a:endParaRPr lang="en-IN" sz="2000" dirty="0"/>
          </a:p>
          <a:p>
            <a:pPr marL="1274400" lvl="5" indent="-457200">
              <a:lnSpc>
                <a:spcPct val="120000"/>
              </a:lnSpc>
              <a:buFont typeface="+mj-lt"/>
              <a:buAutoNum type="arabicPeriod"/>
            </a:pPr>
            <a:endParaRPr lang="en-IN" sz="2000" dirty="0"/>
          </a:p>
          <a:p>
            <a:pPr marL="1274400" lvl="5" indent="-457200">
              <a:lnSpc>
                <a:spcPct val="120000"/>
              </a:lnSpc>
              <a:buFont typeface="+mj-lt"/>
              <a:buAutoNum type="arabicPeriod"/>
            </a:pPr>
            <a:endParaRPr lang="en-IN" sz="2000" dirty="0"/>
          </a:p>
          <a:p>
            <a:pPr marL="1274400" lvl="5" indent="-457200">
              <a:lnSpc>
                <a:spcPct val="120000"/>
              </a:lnSpc>
              <a:buFont typeface="+mj-lt"/>
              <a:buAutoNum type="arabicPeriod"/>
            </a:pPr>
            <a:endParaRPr lang="en-IN" sz="2000" dirty="0"/>
          </a:p>
          <a:p>
            <a:pPr marL="1274400" lvl="5" indent="-457200">
              <a:lnSpc>
                <a:spcPct val="120000"/>
              </a:lnSpc>
              <a:buFont typeface="+mj-lt"/>
              <a:buAutoNum type="arabicPeriod"/>
            </a:pPr>
            <a:r>
              <a:rPr lang="en-IN" sz="2000" dirty="0"/>
              <a:t>How can these sentences be represented so that we can infer the third sentence from the first two? </a:t>
            </a: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sp>
        <p:nvSpPr>
          <p:cNvPr id="8" name="Rounded Rectangle 7"/>
          <p:cNvSpPr/>
          <p:nvPr/>
        </p:nvSpPr>
        <p:spPr>
          <a:xfrm>
            <a:off x="3593206" y="2665927"/>
            <a:ext cx="4018208" cy="2369712"/>
          </a:xfrm>
          <a:prstGeom prst="round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lnSpc>
                <a:spcPct val="150000"/>
              </a:lnSpc>
              <a:buFont typeface="Arial" panose="020B0604020202020204" pitchFamily="34" charset="0"/>
              <a:buChar char="•"/>
            </a:pPr>
            <a:r>
              <a:rPr lang="en-US" altLang="en-US" sz="2000" b="1" dirty="0">
                <a:solidFill>
                  <a:schemeClr val="tx1"/>
                </a:solidFill>
                <a:ea typeface="ＭＳ Ｐゴシック" pitchFamily="-108" charset="-128"/>
                <a:cs typeface="Times New Roman" panose="02020603050405020304" pitchFamily="18" charset="0"/>
              </a:rPr>
              <a:t>Every person is </a:t>
            </a:r>
            <a:r>
              <a:rPr lang="en-US" altLang="en-US" sz="2000" b="1" dirty="0" smtClean="0">
                <a:solidFill>
                  <a:schemeClr val="tx1"/>
                </a:solidFill>
                <a:ea typeface="ＭＳ Ｐゴシック" pitchFamily="-108" charset="-128"/>
                <a:cs typeface="Times New Roman" panose="02020603050405020304" pitchFamily="18" charset="0"/>
              </a:rPr>
              <a:t>mortal</a:t>
            </a:r>
            <a:endParaRPr lang="en-US" altLang="en-US" sz="2000" b="1" dirty="0">
              <a:solidFill>
                <a:schemeClr val="tx1"/>
              </a:solidFill>
              <a:ea typeface="ＭＳ Ｐゴシック" pitchFamily="-108" charset="-128"/>
              <a:cs typeface="Times New Roman" panose="02020603050405020304" pitchFamily="18" charset="0"/>
            </a:endParaRPr>
          </a:p>
          <a:p>
            <a:pPr marL="800100" lvl="1" indent="-342900">
              <a:lnSpc>
                <a:spcPct val="150000"/>
              </a:lnSpc>
              <a:buFont typeface="Arial" panose="020B0604020202020204" pitchFamily="34" charset="0"/>
              <a:buChar char="•"/>
            </a:pPr>
            <a:r>
              <a:rPr lang="en-US" altLang="en-US" sz="2000" b="1" dirty="0">
                <a:solidFill>
                  <a:schemeClr val="tx1"/>
                </a:solidFill>
                <a:ea typeface="ＭＳ Ｐゴシック" pitchFamily="-108" charset="-128"/>
                <a:cs typeface="Times New Roman" panose="02020603050405020304" pitchFamily="18" charset="0"/>
              </a:rPr>
              <a:t>Confucius is a </a:t>
            </a:r>
            <a:r>
              <a:rPr lang="en-US" altLang="en-US" sz="2000" b="1" dirty="0" smtClean="0">
                <a:solidFill>
                  <a:schemeClr val="tx1"/>
                </a:solidFill>
                <a:ea typeface="ＭＳ Ｐゴシック" pitchFamily="-108" charset="-128"/>
                <a:cs typeface="Times New Roman" panose="02020603050405020304" pitchFamily="18" charset="0"/>
              </a:rPr>
              <a:t>person</a:t>
            </a:r>
            <a:endParaRPr lang="en-US" altLang="en-US" sz="2000" b="1" dirty="0">
              <a:solidFill>
                <a:schemeClr val="tx1"/>
              </a:solidFill>
              <a:ea typeface="ＭＳ Ｐゴシック" pitchFamily="-108" charset="-128"/>
              <a:cs typeface="Times New Roman" panose="02020603050405020304" pitchFamily="18" charset="0"/>
            </a:endParaRPr>
          </a:p>
          <a:p>
            <a:pPr marL="800100" lvl="1" indent="-342900">
              <a:lnSpc>
                <a:spcPct val="150000"/>
              </a:lnSpc>
              <a:buFont typeface="Arial" panose="020B0604020202020204" pitchFamily="34" charset="0"/>
              <a:buChar char="•"/>
            </a:pPr>
            <a:r>
              <a:rPr lang="en-US" altLang="en-US" sz="2000" b="1" dirty="0">
                <a:solidFill>
                  <a:schemeClr val="tx1"/>
                </a:solidFill>
                <a:ea typeface="ＭＳ Ｐゴシック" pitchFamily="-108" charset="-128"/>
                <a:cs typeface="Times New Roman" panose="02020603050405020304" pitchFamily="18" charset="0"/>
              </a:rPr>
              <a:t>Confucius is </a:t>
            </a:r>
            <a:r>
              <a:rPr lang="en-US" altLang="en-US" sz="2000" b="1" dirty="0" smtClean="0">
                <a:solidFill>
                  <a:schemeClr val="tx1"/>
                </a:solidFill>
                <a:ea typeface="ＭＳ Ｐゴシック" pitchFamily="-108" charset="-128"/>
                <a:cs typeface="Times New Roman" panose="02020603050405020304" pitchFamily="18" charset="0"/>
              </a:rPr>
              <a:t>mortal</a:t>
            </a:r>
            <a:endParaRPr lang="en-US" altLang="en-US" sz="2000" dirty="0">
              <a:latin typeface="Times New Roman" panose="02020603050405020304" pitchFamily="18" charset="0"/>
              <a:ea typeface="ＭＳ Ｐゴシック" pitchFamily="-108" charset="-128"/>
              <a:cs typeface="Times New Roman" panose="02020603050405020304" pitchFamily="18" charset="0"/>
            </a:endParaRPr>
          </a:p>
        </p:txBody>
      </p:sp>
    </p:spTree>
    <p:extLst>
      <p:ext uri="{BB962C8B-B14F-4D97-AF65-F5344CB8AC3E}">
        <p14:creationId xmlns:p14="http://schemas.microsoft.com/office/powerpoint/2010/main" val="4436315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28</a:t>
            </a:fld>
            <a:endParaRPr lang="en-IN" dirty="0"/>
          </a:p>
        </p:txBody>
      </p:sp>
      <p:sp>
        <p:nvSpPr>
          <p:cNvPr id="5" name="Rectangle 4"/>
          <p:cNvSpPr/>
          <p:nvPr/>
        </p:nvSpPr>
        <p:spPr>
          <a:xfrm>
            <a:off x="207034" y="1242207"/>
            <a:ext cx="11718803" cy="4832092"/>
          </a:xfrm>
          <a:prstGeom prst="rect">
            <a:avLst/>
          </a:prstGeom>
        </p:spPr>
        <p:txBody>
          <a:bodyPr wrap="square">
            <a:spAutoFit/>
          </a:bodyPr>
          <a:lstStyle/>
          <a:p>
            <a:pPr marL="360000" lvl="4"/>
            <a:r>
              <a:rPr lang="en-IN" sz="2000" b="1" dirty="0"/>
              <a:t>Solution: PL Example</a:t>
            </a:r>
          </a:p>
          <a:p>
            <a:pPr marL="1274400" lvl="5" indent="-457200">
              <a:lnSpc>
                <a:spcPct val="120000"/>
              </a:lnSpc>
              <a:buFont typeface="+mj-lt"/>
              <a:buAutoNum type="arabicPeriod"/>
            </a:pPr>
            <a:endParaRPr lang="en-IN" sz="2000" dirty="0" smtClean="0"/>
          </a:p>
          <a:p>
            <a:pPr marL="1274400" lvl="5" indent="-457200">
              <a:lnSpc>
                <a:spcPct val="120000"/>
              </a:lnSpc>
              <a:buFont typeface="+mj-lt"/>
              <a:buAutoNum type="arabicPeriod"/>
            </a:pPr>
            <a:r>
              <a:rPr lang="en-IN" sz="2000" dirty="0"/>
              <a:t>In PL we have to create propositional symbols to stand for all or part of each sentence, e.g.:</a:t>
            </a:r>
          </a:p>
          <a:p>
            <a:pPr marL="1731600" lvl="7">
              <a:lnSpc>
                <a:spcPct val="120000"/>
              </a:lnSpc>
            </a:pPr>
            <a:r>
              <a:rPr lang="en-IN" sz="2000" dirty="0"/>
              <a:t>P = “person”; Q = “mortal”; R = “Confucius”</a:t>
            </a:r>
          </a:p>
          <a:p>
            <a:pPr marL="1274400" lvl="5" indent="-457200">
              <a:lnSpc>
                <a:spcPct val="120000"/>
              </a:lnSpc>
              <a:buFont typeface="+mj-lt"/>
              <a:buAutoNum type="arabicPeriod"/>
            </a:pPr>
            <a:endParaRPr lang="en-IN" sz="2000" dirty="0"/>
          </a:p>
          <a:p>
            <a:pPr marL="1274400" lvl="5" indent="-457200">
              <a:lnSpc>
                <a:spcPct val="120000"/>
              </a:lnSpc>
              <a:buFont typeface="+mj-lt"/>
              <a:buAutoNum type="arabicPeriod"/>
            </a:pPr>
            <a:r>
              <a:rPr lang="en-IN" sz="2000" dirty="0"/>
              <a:t>The above 3 sentences are represented as: </a:t>
            </a:r>
          </a:p>
          <a:p>
            <a:pPr marL="1731600" lvl="7">
              <a:lnSpc>
                <a:spcPct val="120000"/>
              </a:lnSpc>
            </a:pPr>
            <a:r>
              <a:rPr lang="en-IN" sz="2000" dirty="0"/>
              <a:t>P  Q; R  P;  R  Q </a:t>
            </a:r>
          </a:p>
          <a:p>
            <a:pPr marL="1274400" lvl="5" indent="-457200">
              <a:lnSpc>
                <a:spcPct val="120000"/>
              </a:lnSpc>
              <a:buFont typeface="+mj-lt"/>
              <a:buAutoNum type="arabicPeriod"/>
            </a:pPr>
            <a:endParaRPr lang="en-IN" sz="2000" dirty="0"/>
          </a:p>
          <a:p>
            <a:pPr marL="1274400" lvl="5" indent="-457200">
              <a:lnSpc>
                <a:spcPct val="120000"/>
              </a:lnSpc>
              <a:buFont typeface="+mj-lt"/>
              <a:buAutoNum type="arabicPeriod"/>
            </a:pPr>
            <a:r>
              <a:rPr lang="en-IN" sz="2000" dirty="0"/>
              <a:t>The 3rd sentence is entailed by the first two, but we need an explicit symbol, R, to represent an individual, Confucius, who is a member of the classes person and mortal</a:t>
            </a:r>
          </a:p>
          <a:p>
            <a:pPr marL="1274400" lvl="5" indent="-457200">
              <a:lnSpc>
                <a:spcPct val="120000"/>
              </a:lnSpc>
              <a:buFont typeface="+mj-lt"/>
              <a:buAutoNum type="arabicPeriod"/>
            </a:pPr>
            <a:endParaRPr lang="en-IN" sz="2000" dirty="0"/>
          </a:p>
          <a:p>
            <a:pPr marL="1274400" lvl="5" indent="-457200">
              <a:lnSpc>
                <a:spcPct val="120000"/>
              </a:lnSpc>
              <a:buFont typeface="+mj-lt"/>
              <a:buAutoNum type="arabicPeriod"/>
            </a:pPr>
            <a:r>
              <a:rPr lang="en-IN" sz="2000" dirty="0"/>
              <a:t>Representing other individuals requires introducing separate symbols for each, with some way to represent the fact that all individuals who are “people” are also “mortal”</a:t>
            </a: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30420077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29</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2282658" y="3218576"/>
            <a:ext cx="7933582" cy="769441"/>
          </a:xfrm>
          <a:prstGeom prst="rect">
            <a:avLst/>
          </a:prstGeom>
        </p:spPr>
        <p:txBody>
          <a:bodyPr wrap="none">
            <a:spAutoFit/>
          </a:bodyPr>
          <a:lstStyle/>
          <a:p>
            <a:pPr algn="ctr"/>
            <a:r>
              <a:rPr lang="en-US" sz="4400" b="1" dirty="0">
                <a:latin typeface="Helvetica" panose="020B0604020202020204" pitchFamily="2" charset="0"/>
                <a:cs typeface="Times New Roman" panose="02020603050405020304" pitchFamily="18" charset="0"/>
              </a:rPr>
              <a:t>Propositional logic summary</a:t>
            </a:r>
            <a:endParaRPr lang="en-IN" sz="4400" b="1" dirty="0">
              <a:latin typeface="Helvetica" panose="020B0604020202020204" pitchFamily="2" charset="0"/>
            </a:endParaRPr>
          </a:p>
        </p:txBody>
      </p:sp>
    </p:spTree>
    <p:extLst>
      <p:ext uri="{BB962C8B-B14F-4D97-AF65-F5344CB8AC3E}">
        <p14:creationId xmlns:p14="http://schemas.microsoft.com/office/powerpoint/2010/main" val="2174952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a:t>
            </a:fld>
            <a:endParaRPr lang="en-IN" dirty="0"/>
          </a:p>
        </p:txBody>
      </p:sp>
      <p:sp>
        <p:nvSpPr>
          <p:cNvPr id="8" name="TextBox 7"/>
          <p:cNvSpPr txBox="1"/>
          <p:nvPr/>
        </p:nvSpPr>
        <p:spPr>
          <a:xfrm>
            <a:off x="3969374" y="1480325"/>
            <a:ext cx="4305300" cy="646331"/>
          </a:xfrm>
          <a:prstGeom prst="rect">
            <a:avLst/>
          </a:prstGeom>
          <a:noFill/>
        </p:spPr>
        <p:txBody>
          <a:bodyPr wrap="square" rtlCol="0">
            <a:spAutoFit/>
          </a:bodyPr>
          <a:lstStyle/>
          <a:p>
            <a:r>
              <a:rPr lang="en-US" sz="3600" b="1" dirty="0" smtClean="0">
                <a:solidFill>
                  <a:srgbClr val="0070C0"/>
                </a:solidFill>
              </a:rPr>
              <a:t>IS THIS A ROBOT ??</a:t>
            </a:r>
            <a:endParaRPr lang="en-US" sz="3600" b="1" dirty="0">
              <a:solidFill>
                <a:srgbClr val="0070C0"/>
              </a:solidFill>
            </a:endParaRPr>
          </a:p>
        </p:txBody>
      </p:sp>
      <p:grpSp>
        <p:nvGrpSpPr>
          <p:cNvPr id="13" name="Group 12"/>
          <p:cNvGrpSpPr/>
          <p:nvPr/>
        </p:nvGrpSpPr>
        <p:grpSpPr>
          <a:xfrm>
            <a:off x="3909810" y="2383665"/>
            <a:ext cx="3810000" cy="3776691"/>
            <a:chOff x="4128752" y="1984419"/>
            <a:chExt cx="3810000" cy="3776691"/>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8752" y="1984419"/>
              <a:ext cx="3810000" cy="340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4773500" y="5384844"/>
              <a:ext cx="685800" cy="369332"/>
            </a:xfrm>
            <a:prstGeom prst="rect">
              <a:avLst/>
            </a:prstGeom>
            <a:noFill/>
          </p:spPr>
          <p:txBody>
            <a:bodyPr wrap="square" rtlCol="0">
              <a:spAutoFit/>
            </a:bodyPr>
            <a:lstStyle/>
            <a:p>
              <a:r>
                <a:rPr lang="en-US" dirty="0" smtClean="0"/>
                <a:t>YES</a:t>
              </a:r>
              <a:endParaRPr lang="en-US" dirty="0"/>
            </a:p>
          </p:txBody>
        </p:sp>
        <p:sp>
          <p:nvSpPr>
            <p:cNvPr id="10" name="TextBox 9"/>
            <p:cNvSpPr txBox="1"/>
            <p:nvPr/>
          </p:nvSpPr>
          <p:spPr>
            <a:xfrm>
              <a:off x="6245109" y="5384844"/>
              <a:ext cx="533400" cy="369332"/>
            </a:xfrm>
            <a:prstGeom prst="rect">
              <a:avLst/>
            </a:prstGeom>
            <a:noFill/>
          </p:spPr>
          <p:txBody>
            <a:bodyPr wrap="square" rtlCol="0">
              <a:spAutoFit/>
            </a:bodyPr>
            <a:lstStyle/>
            <a:p>
              <a:r>
                <a:rPr lang="en-US" dirty="0" smtClean="0"/>
                <a:t>NO</a:t>
              </a:r>
              <a:endParaRPr lang="en-US" dirty="0"/>
            </a:p>
          </p:txBody>
        </p:sp>
        <p:sp>
          <p:nvSpPr>
            <p:cNvPr id="11" name="Rectangle 10"/>
            <p:cNvSpPr/>
            <p:nvPr/>
          </p:nvSpPr>
          <p:spPr>
            <a:xfrm>
              <a:off x="5268798" y="5391778"/>
              <a:ext cx="571499" cy="3693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Rectangle 11"/>
            <p:cNvSpPr/>
            <p:nvPr/>
          </p:nvSpPr>
          <p:spPr>
            <a:xfrm>
              <a:off x="6778509" y="5384844"/>
              <a:ext cx="571499" cy="3693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sp>
        <p:nvSpPr>
          <p:cNvPr id="14" name="Rectangle 13"/>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26804587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30</a:t>
            </a:fld>
            <a:endParaRPr lang="en-IN" dirty="0"/>
          </a:p>
        </p:txBody>
      </p:sp>
      <p:sp>
        <p:nvSpPr>
          <p:cNvPr id="5" name="Rectangle 4"/>
          <p:cNvSpPr/>
          <p:nvPr/>
        </p:nvSpPr>
        <p:spPr>
          <a:xfrm>
            <a:off x="207034" y="1152054"/>
            <a:ext cx="11718803" cy="5780044"/>
          </a:xfrm>
          <a:prstGeom prst="rect">
            <a:avLst/>
          </a:prstGeom>
        </p:spPr>
        <p:txBody>
          <a:bodyPr wrap="square">
            <a:spAutoFit/>
          </a:bodyPr>
          <a:lstStyle/>
          <a:p>
            <a:pPr marL="1274400" lvl="5" indent="-457200">
              <a:lnSpc>
                <a:spcPct val="120000"/>
              </a:lnSpc>
              <a:buFont typeface="+mj-lt"/>
              <a:buAutoNum type="arabicPeriod"/>
            </a:pPr>
            <a:r>
              <a:rPr lang="en-IN" sz="2000" dirty="0" smtClean="0"/>
              <a:t>Inference </a:t>
            </a:r>
            <a:r>
              <a:rPr lang="en-IN" sz="2000" dirty="0"/>
              <a:t>is the process of deriving new sentences from </a:t>
            </a:r>
            <a:r>
              <a:rPr lang="en-IN" sz="2000" dirty="0" smtClean="0"/>
              <a:t>old</a:t>
            </a:r>
          </a:p>
          <a:p>
            <a:pPr marL="1274400" lvl="5" indent="-457200">
              <a:lnSpc>
                <a:spcPct val="120000"/>
              </a:lnSpc>
              <a:buFont typeface="+mj-lt"/>
              <a:buAutoNum type="arabicPeriod"/>
            </a:pPr>
            <a:endParaRPr lang="en-IN" sz="800" dirty="0"/>
          </a:p>
          <a:p>
            <a:pPr marL="2188800" lvl="7" indent="-360000">
              <a:lnSpc>
                <a:spcPct val="150000"/>
              </a:lnSpc>
              <a:buFont typeface="Arial" panose="020B0604020202020204" pitchFamily="34" charset="0"/>
              <a:buChar char="•"/>
            </a:pPr>
            <a:r>
              <a:rPr lang="en-IN" sz="2000" dirty="0"/>
              <a:t>Sound inference derives true conclusions given true premises</a:t>
            </a:r>
          </a:p>
          <a:p>
            <a:pPr marL="2188800" lvl="7" indent="-360000">
              <a:lnSpc>
                <a:spcPct val="150000"/>
              </a:lnSpc>
              <a:buFont typeface="Arial" panose="020B0604020202020204" pitchFamily="34" charset="0"/>
              <a:buChar char="•"/>
            </a:pPr>
            <a:r>
              <a:rPr lang="en-IN" sz="2000" dirty="0"/>
              <a:t>Complete inference derives all true conclusions from a set of premises</a:t>
            </a:r>
          </a:p>
          <a:p>
            <a:pPr marL="1274400" lvl="5" indent="-457200">
              <a:lnSpc>
                <a:spcPct val="120000"/>
              </a:lnSpc>
              <a:buFont typeface="+mj-lt"/>
              <a:buAutoNum type="arabicPeriod"/>
            </a:pPr>
            <a:endParaRPr lang="en-IN" sz="1000" dirty="0"/>
          </a:p>
          <a:p>
            <a:pPr marL="1274400" lvl="5" indent="-457200">
              <a:buFont typeface="+mj-lt"/>
              <a:buAutoNum type="arabicPeriod"/>
            </a:pPr>
            <a:r>
              <a:rPr lang="en-IN" sz="2000" dirty="0"/>
              <a:t>A valid sentence is true in all worlds under all interpretations</a:t>
            </a:r>
          </a:p>
          <a:p>
            <a:pPr marL="1274400" lvl="5" indent="-457200">
              <a:buFont typeface="+mj-lt"/>
              <a:buAutoNum type="arabicPeriod"/>
            </a:pPr>
            <a:endParaRPr lang="en-IN" sz="1000" dirty="0"/>
          </a:p>
          <a:p>
            <a:pPr marL="1274400" lvl="5" indent="-457200">
              <a:buFont typeface="+mj-lt"/>
              <a:buAutoNum type="arabicPeriod"/>
            </a:pPr>
            <a:r>
              <a:rPr lang="en-IN" sz="2000" dirty="0"/>
              <a:t>If an implication sentence can be shown to be valid, then—given its premise—its consequent can be </a:t>
            </a:r>
            <a:r>
              <a:rPr lang="en-IN" sz="2000" dirty="0" smtClean="0"/>
              <a:t>derived</a:t>
            </a:r>
          </a:p>
          <a:p>
            <a:pPr marL="1274400" lvl="5" indent="-457200">
              <a:buFont typeface="+mj-lt"/>
              <a:buAutoNum type="arabicPeriod"/>
            </a:pPr>
            <a:endParaRPr lang="en-US" sz="1400" dirty="0"/>
          </a:p>
          <a:p>
            <a:pPr marL="1274400" lvl="5" indent="-457200">
              <a:buFont typeface="+mj-lt"/>
              <a:buAutoNum type="arabicPeriod"/>
            </a:pPr>
            <a:r>
              <a:rPr lang="en-IN" sz="2000" dirty="0"/>
              <a:t>Different logics make different commitments about what the world is made of and what kind of beliefs we can have</a:t>
            </a:r>
          </a:p>
          <a:p>
            <a:pPr marL="1274400" lvl="5" indent="-457200">
              <a:buFont typeface="+mj-lt"/>
              <a:buAutoNum type="arabicPeriod"/>
            </a:pPr>
            <a:endParaRPr lang="en-IN" sz="1400" dirty="0"/>
          </a:p>
          <a:p>
            <a:pPr marL="1274400" lvl="5" indent="-457200">
              <a:buFont typeface="+mj-lt"/>
              <a:buAutoNum type="arabicPeriod"/>
            </a:pPr>
            <a:r>
              <a:rPr lang="en-IN" sz="2000" dirty="0"/>
              <a:t>Propositional logic commits only to the existence of facts that may or may not be the case in the world being </a:t>
            </a:r>
            <a:r>
              <a:rPr lang="en-IN" sz="2000" dirty="0" smtClean="0"/>
              <a:t>represented</a:t>
            </a:r>
          </a:p>
          <a:p>
            <a:pPr marL="1274400" lvl="5" indent="-457200">
              <a:buFont typeface="+mj-lt"/>
              <a:buAutoNum type="arabicPeriod"/>
            </a:pPr>
            <a:endParaRPr lang="en-IN" sz="600" dirty="0"/>
          </a:p>
          <a:p>
            <a:pPr marL="2188800" lvl="7" indent="-360000">
              <a:lnSpc>
                <a:spcPct val="150000"/>
              </a:lnSpc>
              <a:buFont typeface="Arial" panose="020B0604020202020204" pitchFamily="34" charset="0"/>
              <a:buChar char="•"/>
            </a:pPr>
            <a:r>
              <a:rPr lang="en-IN" sz="2000" dirty="0"/>
              <a:t>Simple syntax and semantics suffices to illustrate the process of inference</a:t>
            </a:r>
          </a:p>
          <a:p>
            <a:pPr marL="2188800" lvl="7" indent="-360000">
              <a:lnSpc>
                <a:spcPct val="150000"/>
              </a:lnSpc>
              <a:buFont typeface="Arial" panose="020B0604020202020204" pitchFamily="34" charset="0"/>
              <a:buChar char="•"/>
            </a:pPr>
            <a:r>
              <a:rPr lang="en-IN" sz="2000" dirty="0"/>
              <a:t>Propositional logic can become impractical, even for very small worlds</a:t>
            </a:r>
          </a:p>
          <a:p>
            <a:pPr marL="1274400" lvl="5" indent="-457200">
              <a:buFont typeface="+mj-lt"/>
              <a:buAutoNum type="arabicPeriod"/>
            </a:pPr>
            <a:endParaRPr lang="en-IN" sz="2000" dirty="0"/>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12031740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31</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smtClean="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sp>
        <p:nvSpPr>
          <p:cNvPr id="6" name="Rectangle 5"/>
          <p:cNvSpPr/>
          <p:nvPr/>
        </p:nvSpPr>
        <p:spPr>
          <a:xfrm>
            <a:off x="3541015" y="3218576"/>
            <a:ext cx="5416869" cy="861774"/>
          </a:xfrm>
          <a:prstGeom prst="rect">
            <a:avLst/>
          </a:prstGeom>
        </p:spPr>
        <p:txBody>
          <a:bodyPr wrap="none">
            <a:spAutoFit/>
          </a:bodyPr>
          <a:lstStyle/>
          <a:p>
            <a:pPr algn="ctr"/>
            <a:r>
              <a:rPr lang="en-US" sz="5000" b="1" dirty="0">
                <a:latin typeface="Helvetica" panose="020B0604020202020204" pitchFamily="2" charset="0"/>
                <a:cs typeface="Times New Roman" panose="02020603050405020304" pitchFamily="18" charset="0"/>
              </a:rPr>
              <a:t>First-Order Logic</a:t>
            </a:r>
            <a:endParaRPr lang="en-IN" sz="5000" b="1" dirty="0">
              <a:latin typeface="Helvetica" panose="020B0604020202020204" pitchFamily="2" charset="0"/>
            </a:endParaRPr>
          </a:p>
        </p:txBody>
      </p:sp>
    </p:spTree>
    <p:extLst>
      <p:ext uri="{BB962C8B-B14F-4D97-AF65-F5344CB8AC3E}">
        <p14:creationId xmlns:p14="http://schemas.microsoft.com/office/powerpoint/2010/main" val="1643542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32</a:t>
            </a:fld>
            <a:endParaRPr lang="en-IN" dirty="0"/>
          </a:p>
        </p:txBody>
      </p:sp>
      <p:sp>
        <p:nvSpPr>
          <p:cNvPr id="5" name="Rectangle 4"/>
          <p:cNvSpPr/>
          <p:nvPr/>
        </p:nvSpPr>
        <p:spPr>
          <a:xfrm>
            <a:off x="207034" y="1152054"/>
            <a:ext cx="11718803" cy="5358390"/>
          </a:xfrm>
          <a:prstGeom prst="rect">
            <a:avLst/>
          </a:prstGeom>
        </p:spPr>
        <p:txBody>
          <a:bodyPr wrap="square">
            <a:spAutoFit/>
          </a:bodyPr>
          <a:lstStyle/>
          <a:p>
            <a:pPr marL="360000" lvl="4"/>
            <a:r>
              <a:rPr lang="en-IN" sz="2400" b="1" dirty="0"/>
              <a:t>Introduction</a:t>
            </a:r>
          </a:p>
          <a:p>
            <a:pPr marL="1274400" lvl="5" indent="-457200">
              <a:lnSpc>
                <a:spcPct val="120000"/>
              </a:lnSpc>
              <a:buFont typeface="+mj-lt"/>
              <a:buAutoNum type="arabicPeriod"/>
            </a:pPr>
            <a:endParaRPr lang="en-IN" sz="1000" dirty="0" smtClean="0"/>
          </a:p>
          <a:p>
            <a:pPr marL="1274400" lvl="5" indent="-457200">
              <a:lnSpc>
                <a:spcPct val="120000"/>
              </a:lnSpc>
              <a:buFont typeface="+mj-lt"/>
              <a:buAutoNum type="arabicPeriod"/>
            </a:pPr>
            <a:r>
              <a:rPr lang="en-IN" sz="2000" dirty="0"/>
              <a:t>Propositional logic assumes the world contains facts</a:t>
            </a:r>
          </a:p>
          <a:p>
            <a:pPr marL="1274400" lvl="5" indent="-457200">
              <a:lnSpc>
                <a:spcPct val="120000"/>
              </a:lnSpc>
              <a:buFont typeface="+mj-lt"/>
              <a:buAutoNum type="arabicPeriod"/>
            </a:pPr>
            <a:endParaRPr lang="en-IN" sz="1000" dirty="0"/>
          </a:p>
          <a:p>
            <a:pPr marL="1274400" lvl="5" indent="-457200">
              <a:lnSpc>
                <a:spcPct val="120000"/>
              </a:lnSpc>
              <a:buFont typeface="+mj-lt"/>
              <a:buAutoNum type="arabicPeriod"/>
            </a:pPr>
            <a:r>
              <a:rPr lang="en-IN" sz="2000" dirty="0"/>
              <a:t>First-order logic (like natural language) assumes the world </a:t>
            </a:r>
            <a:r>
              <a:rPr lang="en-IN" sz="2000" dirty="0" smtClean="0"/>
              <a:t>contains</a:t>
            </a:r>
          </a:p>
          <a:p>
            <a:pPr marL="1274400" lvl="5" indent="-457200">
              <a:lnSpc>
                <a:spcPct val="120000"/>
              </a:lnSpc>
              <a:buFont typeface="+mj-lt"/>
              <a:buAutoNum type="arabicPeriod"/>
            </a:pPr>
            <a:endParaRPr lang="en-IN" sz="1000" dirty="0"/>
          </a:p>
          <a:p>
            <a:pPr marL="1731600" lvl="6" indent="-360000">
              <a:lnSpc>
                <a:spcPct val="150000"/>
              </a:lnSpc>
              <a:buFont typeface="Arial" panose="020B0604020202020204" pitchFamily="34" charset="0"/>
              <a:buChar char="•"/>
            </a:pPr>
            <a:r>
              <a:rPr lang="en-IN" sz="2000" dirty="0" smtClean="0"/>
              <a:t>Objects</a:t>
            </a:r>
            <a:r>
              <a:rPr lang="en-IN" sz="2000" dirty="0"/>
              <a:t>: people, houses, numbers, </a:t>
            </a:r>
            <a:r>
              <a:rPr lang="en-IN" sz="2000" dirty="0" err="1"/>
              <a:t>colors</a:t>
            </a:r>
            <a:r>
              <a:rPr lang="en-IN" sz="2000" dirty="0"/>
              <a:t>, baseball games, wars, …</a:t>
            </a:r>
            <a:r>
              <a:rPr lang="en-IN" sz="2000" dirty="0" err="1"/>
              <a:t>etc</a:t>
            </a:r>
            <a:endParaRPr lang="en-IN" sz="2000" dirty="0"/>
          </a:p>
          <a:p>
            <a:pPr marL="1731600" lvl="6" indent="-360000">
              <a:lnSpc>
                <a:spcPct val="150000"/>
              </a:lnSpc>
              <a:buFont typeface="Arial" panose="020B0604020202020204" pitchFamily="34" charset="0"/>
              <a:buChar char="•"/>
            </a:pPr>
            <a:r>
              <a:rPr lang="en-IN" sz="2000" dirty="0" smtClean="0"/>
              <a:t>Relations</a:t>
            </a:r>
            <a:r>
              <a:rPr lang="en-IN" sz="2000" dirty="0"/>
              <a:t>: red, round, prime, brother of, bigger than, part of, comes between, …</a:t>
            </a:r>
            <a:r>
              <a:rPr lang="en-IN" sz="2000" dirty="0" err="1"/>
              <a:t>etc</a:t>
            </a:r>
            <a:endParaRPr lang="en-IN" sz="2000" dirty="0"/>
          </a:p>
          <a:p>
            <a:pPr marL="1731600" lvl="6" indent="-360000">
              <a:lnSpc>
                <a:spcPct val="150000"/>
              </a:lnSpc>
              <a:buFont typeface="Arial" panose="020B0604020202020204" pitchFamily="34" charset="0"/>
              <a:buChar char="•"/>
            </a:pPr>
            <a:r>
              <a:rPr lang="en-IN" sz="2000" dirty="0" smtClean="0"/>
              <a:t>Functions</a:t>
            </a:r>
            <a:r>
              <a:rPr lang="en-IN" sz="2000" dirty="0"/>
              <a:t>: father of, best friend, one more than, plus, …</a:t>
            </a:r>
            <a:r>
              <a:rPr lang="en-IN" sz="2000" dirty="0" smtClean="0"/>
              <a:t>etc.</a:t>
            </a:r>
          </a:p>
          <a:p>
            <a:pPr marL="1731600" lvl="6" indent="-360000">
              <a:lnSpc>
                <a:spcPct val="150000"/>
              </a:lnSpc>
              <a:buFont typeface="Arial" panose="020B0604020202020204" pitchFamily="34" charset="0"/>
              <a:buChar char="•"/>
            </a:pPr>
            <a:endParaRPr lang="en-US" sz="1000" dirty="0" smtClean="0"/>
          </a:p>
          <a:p>
            <a:pPr marL="1274400" lvl="5" indent="-457200">
              <a:lnSpc>
                <a:spcPct val="120000"/>
              </a:lnSpc>
              <a:buFont typeface="+mj-lt"/>
              <a:buAutoNum type="arabicPeriod"/>
            </a:pPr>
            <a:r>
              <a:rPr lang="en-IN" sz="2000" dirty="0" smtClean="0"/>
              <a:t>First-order </a:t>
            </a:r>
            <a:r>
              <a:rPr lang="en-IN" sz="2000" dirty="0"/>
              <a:t>logic (FOL) models the world in terms </a:t>
            </a:r>
            <a:r>
              <a:rPr lang="en-IN" sz="2000" dirty="0" smtClean="0"/>
              <a:t>of</a:t>
            </a:r>
          </a:p>
          <a:p>
            <a:pPr marL="1274400" lvl="5" indent="-457200">
              <a:lnSpc>
                <a:spcPct val="120000"/>
              </a:lnSpc>
              <a:buFont typeface="+mj-lt"/>
              <a:buAutoNum type="arabicPeriod"/>
            </a:pPr>
            <a:endParaRPr lang="en-IN" sz="600" dirty="0"/>
          </a:p>
          <a:p>
            <a:pPr marL="1731600" lvl="6" indent="-360000">
              <a:buFont typeface="Arial" panose="020B0604020202020204" pitchFamily="34" charset="0"/>
              <a:buChar char="•"/>
            </a:pPr>
            <a:r>
              <a:rPr lang="en-IN" sz="2000" dirty="0"/>
              <a:t>Objects, which are things with individual </a:t>
            </a:r>
            <a:r>
              <a:rPr lang="en-IN" sz="2000" dirty="0" smtClean="0"/>
              <a:t>identities</a:t>
            </a:r>
          </a:p>
          <a:p>
            <a:pPr marL="1731600" lvl="6" indent="-360000">
              <a:buFont typeface="Arial" panose="020B0604020202020204" pitchFamily="34" charset="0"/>
              <a:buChar char="•"/>
            </a:pPr>
            <a:endParaRPr lang="en-IN" sz="600" dirty="0"/>
          </a:p>
          <a:p>
            <a:pPr marL="1731600" lvl="6" indent="-360000">
              <a:buFont typeface="Arial" panose="020B0604020202020204" pitchFamily="34" charset="0"/>
              <a:buChar char="•"/>
            </a:pPr>
            <a:r>
              <a:rPr lang="en-IN" sz="2000" dirty="0" smtClean="0"/>
              <a:t>Properties </a:t>
            </a:r>
            <a:r>
              <a:rPr lang="en-IN" sz="2000" dirty="0"/>
              <a:t>of objects that distinguish them from other </a:t>
            </a:r>
            <a:r>
              <a:rPr lang="en-IN" sz="2000" dirty="0" smtClean="0"/>
              <a:t>objects</a:t>
            </a:r>
          </a:p>
          <a:p>
            <a:pPr marL="1731600" lvl="6" indent="-360000">
              <a:buFont typeface="Arial" panose="020B0604020202020204" pitchFamily="34" charset="0"/>
              <a:buChar char="•"/>
            </a:pPr>
            <a:endParaRPr lang="en-IN" sz="600" dirty="0"/>
          </a:p>
          <a:p>
            <a:pPr marL="1731600" lvl="6" indent="-360000">
              <a:buFont typeface="Arial" panose="020B0604020202020204" pitchFamily="34" charset="0"/>
              <a:buChar char="•"/>
            </a:pPr>
            <a:r>
              <a:rPr lang="en-IN" sz="2000" dirty="0" smtClean="0"/>
              <a:t>Relations </a:t>
            </a:r>
            <a:r>
              <a:rPr lang="en-IN" sz="2000" dirty="0"/>
              <a:t>that hold among sets of </a:t>
            </a:r>
            <a:r>
              <a:rPr lang="en-IN" sz="2000" dirty="0" smtClean="0"/>
              <a:t>objects</a:t>
            </a:r>
          </a:p>
          <a:p>
            <a:pPr marL="1731600" lvl="6" indent="-360000">
              <a:buFont typeface="Arial" panose="020B0604020202020204" pitchFamily="34" charset="0"/>
              <a:buChar char="•"/>
            </a:pPr>
            <a:endParaRPr lang="en-IN" sz="600" dirty="0"/>
          </a:p>
          <a:p>
            <a:pPr marL="1731600" lvl="6" indent="-360000">
              <a:buFont typeface="Arial" panose="020B0604020202020204" pitchFamily="34" charset="0"/>
              <a:buChar char="•"/>
            </a:pPr>
            <a:r>
              <a:rPr lang="en-IN" sz="2000" dirty="0" smtClean="0"/>
              <a:t>Functions</a:t>
            </a:r>
            <a:r>
              <a:rPr lang="en-IN" sz="2000" dirty="0"/>
              <a:t>, which are a subset of relations where there is only one “value” for any given “input</a:t>
            </a:r>
            <a:r>
              <a:rPr lang="en-IN" sz="2000" dirty="0" smtClean="0"/>
              <a:t>”</a:t>
            </a:r>
            <a:endParaRPr lang="en-IN" sz="2000" dirty="0"/>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31815491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33</a:t>
            </a:fld>
            <a:endParaRPr lang="en-IN" dirty="0"/>
          </a:p>
        </p:txBody>
      </p:sp>
      <p:sp>
        <p:nvSpPr>
          <p:cNvPr id="5" name="Rectangle 4"/>
          <p:cNvSpPr/>
          <p:nvPr/>
        </p:nvSpPr>
        <p:spPr>
          <a:xfrm>
            <a:off x="207034" y="1152054"/>
            <a:ext cx="11718803" cy="2785378"/>
          </a:xfrm>
          <a:prstGeom prst="rect">
            <a:avLst/>
          </a:prstGeom>
        </p:spPr>
        <p:txBody>
          <a:bodyPr wrap="square">
            <a:spAutoFit/>
          </a:bodyPr>
          <a:lstStyle/>
          <a:p>
            <a:pPr marL="1274400" lvl="5" indent="-457200">
              <a:lnSpc>
                <a:spcPct val="120000"/>
              </a:lnSpc>
              <a:buFont typeface="+mj-lt"/>
              <a:buAutoNum type="arabicPeriod"/>
            </a:pPr>
            <a:endParaRPr lang="en-IN" sz="1000" dirty="0" smtClean="0"/>
          </a:p>
          <a:p>
            <a:pPr marL="817200" lvl="5">
              <a:lnSpc>
                <a:spcPct val="120000"/>
              </a:lnSpc>
            </a:pPr>
            <a:r>
              <a:rPr lang="en-IN" sz="2000" dirty="0" smtClean="0"/>
              <a:t>4.  Examples</a:t>
            </a:r>
            <a:r>
              <a:rPr lang="en-IN" sz="2000" dirty="0"/>
              <a:t>:</a:t>
            </a:r>
          </a:p>
          <a:p>
            <a:pPr marL="1731600" lvl="6" indent="-360000">
              <a:lnSpc>
                <a:spcPct val="150000"/>
              </a:lnSpc>
              <a:buFont typeface="Arial" panose="020B0604020202020204" pitchFamily="34" charset="0"/>
              <a:buChar char="•"/>
            </a:pPr>
            <a:r>
              <a:rPr lang="en-IN" sz="2000" dirty="0"/>
              <a:t>Objects: Students, lectures, companies, cars ..</a:t>
            </a:r>
            <a:r>
              <a:rPr lang="en-IN" sz="2000" dirty="0" err="1" smtClean="0"/>
              <a:t>etc</a:t>
            </a:r>
            <a:endParaRPr lang="en-IN" sz="2000" dirty="0" smtClean="0"/>
          </a:p>
          <a:p>
            <a:pPr marL="1731600" lvl="6" indent="-360000">
              <a:lnSpc>
                <a:spcPct val="150000"/>
              </a:lnSpc>
              <a:buFont typeface="Arial" panose="020B0604020202020204" pitchFamily="34" charset="0"/>
              <a:buChar char="•"/>
            </a:pPr>
            <a:endParaRPr lang="en-IN" sz="600" dirty="0"/>
          </a:p>
          <a:p>
            <a:pPr marL="1731600" lvl="6" indent="-360000">
              <a:buFont typeface="Arial" panose="020B0604020202020204" pitchFamily="34" charset="0"/>
              <a:buChar char="•"/>
            </a:pPr>
            <a:r>
              <a:rPr lang="en-IN" sz="2000" dirty="0"/>
              <a:t>Relations: Brother-of, bigger-than, outside, part-of, has-</a:t>
            </a:r>
            <a:r>
              <a:rPr lang="en-IN" sz="2000" dirty="0" err="1"/>
              <a:t>color</a:t>
            </a:r>
            <a:r>
              <a:rPr lang="en-IN" sz="2000" dirty="0"/>
              <a:t>, occurs-after, owns, visits, precedes…</a:t>
            </a:r>
            <a:r>
              <a:rPr lang="en-IN" sz="2000" dirty="0" err="1"/>
              <a:t>etc</a:t>
            </a:r>
            <a:endParaRPr lang="en-IN" sz="2000" dirty="0"/>
          </a:p>
          <a:p>
            <a:pPr marL="1731600" lvl="6" indent="-360000">
              <a:lnSpc>
                <a:spcPct val="150000"/>
              </a:lnSpc>
              <a:buFont typeface="Arial" panose="020B0604020202020204" pitchFamily="34" charset="0"/>
              <a:buChar char="•"/>
            </a:pPr>
            <a:r>
              <a:rPr lang="en-IN" sz="2000" dirty="0"/>
              <a:t>Properties: blue, oval, even, large, ...</a:t>
            </a:r>
          </a:p>
          <a:p>
            <a:pPr marL="1731600" lvl="6" indent="-360000">
              <a:lnSpc>
                <a:spcPct val="150000"/>
              </a:lnSpc>
              <a:buFont typeface="Arial" panose="020B0604020202020204" pitchFamily="34" charset="0"/>
              <a:buChar char="•"/>
            </a:pPr>
            <a:r>
              <a:rPr lang="en-IN" sz="2000" dirty="0"/>
              <a:t>Functions: father-of, best-friend, second-half, one-more-than ...</a:t>
            </a: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21627965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34</a:t>
            </a:fld>
            <a:endParaRPr lang="en-IN" dirty="0"/>
          </a:p>
        </p:txBody>
      </p:sp>
      <p:sp>
        <p:nvSpPr>
          <p:cNvPr id="5" name="Rectangle 4"/>
          <p:cNvSpPr/>
          <p:nvPr/>
        </p:nvSpPr>
        <p:spPr>
          <a:xfrm>
            <a:off x="207034" y="1152054"/>
            <a:ext cx="11718803" cy="461665"/>
          </a:xfrm>
          <a:prstGeom prst="rect">
            <a:avLst/>
          </a:prstGeom>
        </p:spPr>
        <p:txBody>
          <a:bodyPr wrap="square">
            <a:spAutoFit/>
          </a:bodyPr>
          <a:lstStyle/>
          <a:p>
            <a:pPr marL="360000" lvl="4"/>
            <a:r>
              <a:rPr lang="en-IN" sz="2400" b="1" dirty="0"/>
              <a:t>Models for FOL: Graphical </a:t>
            </a:r>
            <a:r>
              <a:rPr lang="en-IN" sz="2400" b="1" dirty="0" smtClean="0"/>
              <a:t>Example</a:t>
            </a:r>
            <a:endParaRPr lang="en-IN" sz="2000" dirty="0"/>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pic>
        <p:nvPicPr>
          <p:cNvPr id="7" name="Picture 6" descr="fol-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735" y="1942429"/>
            <a:ext cx="58674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67808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35</a:t>
            </a:fld>
            <a:endParaRPr lang="en-IN" dirty="0"/>
          </a:p>
        </p:txBody>
      </p:sp>
      <p:sp>
        <p:nvSpPr>
          <p:cNvPr id="5" name="Rectangle 4"/>
          <p:cNvSpPr/>
          <p:nvPr/>
        </p:nvSpPr>
        <p:spPr>
          <a:xfrm>
            <a:off x="207034" y="1152054"/>
            <a:ext cx="11718803" cy="1569660"/>
          </a:xfrm>
          <a:prstGeom prst="rect">
            <a:avLst/>
          </a:prstGeom>
        </p:spPr>
        <p:txBody>
          <a:bodyPr wrap="square">
            <a:spAutoFit/>
          </a:bodyPr>
          <a:lstStyle/>
          <a:p>
            <a:pPr marL="360000" lvl="4"/>
            <a:r>
              <a:rPr lang="en-IN" sz="2400" b="1" dirty="0"/>
              <a:t>Tabular Representation</a:t>
            </a:r>
          </a:p>
          <a:p>
            <a:pPr marL="1274400" lvl="5" indent="-457200">
              <a:lnSpc>
                <a:spcPct val="120000"/>
              </a:lnSpc>
              <a:buFont typeface="+mj-lt"/>
              <a:buAutoNum type="arabicPeriod"/>
            </a:pPr>
            <a:endParaRPr lang="en-IN" sz="1000" dirty="0" smtClean="0"/>
          </a:p>
          <a:p>
            <a:pPr marL="1274400" lvl="5" indent="-457200">
              <a:lnSpc>
                <a:spcPct val="150000"/>
              </a:lnSpc>
              <a:buFont typeface="+mj-lt"/>
              <a:buAutoNum type="arabicPeriod"/>
            </a:pPr>
            <a:r>
              <a:rPr lang="en-IN" sz="2000" dirty="0"/>
              <a:t>A FOL model is basically equivalent to a relational database </a:t>
            </a:r>
            <a:r>
              <a:rPr lang="en-IN" sz="2000" dirty="0" smtClean="0"/>
              <a:t>instance</a:t>
            </a:r>
            <a:endParaRPr lang="en-IN" sz="2000" dirty="0"/>
          </a:p>
          <a:p>
            <a:pPr marL="1274400" lvl="5" indent="-457200">
              <a:lnSpc>
                <a:spcPct val="150000"/>
              </a:lnSpc>
              <a:buFont typeface="+mj-lt"/>
              <a:buAutoNum type="arabicPeriod"/>
            </a:pPr>
            <a:r>
              <a:rPr lang="en-IN" sz="2000" dirty="0"/>
              <a:t>Historically, the relational data model comes from </a:t>
            </a:r>
            <a:r>
              <a:rPr lang="en-IN" sz="2000" dirty="0" smtClean="0"/>
              <a:t>FOL</a:t>
            </a:r>
            <a:endParaRPr lang="en-IN" sz="2000" dirty="0"/>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grpSp>
        <p:nvGrpSpPr>
          <p:cNvPr id="17" name="Group 16"/>
          <p:cNvGrpSpPr/>
          <p:nvPr/>
        </p:nvGrpSpPr>
        <p:grpSpPr>
          <a:xfrm>
            <a:off x="1943854" y="3083615"/>
            <a:ext cx="8075399" cy="3371122"/>
            <a:chOff x="190500" y="2971517"/>
            <a:chExt cx="8763000" cy="3658165"/>
          </a:xfrm>
        </p:grpSpPr>
        <p:pic>
          <p:nvPicPr>
            <p:cNvPr id="8" name="table"/>
            <p:cNvPicPr>
              <a:picLocks noChangeAspect="1"/>
            </p:cNvPicPr>
            <p:nvPr/>
          </p:nvPicPr>
          <p:blipFill>
            <a:blip r:embed="rId2"/>
            <a:stretch>
              <a:fillRect/>
            </a:stretch>
          </p:blipFill>
          <p:spPr>
            <a:xfrm>
              <a:off x="190500" y="2971517"/>
              <a:ext cx="2667000" cy="1527175"/>
            </a:xfrm>
            <a:prstGeom prst="rect">
              <a:avLst/>
            </a:prstGeom>
          </p:spPr>
        </p:pic>
        <p:pic>
          <p:nvPicPr>
            <p:cNvPr id="9" name="table"/>
            <p:cNvPicPr>
              <a:picLocks noChangeAspect="1"/>
            </p:cNvPicPr>
            <p:nvPr/>
          </p:nvPicPr>
          <p:blipFill>
            <a:blip r:embed="rId3"/>
            <a:stretch>
              <a:fillRect/>
            </a:stretch>
          </p:blipFill>
          <p:spPr>
            <a:xfrm>
              <a:off x="6438900" y="2971517"/>
              <a:ext cx="2514600" cy="1524001"/>
            </a:xfrm>
            <a:prstGeom prst="rect">
              <a:avLst/>
            </a:prstGeom>
          </p:spPr>
        </p:pic>
        <p:pic>
          <p:nvPicPr>
            <p:cNvPr id="10" name="table"/>
            <p:cNvPicPr>
              <a:picLocks noChangeAspect="1"/>
            </p:cNvPicPr>
            <p:nvPr/>
          </p:nvPicPr>
          <p:blipFill>
            <a:blip r:embed="rId4"/>
            <a:stretch>
              <a:fillRect/>
            </a:stretch>
          </p:blipFill>
          <p:spPr>
            <a:xfrm>
              <a:off x="3162300" y="3047717"/>
              <a:ext cx="2971800" cy="1439864"/>
            </a:xfrm>
            <a:prstGeom prst="rect">
              <a:avLst/>
            </a:prstGeom>
          </p:spPr>
        </p:pic>
        <p:pic>
          <p:nvPicPr>
            <p:cNvPr id="11" name="table"/>
            <p:cNvPicPr>
              <a:picLocks noChangeAspect="1"/>
            </p:cNvPicPr>
            <p:nvPr/>
          </p:nvPicPr>
          <p:blipFill>
            <a:blip r:embed="rId5"/>
            <a:stretch>
              <a:fillRect/>
            </a:stretch>
          </p:blipFill>
          <p:spPr>
            <a:xfrm>
              <a:off x="1333500" y="4952717"/>
              <a:ext cx="3276600" cy="1647825"/>
            </a:xfrm>
            <a:prstGeom prst="rect">
              <a:avLst/>
            </a:prstGeom>
          </p:spPr>
        </p:pic>
        <p:pic>
          <p:nvPicPr>
            <p:cNvPr id="12" name="table"/>
            <p:cNvPicPr>
              <a:picLocks noChangeAspect="1"/>
            </p:cNvPicPr>
            <p:nvPr/>
          </p:nvPicPr>
          <p:blipFill>
            <a:blip r:embed="rId6"/>
            <a:stretch>
              <a:fillRect/>
            </a:stretch>
          </p:blipFill>
          <p:spPr>
            <a:xfrm>
              <a:off x="4914900" y="4854292"/>
              <a:ext cx="2847975" cy="1775390"/>
            </a:xfrm>
            <a:prstGeom prst="rect">
              <a:avLst/>
            </a:prstGeom>
          </p:spPr>
        </p:pic>
        <p:cxnSp>
          <p:nvCxnSpPr>
            <p:cNvPr id="13" name="Straight Arrow Connector 12"/>
            <p:cNvCxnSpPr>
              <a:cxnSpLocks noChangeShapeType="1"/>
            </p:cNvCxnSpPr>
            <p:nvPr/>
          </p:nvCxnSpPr>
          <p:spPr bwMode="auto">
            <a:xfrm rot="16200000" flipH="1">
              <a:off x="381000" y="4305017"/>
              <a:ext cx="2209800" cy="152400"/>
            </a:xfrm>
            <a:prstGeom prst="straightConnector1">
              <a:avLst/>
            </a:prstGeom>
            <a:noFill/>
            <a:ln w="28575">
              <a:solidFill>
                <a:schemeClr val="tx2"/>
              </a:solidFill>
              <a:round/>
              <a:headEnd/>
              <a:tailEnd type="arrow" w="med" len="med"/>
            </a:ln>
            <a:extLst>
              <a:ext uri="{909E8E84-426E-40DD-AFC4-6F175D3DCCD1}">
                <a14:hiddenFill xmlns:a14="http://schemas.microsoft.com/office/drawing/2010/main">
                  <a:noFill/>
                </a14:hiddenFill>
              </a:ext>
            </a:extLst>
          </p:spPr>
        </p:cxnSp>
        <p:cxnSp>
          <p:nvCxnSpPr>
            <p:cNvPr id="14" name="Straight Arrow Connector 13"/>
            <p:cNvCxnSpPr>
              <a:cxnSpLocks noChangeShapeType="1"/>
            </p:cNvCxnSpPr>
            <p:nvPr/>
          </p:nvCxnSpPr>
          <p:spPr bwMode="auto">
            <a:xfrm rot="10800000" flipV="1">
              <a:off x="2247900" y="3123917"/>
              <a:ext cx="4953000" cy="2362200"/>
            </a:xfrm>
            <a:prstGeom prst="straightConnector1">
              <a:avLst/>
            </a:prstGeom>
            <a:noFill/>
            <a:ln w="28575">
              <a:solidFill>
                <a:schemeClr val="tx2"/>
              </a:solidFill>
              <a:round/>
              <a:headEnd/>
              <a:tailEnd type="arrow" w="med" len="med"/>
            </a:ln>
            <a:extLst>
              <a:ext uri="{909E8E84-426E-40DD-AFC4-6F175D3DCCD1}">
                <a14:hiddenFill xmlns:a14="http://schemas.microsoft.com/office/drawing/2010/main">
                  <a:noFill/>
                </a14:hiddenFill>
              </a:ext>
            </a:extLst>
          </p:spPr>
        </p:cxnSp>
        <p:cxnSp>
          <p:nvCxnSpPr>
            <p:cNvPr id="15" name="Straight Arrow Connector 14"/>
            <p:cNvCxnSpPr/>
            <p:nvPr/>
          </p:nvCxnSpPr>
          <p:spPr>
            <a:xfrm>
              <a:off x="1866900" y="3200117"/>
              <a:ext cx="3276600" cy="2133600"/>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noChangeShapeType="1"/>
            </p:cNvCxnSpPr>
            <p:nvPr/>
          </p:nvCxnSpPr>
          <p:spPr bwMode="auto">
            <a:xfrm rot="16200000" flipH="1">
              <a:off x="4229100" y="3962117"/>
              <a:ext cx="1981200" cy="762000"/>
            </a:xfrm>
            <a:prstGeom prst="straightConnector1">
              <a:avLst/>
            </a:prstGeom>
            <a:noFill/>
            <a:ln w="28575">
              <a:solidFill>
                <a:schemeClr val="tx2"/>
              </a:solidFill>
              <a:round/>
              <a:headEnd/>
              <a:tailEnd type="arrow"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2326150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36</a:t>
            </a:fld>
            <a:endParaRPr lang="en-IN" dirty="0"/>
          </a:p>
        </p:txBody>
      </p:sp>
      <p:sp>
        <p:nvSpPr>
          <p:cNvPr id="5" name="Rectangle 4"/>
          <p:cNvSpPr/>
          <p:nvPr/>
        </p:nvSpPr>
        <p:spPr>
          <a:xfrm>
            <a:off x="207034" y="1152054"/>
            <a:ext cx="11718803" cy="4708981"/>
          </a:xfrm>
          <a:prstGeom prst="rect">
            <a:avLst/>
          </a:prstGeom>
        </p:spPr>
        <p:txBody>
          <a:bodyPr wrap="square">
            <a:spAutoFit/>
          </a:bodyPr>
          <a:lstStyle/>
          <a:p>
            <a:pPr marL="360000" lvl="4"/>
            <a:r>
              <a:rPr lang="en-IN" sz="2400" b="1" dirty="0"/>
              <a:t>User provides</a:t>
            </a:r>
          </a:p>
          <a:p>
            <a:pPr marL="1274400" lvl="5" indent="-457200">
              <a:lnSpc>
                <a:spcPct val="120000"/>
              </a:lnSpc>
              <a:buFont typeface="+mj-lt"/>
              <a:buAutoNum type="arabicPeriod"/>
            </a:pPr>
            <a:endParaRPr lang="en-IN" sz="1000" dirty="0" smtClean="0"/>
          </a:p>
          <a:p>
            <a:pPr marL="1274400" lvl="5" indent="-457200">
              <a:lnSpc>
                <a:spcPct val="120000"/>
              </a:lnSpc>
              <a:buFont typeface="+mj-lt"/>
              <a:buAutoNum type="arabicPeriod"/>
            </a:pPr>
            <a:r>
              <a:rPr lang="en-IN" sz="2000" dirty="0"/>
              <a:t>Constant symbols, which represent individuals in the world</a:t>
            </a:r>
          </a:p>
          <a:p>
            <a:pPr marL="2188800" lvl="7" indent="-360000">
              <a:lnSpc>
                <a:spcPct val="120000"/>
              </a:lnSpc>
              <a:buFont typeface="Arial" panose="020B0604020202020204" pitchFamily="34" charset="0"/>
              <a:buChar char="•"/>
            </a:pPr>
            <a:r>
              <a:rPr lang="en-IN" sz="2000" dirty="0" smtClean="0"/>
              <a:t>Mary</a:t>
            </a:r>
            <a:endParaRPr lang="en-IN" sz="2000" dirty="0"/>
          </a:p>
          <a:p>
            <a:pPr marL="2188800" lvl="7" indent="-360000">
              <a:lnSpc>
                <a:spcPct val="120000"/>
              </a:lnSpc>
              <a:buFont typeface="Arial" panose="020B0604020202020204" pitchFamily="34" charset="0"/>
              <a:buChar char="•"/>
            </a:pPr>
            <a:r>
              <a:rPr lang="en-IN" sz="2000" dirty="0" smtClean="0"/>
              <a:t> </a:t>
            </a:r>
            <a:r>
              <a:rPr lang="en-IN" sz="2000" dirty="0"/>
              <a:t>3</a:t>
            </a:r>
          </a:p>
          <a:p>
            <a:pPr marL="2188800" lvl="7" indent="-360000">
              <a:lnSpc>
                <a:spcPct val="120000"/>
              </a:lnSpc>
              <a:buFont typeface="Arial" panose="020B0604020202020204" pitchFamily="34" charset="0"/>
              <a:buChar char="•"/>
            </a:pPr>
            <a:r>
              <a:rPr lang="en-IN" sz="2000" dirty="0" smtClean="0"/>
              <a:t>Green</a:t>
            </a:r>
            <a:endParaRPr lang="en-IN" sz="2000" dirty="0"/>
          </a:p>
          <a:p>
            <a:pPr marL="1274400" lvl="5" indent="-457200">
              <a:lnSpc>
                <a:spcPct val="120000"/>
              </a:lnSpc>
              <a:buFont typeface="+mj-lt"/>
              <a:buAutoNum type="arabicPeriod"/>
            </a:pPr>
            <a:endParaRPr lang="en-IN" sz="1000" dirty="0"/>
          </a:p>
          <a:p>
            <a:pPr marL="1274400" lvl="5" indent="-457200">
              <a:lnSpc>
                <a:spcPct val="120000"/>
              </a:lnSpc>
              <a:buFont typeface="+mj-lt"/>
              <a:buAutoNum type="arabicPeriod"/>
            </a:pPr>
            <a:r>
              <a:rPr lang="en-IN" sz="2000" dirty="0"/>
              <a:t>Function symbols, which map individuals to individuals</a:t>
            </a:r>
          </a:p>
          <a:p>
            <a:pPr marL="2188800" lvl="7" indent="-360000">
              <a:lnSpc>
                <a:spcPct val="120000"/>
              </a:lnSpc>
              <a:buFont typeface="Arial" panose="020B0604020202020204" pitchFamily="34" charset="0"/>
              <a:buChar char="•"/>
            </a:pPr>
            <a:r>
              <a:rPr lang="en-IN" sz="2000" dirty="0"/>
              <a:t>F</a:t>
            </a:r>
            <a:r>
              <a:rPr lang="en-IN" sz="2000" dirty="0" smtClean="0"/>
              <a:t>ather-of(Mary</a:t>
            </a:r>
            <a:r>
              <a:rPr lang="en-IN" sz="2000" dirty="0"/>
              <a:t>) = John</a:t>
            </a:r>
          </a:p>
          <a:p>
            <a:pPr marL="2188800" lvl="7" indent="-360000">
              <a:lnSpc>
                <a:spcPct val="120000"/>
              </a:lnSpc>
              <a:buFont typeface="Arial" panose="020B0604020202020204" pitchFamily="34" charset="0"/>
              <a:buChar char="•"/>
            </a:pPr>
            <a:r>
              <a:rPr lang="en-IN" sz="2000" dirty="0" err="1"/>
              <a:t>C</a:t>
            </a:r>
            <a:r>
              <a:rPr lang="en-IN" sz="2000" dirty="0" err="1" smtClean="0"/>
              <a:t>olor</a:t>
            </a:r>
            <a:r>
              <a:rPr lang="en-IN" sz="2000" dirty="0" smtClean="0"/>
              <a:t>-of(Sky</a:t>
            </a:r>
            <a:r>
              <a:rPr lang="en-IN" sz="2000" dirty="0"/>
              <a:t>) = Blue</a:t>
            </a:r>
          </a:p>
          <a:p>
            <a:pPr marL="1274400" lvl="5" indent="-457200">
              <a:lnSpc>
                <a:spcPct val="120000"/>
              </a:lnSpc>
              <a:buFont typeface="+mj-lt"/>
              <a:buAutoNum type="arabicPeriod"/>
            </a:pPr>
            <a:endParaRPr lang="en-IN" sz="1000" dirty="0"/>
          </a:p>
          <a:p>
            <a:pPr marL="1274400" lvl="5" indent="-457200">
              <a:lnSpc>
                <a:spcPct val="120000"/>
              </a:lnSpc>
              <a:buFont typeface="+mj-lt"/>
              <a:buAutoNum type="arabicPeriod"/>
            </a:pPr>
            <a:r>
              <a:rPr lang="en-IN" sz="2000" dirty="0"/>
              <a:t>Predicate symbols, which map individuals to truth values</a:t>
            </a:r>
          </a:p>
          <a:p>
            <a:pPr marL="2188800" lvl="7" indent="-360000">
              <a:lnSpc>
                <a:spcPct val="120000"/>
              </a:lnSpc>
              <a:buFont typeface="Arial" panose="020B0604020202020204" pitchFamily="34" charset="0"/>
              <a:buChar char="•"/>
            </a:pPr>
            <a:r>
              <a:rPr lang="en-IN" sz="2000" dirty="0" smtClean="0"/>
              <a:t>Green(Grass</a:t>
            </a:r>
            <a:r>
              <a:rPr lang="en-IN" sz="2000" dirty="0"/>
              <a:t>)</a:t>
            </a:r>
          </a:p>
          <a:p>
            <a:pPr marL="2188800" lvl="7" indent="-360000">
              <a:lnSpc>
                <a:spcPct val="120000"/>
              </a:lnSpc>
              <a:buFont typeface="Arial" panose="020B0604020202020204" pitchFamily="34" charset="0"/>
              <a:buChar char="•"/>
            </a:pPr>
            <a:r>
              <a:rPr lang="en-IN" sz="2000" dirty="0" err="1"/>
              <a:t>C</a:t>
            </a:r>
            <a:r>
              <a:rPr lang="en-IN" sz="2000" dirty="0" err="1" smtClean="0"/>
              <a:t>olor</a:t>
            </a:r>
            <a:r>
              <a:rPr lang="en-IN" sz="2000" dirty="0" smtClean="0"/>
              <a:t>(Grass</a:t>
            </a:r>
            <a:r>
              <a:rPr lang="en-IN" sz="2000" dirty="0"/>
              <a:t>, Green)</a:t>
            </a: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42235053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37</a:t>
            </a:fld>
            <a:endParaRPr lang="en-IN" dirty="0"/>
          </a:p>
        </p:txBody>
      </p:sp>
      <p:sp>
        <p:nvSpPr>
          <p:cNvPr id="5" name="Rectangle 4"/>
          <p:cNvSpPr/>
          <p:nvPr/>
        </p:nvSpPr>
        <p:spPr>
          <a:xfrm>
            <a:off x="207034" y="1152054"/>
            <a:ext cx="11718803" cy="4302716"/>
          </a:xfrm>
          <a:prstGeom prst="rect">
            <a:avLst/>
          </a:prstGeom>
        </p:spPr>
        <p:txBody>
          <a:bodyPr wrap="square">
            <a:spAutoFit/>
          </a:bodyPr>
          <a:lstStyle/>
          <a:p>
            <a:pPr marL="360000" lvl="4"/>
            <a:r>
              <a:rPr lang="en-IN" sz="2400" b="1" dirty="0"/>
              <a:t>FOL Provides:</a:t>
            </a:r>
          </a:p>
          <a:p>
            <a:pPr marL="1274400" lvl="5" indent="-457200">
              <a:lnSpc>
                <a:spcPct val="120000"/>
              </a:lnSpc>
              <a:buFont typeface="+mj-lt"/>
              <a:buAutoNum type="arabicPeriod"/>
            </a:pPr>
            <a:endParaRPr lang="en-IN" sz="1000" dirty="0" smtClean="0"/>
          </a:p>
          <a:p>
            <a:pPr marL="1274400" lvl="5" indent="-457200">
              <a:lnSpc>
                <a:spcPct val="120000"/>
              </a:lnSpc>
              <a:buFont typeface="+mj-lt"/>
              <a:buAutoNum type="arabicPeriod"/>
            </a:pPr>
            <a:r>
              <a:rPr lang="en-IN" sz="2000" dirty="0"/>
              <a:t>Variable </a:t>
            </a:r>
            <a:r>
              <a:rPr lang="en-IN" sz="2000" dirty="0" smtClean="0"/>
              <a:t>symbols</a:t>
            </a:r>
          </a:p>
          <a:p>
            <a:pPr marL="1274400" lvl="5" indent="-457200">
              <a:lnSpc>
                <a:spcPct val="120000"/>
              </a:lnSpc>
              <a:buFont typeface="+mj-lt"/>
              <a:buAutoNum type="arabicPeriod"/>
            </a:pPr>
            <a:endParaRPr lang="en-IN" sz="600" dirty="0"/>
          </a:p>
          <a:p>
            <a:pPr marL="2188800" lvl="7" indent="-457200">
              <a:lnSpc>
                <a:spcPct val="120000"/>
              </a:lnSpc>
              <a:buFont typeface="Arial" panose="020B0604020202020204" pitchFamily="34" charset="0"/>
              <a:buChar char="•"/>
            </a:pPr>
            <a:r>
              <a:rPr lang="en-IN" sz="2000" dirty="0" smtClean="0"/>
              <a:t>E.g</a:t>
            </a:r>
            <a:r>
              <a:rPr lang="en-IN" sz="2000" dirty="0"/>
              <a:t>., x, y, foo</a:t>
            </a:r>
          </a:p>
          <a:p>
            <a:pPr marL="1274400" lvl="5" indent="-457200">
              <a:lnSpc>
                <a:spcPct val="120000"/>
              </a:lnSpc>
              <a:buFont typeface="+mj-lt"/>
              <a:buAutoNum type="arabicPeriod"/>
            </a:pPr>
            <a:endParaRPr lang="en-IN" sz="1000" dirty="0"/>
          </a:p>
          <a:p>
            <a:pPr marL="1274400" lvl="5" indent="-457200">
              <a:lnSpc>
                <a:spcPct val="120000"/>
              </a:lnSpc>
              <a:buFont typeface="+mj-lt"/>
              <a:buAutoNum type="arabicPeriod"/>
            </a:pPr>
            <a:r>
              <a:rPr lang="en-IN" sz="2000" dirty="0" smtClean="0"/>
              <a:t>Connectives</a:t>
            </a:r>
          </a:p>
          <a:p>
            <a:pPr marL="1274400" lvl="5" indent="-457200">
              <a:lnSpc>
                <a:spcPct val="120000"/>
              </a:lnSpc>
              <a:buFont typeface="+mj-lt"/>
              <a:buAutoNum type="arabicPeriod"/>
            </a:pPr>
            <a:endParaRPr lang="en-IN" sz="600" dirty="0"/>
          </a:p>
          <a:p>
            <a:pPr marL="2188800" lvl="7" indent="-457200">
              <a:lnSpc>
                <a:spcPct val="120000"/>
              </a:lnSpc>
              <a:buFont typeface="Arial" panose="020B0604020202020204" pitchFamily="34" charset="0"/>
              <a:buChar char="•"/>
            </a:pPr>
            <a:r>
              <a:rPr lang="en-IN" sz="2000" dirty="0" smtClean="0"/>
              <a:t>Same </a:t>
            </a:r>
            <a:r>
              <a:rPr lang="en-IN" sz="2000" dirty="0"/>
              <a:t>as in PL: not (),  and ( ), or ( V ), implies (  ),</a:t>
            </a:r>
          </a:p>
          <a:p>
            <a:pPr marL="2188800" lvl="8">
              <a:lnSpc>
                <a:spcPct val="120000"/>
              </a:lnSpc>
            </a:pPr>
            <a:r>
              <a:rPr lang="en-IN" sz="2000" dirty="0" smtClean="0"/>
              <a:t>  if and only if (      )</a:t>
            </a:r>
            <a:endParaRPr lang="en-IN" sz="2000" dirty="0"/>
          </a:p>
          <a:p>
            <a:pPr marL="1274400" lvl="5" indent="-457200">
              <a:lnSpc>
                <a:spcPct val="120000"/>
              </a:lnSpc>
              <a:buFont typeface="+mj-lt"/>
              <a:buAutoNum type="arabicPeriod"/>
            </a:pPr>
            <a:endParaRPr lang="en-IN" sz="1000" dirty="0"/>
          </a:p>
          <a:p>
            <a:pPr marL="1274400" lvl="5" indent="-457200">
              <a:lnSpc>
                <a:spcPct val="120000"/>
              </a:lnSpc>
              <a:buFont typeface="+mj-lt"/>
              <a:buAutoNum type="arabicPeriod"/>
            </a:pPr>
            <a:r>
              <a:rPr lang="en-IN" sz="2000" dirty="0" smtClean="0"/>
              <a:t>Quantifiers</a:t>
            </a:r>
          </a:p>
          <a:p>
            <a:pPr marL="1274400" lvl="5" indent="-457200">
              <a:lnSpc>
                <a:spcPct val="120000"/>
              </a:lnSpc>
              <a:buFont typeface="+mj-lt"/>
              <a:buAutoNum type="arabicPeriod"/>
            </a:pPr>
            <a:endParaRPr lang="en-IN" sz="600" dirty="0"/>
          </a:p>
          <a:p>
            <a:pPr marL="2188800" lvl="7" indent="-457200">
              <a:lnSpc>
                <a:spcPct val="120000"/>
              </a:lnSpc>
              <a:buFont typeface="Arial" panose="020B0604020202020204" pitchFamily="34" charset="0"/>
              <a:buChar char="•"/>
            </a:pPr>
            <a:r>
              <a:rPr lang="en-IN" sz="2000" dirty="0" smtClean="0"/>
              <a:t>Universal  </a:t>
            </a:r>
            <a:r>
              <a:rPr lang="en-IN" sz="2000" dirty="0"/>
              <a:t>x or (</a:t>
            </a:r>
            <a:r>
              <a:rPr lang="en-IN" sz="2000" dirty="0" err="1"/>
              <a:t>Ax</a:t>
            </a:r>
            <a:r>
              <a:rPr lang="en-IN" sz="2000" dirty="0"/>
              <a:t>)</a:t>
            </a:r>
          </a:p>
          <a:p>
            <a:pPr marL="2188800" lvl="7" indent="-457200">
              <a:lnSpc>
                <a:spcPct val="120000"/>
              </a:lnSpc>
              <a:buFont typeface="Arial" panose="020B0604020202020204" pitchFamily="34" charset="0"/>
              <a:buChar char="•"/>
            </a:pPr>
            <a:r>
              <a:rPr lang="en-IN" sz="2000" dirty="0" smtClean="0"/>
              <a:t>Existential </a:t>
            </a:r>
            <a:r>
              <a:rPr lang="en-IN" sz="2000" dirty="0"/>
              <a:t>x or (Ex)</a:t>
            </a: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17476376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38</a:t>
            </a:fld>
            <a:endParaRPr lang="en-IN" dirty="0"/>
          </a:p>
        </p:txBody>
      </p:sp>
      <p:sp>
        <p:nvSpPr>
          <p:cNvPr id="5" name="Rectangle 4"/>
          <p:cNvSpPr/>
          <p:nvPr/>
        </p:nvSpPr>
        <p:spPr>
          <a:xfrm>
            <a:off x="207034" y="1152054"/>
            <a:ext cx="11718803" cy="461665"/>
          </a:xfrm>
          <a:prstGeom prst="rect">
            <a:avLst/>
          </a:prstGeom>
        </p:spPr>
        <p:txBody>
          <a:bodyPr wrap="square">
            <a:spAutoFit/>
          </a:bodyPr>
          <a:lstStyle/>
          <a:p>
            <a:pPr marL="360000" lvl="4"/>
            <a:r>
              <a:rPr lang="en-IN" sz="2400" b="1" dirty="0" smtClean="0"/>
              <a:t>Syntax of FOL: Basic Elements</a:t>
            </a:r>
            <a:endParaRPr lang="en-IN" sz="2400" b="1" dirty="0"/>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268121253"/>
              </p:ext>
            </p:extLst>
          </p:nvPr>
        </p:nvGraphicFramePr>
        <p:xfrm>
          <a:off x="2798472" y="2126824"/>
          <a:ext cx="6757652" cy="3716419"/>
        </p:xfrm>
        <a:graphic>
          <a:graphicData uri="http://schemas.openxmlformats.org/drawingml/2006/table">
            <a:tbl>
              <a:tblPr firstRow="1" firstCol="1" bandRow="1">
                <a:tableStyleId>{616DA210-FB5B-4158-B5E0-FEB733F419BA}</a:tableStyleId>
              </a:tblPr>
              <a:tblGrid>
                <a:gridCol w="3371850">
                  <a:extLst>
                    <a:ext uri="{9D8B030D-6E8A-4147-A177-3AD203B41FA5}">
                      <a16:colId xmlns="" xmlns:a16="http://schemas.microsoft.com/office/drawing/2014/main" val="20000"/>
                    </a:ext>
                  </a:extLst>
                </a:gridCol>
                <a:gridCol w="3385802">
                  <a:extLst>
                    <a:ext uri="{9D8B030D-6E8A-4147-A177-3AD203B41FA5}">
                      <a16:colId xmlns="" xmlns:a16="http://schemas.microsoft.com/office/drawing/2014/main" val="20001"/>
                    </a:ext>
                  </a:extLst>
                </a:gridCol>
              </a:tblGrid>
              <a:tr h="530917">
                <a:tc>
                  <a:txBody>
                    <a:bodyPr/>
                    <a:lstStyle/>
                    <a:p>
                      <a:pPr algn="ctr"/>
                      <a:r>
                        <a:rPr lang="en-US" sz="1800" u="none" strike="noStrike" kern="1200" baseline="0" dirty="0" smtClean="0"/>
                        <a:t>Constants</a:t>
                      </a:r>
                      <a:endParaRPr lang="en-US" dirty="0"/>
                    </a:p>
                  </a:txBody>
                  <a:tcPr anchor="ctr"/>
                </a:tc>
                <a:tc>
                  <a:txBody>
                    <a:bodyPr/>
                    <a:lstStyle/>
                    <a:p>
                      <a:pPr algn="ctr"/>
                      <a:r>
                        <a:rPr lang="en-US" sz="1800" u="none" strike="noStrike" kern="1200" baseline="0" dirty="0" err="1" smtClean="0"/>
                        <a:t>KingJohn</a:t>
                      </a:r>
                      <a:r>
                        <a:rPr lang="en-US" sz="1800" u="none" strike="noStrike" kern="1200" baseline="0" dirty="0" smtClean="0"/>
                        <a:t>, 2, NUS,...</a:t>
                      </a:r>
                      <a:endParaRPr lang="en-US" dirty="0"/>
                    </a:p>
                  </a:txBody>
                  <a:tcPr anchor="ctr"/>
                </a:tc>
                <a:extLst>
                  <a:ext uri="{0D108BD9-81ED-4DB2-BD59-A6C34878D82A}">
                    <a16:rowId xmlns="" xmlns:a16="http://schemas.microsoft.com/office/drawing/2014/main" val="10000"/>
                  </a:ext>
                </a:extLst>
              </a:tr>
              <a:tr h="530917">
                <a:tc>
                  <a:txBody>
                    <a:bodyPr/>
                    <a:lstStyle/>
                    <a:p>
                      <a:pPr algn="ctr"/>
                      <a:r>
                        <a:rPr lang="en-US" sz="1800" u="none" strike="noStrike" kern="1200" baseline="0" dirty="0" smtClean="0"/>
                        <a:t>Predicates</a:t>
                      </a:r>
                      <a:endParaRPr lang="en-US" dirty="0"/>
                    </a:p>
                  </a:txBody>
                  <a:tcPr anchor="ctr"/>
                </a:tc>
                <a:tc>
                  <a:txBody>
                    <a:bodyPr/>
                    <a:lstStyle/>
                    <a:p>
                      <a:pPr algn="ctr"/>
                      <a:r>
                        <a:rPr lang="en-US" sz="1800" u="none" strike="noStrike" kern="1200" baseline="0" dirty="0" smtClean="0"/>
                        <a:t>Brother, &gt;,...</a:t>
                      </a:r>
                      <a:endParaRPr lang="en-US" dirty="0"/>
                    </a:p>
                  </a:txBody>
                  <a:tcPr anchor="ctr"/>
                </a:tc>
                <a:extLst>
                  <a:ext uri="{0D108BD9-81ED-4DB2-BD59-A6C34878D82A}">
                    <a16:rowId xmlns="" xmlns:a16="http://schemas.microsoft.com/office/drawing/2014/main" val="10001"/>
                  </a:ext>
                </a:extLst>
              </a:tr>
              <a:tr h="530917">
                <a:tc>
                  <a:txBody>
                    <a:bodyPr/>
                    <a:lstStyle/>
                    <a:p>
                      <a:pPr algn="ctr"/>
                      <a:r>
                        <a:rPr lang="en-US" sz="1800" u="none" strike="noStrike" kern="1200" baseline="0" dirty="0" smtClean="0"/>
                        <a:t>Functions</a:t>
                      </a:r>
                      <a:endParaRPr lang="en-US" dirty="0"/>
                    </a:p>
                  </a:txBody>
                  <a:tcPr anchor="ctr"/>
                </a:tc>
                <a:tc>
                  <a:txBody>
                    <a:bodyPr/>
                    <a:lstStyle/>
                    <a:p>
                      <a:pPr algn="ctr"/>
                      <a:r>
                        <a:rPr lang="en-US" sz="1800" u="none" strike="noStrike" kern="1200" baseline="0" dirty="0" err="1" smtClean="0"/>
                        <a:t>Sqrt</a:t>
                      </a:r>
                      <a:r>
                        <a:rPr lang="en-US" sz="1800" u="none" strike="noStrike" kern="1200" baseline="0" dirty="0" smtClean="0"/>
                        <a:t>, </a:t>
                      </a:r>
                      <a:r>
                        <a:rPr lang="en-US" sz="1800" u="none" strike="noStrike" kern="1200" baseline="0" dirty="0" err="1" smtClean="0"/>
                        <a:t>LeftLegOf</a:t>
                      </a:r>
                      <a:r>
                        <a:rPr lang="en-US" sz="1800" u="none" strike="noStrike" kern="1200" baseline="0" dirty="0" smtClean="0"/>
                        <a:t>,...</a:t>
                      </a:r>
                      <a:endParaRPr lang="en-US" dirty="0"/>
                    </a:p>
                  </a:txBody>
                  <a:tcPr anchor="ctr"/>
                </a:tc>
                <a:extLst>
                  <a:ext uri="{0D108BD9-81ED-4DB2-BD59-A6C34878D82A}">
                    <a16:rowId xmlns="" xmlns:a16="http://schemas.microsoft.com/office/drawing/2014/main" val="10002"/>
                  </a:ext>
                </a:extLst>
              </a:tr>
              <a:tr h="530917">
                <a:tc>
                  <a:txBody>
                    <a:bodyPr/>
                    <a:lstStyle/>
                    <a:p>
                      <a:pPr algn="ctr"/>
                      <a:r>
                        <a:rPr lang="en-US" sz="1800" u="none" strike="noStrike" kern="1200" baseline="0" dirty="0" smtClean="0"/>
                        <a:t>Variables</a:t>
                      </a:r>
                      <a:endParaRPr lang="en-US" dirty="0"/>
                    </a:p>
                  </a:txBody>
                  <a:tcPr anchor="ctr"/>
                </a:tc>
                <a:tc>
                  <a:txBody>
                    <a:bodyPr/>
                    <a:lstStyle/>
                    <a:p>
                      <a:pPr algn="ctr"/>
                      <a:r>
                        <a:rPr lang="en-US" sz="1800" u="none" strike="noStrike" kern="1200" baseline="0" dirty="0" smtClean="0"/>
                        <a:t>x, y, a, b,...</a:t>
                      </a:r>
                      <a:endParaRPr lang="en-US" dirty="0"/>
                    </a:p>
                  </a:txBody>
                  <a:tcPr anchor="ctr"/>
                </a:tc>
                <a:extLst>
                  <a:ext uri="{0D108BD9-81ED-4DB2-BD59-A6C34878D82A}">
                    <a16:rowId xmlns="" xmlns:a16="http://schemas.microsoft.com/office/drawing/2014/main" val="10003"/>
                  </a:ext>
                </a:extLst>
              </a:tr>
              <a:tr h="530917">
                <a:tc>
                  <a:txBody>
                    <a:bodyPr/>
                    <a:lstStyle/>
                    <a:p>
                      <a:pPr algn="ctr"/>
                      <a:r>
                        <a:rPr lang="en-US" sz="1800" u="none" strike="noStrike" kern="1200" baseline="0" dirty="0" smtClean="0"/>
                        <a:t>Connectives</a:t>
                      </a:r>
                      <a:endParaRPr lang="en-US" dirty="0"/>
                    </a:p>
                  </a:txBody>
                  <a:tcPr anchor="ctr"/>
                </a:tc>
                <a:tc>
                  <a:txBody>
                    <a:bodyPr/>
                    <a:lstStyle/>
                    <a:p>
                      <a:pPr algn="ctr"/>
                      <a:r>
                        <a:rPr lang="en-US" dirty="0" smtClean="0">
                          <a:sym typeface="Symbol"/>
                        </a:rPr>
                        <a:t> ,  , V, </a:t>
                      </a:r>
                      <a:endParaRPr lang="en-US" dirty="0"/>
                    </a:p>
                  </a:txBody>
                  <a:tcPr anchor="ctr"/>
                </a:tc>
                <a:extLst>
                  <a:ext uri="{0D108BD9-81ED-4DB2-BD59-A6C34878D82A}">
                    <a16:rowId xmlns="" xmlns:a16="http://schemas.microsoft.com/office/drawing/2014/main" val="10004"/>
                  </a:ext>
                </a:extLst>
              </a:tr>
              <a:tr h="530917">
                <a:tc>
                  <a:txBody>
                    <a:bodyPr/>
                    <a:lstStyle/>
                    <a:p>
                      <a:pPr algn="ctr"/>
                      <a:r>
                        <a:rPr lang="en-US" sz="1800" u="none" strike="noStrike" kern="1200" baseline="0" dirty="0" smtClean="0"/>
                        <a:t>Equality</a:t>
                      </a:r>
                      <a:endParaRPr lang="en-US" dirty="0"/>
                    </a:p>
                  </a:txBody>
                  <a:tcPr anchor="ctr"/>
                </a:tc>
                <a:tc>
                  <a:txBody>
                    <a:bodyPr/>
                    <a:lstStyle/>
                    <a:p>
                      <a:pPr algn="ctr"/>
                      <a:r>
                        <a:rPr lang="en-US" sz="1800" u="none" strike="noStrike" kern="1200" baseline="0" dirty="0" smtClean="0"/>
                        <a:t>=</a:t>
                      </a:r>
                      <a:endParaRPr lang="en-US" dirty="0"/>
                    </a:p>
                  </a:txBody>
                  <a:tcPr anchor="ctr"/>
                </a:tc>
                <a:extLst>
                  <a:ext uri="{0D108BD9-81ED-4DB2-BD59-A6C34878D82A}">
                    <a16:rowId xmlns="" xmlns:a16="http://schemas.microsoft.com/office/drawing/2014/main" val="10005"/>
                  </a:ext>
                </a:extLst>
              </a:tr>
              <a:tr h="530917">
                <a:tc>
                  <a:txBody>
                    <a:bodyPr/>
                    <a:lstStyle/>
                    <a:p>
                      <a:pPr algn="ctr"/>
                      <a:r>
                        <a:rPr lang="en-US" sz="1800" u="none" strike="noStrike" kern="1200" baseline="0" dirty="0" smtClean="0"/>
                        <a:t>Quantifiers</a:t>
                      </a:r>
                      <a:endParaRPr lang="en-US" dirty="0"/>
                    </a:p>
                  </a:txBody>
                  <a:tcPr anchor="ctr"/>
                </a:tc>
                <a:tc>
                  <a:txBody>
                    <a:bodyPr/>
                    <a:lstStyle/>
                    <a:p>
                      <a:pPr algn="ctr"/>
                      <a:r>
                        <a:rPr lang="en-US" dirty="0" smtClean="0">
                          <a:sym typeface="Symbol"/>
                        </a:rPr>
                        <a:t>,  </a:t>
                      </a:r>
                      <a:endParaRPr lang="en-US" dirty="0"/>
                    </a:p>
                  </a:txBody>
                  <a:tcPr anchor="ct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41359729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39</a:t>
            </a:fld>
            <a:endParaRPr lang="en-IN" dirty="0"/>
          </a:p>
        </p:txBody>
      </p:sp>
      <p:sp>
        <p:nvSpPr>
          <p:cNvPr id="5" name="Rectangle 4"/>
          <p:cNvSpPr/>
          <p:nvPr/>
        </p:nvSpPr>
        <p:spPr>
          <a:xfrm>
            <a:off x="207035" y="1152054"/>
            <a:ext cx="6271038" cy="4154984"/>
          </a:xfrm>
          <a:prstGeom prst="rect">
            <a:avLst/>
          </a:prstGeom>
        </p:spPr>
        <p:txBody>
          <a:bodyPr wrap="square">
            <a:spAutoFit/>
          </a:bodyPr>
          <a:lstStyle/>
          <a:p>
            <a:pPr marL="360000" lvl="4"/>
            <a:r>
              <a:rPr lang="en-IN" sz="2400" b="1" dirty="0"/>
              <a:t>Examples</a:t>
            </a:r>
          </a:p>
          <a:p>
            <a:pPr marL="1274400" lvl="5" indent="-457200">
              <a:lnSpc>
                <a:spcPct val="120000"/>
              </a:lnSpc>
              <a:buFont typeface="+mj-lt"/>
              <a:buAutoNum type="arabicPeriod"/>
            </a:pPr>
            <a:endParaRPr lang="en-IN" sz="1000" dirty="0" smtClean="0"/>
          </a:p>
          <a:p>
            <a:pPr marL="1274400" lvl="5" indent="-457200">
              <a:lnSpc>
                <a:spcPct val="120000"/>
              </a:lnSpc>
              <a:buFont typeface="+mj-lt"/>
              <a:buAutoNum type="arabicPeriod"/>
            </a:pPr>
            <a:r>
              <a:rPr lang="en-IN" sz="2000" dirty="0"/>
              <a:t>King John and Richard the Lion heart are brothers</a:t>
            </a:r>
          </a:p>
          <a:p>
            <a:pPr marL="1274400" lvl="6">
              <a:lnSpc>
                <a:spcPct val="120000"/>
              </a:lnSpc>
            </a:pPr>
            <a:r>
              <a:rPr lang="en-IN" sz="2000" dirty="0"/>
              <a:t>Brother(</a:t>
            </a:r>
            <a:r>
              <a:rPr lang="en-IN" sz="2000" dirty="0" err="1"/>
              <a:t>KingJohn</a:t>
            </a:r>
            <a:r>
              <a:rPr lang="en-IN" sz="2000" dirty="0"/>
              <a:t>, </a:t>
            </a:r>
            <a:r>
              <a:rPr lang="en-IN" sz="2000" dirty="0" err="1"/>
              <a:t>RichardTheLionheart</a:t>
            </a:r>
            <a:r>
              <a:rPr lang="en-IN" sz="2000" dirty="0"/>
              <a:t>)</a:t>
            </a:r>
          </a:p>
          <a:p>
            <a:pPr marL="1274400" lvl="5" indent="-457200">
              <a:lnSpc>
                <a:spcPct val="120000"/>
              </a:lnSpc>
              <a:buFont typeface="+mj-lt"/>
              <a:buAutoNum type="arabicPeriod"/>
            </a:pPr>
            <a:endParaRPr lang="en-IN" sz="2000" dirty="0"/>
          </a:p>
          <a:p>
            <a:pPr marL="1274400" lvl="5" indent="-457200">
              <a:lnSpc>
                <a:spcPct val="120000"/>
              </a:lnSpc>
              <a:buFont typeface="+mj-lt"/>
              <a:buAutoNum type="arabicPeriod"/>
            </a:pPr>
            <a:r>
              <a:rPr lang="en-IN" sz="2000" dirty="0" smtClean="0"/>
              <a:t>The </a:t>
            </a:r>
            <a:r>
              <a:rPr lang="en-IN" sz="2000" dirty="0"/>
              <a:t>length of left leg of Richard is </a:t>
            </a:r>
            <a:r>
              <a:rPr lang="en-IN" sz="2000" dirty="0" smtClean="0"/>
              <a:t>greater than </a:t>
            </a:r>
            <a:r>
              <a:rPr lang="en-IN" sz="2000" dirty="0"/>
              <a:t>the length of left leg of King John</a:t>
            </a:r>
          </a:p>
          <a:p>
            <a:pPr marL="1274400" lvl="5" indent="-457200">
              <a:lnSpc>
                <a:spcPct val="120000"/>
              </a:lnSpc>
              <a:buFont typeface="+mj-lt"/>
              <a:buAutoNum type="arabicPeriod"/>
            </a:pPr>
            <a:endParaRPr lang="en-IN" sz="2000" dirty="0"/>
          </a:p>
          <a:p>
            <a:pPr marL="1731600" lvl="7">
              <a:lnSpc>
                <a:spcPct val="150000"/>
              </a:lnSpc>
            </a:pPr>
            <a:r>
              <a:rPr lang="en-IN" sz="2000" dirty="0" smtClean="0"/>
              <a:t>&gt;(</a:t>
            </a:r>
            <a:r>
              <a:rPr lang="en-IN" sz="2000" dirty="0"/>
              <a:t>Length(</a:t>
            </a:r>
            <a:r>
              <a:rPr lang="en-IN" sz="2000" dirty="0" err="1"/>
              <a:t>LeftLegOf</a:t>
            </a:r>
            <a:r>
              <a:rPr lang="en-IN" sz="2000" dirty="0"/>
              <a:t>(Richard</a:t>
            </a:r>
            <a:r>
              <a:rPr lang="en-IN" sz="2000" dirty="0" smtClean="0"/>
              <a:t>)),</a:t>
            </a:r>
            <a:endParaRPr lang="en-IN" sz="2000" dirty="0"/>
          </a:p>
          <a:p>
            <a:pPr marL="1731600" lvl="7">
              <a:lnSpc>
                <a:spcPct val="150000"/>
              </a:lnSpc>
            </a:pPr>
            <a:r>
              <a:rPr lang="en-IN" sz="2000" dirty="0" smtClean="0"/>
              <a:t>Length(</a:t>
            </a:r>
            <a:r>
              <a:rPr lang="en-IN" sz="2000" dirty="0" err="1" smtClean="0"/>
              <a:t>LeftLegOf</a:t>
            </a:r>
            <a:r>
              <a:rPr lang="en-IN" sz="2000" dirty="0" smtClean="0"/>
              <a:t>(</a:t>
            </a:r>
            <a:r>
              <a:rPr lang="en-IN" sz="2000" dirty="0" err="1" smtClean="0"/>
              <a:t>KingJohn</a:t>
            </a:r>
            <a:r>
              <a:rPr lang="en-IN" sz="2000" dirty="0"/>
              <a:t>)))</a:t>
            </a: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9648" y="2522784"/>
            <a:ext cx="2752725" cy="343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Arrow Connector 7"/>
          <p:cNvCxnSpPr/>
          <p:nvPr/>
        </p:nvCxnSpPr>
        <p:spPr>
          <a:xfrm>
            <a:off x="7901188" y="2338741"/>
            <a:ext cx="0" cy="303208"/>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a:off x="9482069" y="2371180"/>
            <a:ext cx="0" cy="303208"/>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7579685" y="1916369"/>
            <a:ext cx="2590800" cy="369332"/>
          </a:xfrm>
          <a:prstGeom prst="rect">
            <a:avLst/>
          </a:prstGeom>
          <a:noFill/>
        </p:spPr>
        <p:txBody>
          <a:bodyPr wrap="square" rtlCol="0">
            <a:spAutoFit/>
          </a:bodyPr>
          <a:lstStyle/>
          <a:p>
            <a:r>
              <a:rPr lang="en-US" b="1" dirty="0" smtClean="0"/>
              <a:t>John                   Richard</a:t>
            </a:r>
            <a:endParaRPr lang="en-US" b="1" dirty="0"/>
          </a:p>
        </p:txBody>
      </p:sp>
    </p:spTree>
    <p:extLst>
      <p:ext uri="{BB962C8B-B14F-4D97-AF65-F5344CB8AC3E}">
        <p14:creationId xmlns:p14="http://schemas.microsoft.com/office/powerpoint/2010/main" val="1788042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a:t>
            </a:fld>
            <a:endParaRPr lang="en-IN" dirty="0"/>
          </a:p>
        </p:txBody>
      </p:sp>
      <p:sp>
        <p:nvSpPr>
          <p:cNvPr id="6" name="TextBox 5"/>
          <p:cNvSpPr txBox="1"/>
          <p:nvPr/>
        </p:nvSpPr>
        <p:spPr>
          <a:xfrm>
            <a:off x="3969374" y="1480325"/>
            <a:ext cx="4305300" cy="646331"/>
          </a:xfrm>
          <a:prstGeom prst="rect">
            <a:avLst/>
          </a:prstGeom>
          <a:noFill/>
        </p:spPr>
        <p:txBody>
          <a:bodyPr wrap="square" rtlCol="0">
            <a:spAutoFit/>
          </a:bodyPr>
          <a:lstStyle/>
          <a:p>
            <a:r>
              <a:rPr lang="en-US" sz="3600" b="1" dirty="0" smtClean="0">
                <a:solidFill>
                  <a:srgbClr val="0070C0"/>
                </a:solidFill>
              </a:rPr>
              <a:t>IS THIS A ROBOT ??</a:t>
            </a:r>
            <a:endParaRPr lang="en-US" sz="3600" b="1" dirty="0">
              <a:solidFill>
                <a:srgbClr val="0070C0"/>
              </a:solidFill>
            </a:endParaRPr>
          </a:p>
        </p:txBody>
      </p:sp>
      <p:grpSp>
        <p:nvGrpSpPr>
          <p:cNvPr id="7" name="Group 6"/>
          <p:cNvGrpSpPr/>
          <p:nvPr/>
        </p:nvGrpSpPr>
        <p:grpSpPr>
          <a:xfrm>
            <a:off x="3909810" y="2383665"/>
            <a:ext cx="3810000" cy="3776691"/>
            <a:chOff x="4128752" y="1984419"/>
            <a:chExt cx="3810000" cy="3776691"/>
          </a:xfrm>
        </p:grpSpPr>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8752" y="1984419"/>
              <a:ext cx="3810000" cy="340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4773500" y="5384844"/>
              <a:ext cx="685800" cy="369332"/>
            </a:xfrm>
            <a:prstGeom prst="rect">
              <a:avLst/>
            </a:prstGeom>
            <a:noFill/>
          </p:spPr>
          <p:txBody>
            <a:bodyPr wrap="square" rtlCol="0">
              <a:spAutoFit/>
            </a:bodyPr>
            <a:lstStyle/>
            <a:p>
              <a:r>
                <a:rPr lang="en-US" dirty="0" smtClean="0"/>
                <a:t>YES</a:t>
              </a:r>
              <a:endParaRPr lang="en-US" dirty="0"/>
            </a:p>
          </p:txBody>
        </p:sp>
        <p:sp>
          <p:nvSpPr>
            <p:cNvPr id="10" name="TextBox 9"/>
            <p:cNvSpPr txBox="1"/>
            <p:nvPr/>
          </p:nvSpPr>
          <p:spPr>
            <a:xfrm>
              <a:off x="6245109" y="5384844"/>
              <a:ext cx="533400" cy="369332"/>
            </a:xfrm>
            <a:prstGeom prst="rect">
              <a:avLst/>
            </a:prstGeom>
            <a:noFill/>
          </p:spPr>
          <p:txBody>
            <a:bodyPr wrap="square" rtlCol="0">
              <a:spAutoFit/>
            </a:bodyPr>
            <a:lstStyle/>
            <a:p>
              <a:r>
                <a:rPr lang="en-US" dirty="0" smtClean="0"/>
                <a:t>NO</a:t>
              </a:r>
              <a:endParaRPr lang="en-US" dirty="0"/>
            </a:p>
          </p:txBody>
        </p:sp>
        <p:sp>
          <p:nvSpPr>
            <p:cNvPr id="11" name="Rectangle 10"/>
            <p:cNvSpPr/>
            <p:nvPr/>
          </p:nvSpPr>
          <p:spPr>
            <a:xfrm>
              <a:off x="5268798" y="5391778"/>
              <a:ext cx="571499" cy="369332"/>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Rectangle 11"/>
            <p:cNvSpPr/>
            <p:nvPr/>
          </p:nvSpPr>
          <p:spPr>
            <a:xfrm>
              <a:off x="6778509" y="5384844"/>
              <a:ext cx="571499" cy="3693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7459" y="5605938"/>
            <a:ext cx="730610" cy="561352"/>
          </a:xfrm>
          <a:prstGeom prst="rect">
            <a:avLst/>
          </a:prstGeom>
        </p:spPr>
      </p:pic>
      <p:sp>
        <p:nvSpPr>
          <p:cNvPr id="15" name="Rectangle 1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23093204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40</a:t>
            </a:fld>
            <a:endParaRPr lang="en-IN" dirty="0"/>
          </a:p>
        </p:txBody>
      </p:sp>
      <p:sp>
        <p:nvSpPr>
          <p:cNvPr id="5" name="Rectangle 4"/>
          <p:cNvSpPr/>
          <p:nvPr/>
        </p:nvSpPr>
        <p:spPr>
          <a:xfrm>
            <a:off x="207034" y="1152054"/>
            <a:ext cx="11654407" cy="461665"/>
          </a:xfrm>
          <a:prstGeom prst="rect">
            <a:avLst/>
          </a:prstGeom>
        </p:spPr>
        <p:txBody>
          <a:bodyPr wrap="square">
            <a:spAutoFit/>
          </a:bodyPr>
          <a:lstStyle/>
          <a:p>
            <a:pPr marL="360000" lvl="4"/>
            <a:r>
              <a:rPr lang="en-IN" sz="2400" b="1" dirty="0"/>
              <a:t>Atomic </a:t>
            </a:r>
            <a:r>
              <a:rPr lang="en-IN" sz="2400" b="1" dirty="0" smtClean="0"/>
              <a:t>Sentence</a:t>
            </a:r>
            <a:endParaRPr lang="en-IN" sz="2400" b="1" dirty="0"/>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9867" y="1771419"/>
            <a:ext cx="6890195" cy="2577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1967" y="4263761"/>
            <a:ext cx="8095249" cy="222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12895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41</a:t>
            </a:fld>
            <a:endParaRPr lang="en-IN" dirty="0"/>
          </a:p>
        </p:txBody>
      </p:sp>
      <p:sp>
        <p:nvSpPr>
          <p:cNvPr id="5" name="Rectangle 4"/>
          <p:cNvSpPr/>
          <p:nvPr/>
        </p:nvSpPr>
        <p:spPr>
          <a:xfrm>
            <a:off x="207035" y="1152054"/>
            <a:ext cx="11667286" cy="3564053"/>
          </a:xfrm>
          <a:prstGeom prst="rect">
            <a:avLst/>
          </a:prstGeom>
        </p:spPr>
        <p:txBody>
          <a:bodyPr wrap="square">
            <a:spAutoFit/>
          </a:bodyPr>
          <a:lstStyle/>
          <a:p>
            <a:pPr marL="360000" lvl="4"/>
            <a:r>
              <a:rPr lang="en-IN" sz="2400" b="1" dirty="0"/>
              <a:t>Complex Sentence</a:t>
            </a:r>
          </a:p>
          <a:p>
            <a:pPr marL="1274400" lvl="5" indent="-457200">
              <a:lnSpc>
                <a:spcPct val="120000"/>
              </a:lnSpc>
              <a:buFont typeface="+mj-lt"/>
              <a:buAutoNum type="arabicPeriod"/>
            </a:pPr>
            <a:endParaRPr lang="en-IN" sz="1000" dirty="0" smtClean="0"/>
          </a:p>
          <a:p>
            <a:pPr marL="1274400" lvl="5" indent="-457200">
              <a:lnSpc>
                <a:spcPct val="120000"/>
              </a:lnSpc>
              <a:buFont typeface="+mj-lt"/>
              <a:buAutoNum type="arabicPeriod"/>
            </a:pPr>
            <a:r>
              <a:rPr lang="en-IN" sz="2000" dirty="0"/>
              <a:t>Complex sentences are made from atomic sentences using connectives</a:t>
            </a:r>
            <a:r>
              <a:rPr lang="en-IN" sz="2000" dirty="0" smtClean="0"/>
              <a:t>:</a:t>
            </a:r>
          </a:p>
          <a:p>
            <a:pPr marL="1274400" lvl="5" indent="-457200">
              <a:lnSpc>
                <a:spcPct val="120000"/>
              </a:lnSpc>
              <a:buFont typeface="+mj-lt"/>
              <a:buAutoNum type="arabicPeriod"/>
            </a:pPr>
            <a:endParaRPr lang="en-US" sz="2000" dirty="0" smtClean="0"/>
          </a:p>
          <a:p>
            <a:pPr marL="1274400" lvl="5" indent="-457200">
              <a:lnSpc>
                <a:spcPct val="120000"/>
              </a:lnSpc>
              <a:buFont typeface="+mj-lt"/>
              <a:buAutoNum type="arabicPeriod"/>
            </a:pPr>
            <a:endParaRPr lang="en-US" sz="2000" dirty="0" smtClean="0"/>
          </a:p>
          <a:p>
            <a:pPr marL="1274400" lvl="5" indent="-457200">
              <a:lnSpc>
                <a:spcPct val="120000"/>
              </a:lnSpc>
              <a:buFont typeface="+mj-lt"/>
              <a:buAutoNum type="arabicPeriod"/>
            </a:pPr>
            <a:endParaRPr lang="en-US" sz="1000" dirty="0"/>
          </a:p>
          <a:p>
            <a:pPr marL="1274400" lvl="5" indent="-457200">
              <a:lnSpc>
                <a:spcPct val="120000"/>
              </a:lnSpc>
              <a:buFont typeface="+mj-lt"/>
              <a:buAutoNum type="arabicPeriod"/>
            </a:pPr>
            <a:endParaRPr lang="en-US" sz="2000" dirty="0"/>
          </a:p>
          <a:p>
            <a:pPr marL="1274400" lvl="5" indent="-457200">
              <a:lnSpc>
                <a:spcPct val="120000"/>
              </a:lnSpc>
              <a:buFont typeface="+mj-lt"/>
              <a:buAutoNum type="arabicPeriod"/>
            </a:pPr>
            <a:r>
              <a:rPr lang="en-IN" sz="2000" dirty="0" smtClean="0"/>
              <a:t>Example</a:t>
            </a:r>
            <a:endParaRPr lang="en-IN" sz="2000" dirty="0"/>
          </a:p>
          <a:p>
            <a:pPr marL="1274400" lvl="5" indent="-457200">
              <a:lnSpc>
                <a:spcPct val="120000"/>
              </a:lnSpc>
              <a:buFont typeface="+mj-lt"/>
              <a:buAutoNum type="arabicPeriod"/>
            </a:pPr>
            <a:endParaRPr lang="en-IN" sz="800" dirty="0"/>
          </a:p>
          <a:p>
            <a:pPr marL="1731600" lvl="6" indent="-360000">
              <a:lnSpc>
                <a:spcPct val="120000"/>
              </a:lnSpc>
              <a:buFont typeface="Arial" panose="020B0604020202020204" pitchFamily="34" charset="0"/>
              <a:buChar char="•"/>
            </a:pPr>
            <a:r>
              <a:rPr lang="en-IN" sz="2000" dirty="0"/>
              <a:t>Sibling(King John ,Richard )  Sibling(Richard , King John)</a:t>
            </a:r>
          </a:p>
          <a:p>
            <a:pPr marL="1274400" lvl="5" indent="-457200">
              <a:lnSpc>
                <a:spcPct val="120000"/>
              </a:lnSpc>
              <a:buFont typeface="+mj-lt"/>
              <a:buAutoNum type="arabicPeriod"/>
            </a:pPr>
            <a:endParaRPr lang="en-IN" sz="2000" dirty="0"/>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8260" y="2482229"/>
            <a:ext cx="5013008"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770" y="4649044"/>
            <a:ext cx="7663815"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32666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42</a:t>
            </a:fld>
            <a:endParaRPr lang="en-IN" dirty="0"/>
          </a:p>
        </p:txBody>
      </p:sp>
      <p:sp>
        <p:nvSpPr>
          <p:cNvPr id="6" name="Rectangle 5"/>
          <p:cNvSpPr/>
          <p:nvPr/>
        </p:nvSpPr>
        <p:spPr>
          <a:xfrm>
            <a:off x="207035" y="1152054"/>
            <a:ext cx="11667286" cy="3508653"/>
          </a:xfrm>
          <a:prstGeom prst="rect">
            <a:avLst/>
          </a:prstGeom>
        </p:spPr>
        <p:txBody>
          <a:bodyPr wrap="square">
            <a:spAutoFit/>
          </a:bodyPr>
          <a:lstStyle/>
          <a:p>
            <a:pPr marL="360000" lvl="4"/>
            <a:r>
              <a:rPr lang="en-IN" sz="2400" b="1" dirty="0"/>
              <a:t>FOL Illustrated</a:t>
            </a:r>
          </a:p>
          <a:p>
            <a:pPr marL="1274400" lvl="5" indent="-457200">
              <a:lnSpc>
                <a:spcPct val="120000"/>
              </a:lnSpc>
              <a:buFont typeface="+mj-lt"/>
              <a:buAutoNum type="arabicPeriod"/>
            </a:pPr>
            <a:endParaRPr lang="en-IN" sz="1000" dirty="0" smtClean="0"/>
          </a:p>
          <a:p>
            <a:pPr marL="817200" lvl="5">
              <a:lnSpc>
                <a:spcPct val="120000"/>
              </a:lnSpc>
            </a:pPr>
            <a:r>
              <a:rPr lang="en-IN" sz="2000" dirty="0"/>
              <a:t>Five </a:t>
            </a:r>
            <a:r>
              <a:rPr lang="en-IN" sz="2000" dirty="0" smtClean="0"/>
              <a:t>objects-</a:t>
            </a:r>
          </a:p>
          <a:p>
            <a:pPr marL="817200" lvl="5">
              <a:lnSpc>
                <a:spcPct val="120000"/>
              </a:lnSpc>
            </a:pPr>
            <a:endParaRPr lang="en-IN" sz="1000" dirty="0"/>
          </a:p>
          <a:p>
            <a:pPr marL="1274400" lvl="5" indent="-457200">
              <a:lnSpc>
                <a:spcPct val="150000"/>
              </a:lnSpc>
              <a:buFont typeface="+mj-lt"/>
              <a:buAutoNum type="arabicPeriod"/>
            </a:pPr>
            <a:r>
              <a:rPr lang="en-IN" sz="2000" dirty="0" smtClean="0"/>
              <a:t>Richard </a:t>
            </a:r>
            <a:r>
              <a:rPr lang="en-IN" sz="2000" dirty="0"/>
              <a:t>the Lionheart</a:t>
            </a:r>
          </a:p>
          <a:p>
            <a:pPr marL="1274400" lvl="5" indent="-457200">
              <a:lnSpc>
                <a:spcPct val="150000"/>
              </a:lnSpc>
              <a:buFont typeface="+mj-lt"/>
              <a:buAutoNum type="arabicPeriod"/>
            </a:pPr>
            <a:r>
              <a:rPr lang="en-IN" sz="2000" dirty="0" smtClean="0"/>
              <a:t>2</a:t>
            </a:r>
            <a:r>
              <a:rPr lang="en-IN" sz="2000" dirty="0"/>
              <a:t>. Evil King John</a:t>
            </a:r>
          </a:p>
          <a:p>
            <a:pPr marL="1274400" lvl="5" indent="-457200">
              <a:lnSpc>
                <a:spcPct val="150000"/>
              </a:lnSpc>
              <a:buFont typeface="+mj-lt"/>
              <a:buAutoNum type="arabicPeriod"/>
            </a:pPr>
            <a:r>
              <a:rPr lang="en-IN" sz="2000" dirty="0" smtClean="0"/>
              <a:t>3</a:t>
            </a:r>
            <a:r>
              <a:rPr lang="en-IN" sz="2000" dirty="0"/>
              <a:t>. Left leg of Richard</a:t>
            </a:r>
          </a:p>
          <a:p>
            <a:pPr marL="1274400" lvl="5" indent="-457200">
              <a:lnSpc>
                <a:spcPct val="150000"/>
              </a:lnSpc>
              <a:buFont typeface="+mj-lt"/>
              <a:buAutoNum type="arabicPeriod"/>
            </a:pPr>
            <a:r>
              <a:rPr lang="en-IN" sz="2000" dirty="0" smtClean="0"/>
              <a:t>4</a:t>
            </a:r>
            <a:r>
              <a:rPr lang="en-IN" sz="2000" dirty="0"/>
              <a:t>. Left leg of John</a:t>
            </a:r>
          </a:p>
          <a:p>
            <a:pPr marL="1274400" lvl="5" indent="-457200">
              <a:lnSpc>
                <a:spcPct val="150000"/>
              </a:lnSpc>
              <a:buFont typeface="+mj-lt"/>
              <a:buAutoNum type="arabicPeriod"/>
            </a:pPr>
            <a:r>
              <a:rPr lang="en-IN" sz="2000" dirty="0" smtClean="0"/>
              <a:t>5</a:t>
            </a:r>
            <a:r>
              <a:rPr lang="en-IN" sz="2000" dirty="0"/>
              <a:t>. The crown</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5764" y="1796603"/>
            <a:ext cx="5181600" cy="3833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49504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43</a:t>
            </a:fld>
            <a:endParaRPr lang="en-IN" dirty="0"/>
          </a:p>
        </p:txBody>
      </p:sp>
      <p:sp>
        <p:nvSpPr>
          <p:cNvPr id="5" name="Rectangle 4"/>
          <p:cNvSpPr/>
          <p:nvPr/>
        </p:nvSpPr>
        <p:spPr>
          <a:xfrm>
            <a:off x="207035" y="1152054"/>
            <a:ext cx="5124089" cy="3200876"/>
          </a:xfrm>
          <a:prstGeom prst="rect">
            <a:avLst/>
          </a:prstGeom>
        </p:spPr>
        <p:txBody>
          <a:bodyPr wrap="square">
            <a:spAutoFit/>
          </a:bodyPr>
          <a:lstStyle/>
          <a:p>
            <a:pPr marL="817200" lvl="5">
              <a:lnSpc>
                <a:spcPct val="120000"/>
              </a:lnSpc>
            </a:pPr>
            <a:endParaRPr lang="en-IN" sz="1000" dirty="0"/>
          </a:p>
          <a:p>
            <a:pPr marL="817200" lvl="5">
              <a:lnSpc>
                <a:spcPct val="150000"/>
              </a:lnSpc>
            </a:pPr>
            <a:r>
              <a:rPr lang="en-IN" sz="2000" dirty="0"/>
              <a:t>Objects are related with </a:t>
            </a:r>
            <a:r>
              <a:rPr lang="en-IN" sz="2000" dirty="0" smtClean="0"/>
              <a:t>Relations</a:t>
            </a:r>
          </a:p>
          <a:p>
            <a:pPr marL="817200" lvl="5"/>
            <a:endParaRPr lang="en-IN" sz="2000" dirty="0"/>
          </a:p>
          <a:p>
            <a:pPr marL="1731600" lvl="6" indent="-360000">
              <a:buFont typeface="Arial" panose="020B0604020202020204" pitchFamily="34" charset="0"/>
              <a:buChar char="•"/>
            </a:pPr>
            <a:r>
              <a:rPr lang="en-IN" sz="2000" dirty="0" smtClean="0"/>
              <a:t>For </a:t>
            </a:r>
            <a:r>
              <a:rPr lang="en-IN" sz="2000" dirty="0"/>
              <a:t>example, King John and Richard are related with Brother </a:t>
            </a:r>
            <a:r>
              <a:rPr lang="en-IN" sz="2000" dirty="0" smtClean="0"/>
              <a:t>relationship</a:t>
            </a:r>
          </a:p>
          <a:p>
            <a:pPr marL="1731600" lvl="6" indent="-360000">
              <a:buFont typeface="Arial" panose="020B0604020202020204" pitchFamily="34" charset="0"/>
              <a:buChar char="•"/>
            </a:pPr>
            <a:endParaRPr lang="en-IN" sz="2000" dirty="0"/>
          </a:p>
          <a:p>
            <a:pPr marL="1731600" lvl="6" indent="-360000">
              <a:buFont typeface="Arial" panose="020B0604020202020204" pitchFamily="34" charset="0"/>
              <a:buChar char="•"/>
            </a:pPr>
            <a:r>
              <a:rPr lang="en-IN" sz="2000" dirty="0" smtClean="0"/>
              <a:t>This </a:t>
            </a:r>
            <a:r>
              <a:rPr lang="en-IN" sz="2000" dirty="0"/>
              <a:t>relationship can be denoted by (Richard</a:t>
            </a:r>
            <a:r>
              <a:rPr lang="en-IN" sz="2000" dirty="0" smtClean="0"/>
              <a:t>, John), (</a:t>
            </a:r>
            <a:r>
              <a:rPr lang="en-IN" sz="2000" dirty="0"/>
              <a:t>John</a:t>
            </a:r>
            <a:r>
              <a:rPr lang="en-IN" sz="2000" dirty="0" smtClean="0"/>
              <a:t>, Richard</a:t>
            </a:r>
            <a:r>
              <a:rPr lang="en-IN" sz="2000" dirty="0"/>
              <a:t>)</a:t>
            </a: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0673" y="1989799"/>
            <a:ext cx="4769607" cy="3528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36131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44</a:t>
            </a:fld>
            <a:endParaRPr lang="en-IN" dirty="0"/>
          </a:p>
        </p:txBody>
      </p:sp>
      <p:sp>
        <p:nvSpPr>
          <p:cNvPr id="5" name="Rectangle 4"/>
          <p:cNvSpPr/>
          <p:nvPr/>
        </p:nvSpPr>
        <p:spPr>
          <a:xfrm>
            <a:off x="207035" y="1152054"/>
            <a:ext cx="5008909" cy="3970318"/>
          </a:xfrm>
          <a:prstGeom prst="rect">
            <a:avLst/>
          </a:prstGeom>
        </p:spPr>
        <p:txBody>
          <a:bodyPr wrap="square">
            <a:spAutoFit/>
          </a:bodyPr>
          <a:lstStyle/>
          <a:p>
            <a:pPr marL="817200" lvl="5">
              <a:lnSpc>
                <a:spcPct val="120000"/>
              </a:lnSpc>
            </a:pPr>
            <a:endParaRPr lang="en-IN" sz="1000" dirty="0"/>
          </a:p>
          <a:p>
            <a:pPr marL="1274400" lvl="5" indent="-360000">
              <a:lnSpc>
                <a:spcPct val="150000"/>
              </a:lnSpc>
              <a:buFont typeface="+mj-lt"/>
              <a:buAutoNum type="arabicPeriod"/>
            </a:pPr>
            <a:r>
              <a:rPr lang="en-IN" sz="2000" dirty="0"/>
              <a:t>Again, the crown and King John are related with On Head Relationship- On Head (Crown, John</a:t>
            </a:r>
            <a:r>
              <a:rPr lang="en-IN" sz="2000" dirty="0" smtClean="0"/>
              <a:t>)</a:t>
            </a:r>
          </a:p>
          <a:p>
            <a:pPr marL="1274400" lvl="5" indent="-360000">
              <a:lnSpc>
                <a:spcPct val="150000"/>
              </a:lnSpc>
              <a:buFont typeface="+mj-lt"/>
              <a:buAutoNum type="arabicPeriod"/>
            </a:pPr>
            <a:endParaRPr lang="en-IN" sz="2000" dirty="0"/>
          </a:p>
          <a:p>
            <a:pPr marL="1274400" lvl="5" indent="-360000">
              <a:lnSpc>
                <a:spcPct val="150000"/>
              </a:lnSpc>
              <a:buFont typeface="+mj-lt"/>
              <a:buAutoNum type="arabicPeriod"/>
            </a:pPr>
            <a:r>
              <a:rPr lang="en-IN" sz="2000" dirty="0" smtClean="0"/>
              <a:t>Brother </a:t>
            </a:r>
            <a:r>
              <a:rPr lang="en-IN" sz="2000" dirty="0"/>
              <a:t>and On Head are binary relations as they relate couple of </a:t>
            </a:r>
            <a:r>
              <a:rPr lang="en-IN" sz="2000" dirty="0" smtClean="0"/>
              <a:t>objects</a:t>
            </a:r>
            <a:endParaRPr lang="en-IN" sz="2000" dirty="0"/>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7275" y="1757966"/>
            <a:ext cx="4769607" cy="4214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26330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45</a:t>
            </a:fld>
            <a:endParaRPr lang="en-IN" dirty="0"/>
          </a:p>
        </p:txBody>
      </p:sp>
      <p:sp>
        <p:nvSpPr>
          <p:cNvPr id="5" name="Rectangle 4"/>
          <p:cNvSpPr/>
          <p:nvPr/>
        </p:nvSpPr>
        <p:spPr>
          <a:xfrm>
            <a:off x="207035" y="1152054"/>
            <a:ext cx="5008909" cy="3323987"/>
          </a:xfrm>
          <a:prstGeom prst="rect">
            <a:avLst/>
          </a:prstGeom>
        </p:spPr>
        <p:txBody>
          <a:bodyPr wrap="square">
            <a:spAutoFit/>
          </a:bodyPr>
          <a:lstStyle/>
          <a:p>
            <a:pPr marL="817200" lvl="5"/>
            <a:endParaRPr lang="en-IN" sz="1000" dirty="0"/>
          </a:p>
          <a:p>
            <a:pPr marL="1274400" lvl="5" indent="-360000">
              <a:buFont typeface="+mj-lt"/>
              <a:buAutoNum type="arabicPeriod"/>
            </a:pPr>
            <a:r>
              <a:rPr lang="en-IN" sz="2000" dirty="0"/>
              <a:t>Properties are relations that are </a:t>
            </a:r>
            <a:r>
              <a:rPr lang="en-IN" sz="2000" dirty="0" smtClean="0"/>
              <a:t>unary</a:t>
            </a:r>
            <a:endParaRPr lang="en-IN" sz="2000" dirty="0"/>
          </a:p>
          <a:p>
            <a:pPr marL="1274400" lvl="5" indent="-360000">
              <a:buFont typeface="+mj-lt"/>
              <a:buAutoNum type="arabicPeriod"/>
            </a:pPr>
            <a:endParaRPr lang="en-IN" sz="2000" dirty="0"/>
          </a:p>
          <a:p>
            <a:pPr marL="1274400" lvl="5" indent="-360000">
              <a:buFont typeface="+mj-lt"/>
              <a:buAutoNum type="arabicPeriod"/>
            </a:pPr>
            <a:r>
              <a:rPr lang="en-IN" sz="2000" dirty="0"/>
              <a:t>In this case, Person can be such property acting upon both Richard and John Person (Richard) Person (John)</a:t>
            </a:r>
          </a:p>
          <a:p>
            <a:pPr marL="1274400" lvl="5" indent="-360000">
              <a:buFont typeface="+mj-lt"/>
              <a:buAutoNum type="arabicPeriod"/>
            </a:pPr>
            <a:endParaRPr lang="en-IN" sz="2000" dirty="0"/>
          </a:p>
          <a:p>
            <a:pPr marL="1274400" lvl="5" indent="-360000">
              <a:buFont typeface="+mj-lt"/>
              <a:buAutoNum type="arabicPeriod"/>
            </a:pPr>
            <a:r>
              <a:rPr lang="en-IN" sz="2000" dirty="0"/>
              <a:t>Again, king can be acted only upon John King (John)</a:t>
            </a: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9700" y="1744014"/>
            <a:ext cx="4769607" cy="4138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92578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46</a:t>
            </a:fld>
            <a:endParaRPr lang="en-IN" dirty="0"/>
          </a:p>
        </p:txBody>
      </p:sp>
      <p:sp>
        <p:nvSpPr>
          <p:cNvPr id="5" name="Rectangle 4"/>
          <p:cNvSpPr/>
          <p:nvPr/>
        </p:nvSpPr>
        <p:spPr>
          <a:xfrm>
            <a:off x="207035" y="1152054"/>
            <a:ext cx="5008909" cy="3139321"/>
          </a:xfrm>
          <a:prstGeom prst="rect">
            <a:avLst/>
          </a:prstGeom>
        </p:spPr>
        <p:txBody>
          <a:bodyPr wrap="square">
            <a:spAutoFit/>
          </a:bodyPr>
          <a:lstStyle/>
          <a:p>
            <a:pPr marL="817200" lvl="5"/>
            <a:endParaRPr lang="en-IN" sz="1000" dirty="0"/>
          </a:p>
          <a:p>
            <a:pPr marL="1274400" lvl="5" indent="-360000">
              <a:buFont typeface="+mj-lt"/>
              <a:buAutoNum type="arabicPeriod"/>
            </a:pPr>
            <a:r>
              <a:rPr lang="en-IN" sz="2000" dirty="0"/>
              <a:t>Certain relationships are best performed when expressed as functions.</a:t>
            </a:r>
          </a:p>
          <a:p>
            <a:pPr marL="1274400" lvl="5" indent="-360000">
              <a:buFont typeface="+mj-lt"/>
              <a:buAutoNum type="arabicPeriod"/>
            </a:pPr>
            <a:endParaRPr lang="en-IN" sz="2000" dirty="0"/>
          </a:p>
          <a:p>
            <a:pPr marL="1274400" lvl="5" indent="-360000">
              <a:buFont typeface="+mj-lt"/>
              <a:buAutoNum type="arabicPeriod"/>
            </a:pPr>
            <a:r>
              <a:rPr lang="en-IN" sz="2000" dirty="0"/>
              <a:t>Means one object is related with exactly one object. </a:t>
            </a:r>
          </a:p>
          <a:p>
            <a:pPr marL="1274400" lvl="5" indent="-360000">
              <a:buFont typeface="+mj-lt"/>
              <a:buAutoNum type="arabicPeriod"/>
            </a:pPr>
            <a:endParaRPr lang="en-IN" sz="2000" dirty="0"/>
          </a:p>
          <a:p>
            <a:pPr marL="1731600" lvl="6" indent="-360000">
              <a:lnSpc>
                <a:spcPct val="120000"/>
              </a:lnSpc>
              <a:buFont typeface="Arial" panose="020B0604020202020204" pitchFamily="34" charset="0"/>
              <a:buChar char="•"/>
            </a:pPr>
            <a:r>
              <a:rPr lang="en-IN" sz="2000" dirty="0" smtClean="0"/>
              <a:t>Richard </a:t>
            </a:r>
            <a:r>
              <a:rPr lang="en-IN" sz="2000" dirty="0"/>
              <a:t>-&gt; Richard’s left leg</a:t>
            </a:r>
          </a:p>
          <a:p>
            <a:pPr marL="1731600" lvl="6" indent="-360000">
              <a:lnSpc>
                <a:spcPct val="120000"/>
              </a:lnSpc>
              <a:buFont typeface="Arial" panose="020B0604020202020204" pitchFamily="34" charset="0"/>
              <a:buChar char="•"/>
            </a:pPr>
            <a:r>
              <a:rPr lang="en-IN" sz="2000" dirty="0" smtClean="0"/>
              <a:t>John </a:t>
            </a:r>
            <a:r>
              <a:rPr lang="en-IN" sz="2000" dirty="0"/>
              <a:t>-&gt; John’s left leg</a:t>
            </a: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3508" y="1797676"/>
            <a:ext cx="4672013" cy="429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1805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47</a:t>
            </a:fld>
            <a:endParaRPr lang="en-IN" dirty="0"/>
          </a:p>
        </p:txBody>
      </p:sp>
      <p:sp>
        <p:nvSpPr>
          <p:cNvPr id="5" name="Rectangle 4"/>
          <p:cNvSpPr/>
          <p:nvPr/>
        </p:nvSpPr>
        <p:spPr>
          <a:xfrm>
            <a:off x="207035" y="1152054"/>
            <a:ext cx="11577134" cy="5262979"/>
          </a:xfrm>
          <a:prstGeom prst="rect">
            <a:avLst/>
          </a:prstGeom>
        </p:spPr>
        <p:txBody>
          <a:bodyPr wrap="square">
            <a:spAutoFit/>
          </a:bodyPr>
          <a:lstStyle/>
          <a:p>
            <a:pPr marL="360000" lvl="4"/>
            <a:r>
              <a:rPr lang="en-IN" sz="2400" b="1" dirty="0"/>
              <a:t>Universal quantification</a:t>
            </a:r>
          </a:p>
          <a:p>
            <a:pPr marL="1274400" lvl="5" indent="-457200">
              <a:lnSpc>
                <a:spcPct val="120000"/>
              </a:lnSpc>
              <a:buFont typeface="+mj-lt"/>
              <a:buAutoNum type="arabicPeriod"/>
            </a:pPr>
            <a:endParaRPr lang="en-IN" sz="1000" dirty="0" smtClean="0"/>
          </a:p>
          <a:p>
            <a:pPr marL="1274400" lvl="5" indent="-457200">
              <a:lnSpc>
                <a:spcPct val="120000"/>
              </a:lnSpc>
              <a:buFont typeface="+mj-lt"/>
              <a:buAutoNum type="arabicPeriod"/>
            </a:pPr>
            <a:r>
              <a:rPr lang="en-IN" sz="2000" dirty="0"/>
              <a:t>&lt;variables&gt; &lt;sentence&gt; x P(x)</a:t>
            </a:r>
          </a:p>
          <a:p>
            <a:pPr marL="1274400" lvl="5" indent="-457200">
              <a:lnSpc>
                <a:spcPct val="120000"/>
              </a:lnSpc>
              <a:buFont typeface="+mj-lt"/>
              <a:buAutoNum type="arabicPeriod"/>
            </a:pPr>
            <a:endParaRPr lang="en-IN" sz="2000" dirty="0"/>
          </a:p>
          <a:p>
            <a:pPr marL="1274400" lvl="5" indent="-457200">
              <a:lnSpc>
                <a:spcPct val="120000"/>
              </a:lnSpc>
              <a:buFont typeface="+mj-lt"/>
              <a:buAutoNum type="arabicPeriod"/>
            </a:pPr>
            <a:r>
              <a:rPr lang="en-IN" sz="2000" dirty="0"/>
              <a:t>Translated into the English language, the expression is understood</a:t>
            </a:r>
          </a:p>
          <a:p>
            <a:pPr marL="1731600" lvl="7">
              <a:lnSpc>
                <a:spcPct val="120000"/>
              </a:lnSpc>
            </a:pPr>
            <a:r>
              <a:rPr lang="en-IN" sz="2000" dirty="0"/>
              <a:t>as:</a:t>
            </a:r>
          </a:p>
          <a:p>
            <a:pPr marL="2188800" lvl="7" indent="-360000">
              <a:lnSpc>
                <a:spcPct val="120000"/>
              </a:lnSpc>
              <a:buFont typeface="Arial" panose="020B0604020202020204" pitchFamily="34" charset="0"/>
              <a:buChar char="•"/>
            </a:pPr>
            <a:r>
              <a:rPr lang="en-IN" sz="2000" dirty="0"/>
              <a:t>"For all x, P(x) holds",</a:t>
            </a:r>
          </a:p>
          <a:p>
            <a:pPr marL="2188800" lvl="7" indent="-360000">
              <a:lnSpc>
                <a:spcPct val="120000"/>
              </a:lnSpc>
              <a:buFont typeface="Arial" panose="020B0604020202020204" pitchFamily="34" charset="0"/>
              <a:buChar char="•"/>
            </a:pPr>
            <a:r>
              <a:rPr lang="en-IN" sz="2000" dirty="0"/>
              <a:t>"for each x, P(x) holds" or</a:t>
            </a:r>
          </a:p>
          <a:p>
            <a:pPr marL="2188800" lvl="7" indent="-360000">
              <a:lnSpc>
                <a:spcPct val="120000"/>
              </a:lnSpc>
              <a:buFont typeface="Arial" panose="020B0604020202020204" pitchFamily="34" charset="0"/>
              <a:buChar char="•"/>
            </a:pPr>
            <a:r>
              <a:rPr lang="en-IN" sz="2000" dirty="0"/>
              <a:t>“for every x, P(x) holds“</a:t>
            </a:r>
          </a:p>
          <a:p>
            <a:pPr marL="1274400" lvl="5" indent="-457200">
              <a:lnSpc>
                <a:spcPct val="120000"/>
              </a:lnSpc>
              <a:buFont typeface="+mj-lt"/>
              <a:buAutoNum type="arabicPeriod"/>
            </a:pPr>
            <a:endParaRPr lang="en-IN" sz="2000" dirty="0"/>
          </a:p>
          <a:p>
            <a:pPr marL="1274400" lvl="5" indent="-457200">
              <a:lnSpc>
                <a:spcPct val="120000"/>
              </a:lnSpc>
              <a:buFont typeface="+mj-lt"/>
              <a:buAutoNum type="arabicPeriod"/>
            </a:pPr>
            <a:r>
              <a:rPr lang="en-IN" sz="2000" dirty="0"/>
              <a:t>"All cars have wheels" could be transformed into the propositional form, "x P(x)</a:t>
            </a:r>
          </a:p>
          <a:p>
            <a:pPr marL="1274400" lvl="5" indent="-457200">
              <a:lnSpc>
                <a:spcPct val="120000"/>
              </a:lnSpc>
              <a:buFont typeface="+mj-lt"/>
              <a:buAutoNum type="arabicPeriod"/>
            </a:pPr>
            <a:endParaRPr lang="en-IN" sz="1000" dirty="0"/>
          </a:p>
          <a:p>
            <a:pPr marL="2188800" lvl="7" indent="-457200">
              <a:lnSpc>
                <a:spcPct val="150000"/>
              </a:lnSpc>
              <a:buFont typeface="Arial" panose="020B0604020202020204" pitchFamily="34" charset="0"/>
              <a:buChar char="•"/>
            </a:pPr>
            <a:r>
              <a:rPr lang="en-IN" sz="2000" dirty="0"/>
              <a:t>P(x) is the predicate denoting: x has wheels, and</a:t>
            </a:r>
          </a:p>
          <a:p>
            <a:pPr marL="2188800" lvl="7" indent="-457200">
              <a:lnSpc>
                <a:spcPct val="150000"/>
              </a:lnSpc>
              <a:buFont typeface="Arial" panose="020B0604020202020204" pitchFamily="34" charset="0"/>
              <a:buChar char="•"/>
            </a:pPr>
            <a:r>
              <a:rPr lang="en-IN" sz="2000" dirty="0"/>
              <a:t>the universe of discourse is only populated by cars</a:t>
            </a: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31595345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48</a:t>
            </a:fld>
            <a:endParaRPr lang="en-IN" dirty="0"/>
          </a:p>
        </p:txBody>
      </p:sp>
      <p:sp>
        <p:nvSpPr>
          <p:cNvPr id="5" name="Rectangle 4"/>
          <p:cNvSpPr/>
          <p:nvPr/>
        </p:nvSpPr>
        <p:spPr>
          <a:xfrm>
            <a:off x="207034" y="1152054"/>
            <a:ext cx="11654407" cy="3231654"/>
          </a:xfrm>
          <a:prstGeom prst="rect">
            <a:avLst/>
          </a:prstGeom>
        </p:spPr>
        <p:txBody>
          <a:bodyPr wrap="square">
            <a:spAutoFit/>
          </a:bodyPr>
          <a:lstStyle/>
          <a:p>
            <a:pPr marL="1274400" lvl="5" indent="-457200">
              <a:lnSpc>
                <a:spcPct val="120000"/>
              </a:lnSpc>
              <a:buFont typeface="+mj-lt"/>
              <a:buAutoNum type="arabicPeriod"/>
            </a:pPr>
            <a:endParaRPr lang="en-IN" sz="1000" dirty="0" smtClean="0"/>
          </a:p>
          <a:p>
            <a:pPr marL="817200" lvl="5">
              <a:lnSpc>
                <a:spcPct val="120000"/>
              </a:lnSpc>
            </a:pPr>
            <a:r>
              <a:rPr lang="en-IN" sz="2000" dirty="0" smtClean="0"/>
              <a:t>4.   If </a:t>
            </a:r>
            <a:r>
              <a:rPr lang="en-IN" sz="2000" dirty="0"/>
              <a:t>all the elements in the universe of discourse can be listed then the universal quantification "x </a:t>
            </a:r>
            <a:r>
              <a:rPr lang="en-IN" sz="2000" dirty="0" smtClean="0"/>
              <a:t/>
            </a:r>
            <a:br>
              <a:rPr lang="en-IN" sz="2000" dirty="0" smtClean="0"/>
            </a:br>
            <a:r>
              <a:rPr lang="en-IN" sz="2000" dirty="0" smtClean="0"/>
              <a:t>      P(x</a:t>
            </a:r>
            <a:r>
              <a:rPr lang="en-IN" sz="2000" dirty="0"/>
              <a:t>) is equivalent to the conjunction:</a:t>
            </a:r>
          </a:p>
          <a:p>
            <a:pPr marL="1274400" lvl="5" indent="-457200">
              <a:lnSpc>
                <a:spcPct val="120000"/>
              </a:lnSpc>
              <a:buFont typeface="+mj-lt"/>
              <a:buAutoNum type="arabicPeriod"/>
            </a:pPr>
            <a:endParaRPr lang="en-IN" sz="1000" dirty="0"/>
          </a:p>
          <a:p>
            <a:pPr marL="1731600" lvl="7">
              <a:lnSpc>
                <a:spcPct val="120000"/>
              </a:lnSpc>
            </a:pPr>
            <a:r>
              <a:rPr lang="en-IN" sz="2000" dirty="0" smtClean="0"/>
              <a:t>P(x1</a:t>
            </a:r>
            <a:r>
              <a:rPr lang="en-IN" sz="2000" dirty="0"/>
              <a:t>)  P(x2)  P(x3) …..  P(</a:t>
            </a:r>
            <a:r>
              <a:rPr lang="en-IN" sz="2000" dirty="0" err="1"/>
              <a:t>xn</a:t>
            </a:r>
            <a:r>
              <a:rPr lang="en-IN" sz="2000" dirty="0"/>
              <a:t>) </a:t>
            </a:r>
          </a:p>
          <a:p>
            <a:pPr marL="1731600" lvl="7">
              <a:lnSpc>
                <a:spcPct val="120000"/>
              </a:lnSpc>
            </a:pPr>
            <a:endParaRPr lang="en-IN" sz="2000" dirty="0"/>
          </a:p>
          <a:p>
            <a:pPr marL="817200" lvl="5">
              <a:lnSpc>
                <a:spcPct val="120000"/>
              </a:lnSpc>
            </a:pPr>
            <a:r>
              <a:rPr lang="en-IN" sz="2000" dirty="0" smtClean="0"/>
              <a:t>5.   For </a:t>
            </a:r>
            <a:r>
              <a:rPr lang="en-IN" sz="2000" dirty="0"/>
              <a:t>example, in the above example of "x P(x), if  knew that there were only 4 cars in our universe of </a:t>
            </a:r>
            <a:r>
              <a:rPr lang="en-IN" sz="2000" dirty="0" smtClean="0"/>
              <a:t/>
            </a:r>
            <a:br>
              <a:rPr lang="en-IN" sz="2000" dirty="0" smtClean="0"/>
            </a:br>
            <a:r>
              <a:rPr lang="en-IN" sz="2000" dirty="0" smtClean="0"/>
              <a:t>      discourse </a:t>
            </a:r>
            <a:r>
              <a:rPr lang="en-IN" sz="2000" dirty="0"/>
              <a:t>(c1, c2, c3 and c4) then we could also translate the statement as:</a:t>
            </a:r>
          </a:p>
          <a:p>
            <a:pPr marL="1274400" lvl="5" indent="-457200">
              <a:lnSpc>
                <a:spcPct val="120000"/>
              </a:lnSpc>
              <a:buFont typeface="+mj-lt"/>
              <a:buAutoNum type="arabicPeriod"/>
            </a:pPr>
            <a:endParaRPr lang="en-IN" sz="1000" dirty="0"/>
          </a:p>
          <a:p>
            <a:pPr marL="1731600" lvl="7">
              <a:lnSpc>
                <a:spcPct val="120000"/>
              </a:lnSpc>
            </a:pPr>
            <a:r>
              <a:rPr lang="en-IN" sz="2000" dirty="0" smtClean="0"/>
              <a:t>P(c1</a:t>
            </a:r>
            <a:r>
              <a:rPr lang="en-IN" sz="2000" dirty="0"/>
              <a:t>)     P(c2)   P(c3)     P(c4)</a:t>
            </a: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13485598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49</a:t>
            </a:fld>
            <a:endParaRPr lang="en-IN" dirty="0"/>
          </a:p>
        </p:txBody>
      </p:sp>
      <p:sp>
        <p:nvSpPr>
          <p:cNvPr id="5" name="Rectangle 4"/>
          <p:cNvSpPr/>
          <p:nvPr/>
        </p:nvSpPr>
        <p:spPr>
          <a:xfrm>
            <a:off x="207035" y="1152054"/>
            <a:ext cx="5691489" cy="3477875"/>
          </a:xfrm>
          <a:prstGeom prst="rect">
            <a:avLst/>
          </a:prstGeom>
        </p:spPr>
        <p:txBody>
          <a:bodyPr wrap="square">
            <a:spAutoFit/>
          </a:bodyPr>
          <a:lstStyle/>
          <a:p>
            <a:pPr marL="817200" lvl="5"/>
            <a:endParaRPr lang="en-IN" sz="1000" dirty="0"/>
          </a:p>
          <a:p>
            <a:pPr marL="914400" lvl="5"/>
            <a:r>
              <a:rPr lang="en-IN" sz="2000" dirty="0"/>
              <a:t>Consider the  five  objects in the example  and  replace them with a variable x-</a:t>
            </a:r>
          </a:p>
          <a:p>
            <a:pPr marL="1274400" lvl="5" indent="-360000">
              <a:buFont typeface="+mj-lt"/>
              <a:buAutoNum type="arabicPeriod"/>
            </a:pPr>
            <a:endParaRPr lang="en-IN" sz="2000" dirty="0"/>
          </a:p>
          <a:p>
            <a:pPr marL="1731600" lvl="6" indent="-360000">
              <a:lnSpc>
                <a:spcPct val="150000"/>
              </a:lnSpc>
              <a:buFont typeface="Arial" panose="020B0604020202020204" pitchFamily="34" charset="0"/>
              <a:buChar char="•"/>
            </a:pPr>
            <a:r>
              <a:rPr lang="en-IN" sz="2000" dirty="0"/>
              <a:t>x ―›Richard the Lionheart</a:t>
            </a:r>
          </a:p>
          <a:p>
            <a:pPr marL="1731600" lvl="6" indent="-360000">
              <a:lnSpc>
                <a:spcPct val="150000"/>
              </a:lnSpc>
              <a:buFont typeface="Arial" panose="020B0604020202020204" pitchFamily="34" charset="0"/>
              <a:buChar char="•"/>
            </a:pPr>
            <a:r>
              <a:rPr lang="en-IN" sz="2000" dirty="0"/>
              <a:t>x ―› Evil King John</a:t>
            </a:r>
          </a:p>
          <a:p>
            <a:pPr marL="1731600" lvl="6" indent="-360000">
              <a:lnSpc>
                <a:spcPct val="150000"/>
              </a:lnSpc>
              <a:buFont typeface="Arial" panose="020B0604020202020204" pitchFamily="34" charset="0"/>
              <a:buChar char="•"/>
            </a:pPr>
            <a:r>
              <a:rPr lang="en-IN" sz="2000" dirty="0"/>
              <a:t>x ―› Left leg of Richard</a:t>
            </a:r>
          </a:p>
          <a:p>
            <a:pPr marL="1731600" lvl="6" indent="-360000">
              <a:lnSpc>
                <a:spcPct val="150000"/>
              </a:lnSpc>
              <a:buFont typeface="Arial" panose="020B0604020202020204" pitchFamily="34" charset="0"/>
              <a:buChar char="•"/>
            </a:pPr>
            <a:r>
              <a:rPr lang="en-IN" sz="2000" dirty="0"/>
              <a:t>x ―› Left leg of John</a:t>
            </a:r>
          </a:p>
          <a:p>
            <a:pPr marL="1731600" lvl="6" indent="-360000">
              <a:lnSpc>
                <a:spcPct val="150000"/>
              </a:lnSpc>
              <a:buFont typeface="Arial" panose="020B0604020202020204" pitchFamily="34" charset="0"/>
              <a:buChar char="•"/>
            </a:pPr>
            <a:r>
              <a:rPr lang="en-IN" sz="2000" dirty="0"/>
              <a:t>x ―› The crown</a:t>
            </a: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5165" y="1723757"/>
            <a:ext cx="4210050" cy="407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30465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a:t>
            </a:fld>
            <a:endParaRPr lang="en-IN" dirty="0"/>
          </a:p>
        </p:txBody>
      </p:sp>
      <p:sp>
        <p:nvSpPr>
          <p:cNvPr id="6" name="Rectangle 5"/>
          <p:cNvSpPr/>
          <p:nvPr/>
        </p:nvSpPr>
        <p:spPr>
          <a:xfrm>
            <a:off x="207034" y="1242207"/>
            <a:ext cx="11835441" cy="4139595"/>
          </a:xfrm>
          <a:prstGeom prst="rect">
            <a:avLst/>
          </a:prstGeom>
        </p:spPr>
        <p:txBody>
          <a:bodyPr wrap="square">
            <a:spAutoFit/>
          </a:bodyPr>
          <a:lstStyle/>
          <a:p>
            <a:pPr marL="360000" lvl="4"/>
            <a:r>
              <a:rPr lang="en-US" sz="2400" b="1" dirty="0"/>
              <a:t>PROPOSITIONAL LOGIC</a:t>
            </a:r>
          </a:p>
          <a:p>
            <a:pPr marL="360000" lvl="4"/>
            <a:endParaRPr lang="en-US" sz="800" b="1" dirty="0"/>
          </a:p>
          <a:p>
            <a:pPr marL="1274400" lvl="5" indent="-457200">
              <a:lnSpc>
                <a:spcPct val="150000"/>
              </a:lnSpc>
              <a:buFont typeface="+mj-lt"/>
              <a:buAutoNum type="arabicPeriod"/>
            </a:pPr>
            <a:r>
              <a:rPr lang="en-IN" sz="2000" dirty="0"/>
              <a:t>Proposition : A proposition is classified as a declarative sentence which is either true or false </a:t>
            </a:r>
          </a:p>
          <a:p>
            <a:pPr marL="1731600" lvl="6" indent="-457200">
              <a:lnSpc>
                <a:spcPct val="150000"/>
              </a:lnSpc>
              <a:buFont typeface="Arial" panose="020B0604020202020204" pitchFamily="34" charset="0"/>
              <a:buChar char="•"/>
            </a:pPr>
            <a:r>
              <a:rPr lang="en-IN" sz="2000" dirty="0" err="1" smtClean="0"/>
              <a:t>Eg</a:t>
            </a:r>
            <a:r>
              <a:rPr lang="en-IN" sz="2000" dirty="0" smtClean="0"/>
              <a:t> </a:t>
            </a:r>
            <a:r>
              <a:rPr lang="en-IN" sz="2000" dirty="0"/>
              <a:t>:Is this a  robot</a:t>
            </a:r>
            <a:r>
              <a:rPr lang="en-IN" sz="2000" dirty="0" smtClean="0"/>
              <a:t>?</a:t>
            </a:r>
          </a:p>
          <a:p>
            <a:pPr marL="1731600" lvl="6" indent="-457200">
              <a:lnSpc>
                <a:spcPct val="150000"/>
              </a:lnSpc>
              <a:buFont typeface="Arial" panose="020B0604020202020204" pitchFamily="34" charset="0"/>
              <a:buChar char="•"/>
            </a:pPr>
            <a:endParaRPr lang="en-IN" sz="1000" dirty="0"/>
          </a:p>
          <a:p>
            <a:pPr marL="1274400" lvl="5" indent="-457200">
              <a:lnSpc>
                <a:spcPct val="150000"/>
              </a:lnSpc>
              <a:buFont typeface="+mj-lt"/>
              <a:buAutoNum type="arabicPeriod"/>
            </a:pPr>
            <a:r>
              <a:rPr lang="en-IN" sz="2000" dirty="0" smtClean="0"/>
              <a:t>Logic </a:t>
            </a:r>
            <a:r>
              <a:rPr lang="en-IN" sz="2000" dirty="0"/>
              <a:t>is a great knowledge representation language for many AI problems</a:t>
            </a:r>
          </a:p>
          <a:p>
            <a:pPr marL="1274400" lvl="5" indent="-457200">
              <a:lnSpc>
                <a:spcPct val="150000"/>
              </a:lnSpc>
              <a:buFont typeface="+mj-lt"/>
              <a:buAutoNum type="arabicPeriod"/>
            </a:pPr>
            <a:endParaRPr lang="en-IN" sz="800" dirty="0" smtClean="0"/>
          </a:p>
          <a:p>
            <a:pPr marL="1274400" lvl="5" indent="-457200">
              <a:lnSpc>
                <a:spcPct val="150000"/>
              </a:lnSpc>
              <a:buFont typeface="+mj-lt"/>
              <a:buAutoNum type="arabicPeriod"/>
            </a:pPr>
            <a:r>
              <a:rPr lang="en-IN" sz="2000" dirty="0" smtClean="0"/>
              <a:t>Logical </a:t>
            </a:r>
            <a:r>
              <a:rPr lang="en-IN" sz="2000" dirty="0"/>
              <a:t>constants: true, false </a:t>
            </a:r>
          </a:p>
          <a:p>
            <a:pPr marL="1274400" lvl="5" indent="-457200">
              <a:lnSpc>
                <a:spcPct val="150000"/>
              </a:lnSpc>
              <a:buFont typeface="+mj-lt"/>
              <a:buAutoNum type="arabicPeriod"/>
            </a:pPr>
            <a:endParaRPr lang="en-IN" sz="800" dirty="0" smtClean="0"/>
          </a:p>
          <a:p>
            <a:pPr marL="1274400" lvl="5" indent="-457200">
              <a:lnSpc>
                <a:spcPct val="150000"/>
              </a:lnSpc>
              <a:buFont typeface="+mj-lt"/>
              <a:buAutoNum type="arabicPeriod"/>
            </a:pPr>
            <a:r>
              <a:rPr lang="en-IN" sz="2000" dirty="0" smtClean="0"/>
              <a:t>Propositional </a:t>
            </a:r>
            <a:r>
              <a:rPr lang="en-IN" sz="2000" dirty="0"/>
              <a:t>symbols: P, Q,...  (atomic sentences)</a:t>
            </a:r>
          </a:p>
          <a:p>
            <a:pPr marL="1274400" lvl="5" indent="-457200">
              <a:lnSpc>
                <a:spcPct val="150000"/>
              </a:lnSpc>
              <a:buFont typeface="+mj-lt"/>
              <a:buAutoNum type="arabicPeriod"/>
            </a:pPr>
            <a:endParaRPr lang="en-IN" sz="800" dirty="0" smtClean="0"/>
          </a:p>
          <a:p>
            <a:pPr marL="1274400" lvl="5" indent="-457200">
              <a:lnSpc>
                <a:spcPct val="150000"/>
              </a:lnSpc>
              <a:buFont typeface="+mj-lt"/>
              <a:buAutoNum type="arabicPeriod"/>
            </a:pPr>
            <a:r>
              <a:rPr lang="en-IN" sz="2000" dirty="0" smtClean="0"/>
              <a:t>Wrapping </a:t>
            </a:r>
            <a:r>
              <a:rPr lang="en-IN" sz="2000" dirty="0"/>
              <a:t>parentheses: ( … )</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20886233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50</a:t>
            </a:fld>
            <a:endParaRPr lang="en-IN" dirty="0"/>
          </a:p>
        </p:txBody>
      </p:sp>
      <p:sp>
        <p:nvSpPr>
          <p:cNvPr id="5" name="Rectangle 4"/>
          <p:cNvSpPr/>
          <p:nvPr/>
        </p:nvSpPr>
        <p:spPr>
          <a:xfrm>
            <a:off x="207035" y="1152054"/>
            <a:ext cx="6425585" cy="4862870"/>
          </a:xfrm>
          <a:prstGeom prst="rect">
            <a:avLst/>
          </a:prstGeom>
        </p:spPr>
        <p:txBody>
          <a:bodyPr wrap="square">
            <a:spAutoFit/>
          </a:bodyPr>
          <a:lstStyle/>
          <a:p>
            <a:pPr marL="360000" lvl="4"/>
            <a:endParaRPr lang="en-IN" sz="1000" dirty="0"/>
          </a:p>
          <a:p>
            <a:pPr marL="457200" lvl="4"/>
            <a:r>
              <a:rPr lang="en-IN" sz="2000" dirty="0"/>
              <a:t>Consider the  five  objects in the example  and  replace them with a variable x-</a:t>
            </a:r>
          </a:p>
          <a:p>
            <a:pPr marL="817200" lvl="4" indent="-360000">
              <a:buFont typeface="+mj-lt"/>
              <a:buAutoNum type="arabicPeriod"/>
            </a:pPr>
            <a:endParaRPr lang="en-IN" sz="2000" dirty="0"/>
          </a:p>
          <a:p>
            <a:pPr marL="914400" lvl="5"/>
            <a:r>
              <a:rPr lang="en-IN" sz="2000" dirty="0"/>
              <a:t>Now, for the quantified sentence</a:t>
            </a:r>
          </a:p>
          <a:p>
            <a:pPr marL="1371600" lvl="6"/>
            <a:r>
              <a:rPr lang="en-IN" sz="2000" dirty="0" smtClean="0"/>
              <a:t></a:t>
            </a:r>
            <a:r>
              <a:rPr lang="en-IN" sz="2000" dirty="0"/>
              <a:t>x King (x)  Person (x)</a:t>
            </a:r>
          </a:p>
          <a:p>
            <a:pPr marL="1371600" lvl="6"/>
            <a:endParaRPr lang="en-IN" sz="2000" dirty="0"/>
          </a:p>
          <a:p>
            <a:pPr marL="1731600" lvl="6" indent="-360000">
              <a:buFont typeface="Arial" panose="020B0604020202020204" pitchFamily="34" charset="0"/>
              <a:buChar char="•"/>
            </a:pPr>
            <a:r>
              <a:rPr lang="en-IN" sz="2000" dirty="0"/>
              <a:t>Richard is king  Richard is Person</a:t>
            </a:r>
          </a:p>
          <a:p>
            <a:pPr marL="1731600" lvl="6" indent="-360000">
              <a:buFont typeface="Arial" panose="020B0604020202020204" pitchFamily="34" charset="0"/>
              <a:buChar char="•"/>
            </a:pPr>
            <a:endParaRPr lang="en-IN" sz="1000" dirty="0"/>
          </a:p>
          <a:p>
            <a:pPr marL="1731600" lvl="6" indent="-360000">
              <a:buFont typeface="Arial" panose="020B0604020202020204" pitchFamily="34" charset="0"/>
              <a:buChar char="•"/>
            </a:pPr>
            <a:r>
              <a:rPr lang="en-IN" sz="2000" dirty="0"/>
              <a:t>John is king  John is person</a:t>
            </a:r>
          </a:p>
          <a:p>
            <a:pPr marL="1731600" lvl="6" indent="-360000">
              <a:buFont typeface="Arial" panose="020B0604020202020204" pitchFamily="34" charset="0"/>
              <a:buChar char="•"/>
            </a:pPr>
            <a:endParaRPr lang="en-IN" sz="1000" dirty="0"/>
          </a:p>
          <a:p>
            <a:pPr marL="1731600" lvl="6" indent="-360000">
              <a:buFont typeface="Arial" panose="020B0604020202020204" pitchFamily="34" charset="0"/>
              <a:buChar char="•"/>
            </a:pPr>
            <a:r>
              <a:rPr lang="en-IN" sz="2000" dirty="0"/>
              <a:t>Richard’s left leg is king  Richard’s left leg is person</a:t>
            </a:r>
          </a:p>
          <a:p>
            <a:pPr marL="1731600" lvl="6" indent="-360000">
              <a:buFont typeface="Arial" panose="020B0604020202020204" pitchFamily="34" charset="0"/>
              <a:buChar char="•"/>
            </a:pPr>
            <a:endParaRPr lang="en-IN" sz="1000" dirty="0"/>
          </a:p>
          <a:p>
            <a:pPr marL="1731600" lvl="6" indent="-360000">
              <a:buFont typeface="Arial" panose="020B0604020202020204" pitchFamily="34" charset="0"/>
              <a:buChar char="•"/>
            </a:pPr>
            <a:r>
              <a:rPr lang="en-IN" sz="2000" dirty="0"/>
              <a:t>John’s left leg is king    John’s left leg is person</a:t>
            </a:r>
          </a:p>
          <a:p>
            <a:pPr marL="1731600" lvl="6" indent="-360000">
              <a:buFont typeface="Arial" panose="020B0604020202020204" pitchFamily="34" charset="0"/>
              <a:buChar char="•"/>
            </a:pPr>
            <a:endParaRPr lang="en-IN" sz="1000" dirty="0"/>
          </a:p>
          <a:p>
            <a:pPr marL="1731600" lvl="6" indent="-360000">
              <a:buFont typeface="Arial" panose="020B0604020202020204" pitchFamily="34" charset="0"/>
              <a:buChar char="•"/>
            </a:pPr>
            <a:r>
              <a:rPr lang="en-IN" sz="2000" dirty="0"/>
              <a:t>The crown is king   the crown is person</a:t>
            </a: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5324" y="1826788"/>
            <a:ext cx="4210050" cy="407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51626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51</a:t>
            </a:fld>
            <a:endParaRPr lang="en-IN" dirty="0"/>
          </a:p>
        </p:txBody>
      </p:sp>
      <p:sp>
        <p:nvSpPr>
          <p:cNvPr id="5" name="Rectangle 4"/>
          <p:cNvSpPr/>
          <p:nvPr/>
        </p:nvSpPr>
        <p:spPr>
          <a:xfrm>
            <a:off x="207035" y="1152054"/>
            <a:ext cx="6425585" cy="4862870"/>
          </a:xfrm>
          <a:prstGeom prst="rect">
            <a:avLst/>
          </a:prstGeom>
        </p:spPr>
        <p:txBody>
          <a:bodyPr wrap="square">
            <a:spAutoFit/>
          </a:bodyPr>
          <a:lstStyle/>
          <a:p>
            <a:pPr marL="360000" lvl="4"/>
            <a:endParaRPr lang="en-IN" sz="1000" dirty="0"/>
          </a:p>
          <a:p>
            <a:pPr marL="457200" lvl="4"/>
            <a:r>
              <a:rPr lang="en-IN" sz="2000" dirty="0"/>
              <a:t>Consider the  five  objects in the example  and  replace them with a variable x-</a:t>
            </a:r>
          </a:p>
          <a:p>
            <a:pPr marL="817200" lvl="4" indent="-360000">
              <a:buFont typeface="+mj-lt"/>
              <a:buAutoNum type="arabicPeriod"/>
            </a:pPr>
            <a:endParaRPr lang="en-IN" sz="2000" dirty="0"/>
          </a:p>
          <a:p>
            <a:pPr marL="914400" lvl="5"/>
            <a:r>
              <a:rPr lang="en-IN" sz="2000" dirty="0"/>
              <a:t>Now, for the quantified sentence</a:t>
            </a:r>
          </a:p>
          <a:p>
            <a:pPr marL="1371600" lvl="6"/>
            <a:r>
              <a:rPr lang="en-IN" sz="2000" dirty="0" smtClean="0"/>
              <a:t></a:t>
            </a:r>
            <a:r>
              <a:rPr lang="en-IN" sz="2000" dirty="0"/>
              <a:t>x King (x)  Person (x)</a:t>
            </a:r>
          </a:p>
          <a:p>
            <a:pPr marL="1371600" lvl="6"/>
            <a:endParaRPr lang="en-IN" sz="2000" dirty="0"/>
          </a:p>
          <a:p>
            <a:pPr marL="1731600" lvl="6" indent="-360000">
              <a:buFont typeface="Arial" panose="020B0604020202020204" pitchFamily="34" charset="0"/>
              <a:buChar char="•"/>
            </a:pPr>
            <a:r>
              <a:rPr lang="en-IN" sz="2000" dirty="0"/>
              <a:t>Richard is king  Richard is Person</a:t>
            </a:r>
          </a:p>
          <a:p>
            <a:pPr marL="1731600" lvl="6" indent="-360000">
              <a:buFont typeface="Arial" panose="020B0604020202020204" pitchFamily="34" charset="0"/>
              <a:buChar char="•"/>
            </a:pPr>
            <a:endParaRPr lang="en-IN" sz="1000" dirty="0"/>
          </a:p>
          <a:p>
            <a:pPr marL="1731600" lvl="6" indent="-360000">
              <a:buFont typeface="Arial" panose="020B0604020202020204" pitchFamily="34" charset="0"/>
              <a:buChar char="•"/>
            </a:pPr>
            <a:r>
              <a:rPr lang="en-IN" sz="2000" dirty="0"/>
              <a:t>John is king  </a:t>
            </a:r>
            <a:r>
              <a:rPr lang="en-IN" sz="2000" dirty="0" smtClean="0"/>
              <a:t>John is </a:t>
            </a:r>
            <a:r>
              <a:rPr lang="en-IN" sz="2000" dirty="0"/>
              <a:t>person</a:t>
            </a:r>
          </a:p>
          <a:p>
            <a:pPr marL="1731600" lvl="6" indent="-360000">
              <a:buFont typeface="Arial" panose="020B0604020202020204" pitchFamily="34" charset="0"/>
              <a:buChar char="•"/>
            </a:pPr>
            <a:endParaRPr lang="en-IN" sz="1000" dirty="0"/>
          </a:p>
          <a:p>
            <a:pPr marL="1731600" lvl="6" indent="-360000">
              <a:buFont typeface="Arial" panose="020B0604020202020204" pitchFamily="34" charset="0"/>
              <a:buChar char="•"/>
            </a:pPr>
            <a:r>
              <a:rPr lang="en-IN" sz="2000" dirty="0"/>
              <a:t>Richard’s left leg is king  Richard’s left leg is person</a:t>
            </a:r>
          </a:p>
          <a:p>
            <a:pPr marL="1731600" lvl="6" indent="-360000">
              <a:buFont typeface="Arial" panose="020B0604020202020204" pitchFamily="34" charset="0"/>
              <a:buChar char="•"/>
            </a:pPr>
            <a:endParaRPr lang="en-IN" sz="1000" dirty="0"/>
          </a:p>
          <a:p>
            <a:pPr marL="1731600" lvl="6" indent="-360000">
              <a:buFont typeface="Arial" panose="020B0604020202020204" pitchFamily="34" charset="0"/>
              <a:buChar char="•"/>
            </a:pPr>
            <a:r>
              <a:rPr lang="en-IN" sz="2000" dirty="0"/>
              <a:t>John’s left leg is king    John’s left leg is person</a:t>
            </a:r>
          </a:p>
          <a:p>
            <a:pPr marL="1731600" lvl="6" indent="-360000">
              <a:buFont typeface="Arial" panose="020B0604020202020204" pitchFamily="34" charset="0"/>
              <a:buChar char="•"/>
            </a:pPr>
            <a:endParaRPr lang="en-IN" sz="1000" dirty="0"/>
          </a:p>
          <a:p>
            <a:pPr marL="1731600" lvl="6" indent="-360000">
              <a:buFont typeface="Arial" panose="020B0604020202020204" pitchFamily="34" charset="0"/>
              <a:buChar char="•"/>
            </a:pPr>
            <a:r>
              <a:rPr lang="en-IN" sz="2000" dirty="0"/>
              <a:t>The crown is king   the crown is person</a:t>
            </a: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9262" y="1938224"/>
            <a:ext cx="4210050" cy="407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0569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52</a:t>
            </a:fld>
            <a:endParaRPr lang="en-IN" dirty="0"/>
          </a:p>
        </p:txBody>
      </p:sp>
      <p:sp>
        <p:nvSpPr>
          <p:cNvPr id="5" name="Rectangle 4"/>
          <p:cNvSpPr/>
          <p:nvPr/>
        </p:nvSpPr>
        <p:spPr>
          <a:xfrm>
            <a:off x="207035" y="1152054"/>
            <a:ext cx="11577134" cy="4530471"/>
          </a:xfrm>
          <a:prstGeom prst="rect">
            <a:avLst/>
          </a:prstGeom>
        </p:spPr>
        <p:txBody>
          <a:bodyPr wrap="square">
            <a:spAutoFit/>
          </a:bodyPr>
          <a:lstStyle/>
          <a:p>
            <a:pPr marL="360000" lvl="4"/>
            <a:r>
              <a:rPr lang="en-IN" sz="2400" b="1" dirty="0"/>
              <a:t>Existential </a:t>
            </a:r>
            <a:r>
              <a:rPr lang="en-IN" sz="2400" b="1" dirty="0" smtClean="0"/>
              <a:t>quantification</a:t>
            </a:r>
          </a:p>
          <a:p>
            <a:pPr marL="360000" lvl="4"/>
            <a:endParaRPr lang="en-IN" sz="1000" dirty="0" smtClean="0"/>
          </a:p>
          <a:p>
            <a:pPr marL="1274400" lvl="5" indent="-457200">
              <a:lnSpc>
                <a:spcPct val="120000"/>
              </a:lnSpc>
              <a:buFont typeface="+mj-lt"/>
              <a:buAutoNum type="arabicPeriod"/>
            </a:pPr>
            <a:r>
              <a:rPr lang="en-IN" sz="2000" dirty="0"/>
              <a:t> &lt;variables&gt; &lt;sentence&gt;</a:t>
            </a:r>
          </a:p>
          <a:p>
            <a:pPr marL="1274400" lvl="5" indent="-457200">
              <a:lnSpc>
                <a:spcPct val="120000"/>
              </a:lnSpc>
              <a:buFont typeface="+mj-lt"/>
              <a:buAutoNum type="arabicPeriod"/>
            </a:pPr>
            <a:endParaRPr lang="en-IN" sz="2000" dirty="0"/>
          </a:p>
          <a:p>
            <a:pPr marL="1274400" lvl="5" indent="-457200">
              <a:lnSpc>
                <a:spcPct val="120000"/>
              </a:lnSpc>
              <a:buFont typeface="+mj-lt"/>
              <a:buAutoNum type="arabicPeriod"/>
            </a:pPr>
            <a:r>
              <a:rPr lang="en-IN" sz="2000" dirty="0" smtClean="0"/>
              <a:t>Translated </a:t>
            </a:r>
            <a:r>
              <a:rPr lang="en-IN" sz="2000" dirty="0"/>
              <a:t>into the English language, the expression is  understood as</a:t>
            </a:r>
            <a:r>
              <a:rPr lang="en-IN" sz="2000" dirty="0" smtClean="0"/>
              <a:t>:</a:t>
            </a:r>
          </a:p>
          <a:p>
            <a:pPr marL="1274400" lvl="5" indent="-457200">
              <a:lnSpc>
                <a:spcPct val="120000"/>
              </a:lnSpc>
              <a:buFont typeface="+mj-lt"/>
              <a:buAutoNum type="arabicPeriod"/>
            </a:pPr>
            <a:endParaRPr lang="en-IN" sz="600" dirty="0"/>
          </a:p>
          <a:p>
            <a:pPr marL="2188800" lvl="7" indent="-360000">
              <a:lnSpc>
                <a:spcPct val="150000"/>
              </a:lnSpc>
              <a:buFont typeface="Arial" panose="020B0604020202020204" pitchFamily="34" charset="0"/>
              <a:buChar char="•"/>
            </a:pPr>
            <a:r>
              <a:rPr lang="en-IN" sz="2000" dirty="0"/>
              <a:t>"There exists an x such that P(x)"</a:t>
            </a:r>
          </a:p>
          <a:p>
            <a:pPr marL="2188800" lvl="7" indent="-360000">
              <a:lnSpc>
                <a:spcPct val="150000"/>
              </a:lnSpc>
              <a:buFont typeface="Arial" panose="020B0604020202020204" pitchFamily="34" charset="0"/>
              <a:buChar char="•"/>
            </a:pPr>
            <a:r>
              <a:rPr lang="en-IN" sz="2000" dirty="0"/>
              <a:t>"There is at least one x such that P(x)"</a:t>
            </a:r>
          </a:p>
          <a:p>
            <a:pPr marL="1274400" lvl="5" indent="-457200">
              <a:lnSpc>
                <a:spcPct val="120000"/>
              </a:lnSpc>
              <a:buFont typeface="+mj-lt"/>
              <a:buAutoNum type="arabicPeriod"/>
            </a:pPr>
            <a:endParaRPr lang="en-IN" sz="2000" dirty="0"/>
          </a:p>
          <a:p>
            <a:pPr marL="1274400" lvl="5" indent="-457200">
              <a:lnSpc>
                <a:spcPct val="120000"/>
              </a:lnSpc>
              <a:buFont typeface="+mj-lt"/>
              <a:buAutoNum type="arabicPeriod"/>
            </a:pPr>
            <a:r>
              <a:rPr lang="en-IN" sz="2000" dirty="0" smtClean="0"/>
              <a:t>"</a:t>
            </a:r>
            <a:r>
              <a:rPr lang="en-IN" sz="2000" dirty="0"/>
              <a:t>Someone loves you" could be transformed into the propositional form,  x P(x</a:t>
            </a:r>
            <a:r>
              <a:rPr lang="en-IN" sz="2000" dirty="0" smtClean="0"/>
              <a:t>)</a:t>
            </a:r>
          </a:p>
          <a:p>
            <a:pPr marL="1274400" lvl="5" indent="-457200">
              <a:lnSpc>
                <a:spcPct val="120000"/>
              </a:lnSpc>
              <a:buFont typeface="+mj-lt"/>
              <a:buAutoNum type="arabicPeriod"/>
            </a:pPr>
            <a:endParaRPr lang="en-IN" sz="600" dirty="0"/>
          </a:p>
          <a:p>
            <a:pPr marL="2188800" lvl="7" indent="-360000">
              <a:lnSpc>
                <a:spcPct val="150000"/>
              </a:lnSpc>
              <a:buFont typeface="Arial" panose="020B0604020202020204" pitchFamily="34" charset="0"/>
              <a:buChar char="•"/>
            </a:pPr>
            <a:r>
              <a:rPr lang="en-IN" sz="2000" dirty="0"/>
              <a:t>P(x) is the predicate meaning: x loves you,</a:t>
            </a:r>
          </a:p>
          <a:p>
            <a:pPr marL="2188800" lvl="7" indent="-360000">
              <a:lnSpc>
                <a:spcPct val="150000"/>
              </a:lnSpc>
              <a:buFont typeface="Arial" panose="020B0604020202020204" pitchFamily="34" charset="0"/>
              <a:buChar char="•"/>
            </a:pPr>
            <a:r>
              <a:rPr lang="en-IN" sz="2000" dirty="0"/>
              <a:t>The universe of discourse contains (but is not limited  to) all living creatures</a:t>
            </a: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6375771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53</a:t>
            </a:fld>
            <a:endParaRPr lang="en-IN" dirty="0"/>
          </a:p>
        </p:txBody>
      </p:sp>
      <p:sp>
        <p:nvSpPr>
          <p:cNvPr id="5" name="Rectangle 4"/>
          <p:cNvSpPr/>
          <p:nvPr/>
        </p:nvSpPr>
        <p:spPr>
          <a:xfrm>
            <a:off x="207035" y="1152054"/>
            <a:ext cx="11577134" cy="3570208"/>
          </a:xfrm>
          <a:prstGeom prst="rect">
            <a:avLst/>
          </a:prstGeom>
        </p:spPr>
        <p:txBody>
          <a:bodyPr wrap="square">
            <a:spAutoFit/>
          </a:bodyPr>
          <a:lstStyle/>
          <a:p>
            <a:pPr marL="360000" lvl="4"/>
            <a:r>
              <a:rPr lang="en-IN" sz="2400" b="1" dirty="0"/>
              <a:t>Existential </a:t>
            </a:r>
            <a:r>
              <a:rPr lang="en-IN" sz="2400" b="1" dirty="0" smtClean="0"/>
              <a:t>quantification</a:t>
            </a:r>
          </a:p>
          <a:p>
            <a:pPr marL="360000" lvl="4"/>
            <a:endParaRPr lang="en-IN" sz="1000" dirty="0" smtClean="0"/>
          </a:p>
          <a:p>
            <a:pPr marL="1274400" lvl="5" indent="-457200">
              <a:lnSpc>
                <a:spcPct val="120000"/>
              </a:lnSpc>
              <a:buFont typeface="+mj-lt"/>
              <a:buAutoNum type="arabicPeriod"/>
            </a:pPr>
            <a:r>
              <a:rPr lang="en-IN" sz="2000" dirty="0" smtClean="0"/>
              <a:t>If all </a:t>
            </a:r>
            <a:r>
              <a:rPr lang="en-IN" sz="2000" dirty="0"/>
              <a:t>the elements in the universe of discourse  can be listed, then the existential quantification x  P(x) is equivalent to the disjunction:</a:t>
            </a:r>
          </a:p>
          <a:p>
            <a:pPr marL="1274400" lvl="5" indent="-457200">
              <a:lnSpc>
                <a:spcPct val="120000"/>
              </a:lnSpc>
              <a:buFont typeface="+mj-lt"/>
              <a:buAutoNum type="arabicPeriod"/>
            </a:pPr>
            <a:endParaRPr lang="en-IN" sz="1000" dirty="0"/>
          </a:p>
          <a:p>
            <a:pPr marL="2188800" lvl="8">
              <a:lnSpc>
                <a:spcPct val="120000"/>
              </a:lnSpc>
            </a:pPr>
            <a:r>
              <a:rPr lang="en-IN" sz="2000" dirty="0"/>
              <a:t>P(x1) P(x2) P(x3) 	...P(</a:t>
            </a:r>
            <a:r>
              <a:rPr lang="en-IN" sz="2000" dirty="0" err="1"/>
              <a:t>xn</a:t>
            </a:r>
            <a:r>
              <a:rPr lang="en-IN" sz="2000" dirty="0"/>
              <a:t>) </a:t>
            </a:r>
            <a:endParaRPr lang="en-IN" sz="2000" dirty="0" smtClean="0"/>
          </a:p>
          <a:p>
            <a:pPr marL="2188800" lvl="8">
              <a:lnSpc>
                <a:spcPct val="120000"/>
              </a:lnSpc>
            </a:pPr>
            <a:endParaRPr lang="en-IN" sz="2000" dirty="0"/>
          </a:p>
          <a:p>
            <a:pPr marL="1274400" lvl="5" indent="-457200">
              <a:lnSpc>
                <a:spcPct val="120000"/>
              </a:lnSpc>
              <a:buFont typeface="+mj-lt"/>
              <a:buAutoNum type="arabicPeriod"/>
            </a:pPr>
            <a:r>
              <a:rPr lang="en-IN" sz="2000" dirty="0"/>
              <a:t>For example, in the above example of  x P(x), if   there were only 5 living creatures in  our universe of discourse (say: me, he, she, rex and  fluff) then the statement  can be written as:</a:t>
            </a:r>
          </a:p>
          <a:p>
            <a:pPr marL="1274400" lvl="5" indent="-457200">
              <a:lnSpc>
                <a:spcPct val="120000"/>
              </a:lnSpc>
              <a:buFont typeface="+mj-lt"/>
              <a:buAutoNum type="arabicPeriod"/>
            </a:pPr>
            <a:endParaRPr lang="en-IN" sz="1000" dirty="0"/>
          </a:p>
          <a:p>
            <a:pPr marL="1731600" lvl="7">
              <a:lnSpc>
                <a:spcPct val="120000"/>
              </a:lnSpc>
            </a:pPr>
            <a:r>
              <a:rPr lang="en-IN" sz="2000" dirty="0" smtClean="0"/>
              <a:t>       P(me</a:t>
            </a:r>
            <a:r>
              <a:rPr lang="en-IN" sz="2000" dirty="0"/>
              <a:t>) P(he) P(she) P(rex) P(fluff)</a:t>
            </a: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39063008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54</a:t>
            </a:fld>
            <a:endParaRPr lang="en-IN" dirty="0"/>
          </a:p>
        </p:txBody>
      </p:sp>
      <p:sp>
        <p:nvSpPr>
          <p:cNvPr id="5" name="Rectangle 4"/>
          <p:cNvSpPr/>
          <p:nvPr/>
        </p:nvSpPr>
        <p:spPr>
          <a:xfrm>
            <a:off x="207035" y="1152054"/>
            <a:ext cx="11577134" cy="5564600"/>
          </a:xfrm>
          <a:prstGeom prst="rect">
            <a:avLst/>
          </a:prstGeom>
        </p:spPr>
        <p:txBody>
          <a:bodyPr wrap="square">
            <a:spAutoFit/>
          </a:bodyPr>
          <a:lstStyle/>
          <a:p>
            <a:pPr marL="360000" lvl="4"/>
            <a:r>
              <a:rPr lang="en-IN" sz="2400" b="1" dirty="0"/>
              <a:t>Order of application of </a:t>
            </a:r>
            <a:r>
              <a:rPr lang="en-IN" sz="2400" b="1" dirty="0" smtClean="0"/>
              <a:t>quantifiers</a:t>
            </a:r>
          </a:p>
          <a:p>
            <a:pPr marL="360000" lvl="4"/>
            <a:endParaRPr lang="en-IN" sz="1000" dirty="0" smtClean="0"/>
          </a:p>
          <a:p>
            <a:pPr marL="1274400" lvl="5" indent="-457200">
              <a:lnSpc>
                <a:spcPct val="120000"/>
              </a:lnSpc>
              <a:buFont typeface="+mj-lt"/>
              <a:buAutoNum type="arabicPeriod"/>
            </a:pPr>
            <a:r>
              <a:rPr lang="en-IN" sz="2000" dirty="0"/>
              <a:t>When more than one variables are quantified in a </a:t>
            </a:r>
            <a:r>
              <a:rPr lang="en-IN" sz="2000" dirty="0" err="1"/>
              <a:t>wff</a:t>
            </a:r>
            <a:r>
              <a:rPr lang="en-IN" sz="2000" dirty="0"/>
              <a:t>  such </a:t>
            </a:r>
            <a:r>
              <a:rPr lang="en-IN" sz="2000" dirty="0" smtClean="0"/>
              <a:t>as</a:t>
            </a:r>
          </a:p>
          <a:p>
            <a:pPr marL="1274400" lvl="5" indent="-457200">
              <a:lnSpc>
                <a:spcPct val="120000"/>
              </a:lnSpc>
              <a:buFont typeface="+mj-lt"/>
              <a:buAutoNum type="arabicPeriod"/>
            </a:pPr>
            <a:endParaRPr lang="en-IN" sz="1000" dirty="0" smtClean="0"/>
          </a:p>
          <a:p>
            <a:pPr marL="1731600" lvl="7">
              <a:lnSpc>
                <a:spcPct val="120000"/>
              </a:lnSpc>
            </a:pPr>
            <a:r>
              <a:rPr lang="en-IN" sz="2000" dirty="0" smtClean="0"/>
              <a:t> </a:t>
            </a:r>
            <a:r>
              <a:rPr lang="en-IN" sz="2000" dirty="0"/>
              <a:t>y x P( x, y </a:t>
            </a:r>
            <a:r>
              <a:rPr lang="en-IN" sz="2000" dirty="0" smtClean="0"/>
              <a:t>)</a:t>
            </a:r>
          </a:p>
          <a:p>
            <a:pPr marL="1731600" lvl="7">
              <a:lnSpc>
                <a:spcPct val="120000"/>
              </a:lnSpc>
            </a:pPr>
            <a:endParaRPr lang="en-IN" sz="1000" dirty="0"/>
          </a:p>
          <a:p>
            <a:pPr marL="817200" lvl="5">
              <a:lnSpc>
                <a:spcPct val="120000"/>
              </a:lnSpc>
            </a:pPr>
            <a:r>
              <a:rPr lang="en-IN" sz="2000" dirty="0"/>
              <a:t> </a:t>
            </a:r>
            <a:r>
              <a:rPr lang="en-IN" sz="2000" dirty="0" smtClean="0"/>
              <a:t>       They are applied from the inside, that is, the one closest to the atomic formula is  applied first</a:t>
            </a:r>
            <a:endParaRPr lang="en-IN" sz="2000" dirty="0"/>
          </a:p>
          <a:p>
            <a:pPr marL="1274400" lvl="5" indent="-457200">
              <a:lnSpc>
                <a:spcPct val="120000"/>
              </a:lnSpc>
              <a:buFont typeface="+mj-lt"/>
              <a:buAutoNum type="arabicPeriod"/>
            </a:pPr>
            <a:endParaRPr lang="en-IN" sz="1000" dirty="0"/>
          </a:p>
          <a:p>
            <a:pPr marL="1274400" lvl="5" indent="-457200">
              <a:lnSpc>
                <a:spcPct val="120000"/>
              </a:lnSpc>
              <a:buFont typeface="+mj-lt"/>
              <a:buAutoNum type="arabicPeriod"/>
            </a:pPr>
            <a:r>
              <a:rPr lang="en-IN" sz="2000" dirty="0" smtClean="0"/>
              <a:t>Thus</a:t>
            </a:r>
            <a:r>
              <a:rPr lang="en-IN" sz="2000" dirty="0"/>
              <a:t>	  y x P( x, y ) reads   y[ x P( x, y )], and we say "there exists a y such that for  every x, P( x, y ) holds " or " for some y, P( x, y ) holds for every </a:t>
            </a:r>
            <a:r>
              <a:rPr lang="en-IN" sz="2000" dirty="0" err="1"/>
              <a:t>xevery</a:t>
            </a:r>
            <a:r>
              <a:rPr lang="en-IN" sz="2000" dirty="0"/>
              <a:t> </a:t>
            </a:r>
            <a:endParaRPr lang="en-IN" sz="2000" dirty="0" smtClean="0"/>
          </a:p>
          <a:p>
            <a:pPr marL="1274400" lvl="5" indent="-457200">
              <a:lnSpc>
                <a:spcPct val="120000"/>
              </a:lnSpc>
              <a:buFont typeface="+mj-lt"/>
              <a:buAutoNum type="arabicPeriod"/>
            </a:pPr>
            <a:endParaRPr lang="en-US" sz="1000" dirty="0"/>
          </a:p>
          <a:p>
            <a:pPr marL="1274400" lvl="5" indent="-457200">
              <a:lnSpc>
                <a:spcPct val="120000"/>
              </a:lnSpc>
              <a:buFont typeface="+mj-lt"/>
              <a:buAutoNum type="arabicPeriod"/>
            </a:pPr>
            <a:r>
              <a:rPr lang="en-IN" sz="2000" dirty="0"/>
              <a:t>The positions of the same type of quantifiers can be  switched without affecting the truth value as long as  there are no quantifiers of the other type between the  ones to be interchanged.</a:t>
            </a:r>
          </a:p>
          <a:p>
            <a:pPr marL="1731600" lvl="6" indent="-457200">
              <a:lnSpc>
                <a:spcPct val="120000"/>
              </a:lnSpc>
              <a:buFont typeface="Arial" panose="020B0604020202020204" pitchFamily="34" charset="0"/>
              <a:buChar char="•"/>
            </a:pPr>
            <a:r>
              <a:rPr lang="es-ES" sz="2000" dirty="0" err="1"/>
              <a:t>For</a:t>
            </a:r>
            <a:r>
              <a:rPr lang="es-ES" sz="2000" dirty="0"/>
              <a:t> </a:t>
            </a:r>
            <a:r>
              <a:rPr lang="es-ES" sz="2000" dirty="0" err="1"/>
              <a:t>example</a:t>
            </a:r>
            <a:r>
              <a:rPr lang="es-ES" sz="2000" dirty="0"/>
              <a:t>	</a:t>
            </a:r>
            <a:endParaRPr lang="es-ES" sz="2000" dirty="0" smtClean="0"/>
          </a:p>
          <a:p>
            <a:pPr marL="1731600" lvl="6" indent="-457200">
              <a:lnSpc>
                <a:spcPct val="120000"/>
              </a:lnSpc>
              <a:buFont typeface="Arial" panose="020B0604020202020204" pitchFamily="34" charset="0"/>
              <a:buChar char="•"/>
            </a:pPr>
            <a:endParaRPr lang="es-ES" sz="800" dirty="0"/>
          </a:p>
          <a:p>
            <a:pPr marL="1274400" lvl="6">
              <a:lnSpc>
                <a:spcPct val="120000"/>
              </a:lnSpc>
            </a:pPr>
            <a:r>
              <a:rPr lang="es-ES" sz="2000" dirty="0" smtClean="0"/>
              <a:t> 		 x y  y x z  P(x, y , z),  etc.</a:t>
            </a:r>
          </a:p>
          <a:p>
            <a:pPr marL="1274400" lvl="6">
              <a:lnSpc>
                <a:spcPct val="120000"/>
              </a:lnSpc>
            </a:pPr>
            <a:endParaRPr lang="es-ES" sz="1000" dirty="0"/>
          </a:p>
          <a:p>
            <a:pPr marL="1731600" lvl="6" indent="-457200">
              <a:lnSpc>
                <a:spcPct val="120000"/>
              </a:lnSpc>
              <a:buFont typeface="Arial" panose="020B0604020202020204" pitchFamily="34" charset="0"/>
              <a:buChar char="•"/>
            </a:pPr>
            <a:r>
              <a:rPr lang="en-IN" sz="2000" dirty="0"/>
              <a:t>It is the same for the universal  quantifier</a:t>
            </a: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273473321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55</a:t>
            </a:fld>
            <a:endParaRPr lang="en-IN" dirty="0"/>
          </a:p>
        </p:txBody>
      </p:sp>
      <p:sp>
        <p:nvSpPr>
          <p:cNvPr id="5" name="Rectangle 4"/>
          <p:cNvSpPr/>
          <p:nvPr/>
        </p:nvSpPr>
        <p:spPr>
          <a:xfrm>
            <a:off x="207035" y="1152054"/>
            <a:ext cx="11577134" cy="4308872"/>
          </a:xfrm>
          <a:prstGeom prst="rect">
            <a:avLst/>
          </a:prstGeom>
        </p:spPr>
        <p:txBody>
          <a:bodyPr wrap="square">
            <a:spAutoFit/>
          </a:bodyPr>
          <a:lstStyle/>
          <a:p>
            <a:pPr marL="360000" lvl="4"/>
            <a:endParaRPr lang="en-IN" sz="1000" dirty="0" smtClean="0"/>
          </a:p>
          <a:p>
            <a:pPr marL="817200" lvl="5">
              <a:lnSpc>
                <a:spcPct val="120000"/>
              </a:lnSpc>
            </a:pPr>
            <a:r>
              <a:rPr lang="en-IN" sz="2000" dirty="0" smtClean="0"/>
              <a:t>4.   However</a:t>
            </a:r>
            <a:r>
              <a:rPr lang="en-IN" sz="2000" dirty="0"/>
              <a:t>, the positions of different types of  quantifiers can not be switched.</a:t>
            </a:r>
          </a:p>
          <a:p>
            <a:pPr marL="1274400" lvl="5" indent="-457200">
              <a:lnSpc>
                <a:spcPct val="120000"/>
              </a:lnSpc>
              <a:buFont typeface="+mj-lt"/>
              <a:buAutoNum type="arabicPeriod"/>
            </a:pPr>
            <a:endParaRPr lang="en-IN" sz="1000" dirty="0"/>
          </a:p>
          <a:p>
            <a:pPr marL="817200" lvl="5">
              <a:lnSpc>
                <a:spcPct val="120000"/>
              </a:lnSpc>
            </a:pPr>
            <a:r>
              <a:rPr lang="en-IN" sz="2000" dirty="0" smtClean="0"/>
              <a:t>5.   For </a:t>
            </a:r>
            <a:r>
              <a:rPr lang="en-IN" sz="2000" dirty="0"/>
              <a:t>example x y P( x, y ) is not equivalent to</a:t>
            </a:r>
          </a:p>
          <a:p>
            <a:pPr marL="1274400" lvl="5" indent="-457200">
              <a:lnSpc>
                <a:spcPct val="120000"/>
              </a:lnSpc>
              <a:buFont typeface="+mj-lt"/>
              <a:buAutoNum type="arabicPeriod"/>
            </a:pPr>
            <a:endParaRPr lang="en-IN" sz="1000" dirty="0"/>
          </a:p>
          <a:p>
            <a:pPr marL="2188800" lvl="8">
              <a:lnSpc>
                <a:spcPct val="120000"/>
              </a:lnSpc>
            </a:pPr>
            <a:r>
              <a:rPr lang="en-IN" sz="2000" dirty="0" smtClean="0"/>
              <a:t></a:t>
            </a:r>
            <a:r>
              <a:rPr lang="en-IN" sz="2000" dirty="0" err="1"/>
              <a:t>yx</a:t>
            </a:r>
            <a:r>
              <a:rPr lang="en-IN" sz="2000" dirty="0"/>
              <a:t> P( x, y </a:t>
            </a:r>
            <a:r>
              <a:rPr lang="en-IN" sz="2000" dirty="0" smtClean="0"/>
              <a:t>)</a:t>
            </a:r>
            <a:endParaRPr lang="en-IN" sz="2000" dirty="0"/>
          </a:p>
          <a:p>
            <a:pPr marL="1274400" lvl="5" indent="-457200">
              <a:lnSpc>
                <a:spcPct val="120000"/>
              </a:lnSpc>
              <a:buFont typeface="+mj-lt"/>
              <a:buAutoNum type="arabicPeriod"/>
            </a:pPr>
            <a:endParaRPr lang="en-IN" sz="2000" dirty="0"/>
          </a:p>
          <a:p>
            <a:pPr marL="817200" lvl="5">
              <a:lnSpc>
                <a:spcPct val="120000"/>
              </a:lnSpc>
            </a:pPr>
            <a:r>
              <a:rPr lang="en-IN" sz="2000" dirty="0" smtClean="0"/>
              <a:t>6.    </a:t>
            </a:r>
            <a:r>
              <a:rPr lang="en-IN" sz="2000" dirty="0"/>
              <a:t>x	 y	x &lt; y </a:t>
            </a:r>
          </a:p>
          <a:p>
            <a:pPr marL="1274400" lvl="5" indent="-457200">
              <a:lnSpc>
                <a:spcPct val="120000"/>
              </a:lnSpc>
              <a:buFont typeface="+mj-lt"/>
              <a:buAutoNum type="arabicPeriod"/>
            </a:pPr>
            <a:endParaRPr lang="en-IN" sz="1000" dirty="0"/>
          </a:p>
          <a:p>
            <a:pPr marL="2188800" lvl="7" indent="-457200">
              <a:lnSpc>
                <a:spcPct val="120000"/>
              </a:lnSpc>
              <a:buFont typeface="Arial" panose="020B0604020202020204" pitchFamily="34" charset="0"/>
              <a:buChar char="•"/>
            </a:pPr>
            <a:r>
              <a:rPr lang="en-IN" sz="2000" dirty="0"/>
              <a:t>“for every number x, there is a number y that is greater than x ”</a:t>
            </a:r>
          </a:p>
          <a:p>
            <a:pPr marL="1274400" lvl="5" indent="-457200">
              <a:lnSpc>
                <a:spcPct val="120000"/>
              </a:lnSpc>
              <a:buFont typeface="+mj-lt"/>
              <a:buAutoNum type="arabicPeriod"/>
            </a:pPr>
            <a:endParaRPr lang="en-IN" sz="2000" dirty="0"/>
          </a:p>
          <a:p>
            <a:pPr marL="817200" lvl="5">
              <a:lnSpc>
                <a:spcPct val="120000"/>
              </a:lnSpc>
            </a:pPr>
            <a:r>
              <a:rPr lang="en-IN" sz="2000" dirty="0" smtClean="0"/>
              <a:t>7.    </a:t>
            </a:r>
            <a:r>
              <a:rPr lang="en-IN" sz="2000" dirty="0"/>
              <a:t>y  xx &lt; y</a:t>
            </a:r>
          </a:p>
          <a:p>
            <a:pPr marL="1274400" lvl="5" indent="-457200">
              <a:lnSpc>
                <a:spcPct val="120000"/>
              </a:lnSpc>
              <a:buFont typeface="+mj-lt"/>
              <a:buAutoNum type="arabicPeriod"/>
            </a:pPr>
            <a:endParaRPr lang="en-IN" sz="1000" dirty="0"/>
          </a:p>
          <a:p>
            <a:pPr marL="2188800" lvl="7" indent="-457200">
              <a:lnSpc>
                <a:spcPct val="120000"/>
              </a:lnSpc>
              <a:buFont typeface="Arial" panose="020B0604020202020204" pitchFamily="34" charset="0"/>
              <a:buChar char="•"/>
            </a:pPr>
            <a:r>
              <a:rPr lang="en-IN" sz="2000" dirty="0"/>
              <a:t>“there is a number -that is greater than every (any) number ”</a:t>
            </a: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11728725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56</a:t>
            </a:fld>
            <a:endParaRPr lang="en-IN" dirty="0"/>
          </a:p>
        </p:txBody>
      </p:sp>
      <p:sp>
        <p:nvSpPr>
          <p:cNvPr id="5" name="Rectangle 4"/>
          <p:cNvSpPr/>
          <p:nvPr/>
        </p:nvSpPr>
        <p:spPr>
          <a:xfrm>
            <a:off x="207035" y="1152054"/>
            <a:ext cx="11577134" cy="5616922"/>
          </a:xfrm>
          <a:prstGeom prst="rect">
            <a:avLst/>
          </a:prstGeom>
        </p:spPr>
        <p:txBody>
          <a:bodyPr wrap="square">
            <a:spAutoFit/>
          </a:bodyPr>
          <a:lstStyle/>
          <a:p>
            <a:pPr marL="360000" lvl="4"/>
            <a:r>
              <a:rPr lang="en-IN" sz="2400" b="1" dirty="0"/>
              <a:t>Properties of </a:t>
            </a:r>
            <a:r>
              <a:rPr lang="en-IN" sz="2400" b="1" dirty="0" smtClean="0"/>
              <a:t>quantifiers</a:t>
            </a:r>
          </a:p>
          <a:p>
            <a:pPr marL="360000" lvl="4"/>
            <a:endParaRPr lang="en-IN" sz="1000" b="1" dirty="0" smtClean="0"/>
          </a:p>
          <a:p>
            <a:pPr marL="360000" lvl="4"/>
            <a:endParaRPr lang="en-IN" sz="1000" dirty="0" smtClean="0"/>
          </a:p>
          <a:p>
            <a:pPr marL="1274400" lvl="5" indent="-457200">
              <a:lnSpc>
                <a:spcPct val="150000"/>
              </a:lnSpc>
              <a:buFont typeface="+mj-lt"/>
              <a:buAutoNum type="arabicPeriod"/>
            </a:pPr>
            <a:r>
              <a:rPr lang="en-IN" sz="2000" dirty="0"/>
              <a:t>x y is the same as y x</a:t>
            </a:r>
          </a:p>
          <a:p>
            <a:pPr marL="1274400" lvl="5" indent="-457200">
              <a:lnSpc>
                <a:spcPct val="150000"/>
              </a:lnSpc>
              <a:buFont typeface="+mj-lt"/>
              <a:buAutoNum type="arabicPeriod"/>
            </a:pPr>
            <a:r>
              <a:rPr lang="en-IN" sz="2000" dirty="0" smtClean="0"/>
              <a:t></a:t>
            </a:r>
            <a:r>
              <a:rPr lang="en-IN" sz="2000" dirty="0"/>
              <a:t>x y is the same as y x</a:t>
            </a:r>
          </a:p>
          <a:p>
            <a:pPr marL="1274400" lvl="5" indent="-457200">
              <a:lnSpc>
                <a:spcPct val="150000"/>
              </a:lnSpc>
              <a:buFont typeface="+mj-lt"/>
              <a:buAutoNum type="arabicPeriod"/>
            </a:pPr>
            <a:r>
              <a:rPr lang="en-IN" sz="2000" dirty="0" smtClean="0"/>
              <a:t></a:t>
            </a:r>
            <a:r>
              <a:rPr lang="en-IN" sz="2000" dirty="0"/>
              <a:t>x y is not the same as y   </a:t>
            </a:r>
            <a:r>
              <a:rPr lang="en-IN" sz="2000" dirty="0" smtClean="0"/>
              <a:t>x</a:t>
            </a:r>
          </a:p>
          <a:p>
            <a:pPr marL="1274400" lvl="5" indent="-457200">
              <a:lnSpc>
                <a:spcPct val="150000"/>
              </a:lnSpc>
              <a:buFont typeface="+mj-lt"/>
              <a:buAutoNum type="arabicPeriod"/>
            </a:pPr>
            <a:endParaRPr lang="en-US" sz="2000" dirty="0"/>
          </a:p>
          <a:p>
            <a:pPr marL="360000" lvl="4"/>
            <a:r>
              <a:rPr lang="en-IN" sz="2000" b="1" dirty="0">
                <a:solidFill>
                  <a:srgbClr val="C00000"/>
                </a:solidFill>
              </a:rPr>
              <a:t>Quantifier duality</a:t>
            </a:r>
            <a:r>
              <a:rPr lang="en-IN" sz="2000" b="1" dirty="0"/>
              <a:t>: Each can be expressed using the other</a:t>
            </a:r>
            <a:endParaRPr lang="en-IN" sz="2000" b="1" dirty="0" smtClean="0"/>
          </a:p>
          <a:p>
            <a:pPr marL="360000" lvl="4"/>
            <a:endParaRPr lang="en-IN" sz="1000" dirty="0"/>
          </a:p>
          <a:p>
            <a:pPr marL="1274400" lvl="5" indent="-457200">
              <a:lnSpc>
                <a:spcPct val="150000"/>
              </a:lnSpc>
              <a:buFont typeface="+mj-lt"/>
              <a:buAutoNum type="arabicPeriod"/>
            </a:pPr>
            <a:r>
              <a:rPr lang="en-IN" sz="2000" dirty="0"/>
              <a:t>x Likes(</a:t>
            </a:r>
            <a:r>
              <a:rPr lang="en-IN" sz="2000" dirty="0" err="1"/>
              <a:t>x,IceCream</a:t>
            </a:r>
            <a:r>
              <a:rPr lang="en-IN" sz="2000" dirty="0"/>
              <a:t>) is equivalent to</a:t>
            </a:r>
          </a:p>
          <a:p>
            <a:pPr marL="1274400" lvl="6">
              <a:lnSpc>
                <a:spcPct val="150000"/>
              </a:lnSpc>
            </a:pPr>
            <a:r>
              <a:rPr lang="en-IN" sz="2000" dirty="0"/>
              <a:t>x Likes(</a:t>
            </a:r>
            <a:r>
              <a:rPr lang="en-IN" sz="2000" dirty="0" err="1"/>
              <a:t>x,IceCream</a:t>
            </a:r>
            <a:r>
              <a:rPr lang="en-IN" sz="2000" dirty="0"/>
              <a:t>)</a:t>
            </a:r>
          </a:p>
          <a:p>
            <a:pPr marL="1274400" lvl="5" indent="-457200">
              <a:lnSpc>
                <a:spcPct val="150000"/>
              </a:lnSpc>
              <a:buFont typeface="+mj-lt"/>
              <a:buAutoNum type="arabicPeriod"/>
            </a:pPr>
            <a:endParaRPr lang="en-IN" sz="1000" dirty="0"/>
          </a:p>
          <a:p>
            <a:pPr marL="1274400" lvl="5" indent="-457200">
              <a:lnSpc>
                <a:spcPct val="150000"/>
              </a:lnSpc>
              <a:buFont typeface="+mj-lt"/>
              <a:buAutoNum type="arabicPeriod"/>
            </a:pPr>
            <a:r>
              <a:rPr lang="en-IN" sz="2000" dirty="0"/>
              <a:t>x Likes(</a:t>
            </a:r>
            <a:r>
              <a:rPr lang="en-IN" sz="2000" dirty="0" err="1"/>
              <a:t>x,Broccoli</a:t>
            </a:r>
            <a:r>
              <a:rPr lang="en-IN" sz="2000" dirty="0"/>
              <a:t>) is equivalent to</a:t>
            </a:r>
          </a:p>
          <a:p>
            <a:pPr marL="1274400" lvl="6">
              <a:lnSpc>
                <a:spcPct val="150000"/>
              </a:lnSpc>
            </a:pPr>
            <a:r>
              <a:rPr lang="en-IN" sz="2000" dirty="0"/>
              <a:t>x Likes(</a:t>
            </a:r>
            <a:r>
              <a:rPr lang="en-IN" sz="2000" dirty="0" err="1"/>
              <a:t>x,Broccoli</a:t>
            </a:r>
            <a:r>
              <a:rPr lang="en-IN" sz="2000" dirty="0"/>
              <a:t>)</a:t>
            </a:r>
          </a:p>
          <a:p>
            <a:pPr marL="1274400" lvl="5" indent="-457200">
              <a:lnSpc>
                <a:spcPct val="150000"/>
              </a:lnSpc>
              <a:buFont typeface="+mj-lt"/>
              <a:buAutoNum type="arabicPeriod"/>
            </a:pPr>
            <a:endParaRPr lang="en-IN" sz="2000" dirty="0"/>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31449848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57</a:t>
            </a:fld>
            <a:endParaRPr lang="en-IN" dirty="0"/>
          </a:p>
        </p:txBody>
      </p:sp>
      <p:sp>
        <p:nvSpPr>
          <p:cNvPr id="5" name="Rectangle 4"/>
          <p:cNvSpPr/>
          <p:nvPr/>
        </p:nvSpPr>
        <p:spPr>
          <a:xfrm>
            <a:off x="207035" y="1152054"/>
            <a:ext cx="11577134" cy="3400931"/>
          </a:xfrm>
          <a:prstGeom prst="rect">
            <a:avLst/>
          </a:prstGeom>
        </p:spPr>
        <p:txBody>
          <a:bodyPr wrap="square">
            <a:spAutoFit/>
          </a:bodyPr>
          <a:lstStyle/>
          <a:p>
            <a:pPr marL="360000" lvl="4"/>
            <a:endParaRPr lang="en-IN" sz="1000" b="1" dirty="0" smtClean="0"/>
          </a:p>
          <a:p>
            <a:pPr marL="360000" lvl="4"/>
            <a:endParaRPr lang="en-IN" sz="1000" dirty="0" smtClean="0"/>
          </a:p>
          <a:p>
            <a:pPr marL="817200" lvl="5">
              <a:lnSpc>
                <a:spcPct val="150000"/>
              </a:lnSpc>
            </a:pPr>
            <a:r>
              <a:rPr lang="en-IN" sz="2000" b="1" dirty="0"/>
              <a:t>Equivalences:</a:t>
            </a:r>
          </a:p>
          <a:p>
            <a:pPr marL="1274400" lvl="5" indent="-457200">
              <a:lnSpc>
                <a:spcPct val="150000"/>
              </a:lnSpc>
              <a:buFont typeface="+mj-lt"/>
              <a:buAutoNum type="arabicPeriod"/>
            </a:pPr>
            <a:endParaRPr lang="en-IN" sz="1000" dirty="0" smtClean="0"/>
          </a:p>
          <a:p>
            <a:pPr marL="1274400" lvl="5" indent="-457200">
              <a:lnSpc>
                <a:spcPct val="150000"/>
              </a:lnSpc>
              <a:buFont typeface="+mj-lt"/>
              <a:buAutoNum type="arabicPeriod"/>
            </a:pPr>
            <a:r>
              <a:rPr lang="en-IN" sz="2000" dirty="0" smtClean="0"/>
              <a:t></a:t>
            </a:r>
            <a:r>
              <a:rPr lang="en-IN" sz="2000" dirty="0"/>
              <a:t>	x P is equivalent to x P</a:t>
            </a:r>
          </a:p>
          <a:p>
            <a:pPr marL="1274400" lvl="5" indent="-457200">
              <a:lnSpc>
                <a:spcPct val="150000"/>
              </a:lnSpc>
              <a:buFont typeface="+mj-lt"/>
              <a:buAutoNum type="arabicPeriod"/>
            </a:pPr>
            <a:r>
              <a:rPr lang="en-IN" sz="2000" dirty="0"/>
              <a:t>	x P is equivalent to x P</a:t>
            </a:r>
          </a:p>
          <a:p>
            <a:pPr marL="1274400" lvl="5" indent="-457200">
              <a:lnSpc>
                <a:spcPct val="150000"/>
              </a:lnSpc>
              <a:buFont typeface="+mj-lt"/>
              <a:buAutoNum type="arabicPeriod"/>
            </a:pPr>
            <a:r>
              <a:rPr lang="en-IN" sz="2000" dirty="0"/>
              <a:t>	x P is equivalent to x P</a:t>
            </a:r>
          </a:p>
          <a:p>
            <a:pPr marL="1274400" lvl="5" indent="-457200">
              <a:lnSpc>
                <a:spcPct val="150000"/>
              </a:lnSpc>
              <a:buFont typeface="+mj-lt"/>
              <a:buAutoNum type="arabicPeriod"/>
            </a:pPr>
            <a:r>
              <a:rPr lang="en-IN" sz="2000" dirty="0"/>
              <a:t>	x P is equivalent to x P</a:t>
            </a:r>
          </a:p>
          <a:p>
            <a:pPr marL="1274400" lvl="5" indent="-457200">
              <a:lnSpc>
                <a:spcPct val="150000"/>
              </a:lnSpc>
              <a:buFont typeface="+mj-lt"/>
              <a:buAutoNum type="arabicPeriod"/>
            </a:pPr>
            <a:endParaRPr lang="en-IN" sz="2000" dirty="0"/>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2933570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58</a:t>
            </a:fld>
            <a:endParaRPr lang="en-IN" dirty="0"/>
          </a:p>
        </p:txBody>
      </p:sp>
      <p:sp>
        <p:nvSpPr>
          <p:cNvPr id="5" name="Rectangle 4"/>
          <p:cNvSpPr/>
          <p:nvPr/>
        </p:nvSpPr>
        <p:spPr>
          <a:xfrm>
            <a:off x="207035" y="1152054"/>
            <a:ext cx="11577134" cy="2616101"/>
          </a:xfrm>
          <a:prstGeom prst="rect">
            <a:avLst/>
          </a:prstGeom>
        </p:spPr>
        <p:txBody>
          <a:bodyPr wrap="square">
            <a:spAutoFit/>
          </a:bodyPr>
          <a:lstStyle/>
          <a:p>
            <a:pPr marL="360000" lvl="4"/>
            <a:r>
              <a:rPr lang="en-IN" sz="2400" b="1" dirty="0"/>
              <a:t>References</a:t>
            </a:r>
          </a:p>
          <a:p>
            <a:pPr marL="360000" lvl="4"/>
            <a:endParaRPr lang="en-IN" sz="1000" b="1" dirty="0" smtClean="0"/>
          </a:p>
          <a:p>
            <a:pPr marL="360000" lvl="4"/>
            <a:endParaRPr lang="en-IN" sz="1000" dirty="0" smtClean="0"/>
          </a:p>
          <a:p>
            <a:pPr marL="1274400" lvl="5" indent="-457200">
              <a:lnSpc>
                <a:spcPct val="150000"/>
              </a:lnSpc>
              <a:buFont typeface="Arial" panose="020B0604020202020204" pitchFamily="34" charset="0"/>
              <a:buChar char="•"/>
            </a:pPr>
            <a:r>
              <a:rPr lang="en-IN" sz="2000" dirty="0"/>
              <a:t>Artificial Intelligence: A Modern Approach (2nd  Edition) by Russell and </a:t>
            </a:r>
            <a:r>
              <a:rPr lang="en-IN" sz="2000" dirty="0" err="1"/>
              <a:t>Norvig</a:t>
            </a:r>
            <a:r>
              <a:rPr lang="en-IN" sz="2000" dirty="0"/>
              <a:t> Chapter 8</a:t>
            </a:r>
          </a:p>
          <a:p>
            <a:pPr marL="1274400" lvl="5" indent="-457200">
              <a:lnSpc>
                <a:spcPct val="150000"/>
              </a:lnSpc>
              <a:buFont typeface="Arial" panose="020B0604020202020204" pitchFamily="34" charset="0"/>
              <a:buChar char="•"/>
            </a:pPr>
            <a:r>
              <a:rPr lang="en-IN" sz="2000" dirty="0">
                <a:hlinkClick r:id="rId2"/>
              </a:rPr>
              <a:t>http://www.cs.odu.edu/~</a:t>
            </a:r>
            <a:r>
              <a:rPr lang="en-IN" sz="2000" dirty="0" smtClean="0">
                <a:hlinkClick r:id="rId2"/>
              </a:rPr>
              <a:t>toida/nerzic/content/logic/pred</a:t>
            </a:r>
            <a:endParaRPr lang="en-IN" sz="2000" dirty="0" smtClean="0"/>
          </a:p>
          <a:p>
            <a:pPr marL="817200" lvl="5">
              <a:lnSpc>
                <a:spcPct val="150000"/>
              </a:lnSpc>
            </a:pPr>
            <a:endParaRPr lang="en-IN" sz="2000" dirty="0"/>
          </a:p>
          <a:p>
            <a:pPr marL="1274400" lvl="5" indent="-457200">
              <a:lnSpc>
                <a:spcPct val="150000"/>
              </a:lnSpc>
              <a:buFont typeface="+mj-lt"/>
              <a:buAutoNum type="arabicPeriod"/>
            </a:pPr>
            <a:endParaRPr lang="en-IN" sz="2000" dirty="0"/>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38700116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287592" cy="549275"/>
          </a:xfrm>
        </p:spPr>
        <p:txBody>
          <a:bodyPr>
            <a:normAutofit/>
          </a:bodyPr>
          <a:lstStyle/>
          <a:p>
            <a:r>
              <a:rPr lang="en-US" sz="2400" b="1" dirty="0" smtClean="0">
                <a:latin typeface="Helvetica" panose="020B0604020202020204" pitchFamily="34" charset="0"/>
                <a:cs typeface="Helvetica" panose="020B0604020202020204" pitchFamily="34" charset="0"/>
              </a:rPr>
              <a:t>Self Assessment Questions</a:t>
            </a:r>
            <a:endParaRPr lang="en-IN" sz="2400" b="1"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838200" y="1271834"/>
            <a:ext cx="10515600" cy="4351338"/>
          </a:xfrm>
        </p:spPr>
        <p:txBody>
          <a:bodyPr/>
          <a:lstStyle/>
          <a:p>
            <a:pPr marL="0" indent="0">
              <a:buNone/>
            </a:pPr>
            <a:r>
              <a:rPr lang="en-IN" dirty="0" smtClean="0"/>
              <a:t>1. There </a:t>
            </a:r>
            <a:r>
              <a:rPr lang="en-IN" dirty="0"/>
              <a:t>exist only two types of quantifiers, Universal Quantification and Existential Quantification</a:t>
            </a:r>
            <a:r>
              <a:rPr lang="en-IN" dirty="0" smtClean="0"/>
              <a:t>. State whether True or False.</a:t>
            </a:r>
            <a:endParaRPr lang="en-IN" dirty="0"/>
          </a:p>
          <a:p>
            <a:pPr marL="0" indent="0">
              <a:buNone/>
            </a:pPr>
            <a:endParaRPr lang="en-IN" dirty="0" smtClean="0"/>
          </a:p>
          <a:p>
            <a:pPr marL="0" indent="0">
              <a:buNone/>
            </a:pPr>
            <a:r>
              <a:rPr lang="en-IN" dirty="0" smtClean="0"/>
              <a:t>a</a:t>
            </a:r>
            <a:r>
              <a:rPr lang="en-IN" dirty="0"/>
              <a:t>) True</a:t>
            </a:r>
          </a:p>
          <a:p>
            <a:pPr marL="0" indent="0">
              <a:buNone/>
            </a:pPr>
            <a:r>
              <a:rPr lang="en-IN" dirty="0"/>
              <a:t>b) False</a:t>
            </a:r>
          </a:p>
          <a:p>
            <a:pPr marL="0" indent="0">
              <a:buNone/>
            </a:pPr>
            <a:endParaRPr lang="en-US" dirty="0" smtClean="0"/>
          </a:p>
          <a:p>
            <a:pPr marL="0" indent="0">
              <a:buNone/>
            </a:pPr>
            <a:endParaRPr lang="en-US" dirty="0"/>
          </a:p>
          <a:p>
            <a:pPr marL="0" indent="0">
              <a:buNone/>
            </a:pPr>
            <a:r>
              <a:rPr lang="en-US" b="1" dirty="0" smtClean="0"/>
              <a:t>Answer: a</a:t>
            </a:r>
            <a:endParaRPr lang="en-IN" b="1"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59</a:t>
            </a:fld>
            <a:endParaRPr lang="en-IN" dirty="0"/>
          </a:p>
        </p:txBody>
      </p:sp>
    </p:spTree>
    <p:extLst>
      <p:ext uri="{BB962C8B-B14F-4D97-AF65-F5344CB8AC3E}">
        <p14:creationId xmlns:p14="http://schemas.microsoft.com/office/powerpoint/2010/main" val="2317136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a:t>
            </a:fld>
            <a:endParaRPr lang="en-IN" dirty="0"/>
          </a:p>
        </p:txBody>
      </p:sp>
      <p:sp>
        <p:nvSpPr>
          <p:cNvPr id="5" name="Rectangle 4"/>
          <p:cNvSpPr/>
          <p:nvPr/>
        </p:nvSpPr>
        <p:spPr>
          <a:xfrm>
            <a:off x="207034" y="1242207"/>
            <a:ext cx="11835441" cy="5478423"/>
          </a:xfrm>
          <a:prstGeom prst="rect">
            <a:avLst/>
          </a:prstGeom>
        </p:spPr>
        <p:txBody>
          <a:bodyPr wrap="square">
            <a:spAutoFit/>
          </a:bodyPr>
          <a:lstStyle/>
          <a:p>
            <a:pPr marL="360000" lvl="4"/>
            <a:endParaRPr lang="en-US" sz="800" b="1" dirty="0"/>
          </a:p>
          <a:p>
            <a:pPr marL="1731600" lvl="6" indent="-457200">
              <a:lnSpc>
                <a:spcPct val="150000"/>
              </a:lnSpc>
              <a:buFont typeface="Arial" panose="020B0604020202020204" pitchFamily="34" charset="0"/>
              <a:buChar char="•"/>
            </a:pPr>
            <a:r>
              <a:rPr lang="en-IN" sz="2000" dirty="0" smtClean="0"/>
              <a:t>Sentences are combined by connectives:</a:t>
            </a:r>
          </a:p>
          <a:p>
            <a:pPr marL="2188800" lvl="7" indent="-457200">
              <a:lnSpc>
                <a:spcPct val="150000"/>
              </a:lnSpc>
              <a:buFont typeface="Arial" panose="020B0604020202020204" pitchFamily="34" charset="0"/>
              <a:buChar char="•"/>
            </a:pPr>
            <a:endParaRPr lang="en-US" sz="1000" dirty="0" smtClean="0"/>
          </a:p>
          <a:p>
            <a:pPr marL="2188800" lvl="7" indent="-457200">
              <a:lnSpc>
                <a:spcPct val="150000"/>
              </a:lnSpc>
              <a:buFont typeface="Arial" panose="020B0604020202020204" pitchFamily="34" charset="0"/>
              <a:buChar char="•"/>
            </a:pPr>
            <a:endParaRPr lang="en-US" sz="1000" dirty="0"/>
          </a:p>
          <a:p>
            <a:pPr marL="2188800" lvl="7" indent="-457200">
              <a:lnSpc>
                <a:spcPct val="150000"/>
              </a:lnSpc>
              <a:buFont typeface="Arial" panose="020B0604020202020204" pitchFamily="34" charset="0"/>
              <a:buChar char="•"/>
            </a:pPr>
            <a:endParaRPr lang="en-US" sz="1000" dirty="0" smtClean="0"/>
          </a:p>
          <a:p>
            <a:pPr marL="2188800" lvl="7" indent="-457200">
              <a:lnSpc>
                <a:spcPct val="150000"/>
              </a:lnSpc>
              <a:buFont typeface="Arial" panose="020B0604020202020204" pitchFamily="34" charset="0"/>
              <a:buChar char="•"/>
            </a:pPr>
            <a:endParaRPr lang="en-US" sz="1000" dirty="0"/>
          </a:p>
          <a:p>
            <a:pPr marL="2188800" lvl="7" indent="-457200">
              <a:lnSpc>
                <a:spcPct val="150000"/>
              </a:lnSpc>
              <a:buFont typeface="Arial" panose="020B0604020202020204" pitchFamily="34" charset="0"/>
              <a:buChar char="•"/>
            </a:pPr>
            <a:endParaRPr lang="en-US" sz="1000" dirty="0" smtClean="0"/>
          </a:p>
          <a:p>
            <a:pPr marL="2188800" lvl="7" indent="-457200">
              <a:lnSpc>
                <a:spcPct val="150000"/>
              </a:lnSpc>
              <a:buFont typeface="Arial" panose="020B0604020202020204" pitchFamily="34" charset="0"/>
              <a:buChar char="•"/>
            </a:pPr>
            <a:endParaRPr lang="en-US" sz="1000" dirty="0"/>
          </a:p>
          <a:p>
            <a:pPr marL="2188800" lvl="7" indent="-457200">
              <a:lnSpc>
                <a:spcPct val="150000"/>
              </a:lnSpc>
              <a:buFont typeface="Arial" panose="020B0604020202020204" pitchFamily="34" charset="0"/>
              <a:buChar char="•"/>
            </a:pPr>
            <a:endParaRPr lang="en-US" sz="1000" dirty="0" smtClean="0"/>
          </a:p>
          <a:p>
            <a:pPr marL="2188800" lvl="7" indent="-457200">
              <a:lnSpc>
                <a:spcPct val="150000"/>
              </a:lnSpc>
              <a:buFont typeface="Arial" panose="020B0604020202020204" pitchFamily="34" charset="0"/>
              <a:buChar char="•"/>
            </a:pPr>
            <a:endParaRPr lang="en-US" sz="1000" dirty="0"/>
          </a:p>
          <a:p>
            <a:pPr marL="2188800" lvl="7" indent="-457200">
              <a:lnSpc>
                <a:spcPct val="150000"/>
              </a:lnSpc>
              <a:buFont typeface="Arial" panose="020B0604020202020204" pitchFamily="34" charset="0"/>
              <a:buChar char="•"/>
            </a:pPr>
            <a:endParaRPr lang="en-US" sz="1000" dirty="0" smtClean="0"/>
          </a:p>
          <a:p>
            <a:pPr marL="2188800" lvl="7" indent="-457200">
              <a:lnSpc>
                <a:spcPct val="150000"/>
              </a:lnSpc>
              <a:buFont typeface="Arial" panose="020B0604020202020204" pitchFamily="34" charset="0"/>
              <a:buChar char="•"/>
            </a:pPr>
            <a:endParaRPr lang="en-US" sz="1000" dirty="0"/>
          </a:p>
          <a:p>
            <a:pPr marL="2188800" lvl="7" indent="-457200">
              <a:lnSpc>
                <a:spcPct val="150000"/>
              </a:lnSpc>
              <a:buFont typeface="Arial" panose="020B0604020202020204" pitchFamily="34" charset="0"/>
              <a:buChar char="•"/>
            </a:pPr>
            <a:endParaRPr lang="en-US" sz="1000" dirty="0" smtClean="0"/>
          </a:p>
          <a:p>
            <a:pPr marL="2188800" lvl="7" indent="-457200">
              <a:lnSpc>
                <a:spcPct val="150000"/>
              </a:lnSpc>
              <a:buFont typeface="Arial" panose="020B0604020202020204" pitchFamily="34" charset="0"/>
              <a:buChar char="•"/>
            </a:pPr>
            <a:endParaRPr lang="en-US" sz="1000" dirty="0"/>
          </a:p>
          <a:p>
            <a:pPr marL="2188800" lvl="7" indent="-457200">
              <a:lnSpc>
                <a:spcPct val="150000"/>
              </a:lnSpc>
              <a:buFont typeface="Arial" panose="020B0604020202020204" pitchFamily="34" charset="0"/>
              <a:buChar char="•"/>
            </a:pPr>
            <a:endParaRPr lang="en-US" sz="1000" dirty="0" smtClean="0"/>
          </a:p>
          <a:p>
            <a:pPr marL="2188800" lvl="7" indent="-457200">
              <a:lnSpc>
                <a:spcPct val="150000"/>
              </a:lnSpc>
              <a:buFont typeface="Arial" panose="020B0604020202020204" pitchFamily="34" charset="0"/>
              <a:buChar char="•"/>
            </a:pPr>
            <a:endParaRPr lang="en-US" sz="1000" dirty="0"/>
          </a:p>
          <a:p>
            <a:pPr marL="2188800" lvl="7" indent="-457200">
              <a:lnSpc>
                <a:spcPct val="150000"/>
              </a:lnSpc>
              <a:buFont typeface="Arial" panose="020B0604020202020204" pitchFamily="34" charset="0"/>
              <a:buChar char="•"/>
            </a:pPr>
            <a:endParaRPr lang="en-US" sz="1000" dirty="0" smtClean="0"/>
          </a:p>
          <a:p>
            <a:pPr marL="2188800" lvl="7" indent="-457200">
              <a:lnSpc>
                <a:spcPct val="150000"/>
              </a:lnSpc>
              <a:buFont typeface="Arial" panose="020B0604020202020204" pitchFamily="34" charset="0"/>
              <a:buChar char="•"/>
            </a:pPr>
            <a:endParaRPr lang="en-IN" sz="1000" dirty="0"/>
          </a:p>
          <a:p>
            <a:pPr marL="1731600" lvl="6" indent="-457200">
              <a:lnSpc>
                <a:spcPct val="150000"/>
              </a:lnSpc>
              <a:buFont typeface="Arial" panose="020B0604020202020204" pitchFamily="34" charset="0"/>
              <a:buChar char="•"/>
            </a:pPr>
            <a:r>
              <a:rPr lang="en-IN" sz="2000" dirty="0"/>
              <a:t>Literal: atomic sentence or negated atomic sentence</a:t>
            </a:r>
          </a:p>
          <a:p>
            <a:pPr marL="2188800" lvl="8">
              <a:lnSpc>
                <a:spcPct val="150000"/>
              </a:lnSpc>
            </a:pPr>
            <a:r>
              <a:rPr lang="en-IN" sz="2000" dirty="0"/>
              <a:t>P,  P</a:t>
            </a:r>
          </a:p>
          <a:p>
            <a:pPr marL="1731600" lvl="6" indent="-457200">
              <a:lnSpc>
                <a:spcPct val="150000"/>
              </a:lnSpc>
              <a:buFont typeface="+mj-lt"/>
              <a:buAutoNum type="arabicPeriod"/>
            </a:pPr>
            <a:endParaRPr lang="en-IN" sz="800" dirty="0" smtClean="0"/>
          </a:p>
        </p:txBody>
      </p:sp>
      <p:graphicFrame>
        <p:nvGraphicFramePr>
          <p:cNvPr id="7" name="Table 6"/>
          <p:cNvGraphicFramePr>
            <a:graphicFrameLocks noGrp="1"/>
          </p:cNvGraphicFramePr>
          <p:nvPr>
            <p:extLst>
              <p:ext uri="{D42A27DB-BD31-4B8C-83A1-F6EECF244321}">
                <p14:modId xmlns:p14="http://schemas.microsoft.com/office/powerpoint/2010/main" val="3250343426"/>
              </p:ext>
            </p:extLst>
          </p:nvPr>
        </p:nvGraphicFramePr>
        <p:xfrm>
          <a:off x="3407670" y="2112134"/>
          <a:ext cx="5434167" cy="3272680"/>
        </p:xfrm>
        <a:graphic>
          <a:graphicData uri="http://schemas.openxmlformats.org/drawingml/2006/table">
            <a:tbl>
              <a:tblPr firstRow="1" bandRow="1">
                <a:tableStyleId>{616DA210-FB5B-4158-B5E0-FEB733F419BA}</a:tableStyleId>
              </a:tblPr>
              <a:tblGrid>
                <a:gridCol w="1811389">
                  <a:extLst>
                    <a:ext uri="{9D8B030D-6E8A-4147-A177-3AD203B41FA5}">
                      <a16:colId xmlns="" xmlns:a16="http://schemas.microsoft.com/office/drawing/2014/main" val="20000"/>
                    </a:ext>
                  </a:extLst>
                </a:gridCol>
                <a:gridCol w="1811389">
                  <a:extLst>
                    <a:ext uri="{9D8B030D-6E8A-4147-A177-3AD203B41FA5}">
                      <a16:colId xmlns="" xmlns:a16="http://schemas.microsoft.com/office/drawing/2014/main" val="20001"/>
                    </a:ext>
                  </a:extLst>
                </a:gridCol>
                <a:gridCol w="1811389">
                  <a:extLst>
                    <a:ext uri="{9D8B030D-6E8A-4147-A177-3AD203B41FA5}">
                      <a16:colId xmlns="" xmlns:a16="http://schemas.microsoft.com/office/drawing/2014/main" val="20002"/>
                    </a:ext>
                  </a:extLst>
                </a:gridCol>
              </a:tblGrid>
              <a:tr h="580793">
                <a:tc>
                  <a:txBody>
                    <a:bodyPr/>
                    <a:lstStyle/>
                    <a:p>
                      <a:pPr algn="ctr"/>
                      <a:r>
                        <a:rPr lang="en-US" altLang="en-US" sz="1600" dirty="0" smtClean="0">
                          <a:sym typeface="Symbol" pitchFamily="-108" charset="2"/>
                        </a:rPr>
                        <a:t></a:t>
                      </a:r>
                      <a:endParaRPr lang="en-US" sz="1600" dirty="0"/>
                    </a:p>
                  </a:txBody>
                  <a:tcPr marL="81513" marR="81513" marT="40756" marB="40756" anchor="ctr"/>
                </a:tc>
                <a:tc>
                  <a:txBody>
                    <a:bodyPr/>
                    <a:lstStyle/>
                    <a:p>
                      <a:pPr algn="ctr"/>
                      <a:r>
                        <a:rPr lang="en-US" altLang="en-US" sz="1600" dirty="0" smtClean="0"/>
                        <a:t>and </a:t>
                      </a:r>
                      <a:endParaRPr lang="en-US" sz="1600" dirty="0"/>
                    </a:p>
                  </a:txBody>
                  <a:tcPr marL="81513" marR="81513" marT="40756" marB="407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en-US" sz="1800" dirty="0" smtClean="0"/>
                        <a:t>[conjunction]</a:t>
                      </a:r>
                    </a:p>
                    <a:p>
                      <a:pPr algn="ctr"/>
                      <a:endParaRPr lang="en-US" sz="1600" dirty="0"/>
                    </a:p>
                  </a:txBody>
                  <a:tcPr marL="81513" marR="81513" marT="40756" marB="40756" anchor="ctr"/>
                </a:tc>
                <a:extLst>
                  <a:ext uri="{0D108BD9-81ED-4DB2-BD59-A6C34878D82A}">
                    <a16:rowId xmlns="" xmlns:a16="http://schemas.microsoft.com/office/drawing/2014/main" val="10000"/>
                  </a:ext>
                </a:extLst>
              </a:tr>
              <a:tr h="580793">
                <a:tc>
                  <a:txBody>
                    <a:bodyPr/>
                    <a:lstStyle/>
                    <a:p>
                      <a:pPr algn="ctr"/>
                      <a:r>
                        <a:rPr lang="en-US" altLang="en-US" sz="1600" dirty="0" smtClean="0">
                          <a:sym typeface="Symbol" pitchFamily="-108" charset="2"/>
                        </a:rPr>
                        <a:t></a:t>
                      </a:r>
                      <a:endParaRPr lang="en-US" sz="1600" dirty="0"/>
                    </a:p>
                  </a:txBody>
                  <a:tcPr marL="81513" marR="81513" marT="40756" marB="40756" anchor="ctr"/>
                </a:tc>
                <a:tc>
                  <a:txBody>
                    <a:bodyPr/>
                    <a:lstStyle/>
                    <a:p>
                      <a:pPr algn="ctr"/>
                      <a:r>
                        <a:rPr lang="en-US" altLang="en-US" sz="1600" dirty="0" smtClean="0"/>
                        <a:t>or</a:t>
                      </a:r>
                      <a:endParaRPr lang="en-US" sz="1600" dirty="0"/>
                    </a:p>
                  </a:txBody>
                  <a:tcPr marL="81513" marR="81513" marT="40756" marB="407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en-US" sz="1800" dirty="0" smtClean="0"/>
                        <a:t>[disjunction]</a:t>
                      </a:r>
                    </a:p>
                    <a:p>
                      <a:pPr algn="ctr"/>
                      <a:endParaRPr lang="en-US" sz="1600" dirty="0"/>
                    </a:p>
                  </a:txBody>
                  <a:tcPr marL="81513" marR="81513" marT="40756" marB="40756" anchor="ctr"/>
                </a:tc>
                <a:extLst>
                  <a:ext uri="{0D108BD9-81ED-4DB2-BD59-A6C34878D82A}">
                    <a16:rowId xmlns="" xmlns:a16="http://schemas.microsoft.com/office/drawing/2014/main" val="10001"/>
                  </a:ext>
                </a:extLst>
              </a:tr>
              <a:tr h="846477">
                <a:tc>
                  <a:txBody>
                    <a:bodyPr/>
                    <a:lstStyle/>
                    <a:p>
                      <a:pPr algn="ctr"/>
                      <a:r>
                        <a:rPr lang="en-US" altLang="en-US" sz="1600" dirty="0" smtClean="0">
                          <a:sym typeface="Symbol" pitchFamily="-108" charset="2"/>
                        </a:rPr>
                        <a:t></a:t>
                      </a:r>
                      <a:endParaRPr lang="en-US" sz="1600" dirty="0"/>
                    </a:p>
                  </a:txBody>
                  <a:tcPr marL="81513" marR="81513" marT="40756" marB="40756" anchor="ctr"/>
                </a:tc>
                <a:tc>
                  <a:txBody>
                    <a:bodyPr/>
                    <a:lstStyle/>
                    <a:p>
                      <a:pPr algn="ctr"/>
                      <a:r>
                        <a:rPr lang="en-US" altLang="en-US" sz="1600" dirty="0" smtClean="0"/>
                        <a:t>implies</a:t>
                      </a:r>
                      <a:endParaRPr lang="en-US" sz="1600" dirty="0"/>
                    </a:p>
                  </a:txBody>
                  <a:tcPr marL="81513" marR="81513" marT="40756" marB="407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en-US" sz="1800" dirty="0" smtClean="0"/>
                        <a:t>[implication / conditional]</a:t>
                      </a:r>
                    </a:p>
                    <a:p>
                      <a:pPr algn="ctr"/>
                      <a:endParaRPr lang="en-US" sz="1600" dirty="0"/>
                    </a:p>
                  </a:txBody>
                  <a:tcPr marL="81513" marR="81513" marT="40756" marB="40756" anchor="ctr"/>
                </a:tc>
                <a:extLst>
                  <a:ext uri="{0D108BD9-81ED-4DB2-BD59-A6C34878D82A}">
                    <a16:rowId xmlns="" xmlns:a16="http://schemas.microsoft.com/office/drawing/2014/main" val="10002"/>
                  </a:ext>
                </a:extLst>
              </a:tr>
              <a:tr h="580793">
                <a:tc>
                  <a:txBody>
                    <a:bodyPr/>
                    <a:lstStyle/>
                    <a:p>
                      <a:pPr algn="ctr"/>
                      <a:r>
                        <a:rPr lang="en-US" altLang="en-US" sz="1600" dirty="0" smtClean="0">
                          <a:sym typeface="Symbol" pitchFamily="-108" charset="2"/>
                        </a:rPr>
                        <a:t></a:t>
                      </a:r>
                      <a:endParaRPr lang="en-US" sz="1600" dirty="0"/>
                    </a:p>
                  </a:txBody>
                  <a:tcPr marL="81513" marR="81513" marT="40756" marB="40756" anchor="ctr"/>
                </a:tc>
                <a:tc>
                  <a:txBody>
                    <a:bodyPr/>
                    <a:lstStyle/>
                    <a:p>
                      <a:pPr algn="ctr"/>
                      <a:r>
                        <a:rPr lang="en-US" altLang="en-US" sz="1600" dirty="0" smtClean="0"/>
                        <a:t>is equivalent</a:t>
                      </a:r>
                      <a:endParaRPr lang="en-US" sz="1600" dirty="0"/>
                    </a:p>
                  </a:txBody>
                  <a:tcPr marL="81513" marR="81513" marT="40756" marB="407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en-US" sz="1800" dirty="0" smtClean="0"/>
                        <a:t>[</a:t>
                      </a:r>
                      <a:r>
                        <a:rPr lang="en-US" altLang="en-US" sz="1800" dirty="0" err="1" smtClean="0"/>
                        <a:t>biconditional</a:t>
                      </a:r>
                      <a:r>
                        <a:rPr lang="en-US" altLang="en-US" sz="1800" dirty="0" smtClean="0"/>
                        <a:t>]</a:t>
                      </a:r>
                    </a:p>
                    <a:p>
                      <a:pPr algn="ctr"/>
                      <a:endParaRPr lang="en-US" sz="1600" dirty="0"/>
                    </a:p>
                  </a:txBody>
                  <a:tcPr marL="81513" marR="81513" marT="40756" marB="40756" anchor="ctr"/>
                </a:tc>
                <a:extLst>
                  <a:ext uri="{0D108BD9-81ED-4DB2-BD59-A6C34878D82A}">
                    <a16:rowId xmlns="" xmlns:a16="http://schemas.microsoft.com/office/drawing/2014/main" val="10003"/>
                  </a:ext>
                </a:extLst>
              </a:tr>
              <a:tr h="580793">
                <a:tc>
                  <a:txBody>
                    <a:bodyPr/>
                    <a:lstStyle/>
                    <a:p>
                      <a:pPr algn="ctr"/>
                      <a:r>
                        <a:rPr lang="en-US" altLang="en-US" sz="1600" dirty="0" smtClean="0">
                          <a:sym typeface="Symbol" pitchFamily="-108" charset="2"/>
                        </a:rPr>
                        <a:t></a:t>
                      </a:r>
                      <a:endParaRPr lang="en-US" sz="1600" dirty="0"/>
                    </a:p>
                  </a:txBody>
                  <a:tcPr marL="81513" marR="81513" marT="40756" marB="40756" anchor="ctr"/>
                </a:tc>
                <a:tc>
                  <a:txBody>
                    <a:bodyPr/>
                    <a:lstStyle/>
                    <a:p>
                      <a:pPr algn="ctr"/>
                      <a:r>
                        <a:rPr lang="en-US" altLang="en-US" sz="1600" dirty="0" smtClean="0"/>
                        <a:t>not</a:t>
                      </a:r>
                      <a:endParaRPr lang="en-US" sz="1600" dirty="0"/>
                    </a:p>
                  </a:txBody>
                  <a:tcPr marL="81513" marR="81513" marT="40756" marB="407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en-US" sz="1800" dirty="0" smtClean="0"/>
                        <a:t>[negation]</a:t>
                      </a:r>
                    </a:p>
                    <a:p>
                      <a:pPr algn="ctr"/>
                      <a:endParaRPr lang="en-US" sz="1600" dirty="0"/>
                    </a:p>
                  </a:txBody>
                  <a:tcPr marL="81513" marR="81513" marT="40756" marB="40756" anchor="ctr"/>
                </a:tc>
                <a:extLst>
                  <a:ext uri="{0D108BD9-81ED-4DB2-BD59-A6C34878D82A}">
                    <a16:rowId xmlns="" xmlns:a16="http://schemas.microsoft.com/office/drawing/2014/main" val="10004"/>
                  </a:ext>
                </a:extLst>
              </a:tr>
            </a:tbl>
          </a:graphicData>
        </a:graphic>
      </p:graphicFrame>
      <p:sp>
        <p:nvSpPr>
          <p:cNvPr id="8" name="Rectangle 7"/>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34506764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82725"/>
            <a:ext cx="10515600" cy="4351338"/>
          </a:xfrm>
        </p:spPr>
        <p:txBody>
          <a:bodyPr>
            <a:normAutofit lnSpcReduction="10000"/>
          </a:bodyPr>
          <a:lstStyle/>
          <a:p>
            <a:pPr marL="0" indent="0">
              <a:buNone/>
            </a:pPr>
            <a:r>
              <a:rPr lang="en-IN" dirty="0" smtClean="0"/>
              <a:t>2. Translate </a:t>
            </a:r>
            <a:r>
              <a:rPr lang="en-IN" dirty="0"/>
              <a:t>the following statement into FOL.</a:t>
            </a:r>
          </a:p>
          <a:p>
            <a:pPr marL="0" indent="0">
              <a:buNone/>
            </a:pPr>
            <a:r>
              <a:rPr lang="en-IN" dirty="0"/>
              <a:t>“For every a, if a is a philosopher, then a is a scholar</a:t>
            </a:r>
            <a:r>
              <a:rPr lang="en-IN" dirty="0" smtClean="0"/>
              <a:t>”</a:t>
            </a:r>
          </a:p>
          <a:p>
            <a:pPr marL="0" indent="0">
              <a:buNone/>
            </a:pPr>
            <a:endParaRPr lang="en-IN" dirty="0"/>
          </a:p>
          <a:p>
            <a:pPr marL="0" indent="0">
              <a:buNone/>
            </a:pPr>
            <a:r>
              <a:rPr lang="en-IN" dirty="0"/>
              <a:t>a) ∀ a philosopher(a) scholar(a)</a:t>
            </a:r>
          </a:p>
          <a:p>
            <a:pPr marL="0" indent="0">
              <a:buNone/>
            </a:pPr>
            <a:r>
              <a:rPr lang="en-IN" dirty="0"/>
              <a:t>b) ∃ a philosopher(a) scholar(a)</a:t>
            </a:r>
          </a:p>
          <a:p>
            <a:pPr marL="0" indent="0">
              <a:buNone/>
            </a:pPr>
            <a:r>
              <a:rPr lang="en-IN" dirty="0"/>
              <a:t>c) All of the mentioned</a:t>
            </a:r>
          </a:p>
          <a:p>
            <a:pPr marL="0" indent="0">
              <a:buNone/>
            </a:pPr>
            <a:r>
              <a:rPr lang="en-IN" dirty="0"/>
              <a:t>d) None of the mentioned</a:t>
            </a:r>
          </a:p>
          <a:p>
            <a:pPr marL="0" indent="0">
              <a:buNone/>
            </a:pPr>
            <a:endParaRPr lang="en-US" dirty="0" smtClean="0"/>
          </a:p>
          <a:p>
            <a:pPr marL="0" indent="0">
              <a:buNone/>
            </a:pPr>
            <a:r>
              <a:rPr lang="en-US" b="1" dirty="0" smtClean="0"/>
              <a:t>Answer: a</a:t>
            </a:r>
            <a:endParaRPr lang="en-IN" b="1"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60</a:t>
            </a:fld>
            <a:endParaRPr lang="en-IN" dirty="0"/>
          </a:p>
        </p:txBody>
      </p:sp>
      <p:sp>
        <p:nvSpPr>
          <p:cNvPr id="5" name="Title 1"/>
          <p:cNvSpPr>
            <a:spLocks noGrp="1"/>
          </p:cNvSpPr>
          <p:nvPr>
            <p:ph type="title"/>
          </p:nvPr>
        </p:nvSpPr>
        <p:spPr>
          <a:xfrm>
            <a:off x="838200" y="365125"/>
            <a:ext cx="4287592" cy="549275"/>
          </a:xfrm>
        </p:spPr>
        <p:txBody>
          <a:bodyPr>
            <a:normAutofit/>
          </a:bodyPr>
          <a:lstStyle/>
          <a:p>
            <a:r>
              <a:rPr lang="en-US" sz="2400" b="1" dirty="0" smtClean="0">
                <a:latin typeface="Helvetica" panose="020B0604020202020204" pitchFamily="34" charset="0"/>
                <a:cs typeface="Helvetica" panose="020B0604020202020204" pitchFamily="34" charset="0"/>
              </a:rPr>
              <a:t>Self Assessment Questions</a:t>
            </a:r>
            <a:endParaRPr lang="en-IN" sz="24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461299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IN" dirty="0" smtClean="0"/>
              <a:t>3. A </a:t>
            </a:r>
            <a:r>
              <a:rPr lang="en-IN" dirty="0"/>
              <a:t>_________ is used to demonstrate, on a purely syntactic basis, that one formula is a logical consequence of another formula</a:t>
            </a:r>
            <a:r>
              <a:rPr lang="en-IN" dirty="0" smtClean="0"/>
              <a:t>.</a:t>
            </a:r>
          </a:p>
          <a:p>
            <a:pPr marL="0" indent="0">
              <a:buNone/>
            </a:pPr>
            <a:endParaRPr lang="en-IN" dirty="0"/>
          </a:p>
          <a:p>
            <a:pPr marL="0" indent="0">
              <a:buNone/>
            </a:pPr>
            <a:r>
              <a:rPr lang="en-IN" dirty="0"/>
              <a:t>a) Deductive Systems</a:t>
            </a:r>
          </a:p>
          <a:p>
            <a:pPr marL="0" indent="0">
              <a:buNone/>
            </a:pPr>
            <a:r>
              <a:rPr lang="en-IN" dirty="0"/>
              <a:t>b) Inductive Systems</a:t>
            </a:r>
          </a:p>
          <a:p>
            <a:pPr marL="0" indent="0">
              <a:buNone/>
            </a:pPr>
            <a:r>
              <a:rPr lang="en-IN" dirty="0"/>
              <a:t>c) Reasoning with Knowledge Based Systems</a:t>
            </a:r>
          </a:p>
          <a:p>
            <a:pPr marL="0" indent="0">
              <a:buNone/>
            </a:pPr>
            <a:r>
              <a:rPr lang="en-IN" dirty="0"/>
              <a:t>d) Search Based </a:t>
            </a:r>
            <a:r>
              <a:rPr lang="en-IN" dirty="0" smtClean="0"/>
              <a:t>Systems</a:t>
            </a:r>
          </a:p>
          <a:p>
            <a:pPr marL="0" indent="0">
              <a:buNone/>
            </a:pPr>
            <a:endParaRPr lang="en-US" dirty="0"/>
          </a:p>
          <a:p>
            <a:pPr marL="0" indent="0">
              <a:buNone/>
            </a:pPr>
            <a:r>
              <a:rPr lang="en-US" b="1" dirty="0" smtClean="0"/>
              <a:t>Answer: a</a:t>
            </a:r>
            <a:endParaRPr lang="en-IN" b="1" dirty="0"/>
          </a:p>
          <a:p>
            <a:pPr marL="0" indent="0">
              <a:buNone/>
            </a:pPr>
            <a:endParaRPr lang="en-IN"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61</a:t>
            </a:fld>
            <a:endParaRPr lang="en-IN" dirty="0"/>
          </a:p>
        </p:txBody>
      </p:sp>
      <p:sp>
        <p:nvSpPr>
          <p:cNvPr id="5" name="Title 1"/>
          <p:cNvSpPr>
            <a:spLocks noGrp="1"/>
          </p:cNvSpPr>
          <p:nvPr>
            <p:ph type="title"/>
          </p:nvPr>
        </p:nvSpPr>
        <p:spPr>
          <a:xfrm>
            <a:off x="838200" y="365125"/>
            <a:ext cx="4287592" cy="549275"/>
          </a:xfrm>
        </p:spPr>
        <p:txBody>
          <a:bodyPr>
            <a:normAutofit/>
          </a:bodyPr>
          <a:lstStyle/>
          <a:p>
            <a:r>
              <a:rPr lang="en-US" sz="2400" b="1" dirty="0" smtClean="0">
                <a:latin typeface="Helvetica" panose="020B0604020202020204" pitchFamily="34" charset="0"/>
                <a:cs typeface="Helvetica" panose="020B0604020202020204" pitchFamily="34" charset="0"/>
              </a:rPr>
              <a:t>Self Assessment Questions</a:t>
            </a:r>
            <a:endParaRPr lang="en-IN" sz="24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70216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IN" dirty="0" smtClean="0"/>
              <a:t>4. The </a:t>
            </a:r>
            <a:r>
              <a:rPr lang="en-IN" dirty="0"/>
              <a:t>statement comprising the limitations of FOL </a:t>
            </a:r>
            <a:r>
              <a:rPr lang="en-IN" dirty="0" smtClean="0"/>
              <a:t>is/are</a:t>
            </a:r>
          </a:p>
          <a:p>
            <a:pPr marL="0" indent="0">
              <a:buNone/>
            </a:pPr>
            <a:endParaRPr lang="en-IN" dirty="0"/>
          </a:p>
          <a:p>
            <a:pPr marL="0" indent="0">
              <a:buNone/>
            </a:pPr>
            <a:r>
              <a:rPr lang="en-IN" dirty="0"/>
              <a:t>a) Expressiveness</a:t>
            </a:r>
          </a:p>
          <a:p>
            <a:pPr marL="0" indent="0">
              <a:buNone/>
            </a:pPr>
            <a:r>
              <a:rPr lang="en-IN" dirty="0"/>
              <a:t>b) Formalizing Natural Languages</a:t>
            </a:r>
          </a:p>
          <a:p>
            <a:pPr marL="0" indent="0">
              <a:buNone/>
            </a:pPr>
            <a:r>
              <a:rPr lang="en-IN" dirty="0"/>
              <a:t>c) Many-sorted Logic</a:t>
            </a:r>
          </a:p>
          <a:p>
            <a:pPr marL="0" indent="0">
              <a:buNone/>
            </a:pPr>
            <a:r>
              <a:rPr lang="en-IN" dirty="0"/>
              <a:t>d) All of the mentioned</a:t>
            </a:r>
          </a:p>
          <a:p>
            <a:pPr marL="0" indent="0">
              <a:buNone/>
            </a:pPr>
            <a:endParaRPr lang="en-US" dirty="0" smtClean="0"/>
          </a:p>
          <a:p>
            <a:pPr marL="0" indent="0">
              <a:buNone/>
            </a:pPr>
            <a:endParaRPr lang="en-US" dirty="0"/>
          </a:p>
          <a:p>
            <a:pPr marL="0" indent="0">
              <a:buNone/>
            </a:pPr>
            <a:r>
              <a:rPr lang="en-US" b="1" dirty="0" smtClean="0"/>
              <a:t>Answer: d</a:t>
            </a:r>
            <a:endParaRPr lang="en-IN" b="1"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62</a:t>
            </a:fld>
            <a:endParaRPr lang="en-IN" dirty="0"/>
          </a:p>
        </p:txBody>
      </p:sp>
      <p:sp>
        <p:nvSpPr>
          <p:cNvPr id="5" name="Title 1"/>
          <p:cNvSpPr>
            <a:spLocks noGrp="1"/>
          </p:cNvSpPr>
          <p:nvPr>
            <p:ph type="title"/>
          </p:nvPr>
        </p:nvSpPr>
        <p:spPr>
          <a:xfrm>
            <a:off x="838200" y="365125"/>
            <a:ext cx="4287592" cy="549275"/>
          </a:xfrm>
        </p:spPr>
        <p:txBody>
          <a:bodyPr>
            <a:normAutofit/>
          </a:bodyPr>
          <a:lstStyle/>
          <a:p>
            <a:r>
              <a:rPr lang="en-US" sz="2400" b="1" dirty="0" smtClean="0">
                <a:latin typeface="Helvetica" panose="020B0604020202020204" pitchFamily="34" charset="0"/>
                <a:cs typeface="Helvetica" panose="020B0604020202020204" pitchFamily="34" charset="0"/>
              </a:rPr>
              <a:t>Self Assessment Questions</a:t>
            </a:r>
            <a:endParaRPr lang="en-IN" sz="24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76301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a:t>5</a:t>
            </a:r>
            <a:r>
              <a:rPr lang="en-IN" dirty="0" smtClean="0"/>
              <a:t>. A </a:t>
            </a:r>
            <a:r>
              <a:rPr lang="en-IN" dirty="0"/>
              <a:t>Term is either an individual constant (a 0-ary function), or a variable, or an n-</a:t>
            </a:r>
            <a:r>
              <a:rPr lang="en-IN" dirty="0" err="1"/>
              <a:t>ary</a:t>
            </a:r>
            <a:r>
              <a:rPr lang="en-IN" dirty="0"/>
              <a:t> function applied to n terms: F(t1 t2 ..</a:t>
            </a:r>
            <a:r>
              <a:rPr lang="en-IN" dirty="0" err="1"/>
              <a:t>tn</a:t>
            </a:r>
            <a:r>
              <a:rPr lang="en-IN" dirty="0" smtClean="0"/>
              <a:t>). State whether True or False.</a:t>
            </a:r>
          </a:p>
          <a:p>
            <a:pPr marL="0" indent="0">
              <a:buNone/>
            </a:pPr>
            <a:endParaRPr lang="en-IN" dirty="0"/>
          </a:p>
          <a:p>
            <a:pPr marL="0" indent="0">
              <a:buNone/>
            </a:pPr>
            <a:r>
              <a:rPr lang="en-IN" dirty="0"/>
              <a:t>a) True</a:t>
            </a:r>
          </a:p>
          <a:p>
            <a:pPr marL="0" indent="0">
              <a:buNone/>
            </a:pPr>
            <a:r>
              <a:rPr lang="en-IN" dirty="0"/>
              <a:t>b) False</a:t>
            </a:r>
          </a:p>
          <a:p>
            <a:pPr marL="0" indent="0">
              <a:buNone/>
            </a:pPr>
            <a:endParaRPr lang="en-US" dirty="0" smtClean="0"/>
          </a:p>
          <a:p>
            <a:pPr marL="0" indent="0">
              <a:buNone/>
            </a:pPr>
            <a:r>
              <a:rPr lang="en-US" b="1" dirty="0" smtClean="0"/>
              <a:t>Answer: a</a:t>
            </a:r>
            <a:endParaRPr lang="en-IN" b="1"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63</a:t>
            </a:fld>
            <a:endParaRPr lang="en-IN" dirty="0"/>
          </a:p>
        </p:txBody>
      </p:sp>
      <p:sp>
        <p:nvSpPr>
          <p:cNvPr id="5" name="Title 1"/>
          <p:cNvSpPr>
            <a:spLocks noGrp="1"/>
          </p:cNvSpPr>
          <p:nvPr>
            <p:ph type="title"/>
          </p:nvPr>
        </p:nvSpPr>
        <p:spPr>
          <a:xfrm>
            <a:off x="838200" y="365125"/>
            <a:ext cx="4287592" cy="549275"/>
          </a:xfrm>
        </p:spPr>
        <p:txBody>
          <a:bodyPr>
            <a:normAutofit/>
          </a:bodyPr>
          <a:lstStyle/>
          <a:p>
            <a:r>
              <a:rPr lang="en-US" sz="2400" b="1" dirty="0" smtClean="0">
                <a:latin typeface="Helvetica" panose="020B0604020202020204" pitchFamily="34" charset="0"/>
                <a:cs typeface="Helvetica" panose="020B0604020202020204" pitchFamily="34" charset="0"/>
              </a:rPr>
              <a:t>Self Assessment Questions</a:t>
            </a:r>
            <a:endParaRPr lang="en-IN" sz="24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425234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a:t>6</a:t>
            </a:r>
            <a:r>
              <a:rPr lang="en-IN" dirty="0" smtClean="0"/>
              <a:t>. First </a:t>
            </a:r>
            <a:r>
              <a:rPr lang="en-IN" dirty="0"/>
              <a:t>Order Logic is also known as </a:t>
            </a:r>
            <a:r>
              <a:rPr lang="en-IN" dirty="0" smtClean="0"/>
              <a:t>___________.</a:t>
            </a:r>
            <a:endParaRPr lang="en-IN" dirty="0"/>
          </a:p>
          <a:p>
            <a:pPr marL="0" indent="0">
              <a:buNone/>
            </a:pPr>
            <a:r>
              <a:rPr lang="en-IN" dirty="0" smtClean="0"/>
              <a:t/>
            </a:r>
            <a:br>
              <a:rPr lang="en-IN" dirty="0" smtClean="0"/>
            </a:br>
            <a:r>
              <a:rPr lang="en-IN" dirty="0" smtClean="0"/>
              <a:t>a</a:t>
            </a:r>
            <a:r>
              <a:rPr lang="en-IN" dirty="0"/>
              <a:t>) First Order Predicate Calculus</a:t>
            </a:r>
          </a:p>
          <a:p>
            <a:pPr marL="0" indent="0">
              <a:buNone/>
            </a:pPr>
            <a:r>
              <a:rPr lang="en-IN" dirty="0"/>
              <a:t>b) Quantification Theory</a:t>
            </a:r>
          </a:p>
          <a:p>
            <a:pPr marL="0" indent="0">
              <a:buNone/>
            </a:pPr>
            <a:r>
              <a:rPr lang="en-IN" dirty="0"/>
              <a:t>c) Lower Order Calculus</a:t>
            </a:r>
          </a:p>
          <a:p>
            <a:pPr marL="0" indent="0">
              <a:buNone/>
            </a:pPr>
            <a:r>
              <a:rPr lang="en-IN" dirty="0"/>
              <a:t>d) All of the mentioned</a:t>
            </a:r>
          </a:p>
          <a:p>
            <a:pPr marL="0" indent="0">
              <a:buNone/>
            </a:pPr>
            <a:endParaRPr lang="en-US" dirty="0" smtClean="0"/>
          </a:p>
          <a:p>
            <a:pPr marL="0" indent="0">
              <a:buNone/>
            </a:pPr>
            <a:r>
              <a:rPr lang="en-US" b="1" dirty="0" smtClean="0"/>
              <a:t>Answer: d</a:t>
            </a:r>
            <a:endParaRPr lang="en-IN" b="1"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64</a:t>
            </a:fld>
            <a:endParaRPr lang="en-IN" dirty="0"/>
          </a:p>
        </p:txBody>
      </p:sp>
      <p:sp>
        <p:nvSpPr>
          <p:cNvPr id="5" name="Title 1"/>
          <p:cNvSpPr>
            <a:spLocks noGrp="1"/>
          </p:cNvSpPr>
          <p:nvPr>
            <p:ph type="title"/>
          </p:nvPr>
        </p:nvSpPr>
        <p:spPr>
          <a:xfrm>
            <a:off x="838200" y="365125"/>
            <a:ext cx="4287592" cy="549275"/>
          </a:xfrm>
        </p:spPr>
        <p:txBody>
          <a:bodyPr>
            <a:normAutofit/>
          </a:bodyPr>
          <a:lstStyle/>
          <a:p>
            <a:r>
              <a:rPr lang="en-US" sz="2400" b="1" dirty="0" smtClean="0">
                <a:latin typeface="Helvetica" panose="020B0604020202020204" pitchFamily="34" charset="0"/>
                <a:cs typeface="Helvetica" panose="020B0604020202020204" pitchFamily="34" charset="0"/>
              </a:rPr>
              <a:t>Self Assessment Questions</a:t>
            </a:r>
            <a:endParaRPr lang="en-IN" sz="24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018545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3754" y="1438764"/>
            <a:ext cx="10515600" cy="4351338"/>
          </a:xfrm>
        </p:spPr>
        <p:txBody>
          <a:bodyPr>
            <a:normAutofit fontScale="92500" lnSpcReduction="20000"/>
          </a:bodyPr>
          <a:lstStyle/>
          <a:p>
            <a:pPr marL="0" indent="0" algn="just">
              <a:buNone/>
            </a:pPr>
            <a:r>
              <a:rPr lang="en-IN" dirty="0" smtClean="0"/>
              <a:t>7. The </a:t>
            </a:r>
            <a:r>
              <a:rPr lang="en-IN" dirty="0"/>
              <a:t>adjective “first-order” distinguishes first-order logic from ___________ in which there are predicates having predicates or functions as arguments, or in which one or both of predicate quantifiers or function quantifiers are permitted</a:t>
            </a:r>
            <a:r>
              <a:rPr lang="en-IN" dirty="0" smtClean="0"/>
              <a:t>.</a:t>
            </a:r>
          </a:p>
          <a:p>
            <a:pPr marL="0" indent="0">
              <a:buNone/>
            </a:pPr>
            <a:endParaRPr lang="en-IN" dirty="0"/>
          </a:p>
          <a:p>
            <a:pPr marL="0" indent="0">
              <a:buNone/>
            </a:pPr>
            <a:r>
              <a:rPr lang="en-IN" dirty="0"/>
              <a:t>a) Representational Verification</a:t>
            </a:r>
          </a:p>
          <a:p>
            <a:pPr marL="0" indent="0">
              <a:buNone/>
            </a:pPr>
            <a:r>
              <a:rPr lang="en-IN" dirty="0"/>
              <a:t>b) Representational Adequacy</a:t>
            </a:r>
          </a:p>
          <a:p>
            <a:pPr marL="0" indent="0">
              <a:buNone/>
            </a:pPr>
            <a:r>
              <a:rPr lang="en-IN" dirty="0"/>
              <a:t>c) Higher Order Logic</a:t>
            </a:r>
          </a:p>
          <a:p>
            <a:pPr marL="0" indent="0">
              <a:buNone/>
            </a:pPr>
            <a:r>
              <a:rPr lang="en-IN" dirty="0"/>
              <a:t>d) Inferential </a:t>
            </a:r>
            <a:r>
              <a:rPr lang="en-IN" dirty="0" smtClean="0"/>
              <a:t>Efficiency</a:t>
            </a:r>
          </a:p>
          <a:p>
            <a:pPr marL="0" indent="0">
              <a:buNone/>
            </a:pPr>
            <a:endParaRPr lang="en-US" dirty="0"/>
          </a:p>
          <a:p>
            <a:pPr marL="0" indent="0">
              <a:buNone/>
            </a:pPr>
            <a:r>
              <a:rPr lang="en-US" b="1" dirty="0" smtClean="0"/>
              <a:t>Answer: c</a:t>
            </a:r>
            <a:endParaRPr lang="en-IN" b="1" dirty="0"/>
          </a:p>
          <a:p>
            <a:pPr marL="0" indent="0">
              <a:buNone/>
            </a:pPr>
            <a:endParaRPr lang="en-IN"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65</a:t>
            </a:fld>
            <a:endParaRPr lang="en-IN" dirty="0"/>
          </a:p>
        </p:txBody>
      </p:sp>
      <p:sp>
        <p:nvSpPr>
          <p:cNvPr id="5" name="Title 1"/>
          <p:cNvSpPr>
            <a:spLocks noGrp="1"/>
          </p:cNvSpPr>
          <p:nvPr>
            <p:ph type="title"/>
          </p:nvPr>
        </p:nvSpPr>
        <p:spPr>
          <a:xfrm>
            <a:off x="838200" y="365125"/>
            <a:ext cx="4287592" cy="549275"/>
          </a:xfrm>
        </p:spPr>
        <p:txBody>
          <a:bodyPr>
            <a:normAutofit/>
          </a:bodyPr>
          <a:lstStyle/>
          <a:p>
            <a:r>
              <a:rPr lang="en-US" sz="2400" b="1" dirty="0" smtClean="0">
                <a:latin typeface="Helvetica" panose="020B0604020202020204" pitchFamily="34" charset="0"/>
                <a:cs typeface="Helvetica" panose="020B0604020202020204" pitchFamily="34" charset="0"/>
              </a:rPr>
              <a:t>Self Assessment Questions</a:t>
            </a:r>
            <a:endParaRPr lang="en-IN" sz="24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953929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077" y="140675"/>
            <a:ext cx="5931877" cy="1002325"/>
          </a:xfrm>
        </p:spPr>
        <p:txBody>
          <a:bodyPr>
            <a:normAutofit/>
          </a:bodyPr>
          <a:lstStyle/>
          <a:p>
            <a:r>
              <a:rPr lang="en-US" sz="3800" b="1" dirty="0" smtClean="0">
                <a:latin typeface="Helvetica" panose="020B0604020202020204" pitchFamily="34" charset="0"/>
                <a:cs typeface="Helvetica" panose="020B0604020202020204" pitchFamily="34" charset="0"/>
              </a:rPr>
              <a:t>Assignment</a:t>
            </a:r>
            <a:endParaRPr lang="en-US" sz="3800" b="1"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510987" y="2830369"/>
            <a:ext cx="10515600" cy="4351338"/>
          </a:xfrm>
        </p:spPr>
        <p:txBody>
          <a:bodyPr>
            <a:normAutofit/>
          </a:bodyPr>
          <a:lstStyle/>
          <a:p>
            <a:pPr marL="514350" indent="-514350">
              <a:buFont typeface="+mj-lt"/>
              <a:buAutoNum type="arabicPeriod"/>
            </a:pPr>
            <a:r>
              <a:rPr lang="en-US" sz="1800" dirty="0" smtClean="0"/>
              <a:t>Explain the advantages and disadvantages of Propositional Logic.</a:t>
            </a:r>
          </a:p>
          <a:p>
            <a:pPr marL="514350" indent="-514350">
              <a:buFont typeface="+mj-lt"/>
              <a:buAutoNum type="arabicPeriod"/>
            </a:pPr>
            <a:r>
              <a:rPr lang="en-IN" sz="1800" dirty="0" smtClean="0"/>
              <a:t>Write the Syntax </a:t>
            </a:r>
            <a:r>
              <a:rPr lang="en-IN" sz="1800" dirty="0"/>
              <a:t>of </a:t>
            </a:r>
            <a:r>
              <a:rPr lang="en-IN" sz="1800" dirty="0" smtClean="0"/>
              <a:t>First-Order-Logic for </a:t>
            </a:r>
            <a:r>
              <a:rPr lang="en-IN" sz="1800" dirty="0"/>
              <a:t>Basic </a:t>
            </a:r>
            <a:r>
              <a:rPr lang="en-IN" sz="1800" dirty="0" smtClean="0"/>
              <a:t>Elements.</a:t>
            </a:r>
          </a:p>
          <a:p>
            <a:pPr marL="514350" indent="-514350">
              <a:buFont typeface="+mj-lt"/>
              <a:buAutoNum type="arabicPeriod"/>
            </a:pPr>
            <a:r>
              <a:rPr lang="en-IN" sz="1800" dirty="0" smtClean="0"/>
              <a:t>Write the properties of Quantifiers.</a:t>
            </a:r>
          </a:p>
          <a:p>
            <a:pPr marL="514350" indent="-514350">
              <a:buFont typeface="+mj-lt"/>
              <a:buAutoNum type="arabicPeriod"/>
            </a:pPr>
            <a:r>
              <a:rPr lang="en-IN" sz="1800" dirty="0" smtClean="0"/>
              <a:t>Explain </a:t>
            </a:r>
            <a:r>
              <a:rPr lang="en-IN" sz="1800" dirty="0"/>
              <a:t>application of </a:t>
            </a:r>
            <a:r>
              <a:rPr lang="en-IN" sz="1800" dirty="0" smtClean="0"/>
              <a:t>quantifiers with examples.</a:t>
            </a:r>
            <a:endParaRPr lang="en-IN" sz="1800" dirty="0"/>
          </a:p>
          <a:p>
            <a:pPr marL="514350" indent="-514350">
              <a:buFont typeface="+mj-lt"/>
              <a:buAutoNum type="arabicPeriod"/>
            </a:pPr>
            <a:endParaRPr lang="en-IN" sz="2600" dirty="0" smtClean="0"/>
          </a:p>
          <a:p>
            <a:pPr marL="0" indent="0">
              <a:buNone/>
            </a:pPr>
            <a:endParaRPr lang="en-IN" sz="2600" dirty="0"/>
          </a:p>
          <a:p>
            <a:pPr marL="514350" indent="-514350">
              <a:buFont typeface="+mj-lt"/>
              <a:buAutoNum type="arabicPeriod"/>
            </a:pPr>
            <a:endParaRPr lang="en-US" sz="2600" dirty="0" smtClean="0"/>
          </a:p>
          <a:p>
            <a:pPr marL="514350" indent="-514350">
              <a:buFont typeface="+mj-lt"/>
              <a:buAutoNum type="arabicPeriod"/>
            </a:pPr>
            <a:endParaRPr lang="en-US" sz="2600"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66</a:t>
            </a:fld>
            <a:endParaRPr lang="en-IN" dirty="0"/>
          </a:p>
        </p:txBody>
      </p:sp>
      <p:sp>
        <p:nvSpPr>
          <p:cNvPr id="5" name="Rectangle 4"/>
          <p:cNvSpPr/>
          <p:nvPr/>
        </p:nvSpPr>
        <p:spPr>
          <a:xfrm>
            <a:off x="510987" y="1325563"/>
            <a:ext cx="11205883" cy="923330"/>
          </a:xfrm>
          <a:prstGeom prst="rect">
            <a:avLst/>
          </a:prstGeom>
        </p:spPr>
        <p:txBody>
          <a:bodyPr wrap="square">
            <a:spAutoFit/>
          </a:bodyPr>
          <a:lstStyle/>
          <a:p>
            <a:r>
              <a:rPr lang="en-IN" dirty="0" smtClean="0"/>
              <a:t>General Instructions: You </a:t>
            </a:r>
            <a:r>
              <a:rPr lang="en-IN" dirty="0"/>
              <a:t>need to explain below sets of problem. These problem statement are meant to discussed in detailed explanations</a:t>
            </a:r>
            <a:r>
              <a:rPr lang="en-IN" dirty="0" smtClean="0"/>
              <a:t>. </a:t>
            </a:r>
            <a:r>
              <a:rPr lang="en-IN" dirty="0"/>
              <a:t>You can submit your solution in </a:t>
            </a:r>
            <a:r>
              <a:rPr lang="en-IN" dirty="0" smtClean="0"/>
              <a:t>6-8 </a:t>
            </a:r>
            <a:r>
              <a:rPr lang="en-IN" dirty="0"/>
              <a:t>A4 sheets paper for further </a:t>
            </a:r>
            <a:r>
              <a:rPr lang="en-IN" dirty="0" smtClean="0"/>
              <a:t>evaluation or as per faculty suggestions.</a:t>
            </a:r>
            <a:endParaRPr lang="en-IN" dirty="0"/>
          </a:p>
        </p:txBody>
      </p:sp>
    </p:spTree>
    <p:extLst>
      <p:ext uri="{BB962C8B-B14F-4D97-AF65-F5344CB8AC3E}">
        <p14:creationId xmlns:p14="http://schemas.microsoft.com/office/powerpoint/2010/main" val="180718199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246" y="309713"/>
            <a:ext cx="4405986" cy="575187"/>
          </a:xfrm>
        </p:spPr>
        <p:txBody>
          <a:bodyPr>
            <a:normAutofit fontScale="90000"/>
          </a:bodyPr>
          <a:lstStyle/>
          <a:p>
            <a:r>
              <a:rPr lang="en-US" sz="4000" b="1" dirty="0" smtClean="0"/>
              <a:t>Document Link</a:t>
            </a:r>
            <a:endParaRPr lang="en-US" sz="4000"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88009906"/>
              </p:ext>
            </p:extLst>
          </p:nvPr>
        </p:nvGraphicFramePr>
        <p:xfrm>
          <a:off x="442752" y="1678841"/>
          <a:ext cx="10360063" cy="3575796"/>
        </p:xfrm>
        <a:graphic>
          <a:graphicData uri="http://schemas.openxmlformats.org/drawingml/2006/table">
            <a:tbl>
              <a:tblPr firstRow="1" firstCol="1" bandRow="1">
                <a:tableStyleId>{5C22544A-7EE6-4342-B048-85BDC9FD1C3A}</a:tableStyleId>
              </a:tblPr>
              <a:tblGrid>
                <a:gridCol w="2298751"/>
                <a:gridCol w="5209880"/>
                <a:gridCol w="2851432"/>
              </a:tblGrid>
              <a:tr h="303868">
                <a:tc>
                  <a:txBody>
                    <a:bodyPr/>
                    <a:lstStyle/>
                    <a:p>
                      <a:pPr marL="0" marR="0">
                        <a:lnSpc>
                          <a:spcPct val="115000"/>
                        </a:lnSpc>
                        <a:spcBef>
                          <a:spcPts val="0"/>
                        </a:spcBef>
                        <a:spcAft>
                          <a:spcPts val="0"/>
                        </a:spcAft>
                      </a:pPr>
                      <a:r>
                        <a:rPr lang="en-US" sz="1400" b="1" dirty="0" smtClean="0">
                          <a:solidFill>
                            <a:schemeClr val="tx1"/>
                          </a:solidFill>
                          <a:effectLst/>
                          <a:latin typeface="+mn-lt"/>
                          <a:ea typeface="Calibri" panose="020F0502020204030204" pitchFamily="34" charset="0"/>
                          <a:cs typeface="Times New Roman" panose="02020603050405020304" pitchFamily="18" charset="0"/>
                        </a:rPr>
                        <a:t>Topics</a:t>
                      </a:r>
                      <a:endParaRPr lang="en-US" sz="1400" b="1"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1400" b="1" dirty="0" smtClean="0">
                          <a:solidFill>
                            <a:schemeClr val="tx1"/>
                          </a:solidFill>
                          <a:effectLst/>
                          <a:latin typeface="+mn-lt"/>
                          <a:ea typeface="Calibri" panose="020F0502020204030204" pitchFamily="34" charset="0"/>
                          <a:cs typeface="Times New Roman" panose="02020603050405020304" pitchFamily="18" charset="0"/>
                        </a:rPr>
                        <a:t>URL</a:t>
                      </a:r>
                      <a:endParaRPr lang="en-US" sz="1400" b="1"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l">
                        <a:lnSpc>
                          <a:spcPct val="115000"/>
                        </a:lnSpc>
                        <a:spcBef>
                          <a:spcPts val="0"/>
                        </a:spcBef>
                        <a:spcAft>
                          <a:spcPts val="0"/>
                        </a:spcAft>
                      </a:pPr>
                      <a:r>
                        <a:rPr lang="en-US" sz="1400" b="1" dirty="0" smtClean="0">
                          <a:solidFill>
                            <a:schemeClr val="tx1"/>
                          </a:solidFill>
                          <a:effectLst/>
                          <a:latin typeface="+mn-lt"/>
                          <a:ea typeface="Calibri" panose="020F0502020204030204" pitchFamily="34" charset="0"/>
                          <a:cs typeface="Times New Roman" panose="02020603050405020304" pitchFamily="18" charset="0"/>
                        </a:rPr>
                        <a:t>NOTES</a:t>
                      </a:r>
                      <a:endParaRPr lang="en-US" sz="1400" b="1"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783409">
                <a:tc rowSpan="2">
                  <a:txBody>
                    <a:bodyPr/>
                    <a:lstStyle/>
                    <a:p>
                      <a:pPr marL="0" marR="0">
                        <a:lnSpc>
                          <a:spcPct val="115000"/>
                        </a:lnSpc>
                        <a:spcBef>
                          <a:spcPts val="0"/>
                        </a:spcBef>
                        <a:spcAft>
                          <a:spcPts val="0"/>
                        </a:spcAft>
                      </a:pPr>
                      <a:r>
                        <a:rPr lang="en-US" sz="1400" b="0" dirty="0">
                          <a:solidFill>
                            <a:schemeClr val="tx1"/>
                          </a:solidFill>
                          <a:effectLst/>
                          <a:latin typeface="+mn-lt"/>
                        </a:rPr>
                        <a:t> </a:t>
                      </a:r>
                      <a:r>
                        <a:rPr lang="en-US" sz="1400" b="1" dirty="0">
                          <a:solidFill>
                            <a:schemeClr val="tx1"/>
                          </a:solidFill>
                          <a:effectLst/>
                          <a:latin typeface="+mn-lt"/>
                        </a:rPr>
                        <a:t>Reasoning  and  Logic                                 a. Propositional Logic</a:t>
                      </a:r>
                      <a:endParaRPr lang="en-US" sz="1400" b="1"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1400" b="0" dirty="0" smtClean="0">
                          <a:solidFill>
                            <a:schemeClr val="tx1"/>
                          </a:solidFill>
                          <a:effectLst/>
                          <a:latin typeface="+mn-lt"/>
                          <a:ea typeface="Calibri" panose="020F0502020204030204" pitchFamily="34" charset="0"/>
                          <a:cs typeface="Times New Roman" panose="02020603050405020304" pitchFamily="18" charset="0"/>
                          <a:hlinkClick r:id="rId2"/>
                        </a:rPr>
                        <a:t>https://www.iep.utm.edu/prop-log/</a:t>
                      </a:r>
                      <a:endParaRPr lang="en-US" sz="1400" b="0" dirty="0" smtClean="0">
                        <a:solidFill>
                          <a:schemeClr val="tx1"/>
                        </a:solidFill>
                        <a:effectLst/>
                        <a:latin typeface="+mn-lt"/>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endParaRPr lang="en-US" sz="1400" b="0"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342900" marR="0" lvl="0" indent="-342900" algn="l">
                        <a:spcBef>
                          <a:spcPts val="0"/>
                        </a:spcBef>
                        <a:spcAft>
                          <a:spcPts val="0"/>
                        </a:spcAft>
                        <a:buClr>
                          <a:srgbClr val="000000"/>
                        </a:buClr>
                        <a:buFont typeface="Symbol" panose="05050102010706020507" pitchFamily="18" charset="2"/>
                        <a:buChar char=""/>
                      </a:pPr>
                      <a:endParaRPr lang="en-GB" sz="1400" b="0" dirty="0" smtClean="0">
                        <a:solidFill>
                          <a:schemeClr val="tx1"/>
                        </a:solidFill>
                        <a:effectLst/>
                        <a:latin typeface="+mn-lt"/>
                      </a:endParaRPr>
                    </a:p>
                    <a:p>
                      <a:pPr marL="342900" marR="0" lvl="0" indent="-342900" algn="l">
                        <a:spcBef>
                          <a:spcPts val="0"/>
                        </a:spcBef>
                        <a:spcAft>
                          <a:spcPts val="0"/>
                        </a:spcAft>
                        <a:buClr>
                          <a:srgbClr val="000000"/>
                        </a:buClr>
                        <a:buFont typeface="Symbol" panose="05050102010706020507" pitchFamily="18" charset="2"/>
                        <a:buChar char=""/>
                      </a:pPr>
                      <a:endParaRPr lang="en-GB" sz="1400" b="0" dirty="0" smtClean="0">
                        <a:solidFill>
                          <a:schemeClr val="tx1"/>
                        </a:solidFill>
                        <a:effectLst/>
                        <a:latin typeface="+mn-lt"/>
                      </a:endParaRPr>
                    </a:p>
                    <a:p>
                      <a:pPr marL="342900" marR="0" lvl="0" indent="-342900" algn="l">
                        <a:spcBef>
                          <a:spcPts val="0"/>
                        </a:spcBef>
                        <a:spcAft>
                          <a:spcPts val="0"/>
                        </a:spcAft>
                        <a:buClr>
                          <a:srgbClr val="000000"/>
                        </a:buClr>
                        <a:buFont typeface="Symbol" panose="05050102010706020507" pitchFamily="18" charset="2"/>
                        <a:buChar char=""/>
                      </a:pPr>
                      <a:r>
                        <a:rPr lang="en-GB" sz="1400" b="0" dirty="0" smtClean="0">
                          <a:solidFill>
                            <a:schemeClr val="tx1"/>
                          </a:solidFill>
                          <a:effectLst/>
                          <a:latin typeface="+mn-lt"/>
                        </a:rPr>
                        <a:t>Describes </a:t>
                      </a:r>
                      <a:r>
                        <a:rPr lang="en-GB" sz="1400" b="0" dirty="0">
                          <a:solidFill>
                            <a:schemeClr val="tx1"/>
                          </a:solidFill>
                          <a:effectLst/>
                          <a:latin typeface="+mn-lt"/>
                        </a:rPr>
                        <a:t>propositions using logical connectives</a:t>
                      </a:r>
                      <a:endParaRPr lang="en-US" sz="1400" b="0" dirty="0">
                        <a:solidFill>
                          <a:schemeClr val="tx1"/>
                        </a:solidFill>
                        <a:effectLst/>
                        <a:latin typeface="+mn-lt"/>
                      </a:endParaRPr>
                    </a:p>
                    <a:p>
                      <a:pPr marL="0" marR="0" algn="l">
                        <a:lnSpc>
                          <a:spcPct val="115000"/>
                        </a:lnSpc>
                        <a:spcBef>
                          <a:spcPts val="0"/>
                        </a:spcBef>
                        <a:spcAft>
                          <a:spcPts val="0"/>
                        </a:spcAft>
                      </a:pPr>
                      <a:r>
                        <a:rPr lang="en-US" sz="1400" b="0" dirty="0">
                          <a:solidFill>
                            <a:schemeClr val="tx1"/>
                          </a:solidFill>
                          <a:effectLst/>
                          <a:latin typeface="+mn-lt"/>
                        </a:rPr>
                        <a:t> </a:t>
                      </a:r>
                      <a:endParaRPr lang="en-US" sz="1400" b="0"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2173124">
                <a:tc vMerge="1">
                  <a:txBody>
                    <a:bodyPr/>
                    <a:lstStyle/>
                    <a:p>
                      <a:endParaRPr lang="en-US"/>
                    </a:p>
                  </a:txBody>
                  <a:tcPr/>
                </a:tc>
                <a:tc>
                  <a:txBody>
                    <a:bodyPr/>
                    <a:lstStyle/>
                    <a:p>
                      <a:pPr marL="0" marR="0" indent="279400">
                        <a:lnSpc>
                          <a:spcPct val="115000"/>
                        </a:lnSpc>
                        <a:spcBef>
                          <a:spcPts val="0"/>
                        </a:spcBef>
                        <a:spcAft>
                          <a:spcPts val="0"/>
                        </a:spcAft>
                      </a:pPr>
                      <a:r>
                        <a:rPr lang="en-US" sz="1400" b="0" u="sng" dirty="0">
                          <a:solidFill>
                            <a:schemeClr val="tx1"/>
                          </a:solidFill>
                          <a:effectLst/>
                          <a:latin typeface="+mn-lt"/>
                          <a:hlinkClick r:id="rId3"/>
                        </a:rPr>
                        <a:t>https://www.google.co.in/url?sa=t&amp;rct=j&amp;q=&amp;</a:t>
                      </a:r>
                      <a:r>
                        <a:rPr lang="en-US" sz="1400" b="0" u="sng" dirty="0" smtClean="0">
                          <a:solidFill>
                            <a:schemeClr val="tx1"/>
                          </a:solidFill>
                          <a:effectLst/>
                          <a:latin typeface="+mn-lt"/>
                          <a:hlinkClick r:id="rId3"/>
                        </a:rPr>
                        <a:t>esrc=s&amp;source=web&amp;cd=2&amp;cad=rja&amp;uact=8&amp;ved=0ahUKEwiRnret5rvYAhUM5GMKHbdAC_oQFggtMAE&amp;url=http%3A%2F%2Fwww1.spms.ntu.edu.sg%2F~frederique%2Fdm2.pdf&amp;usg=AOvVaw2Erj20gZnlMmJf7-FlhKSB</a:t>
                      </a:r>
                      <a:endParaRPr lang="en-US" sz="1400" b="0" u="sng" dirty="0" smtClean="0">
                        <a:solidFill>
                          <a:schemeClr val="tx1"/>
                        </a:solidFill>
                        <a:effectLst/>
                        <a:latin typeface="+mn-lt"/>
                      </a:endParaRPr>
                    </a:p>
                    <a:p>
                      <a:pPr marL="0" marR="0" indent="279400">
                        <a:lnSpc>
                          <a:spcPct val="115000"/>
                        </a:lnSpc>
                        <a:spcBef>
                          <a:spcPts val="0"/>
                        </a:spcBef>
                        <a:spcAft>
                          <a:spcPts val="0"/>
                        </a:spcAft>
                      </a:pPr>
                      <a:endParaRPr lang="en-US" sz="1400" b="0"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342900" marR="0" lvl="0" indent="-342900" algn="l">
                        <a:lnSpc>
                          <a:spcPct val="115000"/>
                        </a:lnSpc>
                        <a:spcBef>
                          <a:spcPts val="0"/>
                        </a:spcBef>
                        <a:spcAft>
                          <a:spcPts val="0"/>
                        </a:spcAft>
                        <a:buFont typeface="Symbol" panose="05050102010706020507" pitchFamily="18" charset="2"/>
                        <a:buChar char=""/>
                      </a:pPr>
                      <a:endParaRPr lang="en-US" sz="1400" b="0" dirty="0" smtClean="0">
                        <a:solidFill>
                          <a:schemeClr val="tx1"/>
                        </a:solidFill>
                        <a:effectLst/>
                        <a:latin typeface="+mn-lt"/>
                      </a:endParaRPr>
                    </a:p>
                    <a:p>
                      <a:pPr marL="342900" marR="0" lvl="0" indent="-342900" algn="l">
                        <a:lnSpc>
                          <a:spcPct val="115000"/>
                        </a:lnSpc>
                        <a:spcBef>
                          <a:spcPts val="0"/>
                        </a:spcBef>
                        <a:spcAft>
                          <a:spcPts val="0"/>
                        </a:spcAft>
                        <a:buFont typeface="Symbol" panose="05050102010706020507" pitchFamily="18" charset="2"/>
                        <a:buChar char=""/>
                      </a:pPr>
                      <a:endParaRPr lang="en-US" sz="1400" b="0" dirty="0" smtClean="0">
                        <a:solidFill>
                          <a:schemeClr val="tx1"/>
                        </a:solidFill>
                        <a:effectLst/>
                        <a:latin typeface="+mn-lt"/>
                      </a:endParaRPr>
                    </a:p>
                    <a:p>
                      <a:pPr marL="342900" marR="0" lvl="0" indent="-342900" algn="l">
                        <a:lnSpc>
                          <a:spcPct val="115000"/>
                        </a:lnSpc>
                        <a:spcBef>
                          <a:spcPts val="0"/>
                        </a:spcBef>
                        <a:spcAft>
                          <a:spcPts val="0"/>
                        </a:spcAft>
                        <a:buFont typeface="Symbol" panose="05050102010706020507" pitchFamily="18" charset="2"/>
                        <a:buChar char=""/>
                      </a:pPr>
                      <a:r>
                        <a:rPr lang="en-US" sz="1400" b="0" dirty="0" smtClean="0">
                          <a:solidFill>
                            <a:schemeClr val="tx1"/>
                          </a:solidFill>
                          <a:effectLst/>
                          <a:latin typeface="+mn-lt"/>
                        </a:rPr>
                        <a:t>Explains </a:t>
                      </a:r>
                      <a:r>
                        <a:rPr lang="en-US" sz="1400" b="0" dirty="0">
                          <a:solidFill>
                            <a:schemeClr val="tx1"/>
                          </a:solidFill>
                          <a:effectLst/>
                          <a:latin typeface="+mn-lt"/>
                        </a:rPr>
                        <a:t>rules and techniques to formalize statements, to make them precise.</a:t>
                      </a:r>
                      <a:endParaRPr lang="en-US" sz="1400" b="0"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4" name="Slide Number Placeholder 3"/>
          <p:cNvSpPr>
            <a:spLocks noGrp="1"/>
          </p:cNvSpPr>
          <p:nvPr>
            <p:ph type="sldNum" sz="quarter" idx="12"/>
          </p:nvPr>
        </p:nvSpPr>
        <p:spPr/>
        <p:txBody>
          <a:bodyPr/>
          <a:lstStyle/>
          <a:p>
            <a:fld id="{EF369875-3547-471E-A8DD-BB6BF69B36A1}" type="slidenum">
              <a:rPr lang="en-IN" smtClean="0"/>
              <a:pPr/>
              <a:t>67</a:t>
            </a:fld>
            <a:endParaRPr lang="en-IN" dirty="0"/>
          </a:p>
        </p:txBody>
      </p:sp>
    </p:spTree>
    <p:extLst>
      <p:ext uri="{BB962C8B-B14F-4D97-AF65-F5344CB8AC3E}">
        <p14:creationId xmlns:p14="http://schemas.microsoft.com/office/powerpoint/2010/main" val="5125119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68</a:t>
            </a:fld>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609693783"/>
              </p:ext>
            </p:extLst>
          </p:nvPr>
        </p:nvGraphicFramePr>
        <p:xfrm>
          <a:off x="1120877" y="1548581"/>
          <a:ext cx="9291484" cy="4433336"/>
        </p:xfrm>
        <a:graphic>
          <a:graphicData uri="http://schemas.openxmlformats.org/drawingml/2006/table">
            <a:tbl>
              <a:tblPr firstRow="1" firstCol="1" bandRow="1">
                <a:tableStyleId>{5C22544A-7EE6-4342-B048-85BDC9FD1C3A}</a:tableStyleId>
              </a:tblPr>
              <a:tblGrid>
                <a:gridCol w="2920181"/>
                <a:gridCol w="3864077"/>
                <a:gridCol w="2507226"/>
              </a:tblGrid>
              <a:tr h="271166">
                <a:tc>
                  <a:txBody>
                    <a:bodyPr/>
                    <a:lstStyle/>
                    <a:p>
                      <a:pPr marL="0" marR="0">
                        <a:lnSpc>
                          <a:spcPct val="115000"/>
                        </a:lnSpc>
                        <a:spcBef>
                          <a:spcPts val="0"/>
                        </a:spcBef>
                        <a:spcAft>
                          <a:spcPts val="0"/>
                        </a:spcAft>
                      </a:pPr>
                      <a:r>
                        <a:rPr lang="en-US" sz="1400" b="1" dirty="0" smtClean="0">
                          <a:solidFill>
                            <a:schemeClr val="tx1"/>
                          </a:solidFill>
                          <a:effectLst/>
                          <a:latin typeface="+mn-lt"/>
                          <a:ea typeface="Calibri" panose="020F0502020204030204" pitchFamily="34" charset="0"/>
                          <a:cs typeface="Times New Roman" panose="02020603050405020304" pitchFamily="18" charset="0"/>
                        </a:rPr>
                        <a:t>Topics</a:t>
                      </a:r>
                      <a:endParaRPr lang="en-US" sz="1400" b="1"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1400" b="1" dirty="0" smtClean="0">
                          <a:solidFill>
                            <a:schemeClr val="tx1"/>
                          </a:solidFill>
                          <a:effectLst/>
                          <a:latin typeface="+mn-lt"/>
                          <a:ea typeface="Calibri" panose="020F0502020204030204" pitchFamily="34" charset="0"/>
                          <a:cs typeface="Times New Roman" panose="02020603050405020304" pitchFamily="18" charset="0"/>
                        </a:rPr>
                        <a:t>URL</a:t>
                      </a:r>
                      <a:endParaRPr lang="en-US" sz="1400" b="1"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l">
                        <a:lnSpc>
                          <a:spcPct val="115000"/>
                        </a:lnSpc>
                        <a:spcBef>
                          <a:spcPts val="0"/>
                        </a:spcBef>
                        <a:spcAft>
                          <a:spcPts val="0"/>
                        </a:spcAft>
                      </a:pPr>
                      <a:r>
                        <a:rPr lang="en-US" sz="1400" b="1" dirty="0" smtClean="0">
                          <a:solidFill>
                            <a:schemeClr val="tx1"/>
                          </a:solidFill>
                          <a:effectLst/>
                          <a:latin typeface="+mn-lt"/>
                          <a:ea typeface="Calibri" panose="020F0502020204030204" pitchFamily="34" charset="0"/>
                          <a:cs typeface="Times New Roman" panose="02020603050405020304" pitchFamily="18" charset="0"/>
                        </a:rPr>
                        <a:t>NOTES</a:t>
                      </a:r>
                      <a:endParaRPr lang="en-US" sz="1400" b="1"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995881">
                <a:tc rowSpan="2">
                  <a:txBody>
                    <a:bodyPr/>
                    <a:lstStyle/>
                    <a:p>
                      <a:pPr marL="0" marR="0">
                        <a:lnSpc>
                          <a:spcPct val="115000"/>
                        </a:lnSpc>
                        <a:spcBef>
                          <a:spcPts val="0"/>
                        </a:spcBef>
                        <a:spcAft>
                          <a:spcPts val="0"/>
                        </a:spcAft>
                      </a:pPr>
                      <a:r>
                        <a:rPr lang="en-US" sz="1400" dirty="0">
                          <a:solidFill>
                            <a:schemeClr val="tx1"/>
                          </a:solidFill>
                          <a:effectLst/>
                        </a:rPr>
                        <a:t>Knowledge Engineering</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1400" u="sng" dirty="0">
                          <a:solidFill>
                            <a:schemeClr val="tx1"/>
                          </a:solidFill>
                          <a:effectLst/>
                          <a:hlinkClick r:id="rId2"/>
                        </a:rPr>
                        <a:t>https://www.investopedia.com/terms/k/knowledge-engineering.asp</a:t>
                      </a:r>
                      <a:r>
                        <a:rPr lang="en-US" sz="1400" dirty="0">
                          <a:solidFill>
                            <a:schemeClr val="tx1"/>
                          </a:solidFill>
                          <a:effectLst/>
                        </a:rPr>
                        <a:t> </a:t>
                      </a:r>
                    </a:p>
                    <a:p>
                      <a:pPr marL="0" marR="0">
                        <a:lnSpc>
                          <a:spcPct val="115000"/>
                        </a:lnSpc>
                        <a:spcBef>
                          <a:spcPts val="0"/>
                        </a:spcBef>
                        <a:spcAft>
                          <a:spcPts val="0"/>
                        </a:spcAft>
                      </a:pPr>
                      <a:r>
                        <a:rPr lang="en-US" sz="1400" dirty="0">
                          <a:solidFill>
                            <a:schemeClr val="tx1"/>
                          </a:solidFill>
                          <a:effectLst/>
                        </a:rPr>
                        <a:t>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1400" b="0" dirty="0">
                          <a:solidFill>
                            <a:schemeClr val="tx1"/>
                          </a:solidFill>
                          <a:effectLst/>
                        </a:rPr>
                        <a:t>Defines rules and reasoning mechanisms to provide solutions to real-world problems</a:t>
                      </a:r>
                    </a:p>
                    <a:p>
                      <a:pPr marL="0" marR="0">
                        <a:lnSpc>
                          <a:spcPct val="115000"/>
                        </a:lnSpc>
                        <a:spcBef>
                          <a:spcPts val="0"/>
                        </a:spcBef>
                        <a:spcAft>
                          <a:spcPts val="0"/>
                        </a:spcAft>
                      </a:pPr>
                      <a:r>
                        <a:rPr lang="en-US" sz="1400" b="0" dirty="0">
                          <a:solidFill>
                            <a:schemeClr val="tx1"/>
                          </a:solidFill>
                          <a:effectLst/>
                        </a:rPr>
                        <a:t> </a:t>
                      </a:r>
                      <a:endParaRPr lang="en-US"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878186">
                <a:tc vMerge="1">
                  <a:txBody>
                    <a:bodyPr/>
                    <a:lstStyle/>
                    <a:p>
                      <a:endParaRPr lang="en-US"/>
                    </a:p>
                  </a:txBody>
                  <a:tcPr/>
                </a:tc>
                <a:tc>
                  <a:txBody>
                    <a:bodyPr/>
                    <a:lstStyle/>
                    <a:p>
                      <a:pPr marL="0" marR="0">
                        <a:lnSpc>
                          <a:spcPct val="115000"/>
                        </a:lnSpc>
                        <a:spcBef>
                          <a:spcPts val="0"/>
                        </a:spcBef>
                        <a:spcAft>
                          <a:spcPts val="0"/>
                        </a:spcAft>
                      </a:pPr>
                      <a:r>
                        <a:rPr lang="en-US" sz="1400" u="sng" dirty="0">
                          <a:solidFill>
                            <a:schemeClr val="tx1"/>
                          </a:solidFill>
                          <a:effectLst/>
                          <a:hlinkClick r:id="rId3"/>
                        </a:rPr>
                        <a:t>www.cs.vu.nl/~guus/papers/Schreiber07a.pdf</a:t>
                      </a:r>
                      <a:endParaRPr lang="en-US" sz="1400" dirty="0">
                        <a:solidFill>
                          <a:schemeClr val="tx1"/>
                        </a:solidFill>
                        <a:effectLst/>
                      </a:endParaRPr>
                    </a:p>
                    <a:p>
                      <a:pPr marL="0" marR="0">
                        <a:lnSpc>
                          <a:spcPct val="115000"/>
                        </a:lnSpc>
                        <a:spcBef>
                          <a:spcPts val="0"/>
                        </a:spcBef>
                        <a:spcAft>
                          <a:spcPts val="0"/>
                        </a:spcAft>
                      </a:pPr>
                      <a:r>
                        <a:rPr lang="en-US" sz="1400" dirty="0">
                          <a:solidFill>
                            <a:schemeClr val="tx1"/>
                          </a:solidFill>
                          <a:effectLst/>
                        </a:rPr>
                        <a:t>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342900" marR="0" lvl="0" indent="-342900">
                        <a:lnSpc>
                          <a:spcPct val="115000"/>
                        </a:lnSpc>
                        <a:spcBef>
                          <a:spcPts val="0"/>
                        </a:spcBef>
                        <a:spcAft>
                          <a:spcPts val="0"/>
                        </a:spcAft>
                        <a:buClr>
                          <a:srgbClr val="000000"/>
                        </a:buClr>
                        <a:buFont typeface="Symbol" panose="05050102010706020507" pitchFamily="18" charset="2"/>
                        <a:buChar char=""/>
                      </a:pPr>
                      <a:r>
                        <a:rPr lang="en-US" sz="1400">
                          <a:solidFill>
                            <a:schemeClr val="tx1"/>
                          </a:solidFill>
                          <a:effectLst/>
                        </a:rPr>
                        <a:t>Discuss about diagnosis, trouble-shooting, and solving issues   </a:t>
                      </a:r>
                    </a:p>
                    <a:p>
                      <a:pPr marL="0" marR="0">
                        <a:lnSpc>
                          <a:spcPct val="115000"/>
                        </a:lnSpc>
                        <a:spcBef>
                          <a:spcPts val="0"/>
                        </a:spcBef>
                        <a:spcAft>
                          <a:spcPts val="0"/>
                        </a:spcAft>
                      </a:pPr>
                      <a:r>
                        <a:rPr lang="en-US" sz="1400">
                          <a:solidFill>
                            <a:schemeClr val="tx1"/>
                          </a:solidFill>
                          <a:effectLst/>
                        </a:rPr>
                        <a:t> </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1205789">
                <a:tc rowSpan="2">
                  <a:txBody>
                    <a:bodyPr/>
                    <a:lstStyle/>
                    <a:p>
                      <a:pPr marL="0" marR="0">
                        <a:lnSpc>
                          <a:spcPct val="115000"/>
                        </a:lnSpc>
                        <a:spcBef>
                          <a:spcPts val="0"/>
                        </a:spcBef>
                        <a:spcAft>
                          <a:spcPts val="0"/>
                        </a:spcAft>
                      </a:pPr>
                      <a:r>
                        <a:rPr lang="en-US" sz="1400">
                          <a:solidFill>
                            <a:schemeClr val="tx1"/>
                          </a:solidFill>
                          <a:effectLst/>
                        </a:rPr>
                        <a:t> Inference Rules  involving Quantifiers</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rowSpan="2">
                  <a:txBody>
                    <a:bodyPr/>
                    <a:lstStyle/>
                    <a:p>
                      <a:pPr marL="0" marR="0">
                        <a:lnSpc>
                          <a:spcPct val="115000"/>
                        </a:lnSpc>
                        <a:spcBef>
                          <a:spcPts val="0"/>
                        </a:spcBef>
                        <a:spcAft>
                          <a:spcPts val="0"/>
                        </a:spcAft>
                      </a:pPr>
                      <a:r>
                        <a:rPr lang="en-US" sz="1400" u="sng" dirty="0">
                          <a:solidFill>
                            <a:schemeClr val="tx1"/>
                          </a:solidFill>
                          <a:effectLst/>
                          <a:hlinkClick r:id="rId4"/>
                        </a:rPr>
                        <a:t>www.sdsc.edu/~tbailey/teaching/cse151/lectures/chap09a.html</a:t>
                      </a:r>
                      <a:r>
                        <a:rPr lang="en-US" sz="1400" dirty="0">
                          <a:solidFill>
                            <a:schemeClr val="tx1"/>
                          </a:solidFill>
                          <a:effectLst/>
                        </a:rPr>
                        <a:t> </a:t>
                      </a:r>
                      <a:endParaRPr lang="en-US" sz="1400" dirty="0" smtClean="0">
                        <a:solidFill>
                          <a:schemeClr val="tx1"/>
                        </a:solidFill>
                        <a:effectLst/>
                      </a:endParaRPr>
                    </a:p>
                    <a:p>
                      <a:pPr marL="0" marR="0">
                        <a:lnSpc>
                          <a:spcPct val="115000"/>
                        </a:lnSpc>
                        <a:spcBef>
                          <a:spcPts val="0"/>
                        </a:spcBef>
                        <a:spcAft>
                          <a:spcPts val="0"/>
                        </a:spcAft>
                      </a:pP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342900" marR="0" lvl="0" indent="-342900">
                        <a:spcBef>
                          <a:spcPts val="0"/>
                        </a:spcBef>
                        <a:spcAft>
                          <a:spcPts val="0"/>
                        </a:spcAft>
                        <a:buClr>
                          <a:srgbClr val="000000"/>
                        </a:buClr>
                        <a:buFont typeface="Symbol" panose="05050102010706020507" pitchFamily="18" charset="2"/>
                        <a:buChar char=""/>
                      </a:pPr>
                      <a:r>
                        <a:rPr lang="en-GB" sz="1400" dirty="0">
                          <a:solidFill>
                            <a:schemeClr val="tx1"/>
                          </a:solidFill>
                          <a:effectLst/>
                        </a:rPr>
                        <a:t>Explains logical form of a function which takes premises, analyses their syntax, and returns a conclusion.</a:t>
                      </a:r>
                      <a:endParaRPr lang="en-US" sz="1400" dirty="0">
                        <a:solidFill>
                          <a:schemeClr val="tx1"/>
                        </a:solidFill>
                        <a:effectLst/>
                      </a:endParaRPr>
                    </a:p>
                    <a:p>
                      <a:pPr marL="0" marR="0">
                        <a:lnSpc>
                          <a:spcPct val="115000"/>
                        </a:lnSpc>
                        <a:spcBef>
                          <a:spcPts val="0"/>
                        </a:spcBef>
                        <a:spcAft>
                          <a:spcPts val="0"/>
                        </a:spcAft>
                      </a:pPr>
                      <a:r>
                        <a:rPr lang="en-US" sz="1400" dirty="0">
                          <a:solidFill>
                            <a:schemeClr val="tx1"/>
                          </a:solidFill>
                          <a:effectLst/>
                        </a:rPr>
                        <a:t>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901497">
                <a:tc vMerge="1">
                  <a:txBody>
                    <a:bodyPr/>
                    <a:lstStyle/>
                    <a:p>
                      <a:endParaRPr lang="en-US"/>
                    </a:p>
                  </a:txBody>
                  <a:tcPr/>
                </a:tc>
                <a:tc vMerge="1">
                  <a:txBody>
                    <a:bodyPr/>
                    <a:lstStyle/>
                    <a:p>
                      <a:endParaRPr lang="en-US"/>
                    </a:p>
                  </a:txBody>
                  <a:tcPr/>
                </a:tc>
                <a:tc>
                  <a:txBody>
                    <a:bodyPr/>
                    <a:lstStyle/>
                    <a:p>
                      <a:pPr marL="342900" marR="0" lvl="0" indent="-342900">
                        <a:lnSpc>
                          <a:spcPct val="115000"/>
                        </a:lnSpc>
                        <a:spcBef>
                          <a:spcPts val="0"/>
                        </a:spcBef>
                        <a:spcAft>
                          <a:spcPts val="0"/>
                        </a:spcAft>
                        <a:buClr>
                          <a:srgbClr val="000000"/>
                        </a:buClr>
                        <a:buFont typeface="Symbol" panose="05050102010706020507" pitchFamily="18" charset="2"/>
                        <a:buChar char=""/>
                      </a:pPr>
                      <a:r>
                        <a:rPr lang="en-US" sz="1400" dirty="0">
                          <a:solidFill>
                            <a:schemeClr val="tx1"/>
                          </a:solidFill>
                          <a:effectLst/>
                        </a:rPr>
                        <a:t>Outline the functions by applying the inference rule.</a:t>
                      </a:r>
                    </a:p>
                    <a:p>
                      <a:pPr marL="0" marR="0">
                        <a:lnSpc>
                          <a:spcPct val="115000"/>
                        </a:lnSpc>
                        <a:spcBef>
                          <a:spcPts val="0"/>
                        </a:spcBef>
                        <a:spcAft>
                          <a:spcPts val="0"/>
                        </a:spcAft>
                      </a:pPr>
                      <a:r>
                        <a:rPr lang="en-US" sz="1400" dirty="0">
                          <a:solidFill>
                            <a:schemeClr val="tx1"/>
                          </a:solidFill>
                          <a:effectLst/>
                        </a:rPr>
                        <a:t>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7" name="Title 1"/>
          <p:cNvSpPr>
            <a:spLocks noGrp="1"/>
          </p:cNvSpPr>
          <p:nvPr>
            <p:ph type="title"/>
          </p:nvPr>
        </p:nvSpPr>
        <p:spPr>
          <a:xfrm>
            <a:off x="328246" y="309713"/>
            <a:ext cx="4405986" cy="575187"/>
          </a:xfrm>
        </p:spPr>
        <p:txBody>
          <a:bodyPr>
            <a:normAutofit fontScale="90000"/>
          </a:bodyPr>
          <a:lstStyle/>
          <a:p>
            <a:r>
              <a:rPr lang="en-US" sz="4000" b="1" dirty="0" smtClean="0"/>
              <a:t>Document Link</a:t>
            </a:r>
            <a:endParaRPr lang="en-US" sz="4000" b="1" dirty="0"/>
          </a:p>
        </p:txBody>
      </p:sp>
    </p:spTree>
    <p:extLst>
      <p:ext uri="{BB962C8B-B14F-4D97-AF65-F5344CB8AC3E}">
        <p14:creationId xmlns:p14="http://schemas.microsoft.com/office/powerpoint/2010/main" val="38772135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69</a:t>
            </a:fld>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864831003"/>
              </p:ext>
            </p:extLst>
          </p:nvPr>
        </p:nvGraphicFramePr>
        <p:xfrm>
          <a:off x="469490" y="1235690"/>
          <a:ext cx="10820400" cy="3408738"/>
        </p:xfrm>
        <a:graphic>
          <a:graphicData uri="http://schemas.openxmlformats.org/drawingml/2006/table">
            <a:tbl>
              <a:tblPr firstRow="1" firstCol="1" bandRow="1">
                <a:tableStyleId>{5C22544A-7EE6-4342-B048-85BDC9FD1C3A}</a:tableStyleId>
              </a:tblPr>
              <a:tblGrid>
                <a:gridCol w="2731271"/>
                <a:gridCol w="3235651"/>
                <a:gridCol w="4853478"/>
              </a:tblGrid>
              <a:tr h="591624">
                <a:tc>
                  <a:txBody>
                    <a:bodyPr/>
                    <a:lstStyle/>
                    <a:p>
                      <a:pPr marL="0" marR="0">
                        <a:lnSpc>
                          <a:spcPct val="115000"/>
                        </a:lnSpc>
                        <a:spcBef>
                          <a:spcPts val="0"/>
                        </a:spcBef>
                        <a:spcAft>
                          <a:spcPts val="0"/>
                        </a:spcAft>
                      </a:pPr>
                      <a:r>
                        <a:rPr lang="en-US" sz="1400" b="1" dirty="0">
                          <a:solidFill>
                            <a:schemeClr val="tx1"/>
                          </a:solidFill>
                          <a:effectLst/>
                        </a:rPr>
                        <a:t>SUB TOPIC</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0">
                        <a:lnSpc>
                          <a:spcPct val="115000"/>
                        </a:lnSpc>
                        <a:spcBef>
                          <a:spcPts val="0"/>
                        </a:spcBef>
                        <a:spcAft>
                          <a:spcPts val="0"/>
                        </a:spcAft>
                      </a:pPr>
                      <a:r>
                        <a:rPr lang="en-US" sz="1400" b="1" dirty="0">
                          <a:solidFill>
                            <a:schemeClr val="tx1"/>
                          </a:solidFill>
                          <a:effectLst/>
                        </a:rPr>
                        <a:t>VIDEO LINK</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0">
                        <a:lnSpc>
                          <a:spcPct val="115000"/>
                        </a:lnSpc>
                        <a:spcBef>
                          <a:spcPts val="0"/>
                        </a:spcBef>
                        <a:spcAft>
                          <a:spcPts val="0"/>
                        </a:spcAft>
                      </a:pPr>
                      <a:r>
                        <a:rPr lang="en-US" sz="1400" b="1" dirty="0">
                          <a:solidFill>
                            <a:schemeClr val="tx1"/>
                          </a:solidFill>
                          <a:effectLst/>
                        </a:rPr>
                        <a:t>NOTES</a:t>
                      </a:r>
                    </a:p>
                    <a:p>
                      <a:pPr marL="0" marR="0">
                        <a:lnSpc>
                          <a:spcPct val="115000"/>
                        </a:lnSpc>
                        <a:spcBef>
                          <a:spcPts val="0"/>
                        </a:spcBef>
                        <a:spcAft>
                          <a:spcPts val="0"/>
                        </a:spcAft>
                      </a:pPr>
                      <a:r>
                        <a:rPr lang="en-US" sz="1400" b="1" dirty="0">
                          <a:solidFill>
                            <a:schemeClr val="tx1"/>
                          </a:solidFill>
                          <a:effectLst/>
                        </a:rPr>
                        <a:t> </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r>
              <a:tr h="1694484">
                <a:tc>
                  <a:txBody>
                    <a:bodyPr/>
                    <a:lstStyle/>
                    <a:p>
                      <a:pPr marL="0" marR="0">
                        <a:lnSpc>
                          <a:spcPct val="115000"/>
                        </a:lnSpc>
                        <a:spcBef>
                          <a:spcPts val="0"/>
                        </a:spcBef>
                        <a:spcAft>
                          <a:spcPts val="0"/>
                        </a:spcAft>
                      </a:pPr>
                      <a:r>
                        <a:rPr lang="en-US" sz="1400" b="1" spc="1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K</a:t>
                      </a:r>
                      <a:r>
                        <a:rPr lang="en-US" sz="1400" b="1"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n</a:t>
                      </a:r>
                      <a:r>
                        <a:rPr lang="en-US" sz="1400" b="1" spc="1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o</a:t>
                      </a:r>
                      <a:r>
                        <a:rPr lang="en-US" sz="1400" b="1" spc="-1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w</a:t>
                      </a:r>
                      <a:r>
                        <a:rPr lang="en-US" sz="1400" b="1"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le</a:t>
                      </a:r>
                      <a:r>
                        <a:rPr lang="en-US" sz="1400" b="1"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dg</a:t>
                      </a:r>
                      <a:r>
                        <a:rPr lang="en-US" sz="1400" b="1"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e</a:t>
                      </a:r>
                      <a:r>
                        <a:rPr lang="en-US" sz="1400" b="1" spc="2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1400" b="1"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E</a:t>
                      </a:r>
                      <a:r>
                        <a:rPr lang="en-US" sz="1400" b="1"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ng</a:t>
                      </a:r>
                      <a:r>
                        <a:rPr lang="en-US" sz="1400" b="1" spc="1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i</a:t>
                      </a:r>
                      <a:r>
                        <a:rPr lang="en-US" sz="1400" b="1"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n</a:t>
                      </a:r>
                      <a:r>
                        <a:rPr lang="en-US" sz="1400" b="1"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e</a:t>
                      </a:r>
                      <a:r>
                        <a:rPr lang="en-US" sz="1400" b="1"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er</a:t>
                      </a:r>
                      <a:r>
                        <a:rPr lang="en-US" sz="1400" b="1"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i</a:t>
                      </a:r>
                      <a:r>
                        <a:rPr lang="en-US" sz="1400" b="1"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n</a:t>
                      </a:r>
                      <a:r>
                        <a:rPr lang="en-US" sz="1400" b="1"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g</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nSpc>
                          <a:spcPct val="115000"/>
                        </a:lnSpc>
                        <a:spcBef>
                          <a:spcPts val="0"/>
                        </a:spcBef>
                        <a:spcAft>
                          <a:spcPts val="0"/>
                        </a:spcAft>
                        <a:buFontTx/>
                        <a:buNone/>
                      </a:pPr>
                      <a:r>
                        <a:rPr lang="en-US" sz="1400" b="0"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https://www.youtube.com/watch?v=8mwwGJGK-Zg</a:t>
                      </a: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lnSpc>
                          <a:spcPct val="115000"/>
                        </a:lnSpc>
                        <a:spcBef>
                          <a:spcPts val="0"/>
                        </a:spcBef>
                        <a:spcAft>
                          <a:spcPts val="0"/>
                        </a:spcAft>
                        <a:buFontTx/>
                        <a:buNone/>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15000"/>
                        </a:lnSpc>
                        <a:spcBef>
                          <a:spcPts val="0"/>
                        </a:spcBef>
                        <a:spcAft>
                          <a:spcPts val="0"/>
                        </a:spcAft>
                        <a:buFontTx/>
                        <a:buNone/>
                      </a:pPr>
                      <a:r>
                        <a:rPr lang="en-US" sz="1400" b="0" u="sng"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a:t>
                      </a:r>
                      <a:r>
                        <a:rPr lang="en-US" sz="1400" b="0"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://www.youtube.com/watch?v=0OQJhyQMY8E</a:t>
                      </a: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nSpc>
                          <a:spcPct val="115000"/>
                        </a:lnSpc>
                        <a:spcBef>
                          <a:spcPts val="0"/>
                        </a:spcBef>
                        <a:spcAft>
                          <a:spcPts val="0"/>
                        </a:spcAft>
                        <a:buFont typeface="+mj-lt"/>
                        <a:buNone/>
                      </a:pPr>
                      <a:r>
                        <a:rPr lang="en-US" sz="1400" b="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1. Explains </a:t>
                      </a:r>
                      <a:r>
                        <a:rPr lang="en-US" sz="1400" b="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about the basic concept of knowledge engineering.</a:t>
                      </a:r>
                      <a:endParaRPr lang="en-US"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15000"/>
                        </a:lnSpc>
                        <a:spcBef>
                          <a:spcPts val="0"/>
                        </a:spcBef>
                        <a:spcAft>
                          <a:spcPts val="0"/>
                        </a:spcAft>
                        <a:buFont typeface="+mj-lt"/>
                        <a:buNone/>
                      </a:pPr>
                      <a:r>
                        <a:rPr lang="en-US" sz="1400" b="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2. Video </a:t>
                      </a:r>
                      <a:r>
                        <a:rPr lang="en-US" sz="1400" b="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summarizing the creation, applications and limitations of knowledge based (expert) systems</a:t>
                      </a:r>
                      <a:endParaRPr lang="en-US"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1122630">
                <a:tc>
                  <a:txBody>
                    <a:bodyPr/>
                    <a:lstStyle/>
                    <a:p>
                      <a:pPr marL="0" marR="0">
                        <a:lnSpc>
                          <a:spcPct val="115000"/>
                        </a:lnSpc>
                        <a:spcBef>
                          <a:spcPts val="0"/>
                        </a:spcBef>
                        <a:spcAft>
                          <a:spcPts val="0"/>
                        </a:spcAft>
                      </a:pPr>
                      <a:r>
                        <a:rPr lang="en-US" sz="1400" b="1"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I</a:t>
                      </a:r>
                      <a:r>
                        <a:rPr lang="en-US" sz="1400" b="1"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n</a:t>
                      </a:r>
                      <a:r>
                        <a:rPr lang="en-US" sz="1400" b="1" spc="-1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f</a:t>
                      </a:r>
                      <a:r>
                        <a:rPr lang="en-US" sz="1400" b="1"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e</a:t>
                      </a:r>
                      <a:r>
                        <a:rPr lang="en-US" sz="1400" b="1"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r</a:t>
                      </a:r>
                      <a:r>
                        <a:rPr lang="en-US" sz="1400" b="1" spc="1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e</a:t>
                      </a:r>
                      <a:r>
                        <a:rPr lang="en-US" sz="1400" b="1"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n</a:t>
                      </a:r>
                      <a:r>
                        <a:rPr lang="en-US" sz="1400" b="1"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ce</a:t>
                      </a:r>
                      <a:r>
                        <a:rPr lang="en-US" sz="1400" b="1" spc="24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1400" b="1"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Ru</a:t>
                      </a:r>
                      <a:r>
                        <a:rPr lang="en-US" sz="1400" b="1"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l</a:t>
                      </a:r>
                      <a:r>
                        <a:rPr lang="en-US" sz="1400" b="1" spc="1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e</a:t>
                      </a:r>
                      <a:r>
                        <a:rPr lang="en-US" sz="1400" b="1"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s  i</a:t>
                      </a:r>
                      <a:r>
                        <a:rPr lang="en-US" sz="1400" b="1"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n</a:t>
                      </a:r>
                      <a:r>
                        <a:rPr lang="en-US" sz="1400" b="1"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v</a:t>
                      </a:r>
                      <a:r>
                        <a:rPr lang="en-US" sz="1400" b="1"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o</a:t>
                      </a:r>
                      <a:r>
                        <a:rPr lang="en-US" sz="1400" b="1"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l</a:t>
                      </a:r>
                      <a:r>
                        <a:rPr lang="en-US" sz="1400" b="1"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v</a:t>
                      </a:r>
                      <a:r>
                        <a:rPr lang="en-US" sz="1400" b="1" spc="1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i</a:t>
                      </a:r>
                      <a:r>
                        <a:rPr lang="en-US" sz="1400" b="1"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n</a:t>
                      </a:r>
                      <a:r>
                        <a:rPr lang="en-US" sz="1400" b="1"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g</a:t>
                      </a:r>
                      <a:r>
                        <a:rPr lang="en-US" sz="1400" b="1" spc="23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1400" b="1"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Q</a:t>
                      </a:r>
                      <a:r>
                        <a:rPr lang="en-US" sz="1400" b="1"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u</a:t>
                      </a:r>
                      <a:r>
                        <a:rPr lang="en-US" sz="1400" b="1"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a</a:t>
                      </a:r>
                      <a:r>
                        <a:rPr lang="en-US" sz="1400" b="1"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n</a:t>
                      </a:r>
                      <a:r>
                        <a:rPr lang="en-US" sz="1400" b="1" spc="1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t</a:t>
                      </a:r>
                      <a:r>
                        <a:rPr lang="en-US" sz="1400" b="1"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ifie</a:t>
                      </a:r>
                      <a:r>
                        <a:rPr lang="en-US" sz="1400" b="1"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r</a:t>
                      </a:r>
                      <a:r>
                        <a:rPr lang="en-US" sz="1400" b="1"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s</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nSpc>
                          <a:spcPct val="115000"/>
                        </a:lnSpc>
                        <a:spcBef>
                          <a:spcPts val="0"/>
                        </a:spcBef>
                        <a:spcAft>
                          <a:spcPts val="0"/>
                        </a:spcAft>
                        <a:buFont typeface="+mj-lt"/>
                        <a:buNone/>
                      </a:pPr>
                      <a:r>
                        <a:rPr lang="en-US" sz="1400" b="0"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https://www.youtube.com/watch?v=__QMuFGENO8</a:t>
                      </a: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nSpc>
                          <a:spcPct val="115000"/>
                        </a:lnSpc>
                        <a:spcBef>
                          <a:spcPts val="0"/>
                        </a:spcBef>
                        <a:spcAft>
                          <a:spcPts val="0"/>
                        </a:spcAft>
                        <a:buFont typeface="+mj-lt"/>
                        <a:buNone/>
                      </a:pPr>
                      <a:r>
                        <a:rPr lang="en-US" sz="1400" b="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1. Equivalence</a:t>
                      </a:r>
                      <a:r>
                        <a:rPr lang="en-US" sz="1400" b="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Validity, </a:t>
                      </a:r>
                      <a:r>
                        <a:rPr lang="en-US" sz="1400" b="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Satisfiability</a:t>
                      </a:r>
                      <a:r>
                        <a:rPr lang="en-US" sz="1400" b="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Modus ponens, And-elimination, Bi-directional elimination, Law of contraposition </a:t>
                      </a:r>
                      <a:endParaRPr lang="en-US"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6" name="TextBox 5"/>
          <p:cNvSpPr txBox="1"/>
          <p:nvPr/>
        </p:nvSpPr>
        <p:spPr>
          <a:xfrm>
            <a:off x="355600" y="355600"/>
            <a:ext cx="5520267" cy="646331"/>
          </a:xfrm>
          <a:prstGeom prst="rect">
            <a:avLst/>
          </a:prstGeom>
          <a:noFill/>
        </p:spPr>
        <p:txBody>
          <a:bodyPr wrap="square" rtlCol="0">
            <a:spAutoFit/>
          </a:bodyPr>
          <a:lstStyle/>
          <a:p>
            <a:r>
              <a:rPr lang="en-US" sz="3600" b="1" dirty="0" smtClean="0"/>
              <a:t>Video Link</a:t>
            </a:r>
            <a:endParaRPr lang="en-US" sz="3600" b="1" dirty="0"/>
          </a:p>
        </p:txBody>
      </p:sp>
    </p:spTree>
    <p:extLst>
      <p:ext uri="{BB962C8B-B14F-4D97-AF65-F5344CB8AC3E}">
        <p14:creationId xmlns:p14="http://schemas.microsoft.com/office/powerpoint/2010/main" val="4116944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a:t>
            </a:fld>
            <a:endParaRPr lang="en-IN" dirty="0"/>
          </a:p>
        </p:txBody>
      </p:sp>
      <p:sp>
        <p:nvSpPr>
          <p:cNvPr id="5" name="Rectangle 4"/>
          <p:cNvSpPr/>
          <p:nvPr/>
        </p:nvSpPr>
        <p:spPr>
          <a:xfrm>
            <a:off x="207034" y="1242207"/>
            <a:ext cx="11835441" cy="5432256"/>
          </a:xfrm>
          <a:prstGeom prst="rect">
            <a:avLst/>
          </a:prstGeom>
        </p:spPr>
        <p:txBody>
          <a:bodyPr wrap="square">
            <a:spAutoFit/>
          </a:bodyPr>
          <a:lstStyle/>
          <a:p>
            <a:pPr marL="360000" lvl="4"/>
            <a:r>
              <a:rPr lang="en-US" sz="2400" b="1" dirty="0"/>
              <a:t>Examples Of PL Sentences</a:t>
            </a:r>
          </a:p>
          <a:p>
            <a:pPr marL="360000" lvl="4"/>
            <a:endParaRPr lang="en-US" sz="800" b="1" dirty="0"/>
          </a:p>
          <a:p>
            <a:pPr marL="1274400" lvl="5" indent="-457200">
              <a:lnSpc>
                <a:spcPct val="150000"/>
              </a:lnSpc>
              <a:buFont typeface="+mj-lt"/>
              <a:buAutoNum type="arabicPeriod"/>
            </a:pPr>
            <a:r>
              <a:rPr lang="en-IN" sz="2000" dirty="0"/>
              <a:t>P means “It is hot.”     Q means “It is humid.”       R means “It is raining.”</a:t>
            </a:r>
          </a:p>
          <a:p>
            <a:pPr marL="1274400" lvl="5" indent="-457200">
              <a:lnSpc>
                <a:spcPct val="150000"/>
              </a:lnSpc>
              <a:buFont typeface="+mj-lt"/>
              <a:buAutoNum type="arabicPeriod"/>
            </a:pPr>
            <a:endParaRPr lang="en-IN" sz="800" dirty="0" smtClean="0"/>
          </a:p>
          <a:p>
            <a:pPr marL="1274400" lvl="5" indent="-457200">
              <a:lnSpc>
                <a:spcPct val="150000"/>
              </a:lnSpc>
              <a:buFont typeface="+mj-lt"/>
              <a:buAutoNum type="arabicPeriod"/>
            </a:pPr>
            <a:r>
              <a:rPr lang="en-IN" sz="2000" dirty="0" smtClean="0"/>
              <a:t>(</a:t>
            </a:r>
            <a:r>
              <a:rPr lang="en-IN" sz="2000" dirty="0"/>
              <a:t>P  Q)  R </a:t>
            </a:r>
          </a:p>
          <a:p>
            <a:pPr marL="1731600" lvl="6" indent="-360000">
              <a:lnSpc>
                <a:spcPct val="150000"/>
              </a:lnSpc>
              <a:buFont typeface="Arial" panose="020B0604020202020204" pitchFamily="34" charset="0"/>
              <a:buChar char="•"/>
            </a:pPr>
            <a:r>
              <a:rPr lang="en-IN" sz="2000" dirty="0"/>
              <a:t>“If it is hot and humid, then it is raining”</a:t>
            </a:r>
          </a:p>
          <a:p>
            <a:pPr marL="1274400" lvl="5" indent="-457200">
              <a:lnSpc>
                <a:spcPct val="150000"/>
              </a:lnSpc>
              <a:buFont typeface="+mj-lt"/>
              <a:buAutoNum type="arabicPeriod"/>
            </a:pPr>
            <a:endParaRPr lang="en-IN" sz="800" dirty="0"/>
          </a:p>
          <a:p>
            <a:pPr marL="1274400" lvl="5" indent="-457200">
              <a:lnSpc>
                <a:spcPct val="150000"/>
              </a:lnSpc>
              <a:buFont typeface="+mj-lt"/>
              <a:buAutoNum type="arabicPeriod"/>
            </a:pPr>
            <a:r>
              <a:rPr lang="en-IN" sz="2000" dirty="0"/>
              <a:t>Q  P </a:t>
            </a:r>
          </a:p>
          <a:p>
            <a:pPr marL="1731600" lvl="6" indent="-360000">
              <a:lnSpc>
                <a:spcPct val="150000"/>
              </a:lnSpc>
              <a:buFont typeface="Arial" panose="020B0604020202020204" pitchFamily="34" charset="0"/>
              <a:buChar char="•"/>
            </a:pPr>
            <a:r>
              <a:rPr lang="en-IN" sz="2000" dirty="0"/>
              <a:t>“If it is humid, then it is hot”</a:t>
            </a:r>
          </a:p>
          <a:p>
            <a:pPr marL="1274400" lvl="5" indent="-457200">
              <a:lnSpc>
                <a:spcPct val="150000"/>
              </a:lnSpc>
              <a:buFont typeface="+mj-lt"/>
              <a:buAutoNum type="arabicPeriod"/>
            </a:pPr>
            <a:endParaRPr lang="en-IN" sz="800" dirty="0"/>
          </a:p>
          <a:p>
            <a:pPr marL="1274400" lvl="5" indent="-457200">
              <a:lnSpc>
                <a:spcPct val="150000"/>
              </a:lnSpc>
              <a:buFont typeface="+mj-lt"/>
              <a:buAutoNum type="arabicPeriod"/>
            </a:pPr>
            <a:r>
              <a:rPr lang="en-IN" sz="2000" dirty="0"/>
              <a:t>We’re free to choose better symbols, btw:</a:t>
            </a:r>
          </a:p>
          <a:p>
            <a:pPr marL="1731600" lvl="6" indent="-360000">
              <a:lnSpc>
                <a:spcPct val="150000"/>
              </a:lnSpc>
              <a:buFont typeface="Arial" panose="020B0604020202020204" pitchFamily="34" charset="0"/>
              <a:buChar char="•"/>
            </a:pPr>
            <a:r>
              <a:rPr lang="en-IN" sz="2000" dirty="0" err="1"/>
              <a:t>Ho</a:t>
            </a:r>
            <a:r>
              <a:rPr lang="en-IN" sz="2000" dirty="0"/>
              <a:t> = “It is hot”</a:t>
            </a:r>
          </a:p>
          <a:p>
            <a:pPr marL="1731600" lvl="6" indent="-360000">
              <a:lnSpc>
                <a:spcPct val="150000"/>
              </a:lnSpc>
              <a:buFont typeface="Arial" panose="020B0604020202020204" pitchFamily="34" charset="0"/>
              <a:buChar char="•"/>
            </a:pPr>
            <a:r>
              <a:rPr lang="en-IN" sz="2000" dirty="0"/>
              <a:t>Hu = “It is humid”</a:t>
            </a:r>
          </a:p>
          <a:p>
            <a:pPr marL="1731600" lvl="6" indent="-360000">
              <a:lnSpc>
                <a:spcPct val="150000"/>
              </a:lnSpc>
              <a:buFont typeface="Arial" panose="020B0604020202020204" pitchFamily="34" charset="0"/>
              <a:buChar char="•"/>
            </a:pPr>
            <a:r>
              <a:rPr lang="en-IN" sz="2000" dirty="0"/>
              <a:t>R = “It is raining”</a:t>
            </a: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385815746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70</a:t>
            </a:fld>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254090883"/>
              </p:ext>
            </p:extLst>
          </p:nvPr>
        </p:nvGraphicFramePr>
        <p:xfrm>
          <a:off x="395748" y="1294683"/>
          <a:ext cx="10820400" cy="4045129"/>
        </p:xfrm>
        <a:graphic>
          <a:graphicData uri="http://schemas.openxmlformats.org/drawingml/2006/table">
            <a:tbl>
              <a:tblPr firstRow="1" firstCol="1" bandRow="1">
                <a:tableStyleId>{5C22544A-7EE6-4342-B048-85BDC9FD1C3A}</a:tableStyleId>
              </a:tblPr>
              <a:tblGrid>
                <a:gridCol w="2731271"/>
                <a:gridCol w="3235651"/>
                <a:gridCol w="4853478"/>
              </a:tblGrid>
              <a:tr h="700049">
                <a:tc>
                  <a:txBody>
                    <a:bodyPr/>
                    <a:lstStyle/>
                    <a:p>
                      <a:pPr marL="0" marR="0">
                        <a:lnSpc>
                          <a:spcPct val="115000"/>
                        </a:lnSpc>
                        <a:spcBef>
                          <a:spcPts val="0"/>
                        </a:spcBef>
                        <a:spcAft>
                          <a:spcPts val="0"/>
                        </a:spcAft>
                      </a:pPr>
                      <a:r>
                        <a:rPr lang="en-US" sz="1400" b="1" dirty="0">
                          <a:solidFill>
                            <a:schemeClr val="tx1"/>
                          </a:solidFill>
                          <a:effectLst/>
                        </a:rPr>
                        <a:t>SUB TOPIC</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0">
                        <a:lnSpc>
                          <a:spcPct val="115000"/>
                        </a:lnSpc>
                        <a:spcBef>
                          <a:spcPts val="0"/>
                        </a:spcBef>
                        <a:spcAft>
                          <a:spcPts val="0"/>
                        </a:spcAft>
                      </a:pPr>
                      <a:r>
                        <a:rPr lang="en-US" sz="1400" b="1" dirty="0">
                          <a:solidFill>
                            <a:schemeClr val="tx1"/>
                          </a:solidFill>
                          <a:effectLst/>
                        </a:rPr>
                        <a:t>VIDEO LINK</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0">
                        <a:lnSpc>
                          <a:spcPct val="115000"/>
                        </a:lnSpc>
                        <a:spcBef>
                          <a:spcPts val="0"/>
                        </a:spcBef>
                        <a:spcAft>
                          <a:spcPts val="0"/>
                        </a:spcAft>
                      </a:pPr>
                      <a:r>
                        <a:rPr lang="en-US" sz="1400" b="1" dirty="0">
                          <a:solidFill>
                            <a:schemeClr val="tx1"/>
                          </a:solidFill>
                          <a:effectLst/>
                        </a:rPr>
                        <a:t>NOTES</a:t>
                      </a:r>
                    </a:p>
                    <a:p>
                      <a:pPr marL="0" marR="0">
                        <a:lnSpc>
                          <a:spcPct val="115000"/>
                        </a:lnSpc>
                        <a:spcBef>
                          <a:spcPts val="0"/>
                        </a:spcBef>
                        <a:spcAft>
                          <a:spcPts val="0"/>
                        </a:spcAft>
                      </a:pPr>
                      <a:r>
                        <a:rPr lang="en-US" sz="1400" b="1" dirty="0">
                          <a:solidFill>
                            <a:schemeClr val="tx1"/>
                          </a:solidFill>
                          <a:effectLst/>
                        </a:rPr>
                        <a:t> </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r>
              <a:tr h="1563280">
                <a:tc>
                  <a:txBody>
                    <a:bodyPr/>
                    <a:lstStyle/>
                    <a:p>
                      <a:pPr marL="0" marR="0">
                        <a:lnSpc>
                          <a:spcPct val="150000"/>
                        </a:lnSpc>
                        <a:spcBef>
                          <a:spcPts val="0"/>
                        </a:spcBef>
                        <a:spcAft>
                          <a:spcPts val="0"/>
                        </a:spcAft>
                      </a:pPr>
                      <a:r>
                        <a:rPr lang="en-US" sz="140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F</a:t>
                      </a:r>
                      <a:r>
                        <a:rPr lang="en-US" sz="1400" spc="5">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o</a:t>
                      </a:r>
                      <a:r>
                        <a:rPr lang="en-US" sz="1400" spc="15">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r</a:t>
                      </a:r>
                      <a:r>
                        <a:rPr lang="en-US" sz="1400" spc="-25">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w</a:t>
                      </a:r>
                      <a:r>
                        <a:rPr lang="en-US" sz="140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a</a:t>
                      </a:r>
                      <a:r>
                        <a:rPr lang="en-US" sz="1400" spc="5">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r</a:t>
                      </a:r>
                      <a:r>
                        <a:rPr lang="en-US" sz="140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d</a:t>
                      </a:r>
                      <a:r>
                        <a:rPr lang="en-US" sz="1400" spc="45">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1400" spc="5">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C</a:t>
                      </a:r>
                      <a:r>
                        <a:rPr lang="en-US" sz="1400" spc="-5">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h</a:t>
                      </a:r>
                      <a:r>
                        <a:rPr lang="en-US" sz="140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a</a:t>
                      </a:r>
                      <a:r>
                        <a:rPr lang="en-US" sz="1400" spc="1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i</a:t>
                      </a:r>
                      <a:r>
                        <a:rPr lang="en-US" sz="1400" spc="-5">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n</a:t>
                      </a:r>
                      <a:r>
                        <a:rPr lang="en-US" sz="1400" spc="1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i</a:t>
                      </a:r>
                      <a:r>
                        <a:rPr lang="en-US" sz="1400" spc="-5">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ng</a:t>
                      </a:r>
                      <a:r>
                        <a:rPr lang="en-US" sz="140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nSpc>
                          <a:spcPct val="115000"/>
                        </a:lnSpc>
                        <a:spcBef>
                          <a:spcPts val="0"/>
                        </a:spcBef>
                        <a:spcAft>
                          <a:spcPts val="0"/>
                        </a:spcAft>
                        <a:buFontTx/>
                        <a:buNone/>
                      </a:pPr>
                      <a:r>
                        <a:rPr lang="en-US" sz="1400" b="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https://www.youtube.com/watch?v=EZJs6w2YFRM</a:t>
                      </a:r>
                      <a:r>
                        <a:rPr lang="en-US"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buFontTx/>
                        <a:buNone/>
                      </a:pPr>
                      <a:r>
                        <a:rPr lang="en-US"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15000"/>
                        </a:lnSpc>
                        <a:spcBef>
                          <a:spcPts val="0"/>
                        </a:spcBef>
                        <a:spcAft>
                          <a:spcPts val="0"/>
                        </a:spcAft>
                        <a:buFontTx/>
                        <a:buNone/>
                      </a:pPr>
                      <a:r>
                        <a:rPr lang="en-US" sz="1400" b="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https://www.youtube.com/watch?v=KwhO2nZHeQg</a:t>
                      </a:r>
                      <a:r>
                        <a:rPr lang="en-US"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buFontTx/>
                        <a:buNone/>
                      </a:pPr>
                      <a:r>
                        <a:rPr lang="en-US"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342900" marR="0" lvl="0" indent="-342900">
                        <a:lnSpc>
                          <a:spcPct val="115000"/>
                        </a:lnSpc>
                        <a:spcBef>
                          <a:spcPts val="0"/>
                        </a:spcBef>
                        <a:spcAft>
                          <a:spcPts val="0"/>
                        </a:spcAft>
                        <a:buFont typeface="+mj-lt"/>
                        <a:buAutoNum type="arabicPeriod"/>
                      </a:pPr>
                      <a:r>
                        <a:rPr lang="en-US" sz="14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This is a brief description of the different kinds of logic that may be used in determining the solution to a problem.</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1781800">
                <a:tc>
                  <a:txBody>
                    <a:bodyPr/>
                    <a:lstStyle/>
                    <a:p>
                      <a:pPr marL="0" marR="0">
                        <a:lnSpc>
                          <a:spcPct val="150000"/>
                        </a:lnSpc>
                        <a:spcBef>
                          <a:spcPts val="0"/>
                        </a:spcBef>
                        <a:spcAft>
                          <a:spcPts val="0"/>
                        </a:spcAft>
                      </a:pPr>
                      <a:r>
                        <a:rPr lang="en-US" sz="140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Backward chaining</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nSpc>
                          <a:spcPct val="115000"/>
                        </a:lnSpc>
                        <a:spcBef>
                          <a:spcPts val="0"/>
                        </a:spcBef>
                        <a:spcAft>
                          <a:spcPts val="0"/>
                        </a:spcAft>
                        <a:buFontTx/>
                        <a:buNone/>
                      </a:pPr>
                      <a:r>
                        <a:rPr lang="en-US" sz="1400" b="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https://www.youtube.com/watch?v=EZJs6w2YFRM</a:t>
                      </a:r>
                      <a:r>
                        <a:rPr lang="en-US"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buFontTx/>
                        <a:buNone/>
                      </a:pPr>
                      <a:r>
                        <a:rPr lang="en-US"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15000"/>
                        </a:lnSpc>
                        <a:spcBef>
                          <a:spcPts val="0"/>
                        </a:spcBef>
                        <a:spcAft>
                          <a:spcPts val="0"/>
                        </a:spcAft>
                        <a:buFontTx/>
                        <a:buNone/>
                      </a:pPr>
                      <a:r>
                        <a:rPr lang="en-US" sz="1400" b="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https://www.youtube.com/watch?v=KwhO2nZHeQg</a:t>
                      </a:r>
                      <a:r>
                        <a:rPr lang="en-US"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nSpc>
                          <a:spcPct val="115000"/>
                        </a:lnSpc>
                        <a:spcBef>
                          <a:spcPts val="0"/>
                        </a:spcBef>
                        <a:spcAft>
                          <a:spcPts val="0"/>
                        </a:spcAft>
                        <a:buFont typeface="+mj-lt"/>
                        <a:buNone/>
                      </a:pPr>
                      <a:r>
                        <a:rPr lang="en-US" sz="140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2. This </a:t>
                      </a:r>
                      <a:r>
                        <a:rPr lang="en-US" sz="14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is a brief description of the different kinds of logic that may be used in determining the solution to a problem.</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6" name="TextBox 5"/>
          <p:cNvSpPr txBox="1"/>
          <p:nvPr/>
        </p:nvSpPr>
        <p:spPr>
          <a:xfrm>
            <a:off x="355600" y="355600"/>
            <a:ext cx="5520267" cy="646331"/>
          </a:xfrm>
          <a:prstGeom prst="rect">
            <a:avLst/>
          </a:prstGeom>
          <a:noFill/>
        </p:spPr>
        <p:txBody>
          <a:bodyPr wrap="square" rtlCol="0">
            <a:spAutoFit/>
          </a:bodyPr>
          <a:lstStyle/>
          <a:p>
            <a:r>
              <a:rPr lang="en-US" sz="3600" b="1" dirty="0" smtClean="0"/>
              <a:t>Video Link</a:t>
            </a:r>
            <a:endParaRPr lang="en-US" sz="3600" b="1" dirty="0"/>
          </a:p>
        </p:txBody>
      </p:sp>
    </p:spTree>
    <p:extLst>
      <p:ext uri="{BB962C8B-B14F-4D97-AF65-F5344CB8AC3E}">
        <p14:creationId xmlns:p14="http://schemas.microsoft.com/office/powerpoint/2010/main" val="24093694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71</a:t>
            </a:fld>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73336585"/>
              </p:ext>
            </p:extLst>
          </p:nvPr>
        </p:nvGraphicFramePr>
        <p:xfrm>
          <a:off x="381001" y="1206194"/>
          <a:ext cx="10223089" cy="4044816"/>
        </p:xfrm>
        <a:graphic>
          <a:graphicData uri="http://schemas.openxmlformats.org/drawingml/2006/table">
            <a:tbl>
              <a:tblPr firstRow="1" firstCol="1" bandRow="1">
                <a:tableStyleId>{5C22544A-7EE6-4342-B048-85BDC9FD1C3A}</a:tableStyleId>
              </a:tblPr>
              <a:tblGrid>
                <a:gridCol w="1467055"/>
                <a:gridCol w="1412006"/>
                <a:gridCol w="1296006"/>
                <a:gridCol w="3024011"/>
                <a:gridCol w="3024011"/>
              </a:tblGrid>
              <a:tr h="357008">
                <a:tc>
                  <a:txBody>
                    <a:bodyPr/>
                    <a:lstStyle/>
                    <a:p>
                      <a:pPr marL="0" marR="0">
                        <a:lnSpc>
                          <a:spcPct val="115000"/>
                        </a:lnSpc>
                        <a:spcBef>
                          <a:spcPts val="0"/>
                        </a:spcBef>
                        <a:spcAft>
                          <a:spcPts val="0"/>
                        </a:spcAft>
                      </a:pPr>
                      <a:r>
                        <a:rPr lang="en-US" sz="1300" b="1" dirty="0">
                          <a:solidFill>
                            <a:schemeClr val="tx1"/>
                          </a:solidFill>
                          <a:effectLst/>
                        </a:rPr>
                        <a:t>Sub-Topic </a:t>
                      </a:r>
                      <a:endParaRPr lang="en-US" sz="13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0">
                        <a:lnSpc>
                          <a:spcPct val="115000"/>
                        </a:lnSpc>
                        <a:spcBef>
                          <a:spcPts val="0"/>
                        </a:spcBef>
                        <a:spcAft>
                          <a:spcPts val="0"/>
                        </a:spcAft>
                      </a:pPr>
                      <a:r>
                        <a:rPr lang="en-US" sz="1300" b="1" dirty="0">
                          <a:solidFill>
                            <a:schemeClr val="tx1"/>
                          </a:solidFill>
                          <a:effectLst/>
                        </a:rPr>
                        <a:t>E-book name</a:t>
                      </a:r>
                      <a:endParaRPr lang="en-US" sz="13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0">
                        <a:lnSpc>
                          <a:spcPct val="115000"/>
                        </a:lnSpc>
                        <a:spcBef>
                          <a:spcPts val="0"/>
                        </a:spcBef>
                        <a:spcAft>
                          <a:spcPts val="0"/>
                        </a:spcAft>
                      </a:pPr>
                      <a:r>
                        <a:rPr lang="en-US" sz="1300" b="1" dirty="0">
                          <a:solidFill>
                            <a:schemeClr val="tx1"/>
                          </a:solidFill>
                          <a:effectLst/>
                        </a:rPr>
                        <a:t>Chapter No</a:t>
                      </a:r>
                      <a:endParaRPr lang="en-US" sz="13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0">
                        <a:lnSpc>
                          <a:spcPct val="115000"/>
                        </a:lnSpc>
                        <a:spcBef>
                          <a:spcPts val="0"/>
                        </a:spcBef>
                        <a:spcAft>
                          <a:spcPts val="0"/>
                        </a:spcAft>
                      </a:pPr>
                      <a:r>
                        <a:rPr lang="en-US" sz="1300" b="1" dirty="0">
                          <a:solidFill>
                            <a:schemeClr val="tx1"/>
                          </a:solidFill>
                          <a:effectLst/>
                        </a:rPr>
                        <a:t>Page Number</a:t>
                      </a:r>
                      <a:endParaRPr lang="en-US" sz="13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0">
                        <a:lnSpc>
                          <a:spcPct val="115000"/>
                        </a:lnSpc>
                        <a:spcBef>
                          <a:spcPts val="0"/>
                        </a:spcBef>
                        <a:spcAft>
                          <a:spcPts val="0"/>
                        </a:spcAft>
                      </a:pPr>
                      <a:r>
                        <a:rPr lang="en-US" sz="1300" b="1" dirty="0">
                          <a:solidFill>
                            <a:schemeClr val="tx1"/>
                          </a:solidFill>
                          <a:effectLst/>
                        </a:rPr>
                        <a:t>URL</a:t>
                      </a:r>
                      <a:endParaRPr lang="en-US" sz="13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r>
              <a:tr h="1843904">
                <a:tc>
                  <a:txBody>
                    <a:bodyPr/>
                    <a:lstStyle/>
                    <a:p>
                      <a:pPr marL="0" marR="0">
                        <a:lnSpc>
                          <a:spcPct val="150000"/>
                        </a:lnSpc>
                        <a:spcBef>
                          <a:spcPts val="0"/>
                        </a:spcBef>
                        <a:spcAft>
                          <a:spcPts val="0"/>
                        </a:spcAft>
                      </a:pPr>
                      <a:r>
                        <a:rPr lang="en-US" sz="13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F</a:t>
                      </a:r>
                      <a:r>
                        <a:rPr lang="en-US" sz="1300"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o</a:t>
                      </a:r>
                      <a:r>
                        <a:rPr lang="en-US" sz="1300" spc="1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r</a:t>
                      </a:r>
                      <a:r>
                        <a:rPr lang="en-US" sz="1300" spc="-2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w</a:t>
                      </a:r>
                      <a:r>
                        <a:rPr lang="en-US" sz="13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a</a:t>
                      </a:r>
                      <a:r>
                        <a:rPr lang="en-US" sz="1300"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r</a:t>
                      </a:r>
                      <a:r>
                        <a:rPr lang="en-US" sz="13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d</a:t>
                      </a:r>
                      <a:r>
                        <a:rPr lang="en-US" sz="1300" spc="4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1300"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C</a:t>
                      </a:r>
                      <a:r>
                        <a:rPr lang="en-US" sz="1300"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h</a:t>
                      </a:r>
                      <a:r>
                        <a:rPr lang="en-US" sz="13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a</a:t>
                      </a:r>
                      <a:r>
                        <a:rPr lang="en-US" sz="1300" spc="1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i</a:t>
                      </a:r>
                      <a:r>
                        <a:rPr lang="en-US" sz="1300"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n</a:t>
                      </a:r>
                      <a:r>
                        <a:rPr lang="en-US" sz="1300" spc="1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i</a:t>
                      </a:r>
                      <a:r>
                        <a:rPr lang="en-US" sz="1300"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ng</a:t>
                      </a:r>
                      <a:r>
                        <a:rPr lang="en-US" sz="13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3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Russell S., </a:t>
                      </a:r>
                      <a:r>
                        <a:rPr lang="en-US" sz="13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Norvig</a:t>
                      </a:r>
                      <a:r>
                        <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 Artificial intelligence- a modern approach (2ed,PH,2003)</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1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9</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1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280-283</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13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
                        </a:rPr>
                        <a:t>http://www.eng.uerj.br/~fariasol/disciplinas/Topicos_B/AGENTS/books/Stuart%20Russell,%20Peter%20Norvig-Artificial%20Intelligence_%20A%20Modern%20Approach-Prentice%20Hall%20(2002)-2nd-ed.pdf</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1843904">
                <a:tc>
                  <a:txBody>
                    <a:bodyPr/>
                    <a:lstStyle/>
                    <a:p>
                      <a:pPr marL="0" marR="0">
                        <a:lnSpc>
                          <a:spcPct val="150000"/>
                        </a:lnSpc>
                        <a:spcBef>
                          <a:spcPts val="0"/>
                        </a:spcBef>
                        <a:spcAft>
                          <a:spcPts val="0"/>
                        </a:spcAft>
                      </a:pPr>
                      <a:r>
                        <a:rPr lang="en-US" sz="1300"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B</a:t>
                      </a:r>
                      <a:r>
                        <a:rPr lang="en-US" sz="13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a</a:t>
                      </a:r>
                      <a:r>
                        <a:rPr lang="en-US" sz="1300"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ck</a:t>
                      </a:r>
                      <a:r>
                        <a:rPr lang="en-US" sz="1300" spc="-2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w</a:t>
                      </a:r>
                      <a:r>
                        <a:rPr lang="en-US" sz="13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a</a:t>
                      </a:r>
                      <a:r>
                        <a:rPr lang="en-US" sz="1300"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r</a:t>
                      </a:r>
                      <a:r>
                        <a:rPr lang="en-US" sz="13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d</a:t>
                      </a:r>
                      <a:r>
                        <a:rPr lang="en-US" sz="1300" spc="-3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1300"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C</a:t>
                      </a:r>
                      <a:r>
                        <a:rPr lang="en-US" sz="1300"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h</a:t>
                      </a:r>
                      <a:r>
                        <a:rPr lang="en-US" sz="13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a</a:t>
                      </a:r>
                      <a:r>
                        <a:rPr lang="en-US" sz="1300" spc="1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i</a:t>
                      </a:r>
                      <a:r>
                        <a:rPr lang="en-US" sz="1300"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n</a:t>
                      </a:r>
                      <a:r>
                        <a:rPr lang="en-US" sz="1300" spc="1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i</a:t>
                      </a:r>
                      <a:r>
                        <a:rPr lang="en-US" sz="1300" spc="-5"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ng</a:t>
                      </a:r>
                      <a:r>
                        <a:rPr lang="en-US" sz="13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3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Russell S., </a:t>
                      </a:r>
                      <a:r>
                        <a:rPr lang="en-US" sz="13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Norvig</a:t>
                      </a:r>
                      <a:r>
                        <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 Artificial intelligence- a modern approach (2ed,PH,2003)</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13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9</a:t>
                      </a:r>
                      <a:endParaRPr lang="en-US" sz="13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1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287-294</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3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
                        </a:rPr>
                        <a:t>http://www.eng.uerj.br/~fariasol/disciplinas/Topicos_B/AGENTS/books/Stuart%20Russell,%20Peter%20Norvig-Artificial%20Intelligence_%20A%20Modern%20Approach-Prentice%20Hall%20(2002)-2nd-ed.pdf</a:t>
                      </a:r>
                      <a:endParaRPr lang="en-US" sz="13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6" name="Title 1"/>
          <p:cNvSpPr>
            <a:spLocks noGrp="1"/>
          </p:cNvSpPr>
          <p:nvPr>
            <p:ph type="title"/>
          </p:nvPr>
        </p:nvSpPr>
        <p:spPr>
          <a:xfrm>
            <a:off x="690717" y="250723"/>
            <a:ext cx="10515600" cy="791031"/>
          </a:xfrm>
        </p:spPr>
        <p:txBody>
          <a:bodyPr>
            <a:normAutofit/>
          </a:bodyPr>
          <a:lstStyle/>
          <a:p>
            <a:r>
              <a:rPr lang="en-US" sz="3800" b="1" dirty="0" smtClean="0">
                <a:latin typeface="Helvetica" panose="020B0604020202020204" pitchFamily="34" charset="0"/>
                <a:cs typeface="Helvetica" panose="020B0604020202020204" pitchFamily="34" charset="0"/>
              </a:rPr>
              <a:t>e Book</a:t>
            </a:r>
            <a:endParaRPr lang="en-US" sz="38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123239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a:t>
            </a:fld>
            <a:endParaRPr lang="en-IN" dirty="0"/>
          </a:p>
        </p:txBody>
      </p:sp>
      <p:sp>
        <p:nvSpPr>
          <p:cNvPr id="5" name="Rectangle 4"/>
          <p:cNvSpPr/>
          <p:nvPr/>
        </p:nvSpPr>
        <p:spPr>
          <a:xfrm>
            <a:off x="207034" y="1242207"/>
            <a:ext cx="5485429" cy="4524315"/>
          </a:xfrm>
          <a:prstGeom prst="rect">
            <a:avLst/>
          </a:prstGeom>
        </p:spPr>
        <p:txBody>
          <a:bodyPr wrap="square">
            <a:spAutoFit/>
          </a:bodyPr>
          <a:lstStyle/>
          <a:p>
            <a:pPr marL="360000" lvl="4"/>
            <a:r>
              <a:rPr lang="en-US" sz="2400" b="1" dirty="0"/>
              <a:t>Propositional Logic (PL</a:t>
            </a:r>
            <a:r>
              <a:rPr lang="en-US" sz="2400" b="1" dirty="0" smtClean="0"/>
              <a:t>)</a:t>
            </a:r>
          </a:p>
          <a:p>
            <a:pPr marL="360000" lvl="4"/>
            <a:endParaRPr lang="en-US" sz="1000" b="1" dirty="0" smtClean="0"/>
          </a:p>
          <a:p>
            <a:pPr marL="1274400" lvl="5" indent="-457200">
              <a:buFont typeface="+mj-lt"/>
              <a:buAutoNum type="arabicPeriod"/>
            </a:pPr>
            <a:r>
              <a:rPr lang="en-IN" sz="2000" dirty="0"/>
              <a:t>A simple language useful for showing key ideas and </a:t>
            </a:r>
            <a:r>
              <a:rPr lang="en-IN" sz="2000" dirty="0" smtClean="0"/>
              <a:t>definitions</a:t>
            </a:r>
          </a:p>
          <a:p>
            <a:pPr marL="1274400" lvl="5" indent="-457200">
              <a:buFont typeface="+mj-lt"/>
              <a:buAutoNum type="arabicPeriod"/>
            </a:pPr>
            <a:endParaRPr lang="en-IN" dirty="0"/>
          </a:p>
          <a:p>
            <a:pPr marL="1274400" lvl="5" indent="-457200">
              <a:buFont typeface="+mj-lt"/>
              <a:buAutoNum type="arabicPeriod"/>
            </a:pPr>
            <a:r>
              <a:rPr lang="en-IN" sz="2000" dirty="0" smtClean="0"/>
              <a:t>User </a:t>
            </a:r>
            <a:r>
              <a:rPr lang="en-IN" sz="2000" dirty="0"/>
              <a:t>defines a set of propositional symbols, like P and Q</a:t>
            </a:r>
            <a:r>
              <a:rPr lang="en-IN" sz="2000" dirty="0" smtClean="0"/>
              <a:t>.</a:t>
            </a:r>
          </a:p>
          <a:p>
            <a:pPr marL="1274400" lvl="5" indent="-457200">
              <a:buFont typeface="+mj-lt"/>
              <a:buAutoNum type="arabicPeriod"/>
            </a:pPr>
            <a:endParaRPr lang="en-IN" dirty="0"/>
          </a:p>
          <a:p>
            <a:pPr marL="1274400" lvl="5" indent="-457200">
              <a:buFont typeface="+mj-lt"/>
              <a:buAutoNum type="arabicPeriod"/>
            </a:pPr>
            <a:r>
              <a:rPr lang="en-IN" sz="2000" dirty="0" smtClean="0"/>
              <a:t>User </a:t>
            </a:r>
            <a:r>
              <a:rPr lang="en-IN" sz="2000" dirty="0"/>
              <a:t>defines the semantics of each propositional symbol</a:t>
            </a:r>
            <a:r>
              <a:rPr lang="en-IN" sz="2000" dirty="0" smtClean="0"/>
              <a:t>:</a:t>
            </a:r>
          </a:p>
          <a:p>
            <a:pPr marL="1274400" lvl="5" indent="-457200">
              <a:buFont typeface="+mj-lt"/>
              <a:buAutoNum type="arabicPeriod"/>
            </a:pPr>
            <a:endParaRPr lang="en-IN" sz="800" dirty="0"/>
          </a:p>
          <a:p>
            <a:pPr marL="1731600" lvl="6" indent="-360000">
              <a:lnSpc>
                <a:spcPct val="150000"/>
              </a:lnSpc>
              <a:buFont typeface="Arial" panose="020B0604020202020204" pitchFamily="34" charset="0"/>
              <a:buChar char="•"/>
            </a:pPr>
            <a:r>
              <a:rPr lang="en-IN" sz="2000" dirty="0"/>
              <a:t>P means “It is hot”</a:t>
            </a:r>
          </a:p>
          <a:p>
            <a:pPr marL="1731600" lvl="6" indent="-360000">
              <a:lnSpc>
                <a:spcPct val="150000"/>
              </a:lnSpc>
              <a:buFont typeface="Arial" panose="020B0604020202020204" pitchFamily="34" charset="0"/>
              <a:buChar char="•"/>
            </a:pPr>
            <a:r>
              <a:rPr lang="en-IN" sz="2000" dirty="0"/>
              <a:t>Q means “It is humid”</a:t>
            </a:r>
          </a:p>
          <a:p>
            <a:pPr marL="1731600" lvl="6" indent="-360000">
              <a:lnSpc>
                <a:spcPct val="150000"/>
              </a:lnSpc>
              <a:buFont typeface="Arial" panose="020B0604020202020204" pitchFamily="34" charset="0"/>
              <a:buChar char="•"/>
            </a:pPr>
            <a:r>
              <a:rPr lang="en-IN" sz="2000" dirty="0"/>
              <a:t>R means “It is raining</a:t>
            </a:r>
            <a:r>
              <a:rPr lang="en-IN" sz="2000" dirty="0" smtClean="0"/>
              <a:t>”</a:t>
            </a:r>
            <a:endParaRPr lang="en-IN" sz="2000" dirty="0"/>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sp>
        <p:nvSpPr>
          <p:cNvPr id="7" name="Rectangle 6"/>
          <p:cNvSpPr/>
          <p:nvPr/>
        </p:nvSpPr>
        <p:spPr>
          <a:xfrm>
            <a:off x="5692464" y="1484759"/>
            <a:ext cx="6130342" cy="3979551"/>
          </a:xfrm>
          <a:prstGeom prst="rect">
            <a:avLst/>
          </a:prstGeom>
        </p:spPr>
        <p:txBody>
          <a:bodyPr wrap="square">
            <a:spAutoFit/>
          </a:bodyPr>
          <a:lstStyle/>
          <a:p>
            <a:pPr marL="2188800" lvl="7" indent="-360000">
              <a:lnSpc>
                <a:spcPct val="150000"/>
              </a:lnSpc>
              <a:buFont typeface="Arial" panose="020B0604020202020204" pitchFamily="34" charset="0"/>
              <a:buChar char="•"/>
            </a:pPr>
            <a:endParaRPr lang="en-IN" sz="1000" dirty="0"/>
          </a:p>
          <a:p>
            <a:pPr marL="1274400" lvl="5" indent="-457200">
              <a:lnSpc>
                <a:spcPct val="120000"/>
              </a:lnSpc>
              <a:buAutoNum type="arabicPeriod" startAt="4"/>
            </a:pPr>
            <a:r>
              <a:rPr lang="en-IN" sz="2000" dirty="0" smtClean="0"/>
              <a:t>A </a:t>
            </a:r>
            <a:r>
              <a:rPr lang="en-IN" sz="2000" dirty="0"/>
              <a:t>sentence (well formed formula) is defined as follows: </a:t>
            </a:r>
            <a:endParaRPr lang="en-IN" sz="2000" dirty="0" smtClean="0"/>
          </a:p>
          <a:p>
            <a:pPr marL="1274400" lvl="5" indent="-457200">
              <a:lnSpc>
                <a:spcPct val="120000"/>
              </a:lnSpc>
              <a:buAutoNum type="arabicPeriod" startAt="4"/>
            </a:pPr>
            <a:endParaRPr lang="en-IN" sz="800" dirty="0"/>
          </a:p>
          <a:p>
            <a:pPr marL="1731600" lvl="6" indent="-360000">
              <a:buFont typeface="Arial" panose="020B0604020202020204" pitchFamily="34" charset="0"/>
              <a:buChar char="•"/>
            </a:pPr>
            <a:r>
              <a:rPr lang="en-IN" sz="2000" dirty="0"/>
              <a:t>A symbol is a </a:t>
            </a:r>
            <a:r>
              <a:rPr lang="en-IN" sz="2000" dirty="0" smtClean="0"/>
              <a:t>sentence</a:t>
            </a:r>
          </a:p>
          <a:p>
            <a:pPr marL="1731600" lvl="6" indent="-360000">
              <a:buFont typeface="Arial" panose="020B0604020202020204" pitchFamily="34" charset="0"/>
              <a:buChar char="•"/>
            </a:pPr>
            <a:endParaRPr lang="en-IN" sz="1000" dirty="0"/>
          </a:p>
          <a:p>
            <a:pPr marL="1731600" lvl="6" indent="-360000">
              <a:buFont typeface="Arial" panose="020B0604020202020204" pitchFamily="34" charset="0"/>
              <a:buChar char="•"/>
            </a:pPr>
            <a:r>
              <a:rPr lang="en-IN" sz="2000" dirty="0"/>
              <a:t>If S is a sentence, then S is a </a:t>
            </a:r>
            <a:r>
              <a:rPr lang="en-IN" sz="2000" dirty="0" smtClean="0"/>
              <a:t>sentence</a:t>
            </a:r>
          </a:p>
          <a:p>
            <a:pPr marL="1731600" lvl="6" indent="-360000">
              <a:buFont typeface="Arial" panose="020B0604020202020204" pitchFamily="34" charset="0"/>
              <a:buChar char="•"/>
            </a:pPr>
            <a:endParaRPr lang="en-IN" sz="1000" dirty="0"/>
          </a:p>
          <a:p>
            <a:pPr marL="1731600" lvl="6" indent="-360000">
              <a:buFont typeface="Arial" panose="020B0604020202020204" pitchFamily="34" charset="0"/>
              <a:buChar char="•"/>
            </a:pPr>
            <a:r>
              <a:rPr lang="en-IN" sz="2000" dirty="0"/>
              <a:t>If S is a sentence, then (S) is a </a:t>
            </a:r>
            <a:r>
              <a:rPr lang="en-IN" sz="2000" dirty="0" smtClean="0"/>
              <a:t>sentence</a:t>
            </a:r>
          </a:p>
          <a:p>
            <a:pPr marL="1731600" lvl="6" indent="-360000">
              <a:buFont typeface="Arial" panose="020B0604020202020204" pitchFamily="34" charset="0"/>
              <a:buChar char="•"/>
            </a:pPr>
            <a:endParaRPr lang="en-IN" sz="1000" dirty="0"/>
          </a:p>
          <a:p>
            <a:pPr marL="1731600" lvl="6" indent="-360000">
              <a:buFont typeface="Arial" panose="020B0604020202020204" pitchFamily="34" charset="0"/>
              <a:buChar char="•"/>
            </a:pPr>
            <a:r>
              <a:rPr lang="en-IN" sz="2000" dirty="0"/>
              <a:t>If S and T are sentences, then (S  T), (S  T), (S  T), and (S ↔ T) are </a:t>
            </a:r>
            <a:r>
              <a:rPr lang="en-IN" sz="2000" dirty="0" smtClean="0"/>
              <a:t>sentences</a:t>
            </a:r>
          </a:p>
          <a:p>
            <a:pPr marL="1731600" lvl="6" indent="-360000">
              <a:buFont typeface="Arial" panose="020B0604020202020204" pitchFamily="34" charset="0"/>
              <a:buChar char="•"/>
            </a:pPr>
            <a:endParaRPr lang="en-IN" sz="1000" dirty="0"/>
          </a:p>
          <a:p>
            <a:pPr marL="1731600" lvl="6" indent="-360000">
              <a:buFont typeface="Arial" panose="020B0604020202020204" pitchFamily="34" charset="0"/>
              <a:buChar char="•"/>
            </a:pPr>
            <a:r>
              <a:rPr lang="en-IN" sz="2000" dirty="0"/>
              <a:t>A sentence results from a finite number of applications of the above rules</a:t>
            </a:r>
          </a:p>
        </p:txBody>
      </p:sp>
      <p:cxnSp>
        <p:nvCxnSpPr>
          <p:cNvPr id="9" name="Straight Connector 8"/>
          <p:cNvCxnSpPr/>
          <p:nvPr/>
        </p:nvCxnSpPr>
        <p:spPr>
          <a:xfrm>
            <a:off x="6104587" y="1365161"/>
            <a:ext cx="0" cy="471366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83633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9</a:t>
            </a:fld>
            <a:endParaRPr lang="en-IN" dirty="0"/>
          </a:p>
        </p:txBody>
      </p:sp>
      <p:sp>
        <p:nvSpPr>
          <p:cNvPr id="5" name="Rectangle 4"/>
          <p:cNvSpPr/>
          <p:nvPr/>
        </p:nvSpPr>
        <p:spPr>
          <a:xfrm>
            <a:off x="207034" y="1242207"/>
            <a:ext cx="11835441" cy="3354765"/>
          </a:xfrm>
          <a:prstGeom prst="rect">
            <a:avLst/>
          </a:prstGeom>
        </p:spPr>
        <p:txBody>
          <a:bodyPr wrap="square">
            <a:spAutoFit/>
          </a:bodyPr>
          <a:lstStyle/>
          <a:p>
            <a:pPr marL="360000" lvl="4"/>
            <a:r>
              <a:rPr lang="en-US" sz="2400" b="1" dirty="0"/>
              <a:t>Some Terms</a:t>
            </a:r>
          </a:p>
          <a:p>
            <a:pPr marL="360000" lvl="4"/>
            <a:endParaRPr lang="en-US" sz="800" b="1" dirty="0"/>
          </a:p>
          <a:p>
            <a:pPr marL="1274400" lvl="5" indent="-457200">
              <a:lnSpc>
                <a:spcPct val="150000"/>
              </a:lnSpc>
              <a:buFont typeface="+mj-lt"/>
              <a:buAutoNum type="arabicPeriod"/>
            </a:pPr>
            <a:r>
              <a:rPr lang="en-IN" sz="2000" dirty="0"/>
              <a:t>The meaning or </a:t>
            </a:r>
            <a:r>
              <a:rPr lang="en-IN" sz="2000" dirty="0">
                <a:solidFill>
                  <a:srgbClr val="C00000"/>
                </a:solidFill>
              </a:rPr>
              <a:t>semantics</a:t>
            </a:r>
            <a:r>
              <a:rPr lang="en-IN" sz="2000" dirty="0"/>
              <a:t> of a sentence determines its </a:t>
            </a:r>
            <a:r>
              <a:rPr lang="en-IN" sz="2000" dirty="0" smtClean="0">
                <a:solidFill>
                  <a:srgbClr val="C00000"/>
                </a:solidFill>
              </a:rPr>
              <a:t>interpretation</a:t>
            </a:r>
            <a:r>
              <a:rPr lang="en-IN" sz="2000" dirty="0" smtClean="0"/>
              <a:t> </a:t>
            </a:r>
            <a:endParaRPr lang="en-IN" sz="2000" dirty="0"/>
          </a:p>
          <a:p>
            <a:pPr marL="1274400" lvl="5" indent="-457200">
              <a:lnSpc>
                <a:spcPct val="150000"/>
              </a:lnSpc>
              <a:buFont typeface="+mj-lt"/>
              <a:buAutoNum type="arabicPeriod"/>
            </a:pPr>
            <a:endParaRPr lang="en-IN" sz="1000" dirty="0"/>
          </a:p>
          <a:p>
            <a:pPr marL="1274400" lvl="5" indent="-457200">
              <a:lnSpc>
                <a:spcPct val="150000"/>
              </a:lnSpc>
              <a:buFont typeface="+mj-lt"/>
              <a:buAutoNum type="arabicPeriod"/>
            </a:pPr>
            <a:r>
              <a:rPr lang="en-IN" sz="2000" dirty="0"/>
              <a:t>Given the </a:t>
            </a:r>
            <a:r>
              <a:rPr lang="en-IN" sz="2000" dirty="0">
                <a:solidFill>
                  <a:srgbClr val="C00000"/>
                </a:solidFill>
              </a:rPr>
              <a:t>truth values </a:t>
            </a:r>
            <a:r>
              <a:rPr lang="en-IN" sz="2000" dirty="0"/>
              <a:t>of all symbols in a sentence, it can be “evaluated” to determine its truth value (True or False). </a:t>
            </a:r>
          </a:p>
          <a:p>
            <a:pPr marL="1274400" lvl="5" indent="-457200">
              <a:lnSpc>
                <a:spcPct val="150000"/>
              </a:lnSpc>
              <a:buFont typeface="+mj-lt"/>
              <a:buAutoNum type="arabicPeriod"/>
            </a:pPr>
            <a:endParaRPr lang="en-IN" sz="1000" dirty="0"/>
          </a:p>
          <a:p>
            <a:pPr marL="1274400" lvl="5" indent="-457200">
              <a:lnSpc>
                <a:spcPct val="150000"/>
              </a:lnSpc>
              <a:buFont typeface="+mj-lt"/>
              <a:buAutoNum type="arabicPeriod"/>
            </a:pPr>
            <a:r>
              <a:rPr lang="en-IN" sz="2000" dirty="0"/>
              <a:t>A </a:t>
            </a:r>
            <a:r>
              <a:rPr lang="en-IN" sz="2000" dirty="0">
                <a:solidFill>
                  <a:srgbClr val="C00000"/>
                </a:solidFill>
              </a:rPr>
              <a:t>model</a:t>
            </a:r>
            <a:r>
              <a:rPr lang="en-IN" sz="2000" dirty="0"/>
              <a:t> for a KB is a “possible world” (assignment of truth values to propositional symbols) in which each sentence in the KB is </a:t>
            </a:r>
            <a:r>
              <a:rPr lang="en-IN" sz="2000" dirty="0" smtClean="0"/>
              <a:t>True</a:t>
            </a:r>
            <a:endParaRPr lang="en-IN" sz="2000" dirty="0"/>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First-Order Logic</a:t>
            </a:r>
            <a:endParaRPr lang="en-US" sz="2400" b="1" spc="-25"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4507402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1660</TotalTime>
  <Words>3807</Words>
  <Application>Microsoft Office PowerPoint</Application>
  <PresentationFormat>Widescreen</PresentationFormat>
  <Paragraphs>935</Paragraphs>
  <Slides>71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71</vt:i4>
      </vt:variant>
    </vt:vector>
  </HeadingPairs>
  <TitlesOfParts>
    <vt:vector size="81" baseType="lpstr">
      <vt:lpstr>ＭＳ Ｐゴシック</vt:lpstr>
      <vt:lpstr>Arial</vt:lpstr>
      <vt:lpstr>Calibri</vt:lpstr>
      <vt:lpstr>Calibri Light</vt:lpstr>
      <vt:lpstr>Cambria</vt:lpstr>
      <vt:lpstr>Helvetica</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Self Assessment Questions</vt:lpstr>
      <vt:lpstr>Self Assessment Questions</vt:lpstr>
      <vt:lpstr>Self Assessment Questions</vt:lpstr>
      <vt:lpstr>Self Assessment Questions</vt:lpstr>
      <vt:lpstr>Self Assessment Questions</vt:lpstr>
      <vt:lpstr>Self Assessment Questions</vt:lpstr>
      <vt:lpstr>Self Assessment Questions</vt:lpstr>
      <vt:lpstr>Assignment</vt:lpstr>
      <vt:lpstr>Document Link</vt:lpstr>
      <vt:lpstr>Document Link</vt:lpstr>
      <vt:lpstr>PowerPoint Presentation</vt:lpstr>
      <vt:lpstr>PowerPoint Presentation</vt:lpstr>
      <vt:lpstr>e Book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iNurture</dc:creator>
  <cp:lastModifiedBy>Rakesh</cp:lastModifiedBy>
  <cp:revision>177</cp:revision>
  <dcterms:created xsi:type="dcterms:W3CDTF">2018-01-29T06:10:27Z</dcterms:created>
  <dcterms:modified xsi:type="dcterms:W3CDTF">2020-05-01T10:34:26Z</dcterms:modified>
</cp:coreProperties>
</file>