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10533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414680"/>
            <a:ext cx="10533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043640" y="176904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41468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1043640" y="441468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3387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860040" y="1769040"/>
            <a:ext cx="3387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216080" y="1769040"/>
            <a:ext cx="3387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414680"/>
            <a:ext cx="3387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860040" y="4414680"/>
            <a:ext cx="3387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1216080" y="4414680"/>
            <a:ext cx="3387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1053360" cy="506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1053360" cy="506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13720" cy="506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1043640" y="1769040"/>
            <a:ext cx="513720" cy="506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6920" cy="34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1043640" y="1769040"/>
            <a:ext cx="513720" cy="506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41468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1053360" cy="506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13720" cy="506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1043640" y="176904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1043640" y="441468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1043640" y="176904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414680"/>
            <a:ext cx="10533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10533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414680"/>
            <a:ext cx="10533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1043640" y="176904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41468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1043640" y="441468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3387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860040" y="1769040"/>
            <a:ext cx="3387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1216080" y="1769040"/>
            <a:ext cx="3387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414680"/>
            <a:ext cx="3387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860040" y="4414680"/>
            <a:ext cx="3387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1216080" y="4414680"/>
            <a:ext cx="3387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1053360" cy="506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13720" cy="506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1043640" y="1769040"/>
            <a:ext cx="513720" cy="506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6920" cy="34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1043640" y="1769040"/>
            <a:ext cx="513720" cy="506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41468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13720" cy="506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1043640" y="176904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043640" y="441468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G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043640" y="1769040"/>
            <a:ext cx="51372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414680"/>
            <a:ext cx="1053360" cy="24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5600" cy="14317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Click to edit the outline text format</a:t>
            </a:r>
            <a:endParaRPr b="0" lang="en-N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800" spc="-1" strike="noStrike">
                <a:latin typeface="Arial"/>
              </a:rPr>
              <a:t>Second Outline Level</a:t>
            </a:r>
            <a:endParaRPr b="0" lang="en-N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400" spc="-1" strike="noStrike">
                <a:latin typeface="Arial"/>
              </a:rPr>
              <a:t>Third Outline Level</a:t>
            </a:r>
            <a:endParaRPr b="0" lang="en-N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000" spc="-1" strike="noStrike">
                <a:latin typeface="Arial"/>
              </a:rPr>
              <a:t>Fourth Outline Level</a:t>
            </a:r>
            <a:endParaRPr b="0" lang="en-N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Fifth Outline Level</a:t>
            </a:r>
            <a:endParaRPr b="0" lang="en-N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Sixth Outline Level</a:t>
            </a:r>
            <a:endParaRPr b="0" lang="en-N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Seventh Outline Level</a:t>
            </a:r>
            <a:endParaRPr b="0" lang="en-N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78920" cy="120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5000" cy="1027440"/>
          </a:xfrm>
          <a:prstGeom prst="rect">
            <a:avLst/>
          </a:prstGeom>
          <a:ln w="0"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9080" cy="30708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360" cy="506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360" cy="506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147040"/>
            <a:ext cx="7898400" cy="12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4400" spc="-1" strike="noStrike">
                <a:solidFill>
                  <a:srgbClr val="ff6600"/>
                </a:solidFill>
                <a:highlight>
                  <a:srgbClr val="ffffff"/>
                </a:highlight>
                <a:latin typeface="Arial"/>
                <a:ea typeface="DejaVu Sans"/>
              </a:rPr>
              <a:t>Merge, Join, and Concatenate with Pandas</a:t>
            </a:r>
            <a:endParaRPr b="0" lang="en-NG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Concatenating DataFrames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4000" y="1769040"/>
            <a:ext cx="8926920" cy="334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600" spc="-1" strike="noStrike">
                <a:solidFill>
                  <a:srgbClr val="000000"/>
                </a:solidFill>
                <a:latin typeface="Arial"/>
                <a:ea typeface="DejaVu Sans"/>
              </a:rPr>
              <a:t>Appending DataFrames vertically or horizontally.</a:t>
            </a:r>
            <a:endParaRPr b="0" lang="en-NG" sz="3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i="1" lang="en-NG" sz="3600" spc="-1" strike="noStrike">
                <a:solidFill>
                  <a:srgbClr val="000000"/>
                </a:solidFill>
                <a:latin typeface="Arial"/>
                <a:ea typeface="DejaVu Sans"/>
              </a:rPr>
              <a:t>pd.concat()</a:t>
            </a:r>
            <a:r>
              <a:rPr b="0" lang="en-NG" sz="3600" spc="-1" strike="noStrike">
                <a:solidFill>
                  <a:srgbClr val="000000"/>
                </a:solidFill>
                <a:latin typeface="Arial"/>
                <a:ea typeface="DejaVu Sans"/>
              </a:rPr>
              <a:t> function.</a:t>
            </a:r>
            <a:endParaRPr b="0" lang="en-NG" sz="3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600" spc="-1" strike="noStrike">
                <a:solidFill>
                  <a:srgbClr val="000000"/>
                </a:solidFill>
                <a:latin typeface="Arial"/>
                <a:ea typeface="DejaVu Sans"/>
              </a:rPr>
              <a:t>Useful for combining data from different parts.</a:t>
            </a:r>
            <a:endParaRPr b="0" lang="en-NG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Concatenating DataFrames (contd)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8782920" cy="50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5000"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Creating two sample DataFrames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df1 = pd.DataFrame({'A': [1, 2, 3], 'B': [4, 5, 6]})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df2 = pd.DataFrame({'A': [7, 8, 9], 'B': [10, 11, 12]})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Vertical concatenation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vertical_concat = pd.concat([df1, df2])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Horizontal concatenation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horizontal_concat = pd.concat([df1, df2], axis=1)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1273320"/>
            <a:ext cx="820692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Thank you!</a:t>
            </a:r>
            <a:endParaRPr b="0" lang="en-NG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Merging DataFrames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805040"/>
            <a:ext cx="8926920" cy="38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3000"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4000" spc="-1" strike="noStrike">
                <a:solidFill>
                  <a:srgbClr val="000000"/>
                </a:solidFill>
                <a:latin typeface="Arial"/>
                <a:ea typeface="DejaVu Sans"/>
              </a:rPr>
              <a:t>Combining data from different sources based on </a:t>
            </a:r>
            <a:r>
              <a:rPr b="1" lang="en-NG" sz="4000" spc="-1" strike="noStrike">
                <a:solidFill>
                  <a:srgbClr val="000000"/>
                </a:solidFill>
                <a:latin typeface="Arial"/>
                <a:ea typeface="DejaVu Sans"/>
              </a:rPr>
              <a:t>common</a:t>
            </a:r>
            <a:r>
              <a:rPr b="0" lang="en-NG" sz="4000" spc="-1" strike="noStrike">
                <a:solidFill>
                  <a:srgbClr val="000000"/>
                </a:solidFill>
                <a:latin typeface="Arial"/>
                <a:ea typeface="DejaVu Sans"/>
              </a:rPr>
              <a:t> columns.</a:t>
            </a:r>
            <a:endParaRPr b="0" lang="en-NG" sz="4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4000" spc="-1" strike="noStrike">
                <a:solidFill>
                  <a:srgbClr val="000000"/>
                </a:solidFill>
                <a:latin typeface="Arial"/>
                <a:ea typeface="DejaVu Sans"/>
              </a:rPr>
              <a:t>Based on common values in selected column name</a:t>
            </a:r>
            <a:endParaRPr b="0" lang="en-NG" sz="4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4000" spc="-1" strike="noStrike">
                <a:solidFill>
                  <a:srgbClr val="000000"/>
                </a:solidFill>
                <a:latin typeface="Arial"/>
                <a:ea typeface="DejaVu Sans"/>
              </a:rPr>
              <a:t>Requires atleast one similar column.</a:t>
            </a:r>
            <a:endParaRPr b="0" lang="en-NG" sz="4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i="1" lang="en-NG" sz="4000" spc="-1" strike="noStrike">
                <a:solidFill>
                  <a:srgbClr val="000000"/>
                </a:solidFill>
                <a:latin typeface="Arial"/>
                <a:ea typeface="DejaVu Sans"/>
              </a:rPr>
              <a:t>pd.merge()</a:t>
            </a:r>
            <a:r>
              <a:rPr b="0" lang="en-NG" sz="4000" spc="-1" strike="noStrike">
                <a:solidFill>
                  <a:srgbClr val="000000"/>
                </a:solidFill>
                <a:latin typeface="Arial"/>
                <a:ea typeface="DejaVu Sans"/>
              </a:rPr>
              <a:t> function.</a:t>
            </a:r>
            <a:endParaRPr b="0" lang="en-NG" sz="4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4000" spc="-1" strike="noStrike">
                <a:solidFill>
                  <a:srgbClr val="000000"/>
                </a:solidFill>
                <a:latin typeface="Arial"/>
                <a:ea typeface="DejaVu Sans"/>
              </a:rPr>
              <a:t>Types of merges:</a:t>
            </a:r>
            <a:endParaRPr b="0" lang="en-NG" sz="4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4000" spc="-1" strike="noStrike">
                <a:solidFill>
                  <a:srgbClr val="000000"/>
                </a:solidFill>
                <a:latin typeface="Arial"/>
                <a:ea typeface="DejaVu Sans"/>
              </a:rPr>
              <a:t>inner, outer, left, and right.</a:t>
            </a:r>
            <a:endParaRPr b="0" lang="en-NG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Merging DataFrames (contd)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16000" y="1018440"/>
            <a:ext cx="9718920" cy="571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0000"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Examples: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import pandas as pd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Creating two sample DataFrames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df1 = pd.DataFrame({'ID': [1, 2, 3], 'Name': ['Alice', 'Bob', 'Charlie']})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df2 = pd.DataFrame({'ID': [2, 3, 4], 'Age': [25, 30, 28]})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left_merged = pd.merge(df1, df2, on='ID', how='left')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right_merged = pd.merge(df1, df2, on='ID', how='right')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outer_merged = pd.merge(df1, df2, on='ID', how='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outer')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196720" y="551520"/>
            <a:ext cx="604692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Merging DataFrames</a:t>
            </a:r>
            <a:endParaRPr b="0" lang="en-NG" sz="36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rcRect l="20682" t="15127" r="18340" b="29623"/>
          <a:stretch/>
        </p:blipFill>
        <p:spPr>
          <a:xfrm>
            <a:off x="2376000" y="2772000"/>
            <a:ext cx="5543280" cy="4175280"/>
          </a:xfrm>
          <a:prstGeom prst="rect">
            <a:avLst/>
          </a:prstGeom>
          <a:ln w="0">
            <a:noFill/>
          </a:ln>
        </p:spPr>
      </p:pic>
      <p:sp>
        <p:nvSpPr>
          <p:cNvPr id="88" name="TextShape 2"/>
          <p:cNvSpPr/>
          <p:nvPr/>
        </p:nvSpPr>
        <p:spPr>
          <a:xfrm>
            <a:off x="791640" y="2261520"/>
            <a:ext cx="7127640" cy="5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NG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inner_merged = pd.merge(df1, df2, on='ID', how='inner')</a:t>
            </a:r>
            <a:endParaRPr b="0" lang="en-NG" sz="2200" spc="-1" strike="noStrike">
              <a:latin typeface="Arial"/>
            </a:endParaRPr>
          </a:p>
        </p:txBody>
      </p:sp>
      <p:sp>
        <p:nvSpPr>
          <p:cNvPr id="89" name="TextShape 3"/>
          <p:cNvSpPr/>
          <p:nvPr/>
        </p:nvSpPr>
        <p:spPr>
          <a:xfrm>
            <a:off x="720000" y="1348200"/>
            <a:ext cx="8567640" cy="102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NG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Inner Merge:</a:t>
            </a:r>
            <a:r>
              <a:rPr b="0" lang="en-NG" sz="2200" spc="-1" strike="noStrike">
                <a:solidFill>
                  <a:srgbClr val="000000"/>
                </a:solidFill>
                <a:latin typeface="Arial"/>
                <a:ea typeface="DejaVu Sans"/>
              </a:rPr>
              <a:t> It outputs where the rows from the left and right dataframes are similar (common values). Specified by “on”.</a:t>
            </a:r>
            <a:endParaRPr b="0" lang="en-NG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368000" y="551520"/>
            <a:ext cx="694764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Merging DataFrames (Contd.)</a:t>
            </a:r>
            <a:endParaRPr b="0" lang="en-NG" sz="36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rcRect l="20682" t="15127" r="18340" b="29623"/>
          <a:stretch/>
        </p:blipFill>
        <p:spPr>
          <a:xfrm>
            <a:off x="2376000" y="2772000"/>
            <a:ext cx="5543280" cy="4175280"/>
          </a:xfrm>
          <a:prstGeom prst="rect">
            <a:avLst/>
          </a:prstGeom>
          <a:ln w="0">
            <a:noFill/>
          </a:ln>
        </p:spPr>
      </p:pic>
      <p:sp>
        <p:nvSpPr>
          <p:cNvPr id="92" name="TextShape 2"/>
          <p:cNvSpPr/>
          <p:nvPr/>
        </p:nvSpPr>
        <p:spPr>
          <a:xfrm>
            <a:off x="791640" y="1901520"/>
            <a:ext cx="7127640" cy="5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NG" sz="2200" spc="-1" strike="noStrike">
                <a:solidFill>
                  <a:srgbClr val="000000"/>
                </a:solidFill>
                <a:latin typeface="Arial"/>
                <a:ea typeface="DejaVu Sans"/>
              </a:rPr>
              <a:t>left_merged = pd.merge(df1, df2, on='ID', how='left')</a:t>
            </a:r>
            <a:endParaRPr b="0" lang="en-NG" sz="2200" spc="-1" strike="noStrike">
              <a:latin typeface="Arial"/>
            </a:endParaRPr>
          </a:p>
        </p:txBody>
      </p:sp>
      <p:sp>
        <p:nvSpPr>
          <p:cNvPr id="93" name="TextShape 3"/>
          <p:cNvSpPr/>
          <p:nvPr/>
        </p:nvSpPr>
        <p:spPr>
          <a:xfrm>
            <a:off x="720000" y="1348200"/>
            <a:ext cx="85676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NG" sz="2200" spc="-1" strike="noStrike">
                <a:solidFill>
                  <a:srgbClr val="000000"/>
                </a:solidFill>
                <a:latin typeface="Arial"/>
                <a:ea typeface="DejaVu Sans"/>
              </a:rPr>
              <a:t>Left Merge:</a:t>
            </a:r>
            <a:r>
              <a:rPr b="0" lang="en-NG" sz="2200" spc="-1" strike="noStrike">
                <a:solidFill>
                  <a:srgbClr val="000000"/>
                </a:solidFill>
                <a:latin typeface="Arial"/>
                <a:ea typeface="DejaVu Sans"/>
              </a:rPr>
              <a:t> It outputs the left df and every similar occurence in df2.</a:t>
            </a:r>
            <a:endParaRPr b="0" lang="en-NG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368000" y="551520"/>
            <a:ext cx="694764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Merging DataFrames (Contd.)</a:t>
            </a:r>
            <a:endParaRPr b="0" lang="en-NG" sz="36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rcRect l="20682" t="15127" r="18340" b="29623"/>
          <a:stretch/>
        </p:blipFill>
        <p:spPr>
          <a:xfrm>
            <a:off x="2376000" y="2772000"/>
            <a:ext cx="5543280" cy="4175280"/>
          </a:xfrm>
          <a:prstGeom prst="rect">
            <a:avLst/>
          </a:prstGeom>
          <a:ln w="0">
            <a:noFill/>
          </a:ln>
        </p:spPr>
      </p:pic>
      <p:sp>
        <p:nvSpPr>
          <p:cNvPr id="96" name="TextShape 2"/>
          <p:cNvSpPr/>
          <p:nvPr/>
        </p:nvSpPr>
        <p:spPr>
          <a:xfrm>
            <a:off x="791640" y="1901520"/>
            <a:ext cx="7127640" cy="5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NG" sz="2200" spc="-1" strike="noStrike">
                <a:solidFill>
                  <a:srgbClr val="000000"/>
                </a:solidFill>
                <a:latin typeface="Arial"/>
                <a:ea typeface="DejaVu Sans"/>
              </a:rPr>
              <a:t>right_merged = pd.merge(df1, df2, on='ID', how='right')</a:t>
            </a:r>
            <a:endParaRPr b="0" lang="en-NG" sz="2200" spc="-1" strike="noStrike">
              <a:latin typeface="Arial"/>
            </a:endParaRPr>
          </a:p>
        </p:txBody>
      </p:sp>
      <p:sp>
        <p:nvSpPr>
          <p:cNvPr id="97" name="TextShape 3"/>
          <p:cNvSpPr/>
          <p:nvPr/>
        </p:nvSpPr>
        <p:spPr>
          <a:xfrm>
            <a:off x="432000" y="1348200"/>
            <a:ext cx="892764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NG" sz="2200" spc="-1" strike="noStrike">
                <a:solidFill>
                  <a:srgbClr val="000000"/>
                </a:solidFill>
                <a:latin typeface="Arial"/>
                <a:ea typeface="DejaVu Sans"/>
              </a:rPr>
              <a:t>Right Merge:</a:t>
            </a:r>
            <a:r>
              <a:rPr b="0" lang="en-NG" sz="2200" spc="-1" strike="noStrike">
                <a:solidFill>
                  <a:srgbClr val="000000"/>
                </a:solidFill>
                <a:latin typeface="Arial"/>
                <a:ea typeface="DejaVu Sans"/>
              </a:rPr>
              <a:t> It outputs the right df and every similar occurence in df1.</a:t>
            </a:r>
            <a:endParaRPr b="0" lang="en-NG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368000" y="551520"/>
            <a:ext cx="694764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Merging DataFrames (Contd.)</a:t>
            </a:r>
            <a:endParaRPr b="0" lang="en-NG" sz="36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rcRect l="20682" t="15127" r="18340" b="29623"/>
          <a:stretch/>
        </p:blipFill>
        <p:spPr>
          <a:xfrm>
            <a:off x="2376000" y="2772000"/>
            <a:ext cx="5543280" cy="4175280"/>
          </a:xfrm>
          <a:prstGeom prst="rect">
            <a:avLst/>
          </a:prstGeom>
          <a:ln w="0">
            <a:noFill/>
          </a:ln>
        </p:spPr>
      </p:pic>
      <p:sp>
        <p:nvSpPr>
          <p:cNvPr id="100" name="TextShape 2"/>
          <p:cNvSpPr/>
          <p:nvPr/>
        </p:nvSpPr>
        <p:spPr>
          <a:xfrm>
            <a:off x="791640" y="1901520"/>
            <a:ext cx="7127640" cy="5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NG" sz="2200" spc="-1" strike="noStrike">
                <a:solidFill>
                  <a:srgbClr val="000000"/>
                </a:solidFill>
                <a:latin typeface="Arial"/>
                <a:ea typeface="DejaVu Sans"/>
              </a:rPr>
              <a:t>outer_merged = pd.merge(df1, df2, on='ID', how='outer')</a:t>
            </a:r>
            <a:endParaRPr b="0" lang="en-NG" sz="2200" spc="-1" strike="noStrike">
              <a:latin typeface="Arial"/>
            </a:endParaRPr>
          </a:p>
        </p:txBody>
      </p:sp>
      <p:sp>
        <p:nvSpPr>
          <p:cNvPr id="101" name="TextShape 3"/>
          <p:cNvSpPr/>
          <p:nvPr/>
        </p:nvSpPr>
        <p:spPr>
          <a:xfrm>
            <a:off x="432000" y="1204200"/>
            <a:ext cx="892764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NG" sz="2200" spc="-1" strike="noStrike">
                <a:solidFill>
                  <a:srgbClr val="000000"/>
                </a:solidFill>
                <a:latin typeface="Arial"/>
                <a:ea typeface="DejaVu Sans"/>
              </a:rPr>
              <a:t>Outer Merge:</a:t>
            </a:r>
            <a:r>
              <a:rPr b="0" lang="en-NG" sz="2200" spc="-1" strike="noStrike">
                <a:solidFill>
                  <a:srgbClr val="000000"/>
                </a:solidFill>
                <a:latin typeface="Arial"/>
                <a:ea typeface="DejaVu Sans"/>
              </a:rPr>
              <a:t> It is a combination of left and right join, or the output of the both df or the opposite of an inner join.</a:t>
            </a:r>
            <a:endParaRPr b="0" lang="en-NG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Joining DataFrames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04000" y="1769040"/>
            <a:ext cx="8998920" cy="50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600" spc="-1" strike="noStrike">
                <a:solidFill>
                  <a:srgbClr val="000000"/>
                </a:solidFill>
                <a:latin typeface="Arial"/>
                <a:ea typeface="DejaVu Sans"/>
              </a:rPr>
              <a:t>Similar to merging but based on Index.</a:t>
            </a:r>
            <a:endParaRPr b="0" lang="en-NG" sz="3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600" spc="-1" strike="noStrike">
                <a:solidFill>
                  <a:srgbClr val="000000"/>
                </a:solidFill>
                <a:latin typeface="Arial"/>
                <a:ea typeface="DejaVu Sans"/>
              </a:rPr>
              <a:t>Considers similarity in index.</a:t>
            </a:r>
            <a:endParaRPr b="0" lang="en-NG" sz="3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i="1" lang="en-NG" sz="3600" spc="-1" strike="noStrike">
                <a:solidFill>
                  <a:srgbClr val="000000"/>
                </a:solidFill>
                <a:latin typeface="Arial"/>
                <a:ea typeface="DejaVu Sans"/>
              </a:rPr>
              <a:t>df.join()</a:t>
            </a:r>
            <a:r>
              <a:rPr b="0" lang="en-NG" sz="3600" spc="-1" strike="noStrike">
                <a:solidFill>
                  <a:srgbClr val="000000"/>
                </a:solidFill>
                <a:latin typeface="Arial"/>
                <a:ea typeface="DejaVu Sans"/>
              </a:rPr>
              <a:t> method.</a:t>
            </a:r>
            <a:endParaRPr b="0" lang="en-NG" sz="3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600" spc="-1" strike="noStrike">
                <a:solidFill>
                  <a:srgbClr val="000000"/>
                </a:solidFill>
                <a:latin typeface="Arial"/>
                <a:ea typeface="DejaVu Sans"/>
              </a:rPr>
              <a:t>Used when the tables are completely unique.</a:t>
            </a:r>
            <a:endParaRPr b="0" lang="en-NG" sz="3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600" spc="-1" strike="noStrike">
                <a:solidFill>
                  <a:srgbClr val="000000"/>
                </a:solidFill>
                <a:latin typeface="Arial"/>
                <a:ea typeface="DejaVu Sans"/>
              </a:rPr>
              <a:t>Supports different types of joins.</a:t>
            </a:r>
            <a:endParaRPr b="0" lang="en-NG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301320"/>
            <a:ext cx="820692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Joining DataFrames (contd)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252000" y="1229040"/>
            <a:ext cx="9574920" cy="50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2000"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Creating two sample DataFrames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df1 = pd.DataFrame({'Name': ['Alice', 'Bob', 'Charlie'], 'Salary': [50000, 60000, 55000]})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df2 = pd.DataFrame({'Country': ['USA', 'Canada', 'UK']}, index=['Alice', 'Bob', 'Charlie'])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inner_joined = df1.join(df2, how='inner')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left_joined = df1.join(df2, how='left')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right_joined = df1.join(df2, how='right')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outer_joined = df1.join(df2, how='outer')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2023-08-02T13:39:39Z</dcterms:created>
  <dc:creator/>
  <dc:description/>
  <dc:language>en-NG</dc:language>
  <cp:lastModifiedBy/>
  <dcterms:modified xsi:type="dcterms:W3CDTF">2023-08-29T11:41:06Z</dcterms:modified>
  <cp:revision>60</cp:revision>
  <dc:subject/>
  <dc:title>Pencil</dc:title>
</cp:coreProperties>
</file>