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120" cy="74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808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413600"/>
            <a:ext cx="2808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120" cy="74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368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8760" y="1769040"/>
            <a:ext cx="1368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413600"/>
            <a:ext cx="1368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8760" y="4413600"/>
            <a:ext cx="1368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120" cy="74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64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13360" y="1769040"/>
            <a:ext cx="864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523080" y="1769040"/>
            <a:ext cx="864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413600"/>
            <a:ext cx="864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513360" y="4413600"/>
            <a:ext cx="864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523080" y="4413600"/>
            <a:ext cx="864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120" cy="74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426240"/>
            <a:ext cx="28080" cy="774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120" cy="74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8080" cy="506268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120" cy="74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3680" cy="506268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8760" y="1769040"/>
            <a:ext cx="13680" cy="506268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120" cy="74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8205120" cy="344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120" cy="74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368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8760" y="1769040"/>
            <a:ext cx="13680" cy="506268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413600"/>
            <a:ext cx="1368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120" cy="74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426240"/>
            <a:ext cx="28080" cy="774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120" cy="74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3680" cy="506268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8760" y="1769040"/>
            <a:ext cx="1368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8760" y="4413600"/>
            <a:ext cx="1368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120" cy="74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368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8760" y="1769040"/>
            <a:ext cx="1368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413600"/>
            <a:ext cx="2808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120" cy="74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808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413600"/>
            <a:ext cx="2808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120" cy="74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368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8760" y="1769040"/>
            <a:ext cx="1368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413600"/>
            <a:ext cx="1368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8760" y="4413600"/>
            <a:ext cx="1368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120" cy="74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64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13360" y="1769040"/>
            <a:ext cx="864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523080" y="1769040"/>
            <a:ext cx="864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413600"/>
            <a:ext cx="864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513360" y="4413600"/>
            <a:ext cx="864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523080" y="4413600"/>
            <a:ext cx="864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120" cy="74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8080" cy="506268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120" cy="74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3680" cy="506268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8760" y="1769040"/>
            <a:ext cx="13680" cy="506268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120" cy="74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8205120" cy="344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120" cy="74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368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8760" y="1769040"/>
            <a:ext cx="13680" cy="506268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413600"/>
            <a:ext cx="1368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120" cy="74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3680" cy="506268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8760" y="1769040"/>
            <a:ext cx="1368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8760" y="4413600"/>
            <a:ext cx="1368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120" cy="74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368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8760" y="1769040"/>
            <a:ext cx="1368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413600"/>
            <a:ext cx="2808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488160" y="2242800"/>
            <a:ext cx="9073800" cy="14299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120" cy="74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NG" sz="1800" spc="-1" strike="noStrike">
                <a:latin typeface="Arial"/>
              </a:rPr>
              <a:t>Click to edit the title text format</a:t>
            </a:r>
            <a:endParaRPr b="0" lang="en-NG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Click to edit the outline text format</a:t>
            </a:r>
            <a:endParaRPr b="0" lang="en-N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2800" spc="-1" strike="noStrike">
                <a:latin typeface="Arial"/>
              </a:rPr>
              <a:t>Second Outline Level</a:t>
            </a:r>
            <a:endParaRPr b="0" lang="en-N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400" spc="-1" strike="noStrike">
                <a:latin typeface="Arial"/>
              </a:rPr>
              <a:t>Third Outline Level</a:t>
            </a:r>
            <a:endParaRPr b="0" lang="en-N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2000" spc="-1" strike="noStrike">
                <a:latin typeface="Arial"/>
              </a:rPr>
              <a:t>Fourth Outline Level</a:t>
            </a:r>
            <a:endParaRPr b="0" lang="en-N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000" spc="-1" strike="noStrike">
                <a:latin typeface="Arial"/>
              </a:rPr>
              <a:t>Fifth Outline Level</a:t>
            </a:r>
            <a:endParaRPr b="0" lang="en-N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000" spc="-1" strike="noStrike">
                <a:latin typeface="Arial"/>
              </a:rPr>
              <a:t>Sixth Outline Level</a:t>
            </a:r>
            <a:endParaRPr b="0" lang="en-N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000" spc="-1" strike="noStrike">
                <a:latin typeface="Arial"/>
              </a:rPr>
              <a:t>Seventh Outline Level</a:t>
            </a:r>
            <a:endParaRPr b="0" lang="en-N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-11880"/>
            <a:ext cx="10077120" cy="120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8723160" y="74880"/>
            <a:ext cx="1033200" cy="102564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135720" y="6951960"/>
            <a:ext cx="9827280" cy="30528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120" cy="742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NG" sz="1800" spc="-1" strike="noStrike">
                <a:latin typeface="Arial"/>
              </a:rPr>
              <a:t>Click to edit the title text format</a:t>
            </a:r>
            <a:endParaRPr b="0" lang="en-NG" sz="18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28080" cy="50626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Click to edit the outline text format</a:t>
            </a:r>
            <a:endParaRPr b="0" lang="en-NG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1800" spc="-1" strike="noStrike">
                <a:latin typeface="Arial"/>
              </a:rPr>
              <a:t>Second Outline Level</a:t>
            </a:r>
            <a:endParaRPr b="0" lang="en-NG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Third Outline Level</a:t>
            </a:r>
            <a:endParaRPr b="0" lang="en-NG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1800" spc="-1" strike="noStrike">
                <a:latin typeface="Arial"/>
              </a:rPr>
              <a:t>Fourth Outline Level</a:t>
            </a:r>
            <a:endParaRPr b="0" lang="en-NG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Fifth Outline Level</a:t>
            </a:r>
            <a:endParaRPr b="0" lang="en-NG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Sixth Outline Level</a:t>
            </a:r>
            <a:endParaRPr b="0" lang="en-NG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Seventh Outline Level</a:t>
            </a:r>
            <a:endParaRPr b="0" lang="en-NG" sz="18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534240" y="1769040"/>
            <a:ext cx="28080" cy="50626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Click to edit the outline text format</a:t>
            </a:r>
            <a:endParaRPr b="0" lang="en-NG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1800" spc="-1" strike="noStrike">
                <a:latin typeface="Arial"/>
              </a:rPr>
              <a:t>Second Outline Level</a:t>
            </a:r>
            <a:endParaRPr b="0" lang="en-NG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Third Outline Level</a:t>
            </a:r>
            <a:endParaRPr b="0" lang="en-NG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1800" spc="-1" strike="noStrike">
                <a:latin typeface="Arial"/>
              </a:rPr>
              <a:t>Fourth Outline Level</a:t>
            </a:r>
            <a:endParaRPr b="0" lang="en-NG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Fifth Outline Level</a:t>
            </a:r>
            <a:endParaRPr b="0" lang="en-NG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Sixth Outline Level</a:t>
            </a:r>
            <a:endParaRPr b="0" lang="en-NG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Seventh Outline Level</a:t>
            </a:r>
            <a:endParaRPr b="0" lang="en-NG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2147040"/>
            <a:ext cx="78966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4400" spc="-1" strike="noStrike">
                <a:solidFill>
                  <a:srgbClr val="ff6600"/>
                </a:solidFill>
                <a:highlight>
                  <a:srgbClr val="ffffff"/>
                </a:highlight>
                <a:latin typeface="Arial"/>
                <a:ea typeface="DejaVu Sans"/>
              </a:rPr>
              <a:t>Data Visualization with Seaborn</a:t>
            </a:r>
            <a:endParaRPr b="0" lang="en-NG" sz="4400" spc="-1" strike="noStrike"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1116000" y="3984480"/>
            <a:ext cx="7569000" cy="2168640"/>
          </a:xfrm>
          <a:prstGeom prst="rect">
            <a:avLst/>
          </a:prstGeom>
          <a:ln>
            <a:noFill/>
          </a:ln>
        </p:spPr>
      </p:pic>
      <p:sp>
        <p:nvSpPr>
          <p:cNvPr id="83" name="CustomShape 2"/>
          <p:cNvSpPr/>
          <p:nvPr/>
        </p:nvSpPr>
        <p:spPr>
          <a:xfrm>
            <a:off x="540000" y="6055920"/>
            <a:ext cx="3058920" cy="85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NG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Presented by:</a:t>
            </a:r>
            <a:endParaRPr b="0" lang="en-NG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NG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Inuwa Mobarak</a:t>
            </a:r>
            <a:endParaRPr b="0" lang="en-NG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NG" sz="1800" spc="-1" strike="noStrike">
                <a:solidFill>
                  <a:srgbClr val="000000"/>
                </a:solidFill>
                <a:latin typeface="Arial"/>
                <a:ea typeface="DejaVu Sans"/>
              </a:rPr>
              <a:t>22/08/23</a:t>
            </a:r>
            <a:endParaRPr b="0" lang="en-NG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04000" y="301320"/>
            <a:ext cx="820512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Distribution Plots API interface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540000" y="1121040"/>
            <a:ext cx="8278560" cy="96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11000"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1" lang="en-NG" sz="4800" spc="-1" strike="noStrike">
                <a:solidFill>
                  <a:srgbClr val="000000"/>
                </a:solidFill>
                <a:latin typeface="Arial"/>
                <a:ea typeface="DejaVu Sans"/>
              </a:rPr>
              <a:t>Histplot: </a:t>
            </a:r>
            <a:r>
              <a:rPr b="0" lang="en-NG" sz="4800" spc="-1" strike="noStrike">
                <a:solidFill>
                  <a:srgbClr val="000000"/>
                </a:solidFill>
                <a:latin typeface="Arial"/>
                <a:ea typeface="DejaVu Sans"/>
              </a:rPr>
              <a:t>Plot univariate or bivariate histograms to show distributions of datasets. Histplot: Defaul value and uses the same underlying code as distplot().</a:t>
            </a:r>
            <a:endParaRPr b="0" lang="en-NG" sz="4800" spc="-1" strike="noStrike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5152680" y="1769040"/>
            <a:ext cx="4424040" cy="506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4"/>
          <p:cNvSpPr/>
          <p:nvPr/>
        </p:nvSpPr>
        <p:spPr>
          <a:xfrm>
            <a:off x="864000" y="2448000"/>
            <a:ext cx="8421480" cy="482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sns.set_theme(style="ticks")</a:t>
            </a:r>
            <a:endParaRPr b="0" lang="en-NG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2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diamonds = sns.load_dataset("diamonds")</a:t>
            </a:r>
            <a:endParaRPr b="0" lang="en-NG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2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sns.histplot(</a:t>
            </a:r>
            <a:endParaRPr b="0" lang="en-NG" sz="2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diamonds,</a:t>
            </a:r>
            <a:endParaRPr b="0" lang="en-NG" sz="2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x="price", hue="cut")</a:t>
            </a:r>
            <a:endParaRPr b="0" lang="en-NG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301320"/>
            <a:ext cx="820512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Distribution Plots API interface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152680" y="1769040"/>
            <a:ext cx="4424040" cy="506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3"/>
          <p:cNvSpPr/>
          <p:nvPr/>
        </p:nvSpPr>
        <p:spPr>
          <a:xfrm>
            <a:off x="576000" y="1548000"/>
            <a:ext cx="8421480" cy="482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Univariate data:</a:t>
            </a:r>
            <a:endParaRPr b="0" lang="en-NG" sz="2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penguins = sns.load_dataset("penguins")</a:t>
            </a:r>
            <a:endParaRPr b="0" lang="en-NG" sz="2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sns.displot(penguins, x="flipper_length_mm", hue="species", col="sex")</a:t>
            </a:r>
            <a:endParaRPr b="0" lang="en-NG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4000" y="301320"/>
            <a:ext cx="820512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Distribution Plots API interface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5152680" y="1769040"/>
            <a:ext cx="4424040" cy="506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3"/>
          <p:cNvSpPr/>
          <p:nvPr/>
        </p:nvSpPr>
        <p:spPr>
          <a:xfrm>
            <a:off x="360000" y="1152000"/>
            <a:ext cx="8638560" cy="622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Kernel Identity Estimation(kde):</a:t>
            </a:r>
            <a:endParaRPr b="0" lang="en-NG" sz="2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sns.displot(penguins, x="flipper_length_mm", kind="kde")</a:t>
            </a:r>
            <a:endParaRPr b="0" lang="en-NG" sz="2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To accurately represent the data depends on the choice of smoothing bandwidth:</a:t>
            </a:r>
            <a:endParaRPr b="0" lang="en-NG" sz="2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sns.displot(penguins, x="flipper_length_mm", kind="kde", bw_adjust=.25) # play with bw_adjust</a:t>
            </a:r>
            <a:endParaRPr b="0" lang="en-NG" sz="2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i="1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Other parameters to add:</a:t>
            </a:r>
            <a:endParaRPr b="0" lang="en-NG" sz="2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hue="species"</a:t>
            </a:r>
            <a:endParaRPr b="0" lang="en-NG" sz="2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multiple="stack"</a:t>
            </a:r>
            <a:endParaRPr b="0" lang="en-NG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301320"/>
            <a:ext cx="820512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Distribution Plots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152680" y="1769040"/>
            <a:ext cx="4424040" cy="506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3"/>
          <p:cNvSpPr/>
          <p:nvPr/>
        </p:nvSpPr>
        <p:spPr>
          <a:xfrm>
            <a:off x="360000" y="1152000"/>
            <a:ext cx="8638560" cy="622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Plotting Distributions:</a:t>
            </a:r>
            <a:endParaRPr b="0" lang="en-NG" sz="2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sns.pairplot(penguins)</a:t>
            </a:r>
            <a:endParaRPr b="0" lang="en-NG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04000" y="301320"/>
            <a:ext cx="820512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Categorical Plots API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5152680" y="1769040"/>
            <a:ext cx="4424040" cy="506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3"/>
          <p:cNvSpPr/>
          <p:nvPr/>
        </p:nvSpPr>
        <p:spPr>
          <a:xfrm>
            <a:off x="360000" y="972000"/>
            <a:ext cx="8638560" cy="622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Categorical scatterplots:</a:t>
            </a:r>
            <a:endParaRPr b="0" lang="en-NG" sz="2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stripplot() (with kind="strip"; the default)</a:t>
            </a:r>
            <a:endParaRPr b="0" lang="en-NG" sz="2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swarmplot() (with kind="swarm")</a:t>
            </a:r>
            <a:endParaRPr b="0" lang="en-NG" sz="2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Categorical distribution plots:</a:t>
            </a:r>
            <a:endParaRPr b="0" lang="en-NG" sz="2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boxplot() (with kind="box")</a:t>
            </a:r>
            <a:endParaRPr b="0" lang="en-NG" sz="2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violinplot() (with kind="violin")</a:t>
            </a:r>
            <a:endParaRPr b="0" lang="en-NG" sz="2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boxenplot() (with kind="boxen")</a:t>
            </a:r>
            <a:endParaRPr b="0" lang="en-NG" sz="2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Categorical estimate plots:</a:t>
            </a:r>
            <a:endParaRPr b="0" lang="en-NG" sz="2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pointplot() (with kind="point")</a:t>
            </a:r>
            <a:endParaRPr b="0" lang="en-NG" sz="2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barplot() (with kind="bar")</a:t>
            </a:r>
            <a:endParaRPr b="0" lang="en-NG" sz="2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countplot() (with kind="count")</a:t>
            </a:r>
            <a:endParaRPr b="0" lang="en-NG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04000" y="301320"/>
            <a:ext cx="820512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Categorical Plots API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5152680" y="1769040"/>
            <a:ext cx="4424040" cy="506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3"/>
          <p:cNvSpPr/>
          <p:nvPr/>
        </p:nvSpPr>
        <p:spPr>
          <a:xfrm>
            <a:off x="360000" y="972000"/>
            <a:ext cx="8638560" cy="622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Categorical scatterplots:</a:t>
            </a:r>
            <a:endParaRPr b="0" lang="en-NG" sz="2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tips = sns.load_dataset("tips")</a:t>
            </a:r>
            <a:endParaRPr b="0" lang="en-NG" sz="2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sns.catplot(data=tips, x="day", y="total_bill")</a:t>
            </a:r>
            <a:endParaRPr b="0" lang="en-NG" sz="2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There is default parameter called </a:t>
            </a:r>
            <a:r>
              <a:rPr b="1" i="1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jitter that sets </a:t>
            </a: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randomness to avoid overlapping of points.</a:t>
            </a:r>
            <a:endParaRPr b="0" lang="en-NG" sz="2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sns.catplot(data=tips, x="day", y="total_bill", jitter=False)</a:t>
            </a:r>
            <a:endParaRPr b="0" lang="en-NG" sz="2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We can also use </a:t>
            </a:r>
            <a:r>
              <a:rPr b="1" i="1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swarm </a:t>
            </a: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to properly display our scatter.</a:t>
            </a:r>
            <a:endParaRPr b="0" lang="en-NG" sz="2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kind="swarm"</a:t>
            </a:r>
            <a:endParaRPr b="0" lang="en-NG" sz="2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We could also use hue="sex" for styling and more info.</a:t>
            </a:r>
            <a:endParaRPr b="0" lang="en-NG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04000" y="301320"/>
            <a:ext cx="820512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Categorical Plots API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5152680" y="1769040"/>
            <a:ext cx="4424040" cy="506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3"/>
          <p:cNvSpPr/>
          <p:nvPr/>
        </p:nvSpPr>
        <p:spPr>
          <a:xfrm>
            <a:off x="360000" y="972000"/>
            <a:ext cx="8638560" cy="622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Categorical distribution plots: </a:t>
            </a: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shows the three quartile values of the distribution.</a:t>
            </a:r>
            <a:endParaRPr b="0" lang="en-NG" sz="2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sns.catplot(data=tips, x="day", y="total_bill", kind="box")</a:t>
            </a:r>
            <a:endParaRPr b="0" lang="en-NG" sz="2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i="1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Hue parameter distinguishes:</a:t>
            </a:r>
            <a:endParaRPr b="0" lang="en-NG" sz="2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hue="smoker"</a:t>
            </a:r>
            <a:endParaRPr b="0" lang="en-NG" sz="2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Violinplots: </a:t>
            </a: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Combines a boxplot with the kernel density estimation procedure.</a:t>
            </a:r>
            <a:endParaRPr b="0" lang="en-NG" sz="2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sns.catplot(data=tips, x="total_bill", y="day", hue="sex", kind="violin")</a:t>
            </a:r>
            <a:endParaRPr b="0" lang="en-NG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04000" y="301320"/>
            <a:ext cx="820512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Categorical Plots API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5152680" y="1769040"/>
            <a:ext cx="4424040" cy="506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3"/>
          <p:cNvSpPr/>
          <p:nvPr/>
        </p:nvSpPr>
        <p:spPr>
          <a:xfrm>
            <a:off x="360000" y="972000"/>
            <a:ext cx="8638560" cy="622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Categorical Estimate Plots: S</a:t>
            </a: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hows an estimate of the central tendency of the values using two main ways to show this information.</a:t>
            </a:r>
            <a:endParaRPr b="0" lang="en-NG" sz="2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pointplot() (with kind="point")</a:t>
            </a:r>
            <a:endParaRPr b="0" lang="en-NG" sz="2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barplot() (with kind="bar")</a:t>
            </a:r>
            <a:endParaRPr b="0" lang="en-NG" sz="2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countplot() (with kind="count")</a:t>
            </a:r>
            <a:endParaRPr b="0" lang="en-NG" sz="2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NG" sz="2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To  conntinue:</a:t>
            </a:r>
            <a:endParaRPr b="0" lang="en-NG" sz="2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https://seaborn.pydata.org/tutorial/categorical.html</a:t>
            </a:r>
            <a:endParaRPr b="0" lang="en-NG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504000" y="301320"/>
            <a:ext cx="820512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Thank you!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5152680" y="1769040"/>
            <a:ext cx="4424040" cy="506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01320"/>
            <a:ext cx="820512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Introduction to Seaborn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04000" y="1769040"/>
            <a:ext cx="4424040" cy="506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Seaborn is a Python data visualization library based on Matplotlib.</a:t>
            </a:r>
            <a:endParaRPr b="0" lang="en-NG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It provides a high-level interface for creating visually appealing </a:t>
            </a: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statistical graphics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NG" sz="3200" spc="-1" strike="noStrike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5152680" y="1769040"/>
            <a:ext cx="4424040" cy="506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Conects well with Pandas.</a:t>
            </a:r>
            <a:endParaRPr b="0" lang="en-NG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Handles datasets easily allowing you focus more on result and not the process.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301320"/>
            <a:ext cx="820512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Why Seaborn?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396000" y="1337040"/>
            <a:ext cx="9105840" cy="568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Simplifies complex visualizations with fewer code.</a:t>
            </a:r>
            <a:endParaRPr b="0" lang="en-NG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Offers beautiful and informative default styles.</a:t>
            </a:r>
            <a:endParaRPr b="0" lang="en-NG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Works well with Pandas DataFrames.</a:t>
            </a:r>
            <a:endParaRPr b="0" lang="en-NG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Built-in functions for common statistical plot types.</a:t>
            </a:r>
            <a:endParaRPr b="0" lang="en-NG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Hanldes complex statistics well.</a:t>
            </a:r>
            <a:endParaRPr b="0" lang="en-NG" sz="32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5152680" y="1769040"/>
            <a:ext cx="4424040" cy="506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301320"/>
            <a:ext cx="820512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Importing Seaborn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504000" y="1769040"/>
            <a:ext cx="4424040" cy="506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Importing Seaborn</a:t>
            </a:r>
            <a:endParaRPr b="0" lang="en-NG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import seaborn as sns</a:t>
            </a:r>
            <a:endParaRPr b="0" lang="en-NG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Importing Matplotlib</a:t>
            </a:r>
            <a:endParaRPr b="0" lang="en-NG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import matplotlib.pyplot as plt</a:t>
            </a:r>
            <a:endParaRPr b="0" lang="en-NG" sz="32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5152680" y="1769040"/>
            <a:ext cx="4424040" cy="506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76000" y="301320"/>
            <a:ext cx="820512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Seaborn Module Organization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685080" y="1015920"/>
            <a:ext cx="8024040" cy="8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5000"/>
          </a:bodyPr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Seaborn modules are structured around modules including “relational”, “distributional”, and “categorical”.</a:t>
            </a:r>
            <a:endParaRPr b="0" lang="en-NG" sz="32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rcRect l="0" t="8122" r="902" b="3126"/>
          <a:stretch/>
        </p:blipFill>
        <p:spPr>
          <a:xfrm>
            <a:off x="1165320" y="1980000"/>
            <a:ext cx="7687800" cy="4969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04000" y="301320"/>
            <a:ext cx="820512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Relational Plots API interface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76000" y="1121040"/>
            <a:ext cx="8133120" cy="64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1000"/>
          </a:bodyPr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8000" spc="-1" strike="noStrike">
                <a:solidFill>
                  <a:srgbClr val="000000"/>
                </a:solidFill>
                <a:latin typeface="Arial"/>
                <a:ea typeface="DejaVu Sans"/>
              </a:rPr>
              <a:t>Relplot: </a:t>
            </a:r>
            <a:r>
              <a:rPr b="0" lang="en-NG" sz="8000" spc="-1" strike="noStrike">
                <a:solidFill>
                  <a:srgbClr val="000000"/>
                </a:solidFill>
                <a:latin typeface="Arial"/>
                <a:ea typeface="DejaVu Sans"/>
              </a:rPr>
              <a:t>It is designed to visualize many different statistical relationships. Worry less about the specification.</a:t>
            </a:r>
            <a:endParaRPr b="0" lang="en-NG" sz="8000" spc="-1" strike="noStrike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829080" y="2016000"/>
            <a:ext cx="4424040" cy="506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4"/>
          <p:cNvSpPr/>
          <p:nvPr/>
        </p:nvSpPr>
        <p:spPr>
          <a:xfrm>
            <a:off x="576000" y="2201040"/>
            <a:ext cx="8133120" cy="452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4000"/>
          </a:bodyPr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# Load an example dataset</a:t>
            </a:r>
            <a:endParaRPr b="0" lang="en-NG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tips = sns.load_dataset("tips")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# Create a visualization</a:t>
            </a:r>
            <a:endParaRPr b="0" lang="en-NG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sns.</a:t>
            </a: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relplot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endParaRPr b="0" lang="en-NG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data=tips,</a:t>
            </a:r>
            <a:endParaRPr b="0" lang="en-NG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x="total_bill", y="tip", col="time",</a:t>
            </a:r>
            <a:endParaRPr b="0" lang="en-NG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hue="smoker", style="smoker", size="size",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04000" y="301320"/>
            <a:ext cx="820512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Relational Plots API interface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504000" y="1013040"/>
            <a:ext cx="8709480" cy="71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8000"/>
          </a:bodyPr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Scatterplot: 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Draw a scatter plot with possibility of several semantic groupings.</a:t>
            </a:r>
            <a:endParaRPr b="0" lang="en-NG" sz="3200" spc="-1" strike="noStrike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5152680" y="1769040"/>
            <a:ext cx="4424040" cy="506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4"/>
          <p:cNvSpPr/>
          <p:nvPr/>
        </p:nvSpPr>
        <p:spPr>
          <a:xfrm>
            <a:off x="720000" y="2417040"/>
            <a:ext cx="8925480" cy="41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diamonds = sns.load_dataset("diamonds")</a:t>
            </a:r>
            <a:endParaRPr b="0" lang="en-NG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2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sns.scatterplot(x="carat", y="price",</a:t>
            </a:r>
            <a:endParaRPr b="0" lang="en-NG" sz="2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hue="clarity", size="depth", linewidth=0,</a:t>
            </a:r>
            <a:endParaRPr b="0" lang="en-NG" sz="2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data=diamonds)</a:t>
            </a:r>
            <a:endParaRPr b="0" lang="en-NG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504000" y="301320"/>
            <a:ext cx="820512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Relational Plots API interface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2160000" y="1013040"/>
            <a:ext cx="4965480" cy="71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Lineplot: </a:t>
            </a: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Draws a line plot.</a:t>
            </a:r>
            <a:endParaRPr b="0" lang="en-NG" sz="2600" spc="-1" strike="noStrike"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5152680" y="1769040"/>
            <a:ext cx="4424040" cy="506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4"/>
          <p:cNvSpPr/>
          <p:nvPr/>
        </p:nvSpPr>
        <p:spPr>
          <a:xfrm>
            <a:off x="684000" y="1692000"/>
            <a:ext cx="8421480" cy="482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sns.set_theme(style="darkgrid")</a:t>
            </a:r>
            <a:endParaRPr b="0" lang="en-NG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2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# Loading fmri dataset</a:t>
            </a:r>
            <a:endParaRPr b="0" lang="en-NG" sz="2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fmri = sns.load_dataset("fmri")</a:t>
            </a:r>
            <a:endParaRPr b="0" lang="en-NG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2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# Ploting the responses for different subject and signal</a:t>
            </a:r>
            <a:endParaRPr b="0" lang="en-NG" sz="2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sns.lineplot(x="subject", y="signal",</a:t>
            </a:r>
            <a:endParaRPr b="0" lang="en-NG" sz="2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</a:t>
            </a: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hue="event", style="event",</a:t>
            </a:r>
            <a:endParaRPr b="0" lang="en-NG" sz="2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</a:t>
            </a: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data=fmri)</a:t>
            </a:r>
            <a:endParaRPr b="0" lang="en-NG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04000" y="301320"/>
            <a:ext cx="820512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Distribution Plots API interface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540000" y="1085040"/>
            <a:ext cx="8422200" cy="5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0000"/>
          </a:bodyPr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4400" spc="-1" strike="noStrike">
                <a:solidFill>
                  <a:srgbClr val="000000"/>
                </a:solidFill>
                <a:latin typeface="Arial"/>
                <a:ea typeface="DejaVu Sans"/>
              </a:rPr>
              <a:t>Distplot: </a:t>
            </a:r>
            <a:r>
              <a:rPr b="0" lang="en-NG" sz="4400" spc="-1" strike="noStrike">
                <a:solidFill>
                  <a:srgbClr val="000000"/>
                </a:solidFill>
                <a:latin typeface="Arial"/>
                <a:ea typeface="DejaVu Sans"/>
              </a:rPr>
              <a:t>drawing distribution plots on FacetGrid.</a:t>
            </a:r>
            <a:endParaRPr b="0" lang="en-NG" sz="4400" spc="-1" strike="noStrike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5152680" y="1769040"/>
            <a:ext cx="4424040" cy="506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4"/>
          <p:cNvSpPr/>
          <p:nvPr/>
        </p:nvSpPr>
        <p:spPr>
          <a:xfrm>
            <a:off x="864000" y="2160000"/>
            <a:ext cx="8421480" cy="482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import seaborn as sns</a:t>
            </a:r>
            <a:endParaRPr b="0" lang="en-NG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2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sns.set_theme(style="darkgrid")</a:t>
            </a:r>
            <a:endParaRPr b="0" lang="en-NG" sz="2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df = sns.load_dataset("penguins")</a:t>
            </a:r>
            <a:endParaRPr b="0" lang="en-NG" sz="2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sns.</a:t>
            </a:r>
            <a:r>
              <a:rPr b="1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displot</a:t>
            </a: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endParaRPr b="0" lang="en-NG" sz="2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NG" sz="2600" spc="-1" strike="noStrike">
                <a:solidFill>
                  <a:srgbClr val="000000"/>
                </a:solidFill>
                <a:latin typeface="Arial"/>
                <a:ea typeface="DejaVu Sans"/>
              </a:rPr>
              <a:t>df, x="bill_depth_mm", col="island")</a:t>
            </a:r>
            <a:endParaRPr b="0" lang="en-NG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2023-08-09T09:56:39Z</dcterms:created>
  <dc:creator/>
  <dc:description/>
  <dc:language>en-NG</dc:language>
  <cp:lastModifiedBy/>
  <dcterms:modified xsi:type="dcterms:W3CDTF">2023-09-15T16:59:03Z</dcterms:modified>
  <cp:revision>158</cp:revision>
  <dc:subject/>
  <dc:title>Pencil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</Properties>
</file>