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layfair Displ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regular.fntdata"/><Relationship Id="rId21" Type="http://schemas.openxmlformats.org/officeDocument/2006/relationships/slide" Target="slides/slide16.xml"/><Relationship Id="rId24" Type="http://schemas.openxmlformats.org/officeDocument/2006/relationships/font" Target="fonts/PlayfairDisplay-italic.fntdata"/><Relationship Id="rId23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84d71c88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84d71c88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84d71c88a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e84d71c88a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84d71c88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84d71c88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84d71c88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84d71c88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84d71c88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84d71c88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84d71c88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84d71c88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84d71c88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84d71c88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84d71c88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84d71c88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84d71c88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84d71c88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84d71c88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84d71c88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84d71c88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84d71c88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84d71c88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84d71c88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84d71c88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84d71c88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84d71c88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84d71c88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84d71c88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84d71c88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oftwire.com/insights/arithmetic-using-the-scala-type-system/" TargetMode="External"/><Relationship Id="rId4" Type="http://schemas.openxmlformats.org/officeDocument/2006/relationships/hyperlink" Target="https://medium.com/scala-3/scala-3-dependent-types-part-i-273e9076e8f8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idris-lang.org/" TargetMode="External"/><Relationship Id="rId4" Type="http://schemas.openxmlformats.org/officeDocument/2006/relationships/hyperlink" Target="https://github.com/joshuanianji/idris-2-docker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59885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A brief introduction to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55"/>
              <a:t>Dependent Types</a:t>
            </a:r>
            <a:endParaRPr sz="3755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Rafael Fernández Ortiz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Idris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050" y="1387001"/>
            <a:ext cx="6991898" cy="291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Idris</a:t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3059100" y="1058850"/>
            <a:ext cx="3025800" cy="302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3"/>
          <p:cNvSpPr txBox="1"/>
          <p:nvPr>
            <p:ph idx="4294967295"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800">
                <a:solidFill>
                  <a:schemeClr val="lt1"/>
                </a:solidFill>
              </a:rPr>
              <a:t>time to</a:t>
            </a:r>
            <a:endParaRPr b="0" sz="3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>
                <a:solidFill>
                  <a:schemeClr val="lt1"/>
                </a:solidFill>
              </a:rPr>
              <a:t>POC</a:t>
            </a:r>
            <a:endParaRPr sz="5955">
              <a:solidFill>
                <a:schemeClr val="lt1"/>
              </a:solidFill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3333600" y="1333350"/>
            <a:ext cx="2476800" cy="2476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Scala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66666"/>
                </a:solidFill>
              </a:rPr>
              <a:t>Scala2 has not a formal specification for dependent types</a:t>
            </a:r>
            <a:br>
              <a:rPr lang="es" sz="1600">
                <a:solidFill>
                  <a:srgbClr val="666666"/>
                </a:solidFill>
              </a:rPr>
            </a:b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66666"/>
                </a:solidFill>
              </a:rPr>
              <a:t>Scala2 has many ways to simulate them: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s" sz="1600">
                <a:solidFill>
                  <a:srgbClr val="666666"/>
                </a:solidFill>
              </a:rPr>
              <a:t>By using path-dependent types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s" sz="1600">
                <a:solidFill>
                  <a:srgbClr val="666666"/>
                </a:solidFill>
              </a:rPr>
              <a:t>By scratching types and </a:t>
            </a:r>
            <a:r>
              <a:rPr i="1" lang="es" sz="1600">
                <a:solidFill>
                  <a:srgbClr val="666666"/>
                </a:solidFill>
              </a:rPr>
              <a:t>hacking</a:t>
            </a:r>
            <a:r>
              <a:rPr lang="es" sz="1600">
                <a:solidFill>
                  <a:srgbClr val="666666"/>
                </a:solidFill>
              </a:rPr>
              <a:t> the type checker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s" sz="1600">
                <a:solidFill>
                  <a:srgbClr val="666666"/>
                </a:solidFill>
              </a:rPr>
              <a:t>Ref. </a:t>
            </a:r>
            <a:r>
              <a:rPr lang="es" sz="1600" u="sng">
                <a:solidFill>
                  <a:schemeClr val="hlink"/>
                </a:solidFill>
                <a:hlinkClick r:id="rId3"/>
              </a:rPr>
              <a:t>Arithmetic using the Scala Type System</a:t>
            </a:r>
            <a:br>
              <a:rPr lang="es" sz="1600">
                <a:solidFill>
                  <a:srgbClr val="666666"/>
                </a:solidFill>
              </a:rPr>
            </a:b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66666"/>
                </a:solidFill>
              </a:rPr>
              <a:t>Scala3 has a tidy approach for dependent types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s" sz="1600">
                <a:solidFill>
                  <a:srgbClr val="666666"/>
                </a:solidFill>
              </a:rPr>
              <a:t>Ref. </a:t>
            </a:r>
            <a:r>
              <a:rPr lang="es" sz="1600" u="sng">
                <a:solidFill>
                  <a:schemeClr val="hlink"/>
                </a:solidFill>
                <a:hlinkClick r:id="rId4"/>
              </a:rPr>
              <a:t>Scala3-dependent-types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Scala</a:t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3059100" y="1058850"/>
            <a:ext cx="3025800" cy="302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25"/>
          <p:cNvSpPr txBox="1"/>
          <p:nvPr>
            <p:ph idx="4294967295"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800">
                <a:solidFill>
                  <a:schemeClr val="lt1"/>
                </a:solidFill>
              </a:rPr>
              <a:t>time to</a:t>
            </a:r>
            <a:endParaRPr b="0" sz="3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>
                <a:solidFill>
                  <a:schemeClr val="lt1"/>
                </a:solidFill>
              </a:rPr>
              <a:t>POC</a:t>
            </a:r>
            <a:endParaRPr sz="5955">
              <a:solidFill>
                <a:schemeClr val="lt1"/>
              </a:solidFill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3333600" y="1333350"/>
            <a:ext cx="2476800" cy="2476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Questions</a:t>
            </a: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3059100" y="1058850"/>
            <a:ext cx="3025800" cy="302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3333600" y="1333350"/>
            <a:ext cx="2476800" cy="2476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6"/>
          <p:cNvSpPr txBox="1"/>
          <p:nvPr>
            <p:ph idx="4294967295"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800">
                <a:solidFill>
                  <a:schemeClr val="lt1"/>
                </a:solidFill>
              </a:rPr>
              <a:t>time to</a:t>
            </a:r>
            <a:endParaRPr b="0" sz="3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>
                <a:solidFill>
                  <a:schemeClr val="lt1"/>
                </a:solidFill>
              </a:rPr>
              <a:t>ASK</a:t>
            </a:r>
            <a:endParaRPr sz="5955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References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b="1" lang="es" sz="1600">
                <a:solidFill>
                  <a:srgbClr val="666666"/>
                </a:solidFill>
              </a:rPr>
              <a:t>Types and programming languages.</a:t>
            </a:r>
            <a:r>
              <a:rPr lang="es" sz="1600">
                <a:solidFill>
                  <a:srgbClr val="666666"/>
                </a:solidFill>
              </a:rPr>
              <a:t> </a:t>
            </a:r>
            <a:r>
              <a:rPr lang="es" sz="1600">
                <a:solidFill>
                  <a:srgbClr val="666666"/>
                </a:solidFill>
              </a:rPr>
              <a:t>Benjamin</a:t>
            </a:r>
            <a:r>
              <a:rPr lang="es" sz="1600">
                <a:solidFill>
                  <a:srgbClr val="666666"/>
                </a:solidFill>
              </a:rPr>
              <a:t> C. Pierce</a:t>
            </a:r>
            <a:br>
              <a:rPr lang="es" sz="1600">
                <a:solidFill>
                  <a:srgbClr val="666666"/>
                </a:solidFill>
              </a:rPr>
            </a:b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b="1" lang="es" sz="1600">
                <a:solidFill>
                  <a:srgbClr val="666666"/>
                </a:solidFill>
              </a:rPr>
              <a:t>Idris, a general purpose dependently typed programming language: design and implementation.</a:t>
            </a:r>
            <a:r>
              <a:rPr lang="es" sz="1600">
                <a:solidFill>
                  <a:srgbClr val="666666"/>
                </a:solidFill>
              </a:rPr>
              <a:t> Edwin Brady</a:t>
            </a:r>
            <a:br>
              <a:rPr lang="es" sz="1600">
                <a:solidFill>
                  <a:srgbClr val="666666"/>
                </a:solidFill>
              </a:rPr>
            </a:b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b="1" lang="es" sz="1600">
                <a:solidFill>
                  <a:srgbClr val="666666"/>
                </a:solidFill>
              </a:rPr>
              <a:t>Type-Driven Development with Idris. </a:t>
            </a:r>
            <a:r>
              <a:rPr lang="es" sz="1600">
                <a:solidFill>
                  <a:srgbClr val="666666"/>
                </a:solidFill>
              </a:rPr>
              <a:t>Edwin Brady</a:t>
            </a:r>
            <a:br>
              <a:rPr lang="es" sz="1600">
                <a:solidFill>
                  <a:srgbClr val="666666"/>
                </a:solidFill>
              </a:rPr>
            </a:b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b="1" lang="es" sz="1600">
                <a:solidFill>
                  <a:srgbClr val="666666"/>
                </a:solidFill>
              </a:rPr>
              <a:t>Introduction to dependent types with idris.</a:t>
            </a:r>
            <a:r>
              <a:rPr lang="es" sz="1600">
                <a:solidFill>
                  <a:srgbClr val="666666"/>
                </a:solidFill>
              </a:rPr>
              <a:t> Boro Sitnikovski</a:t>
            </a:r>
            <a:br>
              <a:rPr lang="es" sz="1600">
                <a:solidFill>
                  <a:srgbClr val="666666"/>
                </a:solidFill>
              </a:rPr>
            </a:b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b="1" lang="es" sz="1600">
                <a:solidFill>
                  <a:srgbClr val="666666"/>
                </a:solidFill>
              </a:rPr>
              <a:t>Idris2-lang Documentation.</a:t>
            </a:r>
            <a:r>
              <a:rPr lang="es" sz="1600">
                <a:solidFill>
                  <a:srgbClr val="666666"/>
                </a:solidFill>
              </a:rPr>
              <a:t> </a:t>
            </a:r>
            <a:r>
              <a:rPr lang="es" sz="1600" u="sng">
                <a:solidFill>
                  <a:schemeClr val="hlink"/>
                </a:solidFill>
                <a:hlinkClick r:id="rId3"/>
              </a:rPr>
              <a:t>https://www.idris-lang.org/</a:t>
            </a:r>
            <a:br>
              <a:rPr lang="es" sz="1600">
                <a:solidFill>
                  <a:srgbClr val="666666"/>
                </a:solidFill>
              </a:rPr>
            </a:b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b="1" lang="es" sz="1600">
                <a:solidFill>
                  <a:srgbClr val="666666"/>
                </a:solidFill>
              </a:rPr>
              <a:t>Idris2 by using devcontainer.</a:t>
            </a:r>
            <a:r>
              <a:rPr lang="es" sz="1600">
                <a:solidFill>
                  <a:srgbClr val="666666"/>
                </a:solidFill>
              </a:rPr>
              <a:t> </a:t>
            </a:r>
            <a:r>
              <a:rPr lang="es" sz="1600" u="sng">
                <a:solidFill>
                  <a:schemeClr val="hlink"/>
                </a:solidFill>
                <a:hlinkClick r:id="rId4"/>
              </a:rPr>
              <a:t>joshuanianji/idris-2-docker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ctrTitle"/>
          </p:nvPr>
        </p:nvSpPr>
        <p:spPr>
          <a:xfrm>
            <a:off x="3096250" y="159885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s"/>
              <a:t>A brief introduction to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55"/>
              <a:t>Dependent Types</a:t>
            </a:r>
            <a:endParaRPr sz="3755"/>
          </a:p>
        </p:txBody>
      </p:sp>
      <p:sp>
        <p:nvSpPr>
          <p:cNvPr id="159" name="Google Shape;159;p28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Rafael Fernández Ortiz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a type?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We say that a term </a:t>
            </a:r>
            <a:r>
              <a:rPr b="1" i="1" lang="es" sz="1600"/>
              <a:t>t</a:t>
            </a:r>
            <a:r>
              <a:rPr lang="es" sz="1600"/>
              <a:t> has type </a:t>
            </a:r>
            <a:r>
              <a:rPr b="1" lang="es" sz="1600"/>
              <a:t>T</a:t>
            </a:r>
            <a:r>
              <a:rPr lang="es" sz="1600"/>
              <a:t> (or </a:t>
            </a:r>
            <a:r>
              <a:rPr b="1" i="1" lang="es" sz="1600"/>
              <a:t>t</a:t>
            </a:r>
            <a:r>
              <a:rPr lang="es" sz="1600"/>
              <a:t> belongs to </a:t>
            </a:r>
            <a:r>
              <a:rPr b="1" lang="es" sz="1600"/>
              <a:t>T</a:t>
            </a:r>
            <a:r>
              <a:rPr lang="es" sz="1600"/>
              <a:t>) when </a:t>
            </a:r>
            <a:r>
              <a:rPr b="1" i="1" lang="es" sz="1600"/>
              <a:t>t</a:t>
            </a:r>
            <a:r>
              <a:rPr lang="es" sz="1600"/>
              <a:t> is “</a:t>
            </a:r>
            <a:r>
              <a:rPr i="1" lang="es" sz="1600"/>
              <a:t>obviously</a:t>
            </a:r>
            <a:r>
              <a:rPr lang="es" sz="1600"/>
              <a:t>”</a:t>
            </a:r>
            <a:r>
              <a:rPr lang="es" sz="1600"/>
              <a:t> evaluates to a value of the </a:t>
            </a:r>
            <a:r>
              <a:rPr lang="es" sz="1600"/>
              <a:t>appropriate</a:t>
            </a:r>
            <a:r>
              <a:rPr lang="es" sz="1600"/>
              <a:t> form.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For example: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600"/>
              <a:t> has type </a:t>
            </a: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" sz="1600"/>
              <a:t> has type </a:t>
            </a: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if true then false else</a:t>
            </a: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6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" sz="1600"/>
              <a:t> has type Bool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s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16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then </a:t>
            </a:r>
            <a:r>
              <a:rPr lang="es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s" sz="16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 else</a:t>
            </a:r>
            <a:r>
              <a:rPr lang="e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s" sz="1600"/>
              <a:t>  has type ???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The typing relation </a:t>
            </a:r>
            <a:r>
              <a:rPr b="1" i="1" lang="es" sz="1600">
                <a:solidFill>
                  <a:srgbClr val="3D85C6"/>
                </a:solidFill>
              </a:rPr>
              <a:t>t </a:t>
            </a:r>
            <a:r>
              <a:rPr b="1" lang="es" sz="1600">
                <a:solidFill>
                  <a:srgbClr val="3D85C6"/>
                </a:solidFill>
              </a:rPr>
              <a:t>: T</a:t>
            </a:r>
            <a:r>
              <a:rPr lang="es" sz="1600"/>
              <a:t> is defined by a set of </a:t>
            </a:r>
            <a:r>
              <a:rPr lang="es" sz="1600"/>
              <a:t>inference</a:t>
            </a:r>
            <a:r>
              <a:rPr lang="es" sz="1600"/>
              <a:t> rules assigning </a:t>
            </a:r>
            <a:r>
              <a:rPr lang="es" sz="1600"/>
              <a:t>types</a:t>
            </a:r>
            <a:r>
              <a:rPr lang="es" sz="1600"/>
              <a:t> to terms.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A term </a:t>
            </a:r>
            <a:r>
              <a:rPr b="1" i="1" lang="es" sz="1600">
                <a:solidFill>
                  <a:srgbClr val="3D85C6"/>
                </a:solidFill>
              </a:rPr>
              <a:t>t</a:t>
            </a:r>
            <a:r>
              <a:rPr lang="es" sz="1600"/>
              <a:t> is typable if there is some </a:t>
            </a:r>
            <a:r>
              <a:rPr b="1" lang="es" sz="1600">
                <a:solidFill>
                  <a:srgbClr val="3D85C6"/>
                </a:solidFill>
              </a:rPr>
              <a:t>T</a:t>
            </a:r>
            <a:r>
              <a:rPr lang="es" sz="1600"/>
              <a:t> such that </a:t>
            </a:r>
            <a:r>
              <a:rPr b="1" i="1" lang="es" sz="1600">
                <a:solidFill>
                  <a:srgbClr val="3D85C6"/>
                </a:solidFill>
              </a:rPr>
              <a:t>t</a:t>
            </a:r>
            <a:r>
              <a:rPr b="1" lang="es" sz="1600">
                <a:solidFill>
                  <a:srgbClr val="3D85C6"/>
                </a:solidFill>
              </a:rPr>
              <a:t> : T</a:t>
            </a:r>
            <a:endParaRPr b="1" sz="1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</a:t>
            </a:r>
            <a:r>
              <a:rPr lang="es"/>
              <a:t> are needed types?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Uniqueness of Types.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Each term t has most one type.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If t is typable, then its type is unique.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" sz="1600"/>
              <a:t>If </a:t>
            </a:r>
            <a:r>
              <a:rPr i="1" lang="es" sz="1600">
                <a:solidFill>
                  <a:srgbClr val="3D85C6"/>
                </a:solidFill>
              </a:rPr>
              <a:t>t</a:t>
            </a:r>
            <a:r>
              <a:rPr lang="es" sz="1600">
                <a:solidFill>
                  <a:srgbClr val="3D85C6"/>
                </a:solidFill>
              </a:rPr>
              <a:t>: T1</a:t>
            </a:r>
            <a:r>
              <a:rPr lang="es" sz="1600"/>
              <a:t> and exists </a:t>
            </a:r>
            <a:r>
              <a:rPr lang="es" sz="1600">
                <a:solidFill>
                  <a:srgbClr val="3D85C6"/>
                </a:solidFill>
              </a:rPr>
              <a:t>T2 </a:t>
            </a:r>
            <a:r>
              <a:rPr lang="es" sz="1600"/>
              <a:t>such that </a:t>
            </a:r>
            <a:r>
              <a:rPr i="1" lang="es" sz="1600">
                <a:solidFill>
                  <a:srgbClr val="3D85C6"/>
                </a:solidFill>
              </a:rPr>
              <a:t>t</a:t>
            </a:r>
            <a:r>
              <a:rPr lang="es" sz="1600">
                <a:solidFill>
                  <a:srgbClr val="3D85C6"/>
                </a:solidFill>
              </a:rPr>
              <a:t>:T2</a:t>
            </a:r>
            <a:r>
              <a:rPr lang="es" sz="1600"/>
              <a:t> ==&gt; </a:t>
            </a:r>
            <a:r>
              <a:rPr lang="es" sz="1600">
                <a:solidFill>
                  <a:srgbClr val="3D85C6"/>
                </a:solidFill>
              </a:rPr>
              <a:t>T1 = T2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Safety, well-typed terms do not “go wrong”.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Progress theorem: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" sz="1600"/>
              <a:t>If t is a well-typed term, then </a:t>
            </a:r>
            <a:r>
              <a:rPr i="1" lang="es" sz="1600">
                <a:solidFill>
                  <a:srgbClr val="3D85C6"/>
                </a:solidFill>
              </a:rPr>
              <a:t>t</a:t>
            </a:r>
            <a:r>
              <a:rPr lang="es" sz="1600"/>
              <a:t> is either a value or there is another term </a:t>
            </a:r>
            <a:r>
              <a:rPr i="1" lang="es" sz="1600">
                <a:solidFill>
                  <a:srgbClr val="3D85C6"/>
                </a:solidFill>
              </a:rPr>
              <a:t>t’</a:t>
            </a:r>
            <a:r>
              <a:rPr lang="es" sz="1600"/>
              <a:t> such that </a:t>
            </a:r>
            <a:r>
              <a:rPr i="1" lang="es" sz="1600">
                <a:solidFill>
                  <a:srgbClr val="3D85C6"/>
                </a:solidFill>
              </a:rPr>
              <a:t>t —&gt; t’</a:t>
            </a:r>
            <a:endParaRPr i="1" sz="1600">
              <a:solidFill>
                <a:srgbClr val="3D85C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s" sz="1600">
                <a:solidFill>
                  <a:srgbClr val="666666"/>
                </a:solidFill>
              </a:rPr>
              <a:t>Preservation theorem:</a:t>
            </a:r>
            <a:endParaRPr sz="1600">
              <a:solidFill>
                <a:srgbClr val="666666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■"/>
            </a:pPr>
            <a:r>
              <a:rPr lang="es" sz="1600">
                <a:solidFill>
                  <a:srgbClr val="666666"/>
                </a:solidFill>
              </a:rPr>
              <a:t>If </a:t>
            </a:r>
            <a:r>
              <a:rPr i="1" lang="es" sz="1600">
                <a:solidFill>
                  <a:srgbClr val="3D85C6"/>
                </a:solidFill>
              </a:rPr>
              <a:t>t</a:t>
            </a:r>
            <a:r>
              <a:rPr lang="es" sz="1600">
                <a:solidFill>
                  <a:srgbClr val="3D85C6"/>
                </a:solidFill>
              </a:rPr>
              <a:t>: T</a:t>
            </a:r>
            <a:r>
              <a:rPr lang="es" sz="1600">
                <a:solidFill>
                  <a:srgbClr val="666666"/>
                </a:solidFill>
              </a:rPr>
              <a:t> and </a:t>
            </a:r>
            <a:r>
              <a:rPr i="1" lang="es" sz="1600">
                <a:solidFill>
                  <a:srgbClr val="3D85C6"/>
                </a:solidFill>
              </a:rPr>
              <a:t>t</a:t>
            </a:r>
            <a:r>
              <a:rPr lang="es" sz="1600">
                <a:solidFill>
                  <a:srgbClr val="3D85C6"/>
                </a:solidFill>
              </a:rPr>
              <a:t> —&gt; </a:t>
            </a:r>
            <a:r>
              <a:rPr i="1" lang="es" sz="1600">
                <a:solidFill>
                  <a:srgbClr val="3D85C6"/>
                </a:solidFill>
              </a:rPr>
              <a:t>t’</a:t>
            </a:r>
            <a:r>
              <a:rPr lang="es" sz="1600">
                <a:solidFill>
                  <a:srgbClr val="666666"/>
                </a:solidFill>
              </a:rPr>
              <a:t>, then </a:t>
            </a:r>
            <a:r>
              <a:rPr i="1" lang="es" sz="1600">
                <a:solidFill>
                  <a:srgbClr val="3D85C6"/>
                </a:solidFill>
              </a:rPr>
              <a:t>t’</a:t>
            </a:r>
            <a:r>
              <a:rPr lang="es" sz="1600">
                <a:solidFill>
                  <a:srgbClr val="3D85C6"/>
                </a:solidFill>
              </a:rPr>
              <a:t>: T</a:t>
            </a:r>
            <a:endParaRPr sz="16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are needed types?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Safety, well-typed terms do not “go wrong”.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Progress theorem: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" sz="1600"/>
              <a:t>b := </a:t>
            </a:r>
            <a:r>
              <a:rPr lang="es" sz="11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" sz="1600"/>
              <a:t>, is a value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" sz="1600"/>
              <a:t>b := </a:t>
            </a:r>
            <a:r>
              <a:rPr lang="es" sz="11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if (1&gt;0) true else false</a:t>
            </a:r>
            <a:r>
              <a:rPr lang="es" sz="1600"/>
              <a:t> ⇒ there is another expression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1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if (1&gt;0) true else false</a:t>
            </a:r>
            <a:r>
              <a:rPr lang="es" sz="1600"/>
              <a:t> —&gt;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1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if (true) true else false</a:t>
            </a:r>
            <a:r>
              <a:rPr lang="es" sz="1600"/>
              <a:t> —&gt;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1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s" sz="1600">
                <a:solidFill>
                  <a:srgbClr val="666666"/>
                </a:solidFill>
              </a:rPr>
              <a:t>Preservation theorem:</a:t>
            </a:r>
            <a:endParaRPr sz="1600">
              <a:solidFill>
                <a:srgbClr val="666666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" sz="1600"/>
              <a:t>b := </a:t>
            </a:r>
            <a:r>
              <a:rPr lang="es" sz="11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" sz="1600"/>
              <a:t>, we know </a:t>
            </a:r>
            <a:r>
              <a:rPr lang="es" sz="12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" sz="1600"/>
              <a:t> has type Bool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s" sz="1600"/>
              <a:t>b := </a:t>
            </a:r>
            <a:r>
              <a:rPr lang="es" sz="11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if (1&gt;0) true else false</a:t>
            </a:r>
            <a:r>
              <a:rPr lang="es" sz="1600"/>
              <a:t> ⇒ we don’t know its type, but</a:t>
            </a:r>
            <a:endParaRPr sz="1600">
              <a:solidFill>
                <a:srgbClr val="666666"/>
              </a:solidFill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1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s" sz="1600"/>
              <a:t> ⇒ has type Bool</a:t>
            </a:r>
            <a:endParaRPr sz="1600"/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Therefore, </a:t>
            </a:r>
            <a:r>
              <a:rPr lang="es" sz="11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if (1&gt;0) true else false</a:t>
            </a:r>
            <a:r>
              <a:rPr lang="es" sz="1600"/>
              <a:t> has type Bool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are needed types?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Also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</a:t>
            </a:r>
            <a:r>
              <a:rPr b="1" lang="es" sz="2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Curry–Howard</a:t>
            </a:r>
            <a:endParaRPr b="1" sz="29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9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isomorphism</a:t>
            </a:r>
            <a:endParaRPr b="1" sz="29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</a:rPr>
              <a:t>(</a:t>
            </a:r>
            <a:r>
              <a:rPr b="1" lang="es" sz="1600">
                <a:solidFill>
                  <a:srgbClr val="666666"/>
                </a:solidFill>
              </a:rPr>
              <a:t>High</a:t>
            </a:r>
            <a:r>
              <a:rPr b="1" lang="es" sz="1600">
                <a:solidFill>
                  <a:srgbClr val="666666"/>
                </a:solidFill>
              </a:rPr>
              <a:t> Order Logic ⇔ Lambda Calculus + Type system)</a:t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a dependent type?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66666"/>
                </a:solidFill>
              </a:rPr>
              <a:t>In a “</a:t>
            </a:r>
            <a:r>
              <a:rPr i="1" lang="es" sz="1600">
                <a:solidFill>
                  <a:srgbClr val="666666"/>
                </a:solidFill>
              </a:rPr>
              <a:t>usual</a:t>
            </a:r>
            <a:r>
              <a:rPr lang="es" sz="1600">
                <a:solidFill>
                  <a:srgbClr val="666666"/>
                </a:solidFill>
              </a:rPr>
              <a:t>” type system, </a:t>
            </a:r>
            <a:r>
              <a:rPr b="1" i="1" lang="es" sz="1600">
                <a:solidFill>
                  <a:srgbClr val="666666"/>
                </a:solidFill>
              </a:rPr>
              <a:t>values</a:t>
            </a:r>
            <a:r>
              <a:rPr lang="es" sz="1600">
                <a:solidFill>
                  <a:srgbClr val="666666"/>
                </a:solidFill>
              </a:rPr>
              <a:t> and </a:t>
            </a:r>
            <a:r>
              <a:rPr b="1" i="1" lang="es" sz="1600">
                <a:solidFill>
                  <a:srgbClr val="666666"/>
                </a:solidFill>
              </a:rPr>
              <a:t>types</a:t>
            </a:r>
            <a:r>
              <a:rPr lang="es" sz="1600">
                <a:solidFill>
                  <a:srgbClr val="666666"/>
                </a:solidFill>
              </a:rPr>
              <a:t> are </a:t>
            </a:r>
            <a:r>
              <a:rPr lang="es" sz="1600">
                <a:solidFill>
                  <a:srgbClr val="666666"/>
                </a:solidFill>
              </a:rPr>
              <a:t>fundamentally</a:t>
            </a:r>
            <a:r>
              <a:rPr lang="es" sz="1600">
                <a:solidFill>
                  <a:srgbClr val="666666"/>
                </a:solidFill>
              </a:rPr>
              <a:t> </a:t>
            </a:r>
            <a:r>
              <a:rPr b="1" lang="es" sz="1600">
                <a:solidFill>
                  <a:srgbClr val="666666"/>
                </a:solidFill>
              </a:rPr>
              <a:t>differents kinds of things</a:t>
            </a:r>
            <a:r>
              <a:rPr lang="es" sz="1600">
                <a:solidFill>
                  <a:srgbClr val="666666"/>
                </a:solidFill>
              </a:rPr>
              <a:t> that are </a:t>
            </a:r>
            <a:r>
              <a:rPr b="1" lang="es" sz="1600">
                <a:solidFill>
                  <a:srgbClr val="666666"/>
                </a:solidFill>
              </a:rPr>
              <a:t>related</a:t>
            </a:r>
            <a:r>
              <a:rPr lang="es" sz="1600">
                <a:solidFill>
                  <a:srgbClr val="666666"/>
                </a:solidFill>
              </a:rPr>
              <a:t> by the </a:t>
            </a:r>
            <a:r>
              <a:rPr i="1" lang="es" sz="1600">
                <a:solidFill>
                  <a:srgbClr val="666666"/>
                </a:solidFill>
              </a:rPr>
              <a:t>typing</a:t>
            </a:r>
            <a:r>
              <a:rPr i="1" lang="es" sz="1600">
                <a:solidFill>
                  <a:srgbClr val="666666"/>
                </a:solidFill>
              </a:rPr>
              <a:t> relationship</a:t>
            </a:r>
            <a:r>
              <a:rPr lang="es" sz="1600">
                <a:solidFill>
                  <a:srgbClr val="666666"/>
                </a:solidFill>
              </a:rPr>
              <a:t>.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66666"/>
                </a:solidFill>
              </a:rPr>
              <a:t>In a dependent type system, </a:t>
            </a:r>
            <a:r>
              <a:rPr b="1" lang="es" sz="1600">
                <a:solidFill>
                  <a:srgbClr val="666666"/>
                </a:solidFill>
              </a:rPr>
              <a:t>types are allowed to depend on values</a:t>
            </a:r>
            <a:r>
              <a:rPr lang="es" sz="1600">
                <a:solidFill>
                  <a:srgbClr val="666666"/>
                </a:solidFill>
              </a:rPr>
              <a:t>.</a:t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</a:rPr>
              <a:t>Dependent types are types that depend on values</a:t>
            </a:r>
            <a:endParaRPr b="1" sz="16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666666"/>
                </a:solidFill>
              </a:rPr>
              <a:t>Example: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66666"/>
                </a:solidFill>
              </a:rPr>
              <a:t>A list of numbers (List Int) is a type</a:t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66666"/>
                </a:solidFill>
              </a:rPr>
              <a:t>A list of numbers whose length is bounded by some constant (List 4 Int), </a:t>
            </a:r>
            <a:br>
              <a:rPr lang="es" sz="1600">
                <a:solidFill>
                  <a:srgbClr val="666666"/>
                </a:solidFill>
              </a:rPr>
            </a:br>
            <a:r>
              <a:rPr lang="es" sz="1600">
                <a:solidFill>
                  <a:srgbClr val="666666"/>
                </a:solidFill>
              </a:rPr>
              <a:t>is a dependent type.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are needed</a:t>
            </a:r>
            <a:r>
              <a:rPr lang="es"/>
              <a:t> dependent types?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66666"/>
                </a:solidFill>
              </a:rPr>
              <a:t>We preserves the benefits of a usual type system</a:t>
            </a:r>
            <a:br>
              <a:rPr lang="es" sz="1600">
                <a:solidFill>
                  <a:srgbClr val="666666"/>
                </a:solidFill>
              </a:rPr>
            </a:br>
            <a:br>
              <a:rPr lang="es" sz="1600">
                <a:solidFill>
                  <a:srgbClr val="666666"/>
                </a:solidFill>
              </a:rPr>
            </a:b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66666"/>
                </a:solidFill>
              </a:rPr>
              <a:t>We can now be </a:t>
            </a:r>
            <a:r>
              <a:rPr b="1" lang="es" sz="1600">
                <a:solidFill>
                  <a:srgbClr val="666666"/>
                </a:solidFill>
              </a:rPr>
              <a:t>more restrictive</a:t>
            </a:r>
            <a:r>
              <a:rPr lang="es" sz="1600">
                <a:solidFill>
                  <a:srgbClr val="666666"/>
                </a:solidFill>
              </a:rPr>
              <a:t> in our software in the compile time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r>
              <a:rPr lang="es"/>
              <a:t>ependent types vs Refinement types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66666"/>
                </a:solidFill>
              </a:rPr>
              <a:t>They are </a:t>
            </a:r>
            <a:r>
              <a:rPr b="1" lang="es" sz="1600">
                <a:solidFill>
                  <a:srgbClr val="000000"/>
                </a:solidFill>
              </a:rPr>
              <a:t>not the same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66666"/>
                </a:solidFill>
              </a:rPr>
              <a:t>Normal types</a:t>
            </a:r>
            <a:br>
              <a:rPr lang="es" sz="1600">
                <a:solidFill>
                  <a:srgbClr val="666666"/>
                </a:solidFill>
              </a:rPr>
            </a:br>
            <a:br>
              <a:rPr lang="es" sz="1600">
                <a:solidFill>
                  <a:srgbClr val="666666"/>
                </a:solidFill>
              </a:rPr>
            </a:b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66666"/>
                </a:solidFill>
              </a:rPr>
              <a:t>Refinement types</a:t>
            </a:r>
            <a:endParaRPr sz="1600">
              <a:solidFill>
                <a:srgbClr val="666666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600">
                <a:solidFill>
                  <a:srgbClr val="666666"/>
                </a:solidFill>
              </a:rPr>
            </a:b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66666"/>
                </a:solidFill>
              </a:rPr>
              <a:t>Dependent types</a:t>
            </a:r>
            <a:endParaRPr sz="1600">
              <a:solidFill>
                <a:srgbClr val="666666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000" y="1863639"/>
            <a:ext cx="4158350" cy="45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400" y="2744750"/>
            <a:ext cx="4374425" cy="5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5900" y="3837300"/>
            <a:ext cx="4102925" cy="5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Idris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66666"/>
                </a:solidFill>
              </a:rPr>
              <a:t>Idris is a general purpose functional programming language</a:t>
            </a:r>
            <a:br>
              <a:rPr lang="es" sz="1600">
                <a:solidFill>
                  <a:srgbClr val="666666"/>
                </a:solidFill>
              </a:rPr>
            </a:b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66666"/>
                </a:solidFill>
              </a:rPr>
              <a:t>Influenced by Haskell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s" sz="1600">
                <a:solidFill>
                  <a:srgbClr val="666666"/>
                </a:solidFill>
              </a:rPr>
              <a:t>Especially in the part of the syntax and types</a:t>
            </a:r>
            <a:br>
              <a:rPr lang="es" sz="1600">
                <a:solidFill>
                  <a:srgbClr val="666666"/>
                </a:solidFill>
              </a:rPr>
            </a:b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66666"/>
                </a:solidFill>
              </a:rPr>
              <a:t>Has full dependent types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s" sz="1600">
                <a:solidFill>
                  <a:srgbClr val="666666"/>
                </a:solidFill>
              </a:rPr>
              <a:t>No restriction on which values may appear in types</a:t>
            </a:r>
            <a:endParaRPr sz="1600">
              <a:solidFill>
                <a:srgbClr val="66666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s" sz="1600">
                <a:solidFill>
                  <a:srgbClr val="666666"/>
                </a:solidFill>
              </a:rPr>
              <a:t>Allow a programmer to give more precise type</a:t>
            </a:r>
            <a:br>
              <a:rPr lang="es" sz="1600">
                <a:solidFill>
                  <a:srgbClr val="666666"/>
                </a:solidFill>
              </a:rPr>
            </a:br>
            <a:endParaRPr sz="1600">
              <a:solidFill>
                <a:srgbClr val="66666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●"/>
            </a:pPr>
            <a:r>
              <a:rPr lang="es" sz="1600">
                <a:solidFill>
                  <a:srgbClr val="666666"/>
                </a:solidFill>
              </a:rPr>
              <a:t>Created by </a:t>
            </a:r>
            <a:r>
              <a:rPr b="1" lang="es" sz="1600">
                <a:solidFill>
                  <a:srgbClr val="666666"/>
                </a:solidFill>
              </a:rPr>
              <a:t>Edwin Brady</a:t>
            </a:r>
            <a:endParaRPr b="1"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