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leway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91AB3D-13CD-45F2-B785-10803B16B2B8}">
  <a:tblStyle styleId="{0F91AB3D-13CD-45F2-B785-10803B16B2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151" d="100"/>
          <a:sy n="151" d="100"/>
        </p:scale>
        <p:origin x="6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63927ad6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63927ad6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63927ad6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63927ad6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63927ad6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63927ad6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63927ad6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63927ad6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3927ad6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63927ad6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3927ad6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63927ad6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3927ad6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3927ad6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63927ad6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63927ad6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63927ad6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63927ad6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3927ad6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63927ad6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63927ad6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63927ad6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63927ad6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63927ad6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63927ad6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63927ad6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63927ad6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63927ad6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018e550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018e550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018e550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018e550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e7b066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e7b066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e7b066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e7b0665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63927ad6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63927ad6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e7b066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e7b066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18e5509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018e5509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63927ad6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63927ad6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63927ad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63927ad6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nadaithal/imagesoas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/>
              <a:t>CS613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Alzheimer's Classification using OASIS Dataset</a:t>
            </a:r>
            <a:br>
              <a:rPr lang="en"/>
            </a:b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Subhrato Som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Imon Bera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(cont’d)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27050" y="1091325"/>
            <a:ext cx="8123400" cy="3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(Mean Ensemble)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KNN (Canny Edge)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vs 1 LDA (Normal)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vs 1 Logistic Regression (Normal)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Experiments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Binary Classification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1604350" y="1851050"/>
          <a:ext cx="6355200" cy="2672250"/>
        </p:xfrm>
        <a:graphic>
          <a:graphicData uri="http://schemas.openxmlformats.org/drawingml/2006/table">
            <a:tbl>
              <a:tblPr>
                <a:noFill/>
                <a:tableStyleId>{0F91AB3D-13CD-45F2-B785-10803B16B2B8}</a:tableStyleId>
              </a:tblPr>
              <a:tblGrid>
                <a:gridCol w="155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375">
                <a:tc row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LDA(PCA)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64x32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128x64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0.7046153846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0.7784615385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Regression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64x32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128x64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0.7292307692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0.7507692308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Confusion Matrix of Binary Models with the upper 2 being logistic regression in 128x64 and 64x32 respectively and the bottom 2 are of LDA respectively.</a:t>
            </a:r>
            <a:endParaRPr sz="12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088" y="1194100"/>
            <a:ext cx="4279034" cy="37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465000" y="1423475"/>
            <a:ext cx="13476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0:Alz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1:Not_Alz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3249900" y="67025"/>
          <a:ext cx="5396575" cy="4784154"/>
        </p:xfrm>
        <a:graphic>
          <a:graphicData uri="http://schemas.openxmlformats.org/drawingml/2006/table">
            <a:tbl>
              <a:tblPr>
                <a:noFill/>
                <a:tableStyleId>{0F91AB3D-13CD-45F2-B785-10803B16B2B8}</a:tableStyleId>
              </a:tblPr>
              <a:tblGrid>
                <a:gridCol w="13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 class LDA(PCA)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64x32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128x64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0.465437788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</a:rPr>
                        <a:t>0.490015361</a:t>
                      </a:r>
                      <a:endParaRPr sz="700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</a:rPr>
                        <a:t>0.4500768049</a:t>
                      </a:r>
                      <a:endParaRPr sz="700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</a:rPr>
                        <a:t>0.4792626728</a:t>
                      </a:r>
                      <a:endParaRPr sz="700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Canny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</a:rPr>
                        <a:t>0.4700460829</a:t>
                      </a:r>
                      <a:endParaRPr sz="700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</a:rPr>
                        <a:t>0.4869431644</a:t>
                      </a:r>
                      <a:endParaRPr sz="700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Naïve bayes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64x32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128x64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0.6651305684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</a:rPr>
                        <a:t>0.6651305684</a:t>
                      </a:r>
                      <a:endParaRPr sz="700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0.6835637481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0.6912442396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Canny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0.5975422427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0.5960061444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64x32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128x64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0.6205837174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212121"/>
                          </a:solidFill>
                        </a:rPr>
                        <a:t>0.6221198157</a:t>
                      </a:r>
                      <a:endParaRPr sz="700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0.6159754224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0.6205837174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Canny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0.7603686636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0.7803379416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Confusion Matrix (KNN)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4582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1679725" y="4754450"/>
            <a:ext cx="60072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                                                                         Canny Edge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7441900" y="77525"/>
            <a:ext cx="163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0:Non,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1:VMild,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2:Mild,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3:Moderate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Comparison of Confusion Matrix (KNN)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512450" y="1195725"/>
            <a:ext cx="7838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Reason for Increased Accuracy:-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Edge Reducing Noise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Decreasing Similarity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Suitable for KNN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Comp’n of Confusion Matrix (Naive Bayes)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146650"/>
            <a:ext cx="84582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1894450" y="4734000"/>
            <a:ext cx="60072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                                                                         Canny Edge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990450" y="999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0:Non,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1:VMild,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2:Mild,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3:Moderate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Comp’n of Confusion Matrix (Naive Bayes)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483975" y="1252650"/>
            <a:ext cx="8123400" cy="3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Reason for Decreased Accuracy:-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Denial of Feature Independence.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so ideal for probabilistic models.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265350" y="2217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 vs 1 Models</a:t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1191500" y="968525"/>
          <a:ext cx="6545625" cy="3839164"/>
        </p:xfrm>
        <a:graphic>
          <a:graphicData uri="http://schemas.openxmlformats.org/drawingml/2006/table">
            <a:tbl>
              <a:tblPr>
                <a:noFill/>
                <a:tableStyleId>{0F91AB3D-13CD-45F2-B785-10803B16B2B8}</a:tableStyleId>
              </a:tblPr>
              <a:tblGrid>
                <a:gridCol w="15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10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vs ONE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LDA(PCA)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64x32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128x64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0.7561728395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0.774691358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0.7361111111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0.7608024691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Canny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0.6682098765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0.612654321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Regression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64x32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128x64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0.8194444444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0.8271604938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0.8086419753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0.8179012346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Canny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0.7299382716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0.774691358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Results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759200" y="1300100"/>
            <a:ext cx="7458900" cy="1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64x32: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Accuracy: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82.72%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Precision: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83.57%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Recall: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82.72%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F1-score: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83.14%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128x64: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Accuracy: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83.18%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Precision: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83.77%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Recall: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83.18%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Ensemble F1-score: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83.48%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Problem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Data Source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Related Works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Method</a:t>
            </a:r>
          </a:p>
          <a:p>
            <a:r>
              <a:rPr lang="en-US" b="1" dirty="0"/>
              <a:t>Models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Experiments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Conclusion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Future Work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References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of Ensembles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4582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1497359" y="4773425"/>
            <a:ext cx="60072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(64x32)                                                             (128x64)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7335650" y="759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0:Non,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1:VMild,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2:Mild,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3:Moderate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Ensembling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25" y="1051175"/>
            <a:ext cx="803735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493475" y="1062875"/>
            <a:ext cx="7838700" cy="3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64x32 image size, KNN with Canny ( 76% ), 1vs1 LDA ( 75.6% ), and 1vs1 Logistic Regression (81.9%) Ensembled to 82.72%.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128x64 image size, KNN with Canny ( 74.5% ), 1vs1 LDA ( 77.5% ), and 1vs1 Logistic Regression (82.7%) Ensembled to 83.18%.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Increase in Accuracy in both image dimensions!!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Likely, Classifiers are accurate and have diverse errors.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521950" y="1091325"/>
            <a:ext cx="7069800" cy="2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Merging and Augmentation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Image in Real Dimension (Computationally Heavy)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Auto-Encoders (Deep Learning)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Classification (Deep Learning-Tensorflow)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446125" y="1354750"/>
            <a:ext cx="8052900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Challis, E., Hurley, P., Serra, L., Bozzali, M., Oliver, S., &amp; Cercignani, M. (2015). Gaussian process classification of Alzheimer's disease and mild cognitive impairment from resting-state fMRI. NeuroImage, 112, 232-243.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Subramoniam, M., Aparna, T. R., Anurenjan, P. R., &amp; Sreeni, K. G. (2022). Deep learning-based prediction of Alzheimer’s disease from magnetic resonance images. In Intelligent vision in healthcare (pp. 145-151). Singapore: Springer Nature Singapore.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Knox, S. A., Chen, T., Su, P., &amp; Antoniou, G. (2021). A parallel machine learning framework for detecting Alzheimer’s disease. In Brain Informatics: 14th International Conference, BI 2021, Virtual Event, September 17–19, 2021, Proceedings 14 (pp. 423-432). Springer International Publishing.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Fulton, L. V., Dolezel, D., Harrop, J., Yan, Y., &amp; Fulton, C. P. (2019). Classification of Alzheimer’s disease with and without imagery using gradient boosted machines and ResNet-50. Brain sciences, 9(9), 212.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Duarte, K. T., de Paiva, P. V., Martins, P. S., &amp; Carvalho, M. A. (2019). Predicting the Early Stages of the Alzheimer's Disease via Combined Brain Multi-projections and Small Datasets. In VISIGRAPP (4: VISAPP) (pp. 553-560).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Marcus, D. S., Wang, T. H., Parker, J., Csernansky, J. G., Morris, J. C., &amp; Buckner, R. L. (2007). Open Access Series of Imaging Studies (OASIS): cross-sectional MRI data in young, middle aged, nondemented, and demented older adults. Journal of cognitive neuroscience, 19(9), 1498-1507.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84875" y="1254975"/>
            <a:ext cx="8242800" cy="3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classified various phases of Alzheimer’s Disease.</a:t>
            </a: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Alzheimer’s is a neurodegenerative disorder</a:t>
            </a: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Loss of memory &amp; reasoning</a:t>
            </a: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eventually Dementia</a:t>
            </a: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Need of capable Machine Learning models for Alzheimer’s</a:t>
            </a: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Identify trends in pre-disease symptoms</a:t>
            </a: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Drug development </a:t>
            </a: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Quality of Life</a:t>
            </a:r>
            <a:endParaRPr sz="1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14125" y="1233625"/>
            <a:ext cx="77772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OASIS Alzheimer's Detection Dataset, a take on Marcus et. at OASIS-1.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https://www.kaggle.com/datasets/ninadaithal/imagesoasis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80,000 (498x258) brain MRI images of 461 patients, classified into </a:t>
            </a: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four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labels based on the provided metadata and Clinical Dementia Rating (CDR) values on Alzheimer's progression.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 Size: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1.3 GB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88375" y="1119800"/>
            <a:ext cx="7705800" cy="3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Due to class imbalance, we had to reduced our data set as follows: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binary classification: 488 images from the non-demented class labeled not Alzheimer's, and from all other 3 classes we took 162 images from each and labeled as Alzheimer's. </a:t>
            </a: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 Prior: 50%.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multiclass moderate dementia class had 488 images, so we randomly sampled  488 images from each class. </a:t>
            </a: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 Prior: 25%.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Downsampled it and worked with two feature dimensions of images one being 1/8 of the size of the image which is (64x32) and the other being 1/4 which is (128x64).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Modified the image to get blurred images and separately applied canny edge detection to get the edges.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27875" y="703750"/>
            <a:ext cx="7910100" cy="3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Challis et al.: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Used Bayesian Gaussian Linear Regression for brain analysis.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achieved 75% accuracy in distinguishing mild dementia from normal brains.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97% accuracy in mild dementia from Alzheimer's.</a:t>
            </a:r>
            <a:endParaRPr sz="17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Subramoniam et al: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Used Resnet 101 for feature extraction.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Labels (non-demented, mild, very mild, and moderate).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Achieved accuracy of 95.32% using CNN along with a dense layered Deep Neural Network (DNN).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Knox et al.: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Used separately trained Auto-Encoders for feature extraction on a localized hippocampal MRI dataset.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Gaussian Naive Bayes for classification.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 of around 80% in classifying extracted features of brain images.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(cont'd)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13400" y="1302525"/>
            <a:ext cx="7662900" cy="3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Fulton et al.: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Proposed using Resnet-50 for detecting Clinical Dementia.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Employed Gradient Boosting for Alzheimer's analysis, achieving 91% accuracy on a minimal mental state exam data.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Achieved a remarkable 99% accuracy in 3-class classifications of Dementia using Resnet-50.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Durate et al.: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Transfer Learning techniques with VGG16 on a small dataset.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Applied SVM and other approaches.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Conducted binary classification for Alzheimer's detection.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FP Priori performed best with 71%.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(2 Dimensions: 128x64 &amp; 64x32)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65000" y="1110325"/>
            <a:ext cx="7962000" cy="3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Binary Classification ( Alzheimer’s-Not Alzheimer’s)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LDA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PCA ( Time Complexity 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Multiclass Classification(Non Demented, Very Mild, Mild, Moderate)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MultiLDA (PCA ( Time Complexity ))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Canny Edge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 Nearest Neighbours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Canny Edge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(cont’d)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83975" y="1053375"/>
            <a:ext cx="8161200" cy="3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Multiclass Classification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Canny Edge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vs 1 Approaches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1vs1 Logistic Regression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Canny Edge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1vs1 LDA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Canny Edge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Microsoft Macintosh PowerPoint</Application>
  <PresentationFormat>On-screen Show (16:9)</PresentationFormat>
  <Paragraphs>247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Lato</vt:lpstr>
      <vt:lpstr>Raleway</vt:lpstr>
      <vt:lpstr>Arial</vt:lpstr>
      <vt:lpstr>Swiss</vt:lpstr>
      <vt:lpstr>Project Presentation CS613 Alzheimer's Classification using OASIS Dataset </vt:lpstr>
      <vt:lpstr>Overview</vt:lpstr>
      <vt:lpstr>Problem</vt:lpstr>
      <vt:lpstr>Data Source</vt:lpstr>
      <vt:lpstr>Data Preprocessing</vt:lpstr>
      <vt:lpstr>Related Works</vt:lpstr>
      <vt:lpstr>Related Works (cont'd) </vt:lpstr>
      <vt:lpstr>Models (2 Dimensions: 128x64 &amp; 64x32)</vt:lpstr>
      <vt:lpstr>Models (cont’d)</vt:lpstr>
      <vt:lpstr>Models (cont’d)</vt:lpstr>
      <vt:lpstr>Experiments and Results  Binary Classification </vt:lpstr>
      <vt:lpstr>Confusion Matrix of Binary Models with the upper 2 being logistic regression in 128x64 and 64x32 respectively and the bottom 2 are of LDA respectively.</vt:lpstr>
      <vt:lpstr>MultiClass  Classification</vt:lpstr>
      <vt:lpstr>Comparison of Confusion Matrix (KNN)</vt:lpstr>
      <vt:lpstr>Comparison of Confusion Matrix (KNN) </vt:lpstr>
      <vt:lpstr>Comp’n of Confusion Matrix (Naive Bayes)</vt:lpstr>
      <vt:lpstr>Comp’n of Confusion Matrix (Naive Bayes) </vt:lpstr>
      <vt:lpstr> 1 vs 1 Models</vt:lpstr>
      <vt:lpstr>Ensembling Results</vt:lpstr>
      <vt:lpstr>Confusion Matrix of Ensembles</vt:lpstr>
      <vt:lpstr>Ensembling Results  </vt:lpstr>
      <vt:lpstr>Conclusion</vt:lpstr>
      <vt:lpstr>Future Works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CS613 Alzheimer's Classification using OASIS Dataset </dc:title>
  <cp:lastModifiedBy>Som,Subhrato</cp:lastModifiedBy>
  <cp:revision>1</cp:revision>
  <dcterms:modified xsi:type="dcterms:W3CDTF">2023-12-13T02:45:05Z</dcterms:modified>
</cp:coreProperties>
</file>