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648" r:id="rId1"/>
  </p:sldMasterIdLst>
  <p:notesMasterIdLst>
    <p:notesMasterId r:id="rId50"/>
  </p:notesMasterIdLst>
  <p:sldIdLst>
    <p:sldId id="256" r:id="rId2"/>
    <p:sldId id="259" r:id="rId3"/>
    <p:sldId id="278" r:id="rId4"/>
    <p:sldId id="284" r:id="rId5"/>
    <p:sldId id="283" r:id="rId6"/>
    <p:sldId id="279" r:id="rId7"/>
    <p:sldId id="310" r:id="rId8"/>
    <p:sldId id="311" r:id="rId9"/>
    <p:sldId id="314" r:id="rId10"/>
    <p:sldId id="312" r:id="rId11"/>
    <p:sldId id="313" r:id="rId12"/>
    <p:sldId id="315" r:id="rId13"/>
    <p:sldId id="316" r:id="rId14"/>
    <p:sldId id="317" r:id="rId15"/>
    <p:sldId id="280" r:id="rId16"/>
    <p:sldId id="281" r:id="rId17"/>
    <p:sldId id="285" r:id="rId18"/>
    <p:sldId id="318" r:id="rId19"/>
    <p:sldId id="319" r:id="rId20"/>
    <p:sldId id="287" r:id="rId21"/>
    <p:sldId id="288" r:id="rId22"/>
    <p:sldId id="292" r:id="rId23"/>
    <p:sldId id="293" r:id="rId24"/>
    <p:sldId id="294" r:id="rId25"/>
    <p:sldId id="289" r:id="rId26"/>
    <p:sldId id="290" r:id="rId27"/>
    <p:sldId id="295" r:id="rId28"/>
    <p:sldId id="291" r:id="rId29"/>
    <p:sldId id="320" r:id="rId30"/>
    <p:sldId id="296" r:id="rId31"/>
    <p:sldId id="297" r:id="rId32"/>
    <p:sldId id="321" r:id="rId33"/>
    <p:sldId id="282" r:id="rId34"/>
    <p:sldId id="269" r:id="rId35"/>
    <p:sldId id="298" r:id="rId36"/>
    <p:sldId id="300" r:id="rId37"/>
    <p:sldId id="322" r:id="rId38"/>
    <p:sldId id="301" r:id="rId39"/>
    <p:sldId id="303" r:id="rId40"/>
    <p:sldId id="304" r:id="rId41"/>
    <p:sldId id="305" r:id="rId42"/>
    <p:sldId id="306" r:id="rId43"/>
    <p:sldId id="324" r:id="rId44"/>
    <p:sldId id="273" r:id="rId45"/>
    <p:sldId id="307" r:id="rId46"/>
    <p:sldId id="262" r:id="rId47"/>
    <p:sldId id="308" r:id="rId48"/>
    <p:sldId id="266"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2" autoAdjust="0"/>
    <p:restoredTop sz="94660"/>
  </p:normalViewPr>
  <p:slideViewPr>
    <p:cSldViewPr snapToGrid="0">
      <p:cViewPr varScale="1">
        <p:scale>
          <a:sx n="89" d="100"/>
          <a:sy n="89" d="100"/>
        </p:scale>
        <p:origin x="-60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4645-CA3B-44CE-A6AB-2E46A2219E0F}" type="datetimeFigureOut">
              <a:rPr lang="zh-CN" altLang="en-US" smtClean="0"/>
              <a:t>2016/3/25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9655D1-61C7-4003-918D-8B31C2B53D2C}" type="slidenum">
              <a:rPr lang="zh-CN" altLang="en-US" smtClean="0"/>
              <a:t>‹#›</a:t>
            </a:fld>
            <a:endParaRPr lang="zh-CN" altLang="en-US"/>
          </a:p>
        </p:txBody>
      </p:sp>
    </p:spTree>
    <p:extLst>
      <p:ext uri="{BB962C8B-B14F-4D97-AF65-F5344CB8AC3E}">
        <p14:creationId xmlns:p14="http://schemas.microsoft.com/office/powerpoint/2010/main" val="1196401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9655D1-61C7-4003-918D-8B31C2B53D2C}" type="slidenum">
              <a:rPr lang="zh-CN" altLang="en-US" smtClean="0"/>
              <a:t>48</a:t>
            </a:fld>
            <a:endParaRPr lang="zh-CN" altLang="en-US"/>
          </a:p>
        </p:txBody>
      </p:sp>
    </p:spTree>
    <p:extLst>
      <p:ext uri="{BB962C8B-B14F-4D97-AF65-F5344CB8AC3E}">
        <p14:creationId xmlns:p14="http://schemas.microsoft.com/office/powerpoint/2010/main" val="988790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7B38CEC-7F87-47B2-93B2-5861AF06FF1A}" type="datetimeFigureOut">
              <a:rPr lang="zh-CN" altLang="en-US" smtClean="0"/>
              <a:t>2016/3/25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21A019-A657-471B-A891-414B65EAB061}" type="slidenum">
              <a:rPr lang="zh-CN" altLang="en-US" smtClean="0"/>
              <a:t>‹#›</a:t>
            </a:fld>
            <a:endParaRPr lang="zh-CN" altLang="en-US"/>
          </a:p>
        </p:txBody>
      </p:sp>
    </p:spTree>
    <p:extLst>
      <p:ext uri="{BB962C8B-B14F-4D97-AF65-F5344CB8AC3E}">
        <p14:creationId xmlns:p14="http://schemas.microsoft.com/office/powerpoint/2010/main" val="45517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7B38CEC-7F87-47B2-93B2-5861AF06FF1A}" type="datetimeFigureOut">
              <a:rPr lang="zh-CN" altLang="en-US" smtClean="0"/>
              <a:t>2016/3/25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21A019-A657-471B-A891-414B65EAB061}" type="slidenum">
              <a:rPr lang="zh-CN" altLang="en-US" smtClean="0"/>
              <a:t>‹#›</a:t>
            </a:fld>
            <a:endParaRPr lang="zh-CN" altLang="en-US"/>
          </a:p>
        </p:txBody>
      </p:sp>
    </p:spTree>
    <p:extLst>
      <p:ext uri="{BB962C8B-B14F-4D97-AF65-F5344CB8AC3E}">
        <p14:creationId xmlns:p14="http://schemas.microsoft.com/office/powerpoint/2010/main" val="428473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7B38CEC-7F87-47B2-93B2-5861AF06FF1A}" type="datetimeFigureOut">
              <a:rPr lang="zh-CN" altLang="en-US" smtClean="0"/>
              <a:t>2016/3/25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21A019-A657-471B-A891-414B65EAB061}" type="slidenum">
              <a:rPr lang="zh-CN" altLang="en-US" smtClean="0"/>
              <a:t>‹#›</a:t>
            </a:fld>
            <a:endParaRPr lang="zh-CN" altLang="en-US"/>
          </a:p>
        </p:txBody>
      </p:sp>
    </p:spTree>
    <p:extLst>
      <p:ext uri="{BB962C8B-B14F-4D97-AF65-F5344CB8AC3E}">
        <p14:creationId xmlns:p14="http://schemas.microsoft.com/office/powerpoint/2010/main" val="337407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7B38CEC-7F87-47B2-93B2-5861AF06FF1A}" type="datetimeFigureOut">
              <a:rPr lang="zh-CN" altLang="en-US" smtClean="0"/>
              <a:t>2016/3/25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21A019-A657-471B-A891-414B65EAB061}" type="slidenum">
              <a:rPr lang="zh-CN" altLang="en-US" smtClean="0"/>
              <a:t>‹#›</a:t>
            </a:fld>
            <a:endParaRPr lang="zh-CN" altLang="en-US"/>
          </a:p>
        </p:txBody>
      </p:sp>
    </p:spTree>
    <p:extLst>
      <p:ext uri="{BB962C8B-B14F-4D97-AF65-F5344CB8AC3E}">
        <p14:creationId xmlns:p14="http://schemas.microsoft.com/office/powerpoint/2010/main" val="400276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7B38CEC-7F87-47B2-93B2-5861AF06FF1A}" type="datetimeFigureOut">
              <a:rPr lang="zh-CN" altLang="en-US" smtClean="0"/>
              <a:t>2016/3/25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21A019-A657-471B-A891-414B65EAB061}" type="slidenum">
              <a:rPr lang="zh-CN" altLang="en-US" smtClean="0"/>
              <a:t>‹#›</a:t>
            </a:fld>
            <a:endParaRPr lang="zh-CN" altLang="en-US"/>
          </a:p>
        </p:txBody>
      </p:sp>
    </p:spTree>
    <p:extLst>
      <p:ext uri="{BB962C8B-B14F-4D97-AF65-F5344CB8AC3E}">
        <p14:creationId xmlns:p14="http://schemas.microsoft.com/office/powerpoint/2010/main" val="156706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7B38CEC-7F87-47B2-93B2-5861AF06FF1A}" type="datetimeFigureOut">
              <a:rPr lang="zh-CN" altLang="en-US" smtClean="0"/>
              <a:t>2016/3/25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21A019-A657-471B-A891-414B65EAB061}" type="slidenum">
              <a:rPr lang="zh-CN" altLang="en-US" smtClean="0"/>
              <a:t>‹#›</a:t>
            </a:fld>
            <a:endParaRPr lang="zh-CN" altLang="en-US"/>
          </a:p>
        </p:txBody>
      </p:sp>
    </p:spTree>
    <p:extLst>
      <p:ext uri="{BB962C8B-B14F-4D97-AF65-F5344CB8AC3E}">
        <p14:creationId xmlns:p14="http://schemas.microsoft.com/office/powerpoint/2010/main" val="4009313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7B38CEC-7F87-47B2-93B2-5861AF06FF1A}" type="datetimeFigureOut">
              <a:rPr lang="zh-CN" altLang="en-US" smtClean="0"/>
              <a:t>2016/3/25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B21A019-A657-471B-A891-414B65EAB061}" type="slidenum">
              <a:rPr lang="zh-CN" altLang="en-US" smtClean="0"/>
              <a:t>‹#›</a:t>
            </a:fld>
            <a:endParaRPr lang="zh-CN" altLang="en-US"/>
          </a:p>
        </p:txBody>
      </p:sp>
    </p:spTree>
    <p:extLst>
      <p:ext uri="{BB962C8B-B14F-4D97-AF65-F5344CB8AC3E}">
        <p14:creationId xmlns:p14="http://schemas.microsoft.com/office/powerpoint/2010/main" val="382081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7B38CEC-7F87-47B2-93B2-5861AF06FF1A}" type="datetimeFigureOut">
              <a:rPr lang="zh-CN" altLang="en-US" smtClean="0"/>
              <a:t>2016/3/25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B21A019-A657-471B-A891-414B65EAB061}" type="slidenum">
              <a:rPr lang="zh-CN" altLang="en-US" smtClean="0"/>
              <a:t>‹#›</a:t>
            </a:fld>
            <a:endParaRPr lang="zh-CN" altLang="en-US"/>
          </a:p>
        </p:txBody>
      </p:sp>
    </p:spTree>
    <p:extLst>
      <p:ext uri="{BB962C8B-B14F-4D97-AF65-F5344CB8AC3E}">
        <p14:creationId xmlns:p14="http://schemas.microsoft.com/office/powerpoint/2010/main" val="1669862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7B38CEC-7F87-47B2-93B2-5861AF06FF1A}" type="datetimeFigureOut">
              <a:rPr lang="zh-CN" altLang="en-US" smtClean="0"/>
              <a:t>2016/3/25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B21A019-A657-471B-A891-414B65EAB061}" type="slidenum">
              <a:rPr lang="zh-CN" altLang="en-US" smtClean="0"/>
              <a:t>‹#›</a:t>
            </a:fld>
            <a:endParaRPr lang="zh-CN" altLang="en-US"/>
          </a:p>
        </p:txBody>
      </p:sp>
    </p:spTree>
    <p:extLst>
      <p:ext uri="{BB962C8B-B14F-4D97-AF65-F5344CB8AC3E}">
        <p14:creationId xmlns:p14="http://schemas.microsoft.com/office/powerpoint/2010/main" val="267175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B38CEC-7F87-47B2-93B2-5861AF06FF1A}" type="datetimeFigureOut">
              <a:rPr lang="zh-CN" altLang="en-US" smtClean="0"/>
              <a:t>2016/3/25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21A019-A657-471B-A891-414B65EAB061}" type="slidenum">
              <a:rPr lang="zh-CN" altLang="en-US" smtClean="0"/>
              <a:t>‹#›</a:t>
            </a:fld>
            <a:endParaRPr lang="zh-CN" altLang="en-US"/>
          </a:p>
        </p:txBody>
      </p:sp>
    </p:spTree>
    <p:extLst>
      <p:ext uri="{BB962C8B-B14F-4D97-AF65-F5344CB8AC3E}">
        <p14:creationId xmlns:p14="http://schemas.microsoft.com/office/powerpoint/2010/main" val="4272073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B38CEC-7F87-47B2-93B2-5861AF06FF1A}" type="datetimeFigureOut">
              <a:rPr lang="zh-CN" altLang="en-US" smtClean="0"/>
              <a:t>2016/3/25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21A019-A657-471B-A891-414B65EAB061}" type="slidenum">
              <a:rPr lang="zh-CN" altLang="en-US" smtClean="0"/>
              <a:t>‹#›</a:t>
            </a:fld>
            <a:endParaRPr lang="zh-CN" altLang="en-US"/>
          </a:p>
        </p:txBody>
      </p:sp>
    </p:spTree>
    <p:extLst>
      <p:ext uri="{BB962C8B-B14F-4D97-AF65-F5344CB8AC3E}">
        <p14:creationId xmlns:p14="http://schemas.microsoft.com/office/powerpoint/2010/main" val="2992758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B38CEC-7F87-47B2-93B2-5861AF06FF1A}" type="datetimeFigureOut">
              <a:rPr lang="zh-CN" altLang="en-US" smtClean="0"/>
              <a:t>2016/3/25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1A019-A657-471B-A891-414B65EAB061}" type="slidenum">
              <a:rPr lang="zh-CN" altLang="en-US" smtClean="0"/>
              <a:t>‹#›</a:t>
            </a:fld>
            <a:endParaRPr lang="zh-CN" altLang="en-US"/>
          </a:p>
        </p:txBody>
      </p:sp>
    </p:spTree>
    <p:extLst>
      <p:ext uri="{BB962C8B-B14F-4D97-AF65-F5344CB8AC3E}">
        <p14:creationId xmlns:p14="http://schemas.microsoft.com/office/powerpoint/2010/main" val="650412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3.wmf"/><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we.com/lend/detailPage.action?loanId=070181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231228" y="855417"/>
            <a:ext cx="11782096" cy="2387600"/>
          </a:xfrm>
        </p:spPr>
        <p:txBody>
          <a:bodyPr>
            <a:noAutofit/>
          </a:bodyPr>
          <a:lstStyle/>
          <a:p>
            <a:pPr>
              <a:lnSpc>
                <a:spcPct val="150000"/>
              </a:lnSpc>
            </a:pPr>
            <a:r>
              <a:rPr lang="zh-CN" altLang="en-US" sz="4800" dirty="0" smtClean="0">
                <a:latin typeface="黑体" panose="02010609060101010101" pitchFamily="49" charset="-122"/>
                <a:ea typeface="黑体" panose="02010609060101010101" pitchFamily="49" charset="-122"/>
              </a:rPr>
              <a:t>基于大数据的</a:t>
            </a:r>
            <a:r>
              <a:rPr lang="en-US" altLang="zh-CN" sz="4800" dirty="0" smtClean="0">
                <a:latin typeface="黑体" panose="02010609060101010101" pitchFamily="49" charset="-122"/>
                <a:ea typeface="黑体" panose="02010609060101010101" pitchFamily="49" charset="-122"/>
              </a:rPr>
              <a:t>P2P</a:t>
            </a:r>
            <a:r>
              <a:rPr lang="zh-CN" altLang="en-US" sz="4800" dirty="0" smtClean="0">
                <a:latin typeface="黑体" panose="02010609060101010101" pitchFamily="49" charset="-122"/>
                <a:ea typeface="黑体" panose="02010609060101010101" pitchFamily="49" charset="-122"/>
              </a:rPr>
              <a:t>网络借贷</a:t>
            </a:r>
            <a:r>
              <a:rPr lang="zh-CN" altLang="en-US" sz="4800" dirty="0" smtClean="0">
                <a:latin typeface="黑体" panose="02010609060101010101" pitchFamily="49" charset="-122"/>
                <a:ea typeface="黑体" panose="02010609060101010101" pitchFamily="49" charset="-122"/>
              </a:rPr>
              <a:t>平台</a:t>
            </a:r>
            <a:r>
              <a:rPr lang="en-US" altLang="zh-CN" sz="4800" dirty="0" smtClean="0">
                <a:latin typeface="黑体" panose="02010609060101010101" pitchFamily="49" charset="-122"/>
                <a:ea typeface="黑体" panose="02010609060101010101" pitchFamily="49" charset="-122"/>
              </a:rPr>
              <a:t/>
            </a:r>
            <a:br>
              <a:rPr lang="en-US" altLang="zh-CN" sz="4800" dirty="0" smtClean="0">
                <a:latin typeface="黑体" panose="02010609060101010101" pitchFamily="49" charset="-122"/>
                <a:ea typeface="黑体" panose="02010609060101010101" pitchFamily="49" charset="-122"/>
              </a:rPr>
            </a:br>
            <a:r>
              <a:rPr lang="zh-CN" altLang="en-US" sz="4800" dirty="0" smtClean="0">
                <a:latin typeface="黑体" panose="02010609060101010101" pitchFamily="49" charset="-122"/>
                <a:ea typeface="黑体" panose="02010609060101010101" pitchFamily="49" charset="-122"/>
              </a:rPr>
              <a:t>散</a:t>
            </a:r>
            <a:r>
              <a:rPr lang="zh-CN" altLang="en-US" sz="4800" dirty="0" smtClean="0">
                <a:latin typeface="黑体" panose="02010609060101010101" pitchFamily="49" charset="-122"/>
                <a:ea typeface="黑体" panose="02010609060101010101" pitchFamily="49" charset="-122"/>
              </a:rPr>
              <a:t>标投融资行为决策研究</a:t>
            </a:r>
            <a:endParaRPr lang="zh-CN" altLang="en-US" sz="4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8727047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5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810076" y="5566228"/>
            <a:ext cx="1291772" cy="1291772"/>
          </a:xfrm>
          <a:prstGeom prst="rect">
            <a:avLst/>
          </a:prstGeom>
        </p:spPr>
      </p:pic>
      <p:pic>
        <p:nvPicPr>
          <p:cNvPr id="3" name="图片 2"/>
          <p:cNvPicPr>
            <a:picLocks noChangeAspect="1"/>
          </p:cNvPicPr>
          <p:nvPr/>
        </p:nvPicPr>
        <p:blipFill>
          <a:blip r:embed="rId3"/>
          <a:stretch>
            <a:fillRect/>
          </a:stretch>
        </p:blipFill>
        <p:spPr>
          <a:xfrm>
            <a:off x="908474" y="1121347"/>
            <a:ext cx="10203474" cy="5736653"/>
          </a:xfrm>
          <a:prstGeom prst="rect">
            <a:avLst/>
          </a:prstGeom>
        </p:spPr>
      </p:pic>
      <p:sp>
        <p:nvSpPr>
          <p:cNvPr id="6" name="标题 1"/>
          <p:cNvSpPr txBox="1">
            <a:spLocks/>
          </p:cNvSpPr>
          <p:nvPr/>
        </p:nvSpPr>
        <p:spPr>
          <a:xfrm>
            <a:off x="384628" y="-6327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latin typeface="黑体" panose="02010609060101010101" pitchFamily="49" charset="-122"/>
                <a:ea typeface="黑体" panose="02010609060101010101" pitchFamily="49" charset="-122"/>
              </a:rPr>
              <a:t>登录账户</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468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531329" y="708870"/>
            <a:ext cx="10937123" cy="6149129"/>
          </a:xfrm>
          <a:prstGeom prst="rect">
            <a:avLst/>
          </a:prstGeom>
        </p:spPr>
      </p:pic>
      <p:sp>
        <p:nvSpPr>
          <p:cNvPr id="7" name="矩形 6"/>
          <p:cNvSpPr/>
          <p:nvPr/>
        </p:nvSpPr>
        <p:spPr>
          <a:xfrm>
            <a:off x="218662" y="185651"/>
            <a:ext cx="2698175" cy="523220"/>
          </a:xfrm>
          <a:prstGeom prst="rect">
            <a:avLst/>
          </a:prstGeom>
        </p:spPr>
        <p:txBody>
          <a:bodyPr wrap="none">
            <a:spAutoFit/>
          </a:bodyPr>
          <a:lstStyle/>
          <a:p>
            <a:r>
              <a:rPr lang="zh-CN" altLang="en-US" sz="2800" dirty="0" smtClean="0">
                <a:solidFill>
                  <a:prstClr val="black"/>
                </a:solidFill>
                <a:latin typeface="黑体" panose="02010609060101010101" pitchFamily="49" charset="-122"/>
                <a:ea typeface="黑体" panose="02010609060101010101" pitchFamily="49" charset="-122"/>
              </a:rPr>
              <a:t>查看</a:t>
            </a:r>
            <a:r>
              <a:rPr lang="zh-CN" altLang="en-US" sz="2800" dirty="0">
                <a:solidFill>
                  <a:prstClr val="black"/>
                </a:solidFill>
                <a:latin typeface="黑体" panose="02010609060101010101" pitchFamily="49" charset="-122"/>
                <a:ea typeface="黑体" panose="02010609060101010101" pitchFamily="49" charset="-122"/>
              </a:rPr>
              <a:t>进一步</a:t>
            </a:r>
            <a:r>
              <a:rPr lang="zh-CN" altLang="en-US" sz="2800" dirty="0" smtClean="0">
                <a:solidFill>
                  <a:prstClr val="black"/>
                </a:solidFill>
                <a:latin typeface="黑体" panose="02010609060101010101" pitchFamily="49" charset="-122"/>
                <a:ea typeface="黑体" panose="02010609060101010101" pitchFamily="49" charset="-122"/>
              </a:rPr>
              <a:t>信息</a:t>
            </a:r>
            <a:endParaRPr lang="zh-CN" altLang="en-US" dirty="0"/>
          </a:p>
        </p:txBody>
      </p:sp>
    </p:spTree>
    <p:extLst>
      <p:ext uri="{BB962C8B-B14F-4D97-AF65-F5344CB8AC3E}">
        <p14:creationId xmlns:p14="http://schemas.microsoft.com/office/powerpoint/2010/main" val="3072922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9878"/>
            <a:ext cx="1980029" cy="523220"/>
          </a:xfrm>
          <a:prstGeom prst="rect">
            <a:avLst/>
          </a:prstGeom>
        </p:spPr>
        <p:txBody>
          <a:bodyPr wrap="none">
            <a:spAutoFit/>
          </a:bodyPr>
          <a:lstStyle/>
          <a:p>
            <a:r>
              <a:rPr lang="zh-CN" altLang="en-US" sz="2800" dirty="0" smtClean="0">
                <a:solidFill>
                  <a:prstClr val="black"/>
                </a:solidFill>
                <a:latin typeface="黑体" panose="02010609060101010101" pitchFamily="49" charset="-122"/>
                <a:ea typeface="黑体" panose="02010609060101010101" pitchFamily="49" charset="-122"/>
              </a:rPr>
              <a:t>查看源代码</a:t>
            </a:r>
            <a:endParaRPr lang="zh-CN" altLang="en-US" dirty="0"/>
          </a:p>
        </p:txBody>
      </p:sp>
      <p:pic>
        <p:nvPicPr>
          <p:cNvPr id="2" name="图片 1"/>
          <p:cNvPicPr>
            <a:picLocks noChangeAspect="1"/>
          </p:cNvPicPr>
          <p:nvPr/>
        </p:nvPicPr>
        <p:blipFill>
          <a:blip r:embed="rId2"/>
          <a:stretch>
            <a:fillRect/>
          </a:stretch>
        </p:blipFill>
        <p:spPr>
          <a:xfrm>
            <a:off x="675861" y="472742"/>
            <a:ext cx="11357113" cy="6385258"/>
          </a:xfrm>
          <a:prstGeom prst="rect">
            <a:avLst/>
          </a:prstGeom>
        </p:spPr>
      </p:pic>
    </p:spTree>
    <p:extLst>
      <p:ext uri="{BB962C8B-B14F-4D97-AF65-F5344CB8AC3E}">
        <p14:creationId xmlns:p14="http://schemas.microsoft.com/office/powerpoint/2010/main" val="185192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0" y="0"/>
            <a:ext cx="11968136" cy="6728791"/>
          </a:xfrm>
          <a:prstGeom prst="rect">
            <a:avLst/>
          </a:prstGeom>
        </p:spPr>
      </p:pic>
    </p:spTree>
    <p:extLst>
      <p:ext uri="{BB962C8B-B14F-4D97-AF65-F5344CB8AC3E}">
        <p14:creationId xmlns:p14="http://schemas.microsoft.com/office/powerpoint/2010/main" val="2848391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0"/>
            <a:ext cx="12197953" cy="6858000"/>
          </a:xfrm>
          <a:prstGeom prst="rect">
            <a:avLst/>
          </a:prstGeom>
        </p:spPr>
      </p:pic>
    </p:spTree>
    <p:extLst>
      <p:ext uri="{BB962C8B-B14F-4D97-AF65-F5344CB8AC3E}">
        <p14:creationId xmlns:p14="http://schemas.microsoft.com/office/powerpoint/2010/main" val="2524770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nvPr>
        </p:nvGraphicFramePr>
        <p:xfrm>
          <a:off x="3134882" y="257778"/>
          <a:ext cx="7051479" cy="6373207"/>
        </p:xfrm>
        <a:graphic>
          <a:graphicData uri="http://schemas.openxmlformats.org/drawingml/2006/table">
            <a:tbl>
              <a:tblPr firstRow="1" firstCol="1" bandRow="1">
                <a:tableStyleId>{5C22544A-7EE6-4342-B048-85BDC9FD1C3A}</a:tableStyleId>
              </a:tblPr>
              <a:tblGrid>
                <a:gridCol w="1515234"/>
                <a:gridCol w="1515234"/>
                <a:gridCol w="1340337"/>
                <a:gridCol w="1340337"/>
                <a:gridCol w="1340337"/>
              </a:tblGrid>
              <a:tr h="338167">
                <a:tc>
                  <a:txBody>
                    <a:bodyPr/>
                    <a:lstStyle/>
                    <a:p>
                      <a:pPr algn="ctr">
                        <a:spcAft>
                          <a:spcPts val="0"/>
                        </a:spcAft>
                      </a:pPr>
                      <a:r>
                        <a:rPr lang="zh-CN" sz="1200" kern="0" dirty="0">
                          <a:effectLst/>
                        </a:rPr>
                        <a:t>信息类别</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marL="279400" indent="-279400" algn="l">
                        <a:spcAft>
                          <a:spcPts val="0"/>
                        </a:spcAft>
                      </a:pPr>
                      <a:r>
                        <a:rPr lang="zh-CN" sz="1200" kern="0" dirty="0" smtClean="0">
                          <a:effectLst/>
                        </a:rPr>
                        <a:t>变量  </a:t>
                      </a:r>
                      <a:r>
                        <a:rPr lang="en-US" sz="1200" kern="0" dirty="0" smtClean="0">
                          <a:effectLst/>
                        </a:rPr>
                        <a:t>       </a:t>
                      </a:r>
                      <a:r>
                        <a:rPr lang="en-US" altLang="zh-CN" sz="1200" kern="0" dirty="0" smtClean="0">
                          <a:effectLst/>
                        </a:rPr>
                        <a:t> </a:t>
                      </a:r>
                      <a:r>
                        <a:rPr lang="zh-CN" altLang="zh-CN" sz="1200" kern="0" dirty="0" smtClean="0">
                          <a:effectLst/>
                        </a:rPr>
                        <a:t>交易编号</a:t>
                      </a:r>
                      <a:r>
                        <a:rPr lang="en-US" altLang="zh-CN" sz="1200" kern="0" dirty="0" smtClean="0">
                          <a:effectLst/>
                        </a:rPr>
                        <a:t> </a:t>
                      </a:r>
                      <a:r>
                        <a:rPr lang="en-US" sz="1200" kern="0" dirty="0" smtClean="0">
                          <a:effectLst/>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lnTlToBr w="12700" cap="flat" cmpd="sng" algn="ctr">
                      <a:solidFill>
                        <a:schemeClr val="tx1"/>
                      </a:solidFill>
                      <a:prstDash val="solid"/>
                      <a:round/>
                      <a:headEnd type="none" w="med" len="med"/>
                      <a:tailEnd type="none" w="med" len="med"/>
                    </a:lnTlToBr>
                  </a:tcPr>
                </a:tc>
                <a:tc>
                  <a:txBody>
                    <a:bodyPr/>
                    <a:lstStyle/>
                    <a:p>
                      <a:pPr algn="ctr">
                        <a:spcAft>
                          <a:spcPts val="0"/>
                        </a:spcAft>
                      </a:pPr>
                      <a:r>
                        <a:rPr lang="en-US" sz="1200" kern="0" dirty="0">
                          <a:effectLst/>
                        </a:rPr>
                        <a:t>150000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150001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150002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rowSpan="10">
                  <a:txBody>
                    <a:bodyPr/>
                    <a:lstStyle/>
                    <a:p>
                      <a:pPr algn="ctr">
                        <a:spcAft>
                          <a:spcPts val="0"/>
                        </a:spcAft>
                      </a:pPr>
                      <a:r>
                        <a:rPr lang="en-US" sz="1200" kern="0" dirty="0">
                          <a:effectLst/>
                        </a:rPr>
                        <a:t> </a:t>
                      </a:r>
                      <a:endParaRPr lang="zh-CN" sz="1400" kern="100" dirty="0">
                        <a:effectLst/>
                      </a:endParaRPr>
                    </a:p>
                    <a:p>
                      <a:pPr algn="ctr">
                        <a:spcAft>
                          <a:spcPts val="0"/>
                        </a:spcAft>
                      </a:pPr>
                      <a:r>
                        <a:rPr lang="en-US" sz="1200" kern="0" dirty="0">
                          <a:effectLst/>
                        </a:rPr>
                        <a:t> </a:t>
                      </a:r>
                      <a:endParaRPr lang="zh-CN" sz="1400" kern="100" dirty="0">
                        <a:effectLst/>
                      </a:endParaRPr>
                    </a:p>
                    <a:p>
                      <a:pPr algn="ctr">
                        <a:spcAft>
                          <a:spcPts val="0"/>
                        </a:spcAft>
                      </a:pPr>
                      <a:r>
                        <a:rPr lang="zh-CN" sz="1200" kern="0" dirty="0">
                          <a:effectLst/>
                        </a:rPr>
                        <a:t>交</a:t>
                      </a:r>
                      <a:endParaRPr lang="zh-CN" sz="1400" kern="100" dirty="0">
                        <a:effectLst/>
                      </a:endParaRPr>
                    </a:p>
                    <a:p>
                      <a:pPr algn="ctr">
                        <a:spcAft>
                          <a:spcPts val="0"/>
                        </a:spcAft>
                      </a:pPr>
                      <a:r>
                        <a:rPr lang="zh-CN" sz="1200" kern="0" dirty="0">
                          <a:effectLst/>
                        </a:rPr>
                        <a:t>易</a:t>
                      </a:r>
                      <a:endParaRPr lang="zh-CN" sz="1400" kern="100" dirty="0">
                        <a:effectLst/>
                      </a:endParaRPr>
                    </a:p>
                    <a:p>
                      <a:pPr algn="ctr">
                        <a:spcAft>
                          <a:spcPts val="0"/>
                        </a:spcAft>
                      </a:pPr>
                      <a:r>
                        <a:rPr lang="zh-CN" sz="1200" kern="0" dirty="0">
                          <a:effectLst/>
                        </a:rPr>
                        <a:t>基</a:t>
                      </a:r>
                      <a:endParaRPr lang="zh-CN" sz="1400" kern="100" dirty="0">
                        <a:effectLst/>
                      </a:endParaRPr>
                    </a:p>
                    <a:p>
                      <a:pPr algn="ctr">
                        <a:spcAft>
                          <a:spcPts val="0"/>
                        </a:spcAft>
                      </a:pPr>
                      <a:r>
                        <a:rPr lang="zh-CN" sz="1200" kern="0" dirty="0">
                          <a:effectLst/>
                        </a:rPr>
                        <a:t>本</a:t>
                      </a:r>
                      <a:endParaRPr lang="zh-CN" sz="1400" kern="100" dirty="0">
                        <a:effectLst/>
                      </a:endParaRPr>
                    </a:p>
                    <a:p>
                      <a:pPr algn="ctr">
                        <a:spcAft>
                          <a:spcPts val="0"/>
                        </a:spcAft>
                      </a:pPr>
                      <a:r>
                        <a:rPr lang="zh-CN" sz="1200" kern="0" dirty="0">
                          <a:effectLst/>
                        </a:rPr>
                        <a:t>信</a:t>
                      </a:r>
                      <a:endParaRPr lang="zh-CN" sz="1400" kern="100" dirty="0">
                        <a:effectLst/>
                      </a:endParaRPr>
                    </a:p>
                    <a:p>
                      <a:pPr algn="ctr">
                        <a:spcAft>
                          <a:spcPts val="0"/>
                        </a:spcAft>
                      </a:pPr>
                      <a:r>
                        <a:rPr lang="zh-CN" sz="1200" kern="0" dirty="0">
                          <a:effectLst/>
                        </a:rPr>
                        <a:t>息</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dirty="0">
                          <a:effectLst/>
                        </a:rPr>
                        <a:t>状态</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dirty="0">
                          <a:effectLst/>
                        </a:rPr>
                        <a:t>流标</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dirty="0">
                          <a:effectLst/>
                        </a:rPr>
                        <a:t>流标</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dirty="0">
                          <a:effectLst/>
                        </a:rPr>
                        <a:t>流标</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用途</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dirty="0">
                          <a:effectLst/>
                        </a:rPr>
                        <a:t>其他借款</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dirty="0">
                          <a:effectLst/>
                        </a:rPr>
                        <a:t>个人消费</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a:effectLst/>
                        </a:rPr>
                        <a:t>购车借款</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标的类型</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dirty="0">
                          <a:effectLst/>
                        </a:rPr>
                        <a:t>信用认证标</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a:effectLst/>
                        </a:rPr>
                        <a:t>信用认证标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a:effectLst/>
                        </a:rPr>
                        <a:t>信用认证标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借款金额</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30</a:t>
                      </a:r>
                      <a:r>
                        <a:rPr lang="zh-CN" sz="1200" kern="0" dirty="0">
                          <a:effectLst/>
                        </a:rPr>
                        <a:t>，</a:t>
                      </a:r>
                      <a:r>
                        <a:rPr lang="en-US" sz="1200" kern="0" dirty="0">
                          <a:effectLst/>
                        </a:rPr>
                        <a:t>000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50</a:t>
                      </a:r>
                      <a:r>
                        <a:rPr lang="zh-CN" sz="1200" kern="0" dirty="0">
                          <a:effectLst/>
                        </a:rPr>
                        <a:t>，</a:t>
                      </a:r>
                      <a:r>
                        <a:rPr lang="en-US" sz="1200" kern="0" dirty="0">
                          <a:effectLst/>
                        </a:rPr>
                        <a:t>000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50</a:t>
                      </a:r>
                      <a:r>
                        <a:rPr lang="zh-CN" sz="1200" kern="0">
                          <a:effectLst/>
                        </a:rPr>
                        <a:t>，</a:t>
                      </a:r>
                      <a:r>
                        <a:rPr lang="en-US" sz="1200" kern="0">
                          <a:effectLst/>
                        </a:rPr>
                        <a:t>000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年利率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15</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20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15</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还款期限月</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12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24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24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保障方式</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dirty="0">
                          <a:effectLst/>
                        </a:rPr>
                        <a:t>本金</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dirty="0">
                          <a:effectLst/>
                        </a:rPr>
                        <a:t>本金</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a:effectLst/>
                        </a:rPr>
                        <a:t>本金</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还款方式</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dirty="0">
                          <a:effectLst/>
                        </a:rPr>
                        <a:t>等额本息</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dirty="0">
                          <a:effectLst/>
                        </a:rPr>
                        <a:t>等额本息</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dirty="0">
                          <a:effectLst/>
                        </a:rPr>
                        <a:t>等额本息</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投标总额</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0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0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0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altLang="en-US" sz="1200" kern="0" dirty="0" smtClean="0">
                          <a:effectLst/>
                        </a:rPr>
                        <a:t>担保人偿还</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0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0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0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rowSpan="13">
                  <a:txBody>
                    <a:bodyPr/>
                    <a:lstStyle/>
                    <a:p>
                      <a:pPr algn="ctr">
                        <a:spcAft>
                          <a:spcPts val="0"/>
                        </a:spcAft>
                      </a:pPr>
                      <a:r>
                        <a:rPr lang="en-US" sz="1200" kern="0" dirty="0">
                          <a:effectLst/>
                        </a:rPr>
                        <a:t> </a:t>
                      </a:r>
                      <a:endParaRPr lang="zh-CN" sz="1400" kern="100" dirty="0">
                        <a:effectLst/>
                      </a:endParaRPr>
                    </a:p>
                    <a:p>
                      <a:pPr algn="ctr">
                        <a:spcAft>
                          <a:spcPts val="0"/>
                        </a:spcAft>
                      </a:pPr>
                      <a:r>
                        <a:rPr lang="en-US" sz="1200" kern="0" dirty="0">
                          <a:effectLst/>
                        </a:rPr>
                        <a:t> </a:t>
                      </a:r>
                      <a:endParaRPr lang="zh-CN" sz="1400" kern="100" dirty="0">
                        <a:effectLst/>
                      </a:endParaRPr>
                    </a:p>
                    <a:p>
                      <a:pPr algn="ctr">
                        <a:spcAft>
                          <a:spcPts val="0"/>
                        </a:spcAft>
                      </a:pPr>
                      <a:r>
                        <a:rPr lang="en-US" sz="1200" kern="0" dirty="0">
                          <a:effectLst/>
                        </a:rPr>
                        <a:t> </a:t>
                      </a:r>
                      <a:endParaRPr lang="zh-CN" sz="1400" kern="100" dirty="0">
                        <a:effectLst/>
                      </a:endParaRPr>
                    </a:p>
                    <a:p>
                      <a:pPr algn="ctr">
                        <a:spcAft>
                          <a:spcPts val="0"/>
                        </a:spcAft>
                      </a:pPr>
                      <a:r>
                        <a:rPr lang="zh-CN" sz="1200" kern="0" dirty="0">
                          <a:effectLst/>
                        </a:rPr>
                        <a:t>借</a:t>
                      </a:r>
                      <a:endParaRPr lang="zh-CN" sz="1400" kern="100" dirty="0">
                        <a:effectLst/>
                      </a:endParaRPr>
                    </a:p>
                    <a:p>
                      <a:pPr algn="ctr">
                        <a:spcAft>
                          <a:spcPts val="0"/>
                        </a:spcAft>
                      </a:pPr>
                      <a:r>
                        <a:rPr lang="zh-CN" sz="1200" kern="0" dirty="0">
                          <a:effectLst/>
                        </a:rPr>
                        <a:t>款</a:t>
                      </a:r>
                      <a:endParaRPr lang="zh-CN" sz="1400" kern="100" dirty="0">
                        <a:effectLst/>
                      </a:endParaRPr>
                    </a:p>
                    <a:p>
                      <a:pPr algn="ctr">
                        <a:spcAft>
                          <a:spcPts val="0"/>
                        </a:spcAft>
                      </a:pPr>
                      <a:r>
                        <a:rPr lang="zh-CN" sz="1200" kern="0" dirty="0">
                          <a:effectLst/>
                        </a:rPr>
                        <a:t>人</a:t>
                      </a:r>
                      <a:endParaRPr lang="zh-CN" sz="1400" kern="100" dirty="0">
                        <a:effectLst/>
                      </a:endParaRPr>
                    </a:p>
                    <a:p>
                      <a:pPr algn="ctr">
                        <a:spcAft>
                          <a:spcPts val="0"/>
                        </a:spcAft>
                      </a:pPr>
                      <a:r>
                        <a:rPr lang="zh-CN" sz="1200" kern="0" dirty="0">
                          <a:effectLst/>
                        </a:rPr>
                        <a:t>基</a:t>
                      </a:r>
                      <a:endParaRPr lang="zh-CN" sz="1400" kern="100" dirty="0">
                        <a:effectLst/>
                      </a:endParaRPr>
                    </a:p>
                    <a:p>
                      <a:pPr algn="ctr">
                        <a:spcAft>
                          <a:spcPts val="0"/>
                        </a:spcAft>
                      </a:pPr>
                      <a:r>
                        <a:rPr lang="zh-CN" sz="1200" kern="0" dirty="0">
                          <a:effectLst/>
                        </a:rPr>
                        <a:t>本</a:t>
                      </a:r>
                      <a:endParaRPr lang="zh-CN" sz="1400" kern="100" dirty="0">
                        <a:effectLst/>
                      </a:endParaRPr>
                    </a:p>
                    <a:p>
                      <a:pPr algn="ctr">
                        <a:spcAft>
                          <a:spcPts val="0"/>
                        </a:spcAft>
                      </a:pPr>
                      <a:r>
                        <a:rPr lang="zh-CN" sz="1200" kern="0" dirty="0">
                          <a:effectLst/>
                        </a:rPr>
                        <a:t>信</a:t>
                      </a:r>
                      <a:endParaRPr lang="zh-CN" sz="1400" kern="100" dirty="0">
                        <a:effectLst/>
                      </a:endParaRPr>
                    </a:p>
                    <a:p>
                      <a:pPr algn="ctr">
                        <a:spcAft>
                          <a:spcPts val="0"/>
                        </a:spcAft>
                      </a:pPr>
                      <a:r>
                        <a:rPr lang="zh-CN" sz="1200" kern="0" dirty="0">
                          <a:effectLst/>
                        </a:rPr>
                        <a:t>息</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a:effectLst/>
                        </a:rPr>
                        <a:t>借款人</a:t>
                      </a:r>
                      <a:r>
                        <a:rPr lang="en-US" sz="1200" kern="0">
                          <a:effectLst/>
                        </a:rPr>
                        <a:t>id</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570403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570400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570134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年龄</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32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24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32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学历</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dirty="0">
                          <a:effectLst/>
                        </a:rPr>
                        <a:t>本科</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a:effectLst/>
                        </a:rPr>
                        <a:t>大专</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a:effectLst/>
                        </a:rPr>
                        <a:t>高中或以下</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公司行业</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dirty="0">
                          <a:effectLst/>
                        </a:rPr>
                        <a:t>政府机关</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a:effectLst/>
                        </a:rPr>
                        <a:t>教育</a:t>
                      </a:r>
                      <a:r>
                        <a:rPr lang="en-US" sz="1200" kern="0">
                          <a:effectLst/>
                        </a:rPr>
                        <a:t>/</a:t>
                      </a:r>
                      <a:r>
                        <a:rPr lang="zh-CN" sz="1200" kern="0">
                          <a:effectLst/>
                        </a:rPr>
                        <a:t>培训</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a:effectLst/>
                        </a:rPr>
                        <a:t>制造业</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公司规模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10-100</a:t>
                      </a:r>
                      <a:r>
                        <a:rPr lang="zh-CN" sz="1200" kern="0" dirty="0">
                          <a:effectLst/>
                        </a:rPr>
                        <a:t>人</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10-100</a:t>
                      </a:r>
                      <a:r>
                        <a:rPr lang="zh-CN" sz="1200" kern="0">
                          <a:effectLst/>
                        </a:rPr>
                        <a:t>人</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10-100</a:t>
                      </a:r>
                      <a:r>
                        <a:rPr lang="zh-CN" sz="1200" kern="0">
                          <a:effectLst/>
                        </a:rPr>
                        <a:t>人</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dirty="0">
                          <a:effectLst/>
                        </a:rPr>
                        <a:t>岗位职位</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dirty="0">
                          <a:effectLst/>
                        </a:rPr>
                        <a:t>副镇长</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a:effectLst/>
                        </a:rPr>
                        <a:t>营销经理</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a:effectLst/>
                        </a:rPr>
                        <a:t>调机师</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dirty="0">
                          <a:effectLst/>
                        </a:rPr>
                        <a:t>工作城市</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dirty="0">
                          <a:effectLst/>
                        </a:rPr>
                        <a:t>广西 河池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a:effectLst/>
                        </a:rPr>
                        <a:t>上海 嘉定</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a:effectLst/>
                        </a:rPr>
                        <a:t>浙江 台州</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工作时间</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3-5</a:t>
                      </a:r>
                      <a:r>
                        <a:rPr lang="zh-CN" sz="1200" kern="0" dirty="0">
                          <a:effectLst/>
                        </a:rPr>
                        <a:t>年（含）</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3-5</a:t>
                      </a:r>
                      <a:r>
                        <a:rPr lang="zh-CN" sz="1200" kern="0">
                          <a:effectLst/>
                        </a:rPr>
                        <a:t>年（含）</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1-3</a:t>
                      </a:r>
                      <a:r>
                        <a:rPr lang="zh-CN" sz="1200" kern="0">
                          <a:effectLst/>
                        </a:rPr>
                        <a:t>年（含）</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收入范围</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2000-5000</a:t>
                      </a:r>
                      <a:r>
                        <a:rPr lang="zh-CN" sz="1200" kern="0" dirty="0">
                          <a:effectLst/>
                        </a:rPr>
                        <a:t>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5000-10000</a:t>
                      </a:r>
                      <a:r>
                        <a:rPr lang="zh-CN" sz="1200" kern="0">
                          <a:effectLst/>
                        </a:rPr>
                        <a:t>元</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2000-5000</a:t>
                      </a:r>
                      <a:r>
                        <a:rPr lang="zh-CN" sz="1200" kern="0">
                          <a:effectLst/>
                        </a:rPr>
                        <a:t>元</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房产</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1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房贷</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1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车产</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0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车贷</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rowSpan="10">
                  <a:txBody>
                    <a:bodyPr/>
                    <a:lstStyle/>
                    <a:p>
                      <a:pPr algn="ctr">
                        <a:spcAft>
                          <a:spcPts val="0"/>
                        </a:spcAft>
                      </a:pPr>
                      <a:r>
                        <a:rPr lang="en-US" sz="1200" kern="0">
                          <a:effectLst/>
                        </a:rPr>
                        <a:t> </a:t>
                      </a:r>
                      <a:endParaRPr lang="zh-CN" sz="1400" kern="100">
                        <a:effectLst/>
                      </a:endParaRPr>
                    </a:p>
                    <a:p>
                      <a:pPr algn="ctr">
                        <a:spcAft>
                          <a:spcPts val="0"/>
                        </a:spcAft>
                      </a:pPr>
                      <a:r>
                        <a:rPr lang="en-US" sz="1200" kern="0">
                          <a:effectLst/>
                        </a:rPr>
                        <a:t> </a:t>
                      </a:r>
                      <a:endParaRPr lang="zh-CN" sz="1400" kern="100">
                        <a:effectLst/>
                      </a:endParaRPr>
                    </a:p>
                    <a:p>
                      <a:pPr algn="ctr">
                        <a:spcAft>
                          <a:spcPts val="0"/>
                        </a:spcAft>
                      </a:pPr>
                      <a:r>
                        <a:rPr lang="zh-CN" sz="1200" kern="0">
                          <a:effectLst/>
                        </a:rPr>
                        <a:t>借</a:t>
                      </a:r>
                      <a:endParaRPr lang="zh-CN" sz="1400" kern="100">
                        <a:effectLst/>
                      </a:endParaRPr>
                    </a:p>
                    <a:p>
                      <a:pPr algn="ctr">
                        <a:spcAft>
                          <a:spcPts val="0"/>
                        </a:spcAft>
                      </a:pPr>
                      <a:r>
                        <a:rPr lang="zh-CN" sz="1200" kern="0">
                          <a:effectLst/>
                        </a:rPr>
                        <a:t>款</a:t>
                      </a:r>
                      <a:endParaRPr lang="zh-CN" sz="1400" kern="100">
                        <a:effectLst/>
                      </a:endParaRPr>
                    </a:p>
                    <a:p>
                      <a:pPr algn="ctr">
                        <a:spcAft>
                          <a:spcPts val="0"/>
                        </a:spcAft>
                      </a:pPr>
                      <a:r>
                        <a:rPr lang="zh-CN" sz="1200" kern="0">
                          <a:effectLst/>
                        </a:rPr>
                        <a:t>人</a:t>
                      </a:r>
                      <a:endParaRPr lang="zh-CN" sz="1400" kern="100">
                        <a:effectLst/>
                      </a:endParaRPr>
                    </a:p>
                    <a:p>
                      <a:pPr algn="ctr">
                        <a:spcAft>
                          <a:spcPts val="0"/>
                        </a:spcAft>
                      </a:pPr>
                      <a:r>
                        <a:rPr lang="zh-CN" sz="1200" kern="0">
                          <a:effectLst/>
                        </a:rPr>
                        <a:t>平</a:t>
                      </a:r>
                      <a:endParaRPr lang="zh-CN" sz="1400" kern="100">
                        <a:effectLst/>
                      </a:endParaRPr>
                    </a:p>
                    <a:p>
                      <a:pPr algn="ctr">
                        <a:spcAft>
                          <a:spcPts val="0"/>
                        </a:spcAft>
                      </a:pPr>
                      <a:r>
                        <a:rPr lang="zh-CN" sz="1200" kern="0">
                          <a:effectLst/>
                        </a:rPr>
                        <a:t>台</a:t>
                      </a:r>
                      <a:endParaRPr lang="zh-CN" sz="1400" kern="100">
                        <a:effectLst/>
                      </a:endParaRPr>
                    </a:p>
                    <a:p>
                      <a:pPr algn="ctr">
                        <a:spcAft>
                          <a:spcPts val="0"/>
                        </a:spcAft>
                      </a:pPr>
                      <a:r>
                        <a:rPr lang="zh-CN" sz="1200" kern="0">
                          <a:effectLst/>
                        </a:rPr>
                        <a:t>信</a:t>
                      </a:r>
                      <a:endParaRPr lang="zh-CN" sz="1400" kern="100">
                        <a:effectLst/>
                      </a:endParaRPr>
                    </a:p>
                    <a:p>
                      <a:pPr algn="ctr">
                        <a:spcAft>
                          <a:spcPts val="0"/>
                        </a:spcAft>
                      </a:pPr>
                      <a:r>
                        <a:rPr lang="zh-CN" sz="1200" kern="0">
                          <a:effectLst/>
                        </a:rPr>
                        <a:t>息</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a:effectLst/>
                        </a:rPr>
                        <a:t>信用分数</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0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20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申请借款笔数</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1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1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1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信用额度元</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0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逾期金额元</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0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成功借款笔数</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0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借款总额元</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逾期次数</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还清笔数</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待还本息元</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81938">
                <a:tc vMerge="1">
                  <a:txBody>
                    <a:bodyPr/>
                    <a:lstStyle/>
                    <a:p>
                      <a:endParaRPr lang="zh-CN" altLang="en-US"/>
                    </a:p>
                  </a:txBody>
                  <a:tcPr/>
                </a:tc>
                <a:tc>
                  <a:txBody>
                    <a:bodyPr/>
                    <a:lstStyle/>
                    <a:p>
                      <a:pPr algn="ctr">
                        <a:spcAft>
                          <a:spcPts val="0"/>
                        </a:spcAft>
                      </a:pPr>
                      <a:r>
                        <a:rPr lang="zh-CN" sz="1200" kern="0">
                          <a:effectLst/>
                        </a:rPr>
                        <a:t>严重逾期笔数</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0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bl>
          </a:graphicData>
        </a:graphic>
      </p:graphicFrame>
      <p:pic>
        <p:nvPicPr>
          <p:cNvPr id="5" name="图片 4"/>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6" name="标题 1"/>
          <p:cNvSpPr>
            <a:spLocks noGrp="1"/>
          </p:cNvSpPr>
          <p:nvPr>
            <p:ph type="title"/>
          </p:nvPr>
        </p:nvSpPr>
        <p:spPr>
          <a:xfrm>
            <a:off x="580572" y="0"/>
            <a:ext cx="10515600" cy="1325563"/>
          </a:xfrm>
        </p:spPr>
        <p:txBody>
          <a:bodyPr vert="horz" lIns="91440" tIns="45720" rIns="91440" bIns="45720" rtlCol="0" anchor="ctr">
            <a:normAutofit/>
          </a:bodyPr>
          <a:lstStyle/>
          <a:p>
            <a:r>
              <a:rPr lang="zh-CN" altLang="en-US" sz="4000" dirty="0" smtClean="0">
                <a:latin typeface="黑体" panose="02010609060101010101" pitchFamily="49" charset="-122"/>
                <a:ea typeface="黑体" panose="02010609060101010101" pitchFamily="49" charset="-122"/>
              </a:rPr>
              <a:t>数据范例</a:t>
            </a:r>
            <a:endParaRPr lang="zh-CN" altLang="en-US" sz="4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0729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9259" y="0"/>
            <a:ext cx="10515600" cy="1325563"/>
          </a:xfrm>
        </p:spPr>
        <p:txBody>
          <a:bodyPr/>
          <a:lstStyle/>
          <a:p>
            <a:r>
              <a:rPr lang="zh-CN" altLang="en-US" dirty="0" smtClean="0">
                <a:latin typeface="黑体" panose="02010609060101010101" pitchFamily="49" charset="-122"/>
                <a:ea typeface="黑体" panose="02010609060101010101" pitchFamily="49" charset="-122"/>
              </a:rPr>
              <a:t>四</a:t>
            </a:r>
            <a:r>
              <a:rPr lang="zh-CN" altLang="en-US" dirty="0">
                <a:latin typeface="黑体" panose="02010609060101010101" pitchFamily="49" charset="-122"/>
                <a:ea typeface="黑体" panose="02010609060101010101" pitchFamily="49" charset="-122"/>
              </a:rPr>
              <a:t>、借款信息及受众群体特征分析	</a:t>
            </a:r>
          </a:p>
        </p:txBody>
      </p:sp>
      <p:sp>
        <p:nvSpPr>
          <p:cNvPr id="3" name="内容占位符 2"/>
          <p:cNvSpPr>
            <a:spLocks noGrp="1"/>
          </p:cNvSpPr>
          <p:nvPr>
            <p:ph idx="1"/>
          </p:nvPr>
        </p:nvSpPr>
        <p:spPr>
          <a:xfrm>
            <a:off x="1030514" y="1270227"/>
            <a:ext cx="10856686" cy="4351338"/>
          </a:xfrm>
        </p:spPr>
        <p:txBody>
          <a:bodyPr>
            <a:noAutofit/>
          </a:bodyPr>
          <a:lstStyle/>
          <a:p>
            <a:pPr>
              <a:lnSpc>
                <a:spcPct val="150000"/>
              </a:lnSpc>
            </a:pPr>
            <a:r>
              <a:rPr lang="zh-CN" altLang="en-US" sz="2400" dirty="0">
                <a:latin typeface="黑体" panose="02010609060101010101" pitchFamily="49" charset="-122"/>
                <a:ea typeface="黑体" panose="02010609060101010101" pitchFamily="49" charset="-122"/>
                <a:cs typeface="+mj-cs"/>
              </a:rPr>
              <a:t>（一）借款信息的</a:t>
            </a:r>
            <a:r>
              <a:rPr lang="zh-CN" altLang="en-US" sz="2400" dirty="0" smtClean="0">
                <a:latin typeface="黑体" panose="02010609060101010101" pitchFamily="49" charset="-122"/>
                <a:ea typeface="黑体" panose="02010609060101010101" pitchFamily="49" charset="-122"/>
                <a:cs typeface="+mj-cs"/>
              </a:rPr>
              <a:t>描述性统计</a:t>
            </a:r>
            <a:endParaRPr lang="en-US" altLang="zh-CN" sz="2400" dirty="0">
              <a:latin typeface="黑体" panose="02010609060101010101" pitchFamily="49" charset="-122"/>
              <a:ea typeface="黑体" panose="02010609060101010101" pitchFamily="49" charset="-122"/>
              <a:cs typeface="+mj-cs"/>
            </a:endParaRPr>
          </a:p>
          <a:p>
            <a:pPr>
              <a:lnSpc>
                <a:spcPct val="150000"/>
              </a:lnSpc>
            </a:pPr>
            <a:r>
              <a:rPr lang="en-US" altLang="zh-CN" sz="2400" dirty="0">
                <a:latin typeface="仿宋" panose="02010609060101010101" pitchFamily="49" charset="-122"/>
                <a:ea typeface="仿宋" panose="02010609060101010101" pitchFamily="49" charset="-122"/>
              </a:rPr>
              <a:t>1</a:t>
            </a:r>
            <a:r>
              <a:rPr lang="zh-CN" altLang="en-US" sz="2400" dirty="0">
                <a:latin typeface="仿宋" panose="02010609060101010101" pitchFamily="49" charset="-122"/>
                <a:ea typeface="仿宋" panose="02010609060101010101" pitchFamily="49" charset="-122"/>
              </a:rPr>
              <a:t>、借款交易</a:t>
            </a:r>
            <a:r>
              <a:rPr lang="zh-CN" altLang="en-US" sz="2400" dirty="0" smtClean="0">
                <a:latin typeface="仿宋" panose="02010609060101010101" pitchFamily="49" charset="-122"/>
                <a:ea typeface="仿宋" panose="02010609060101010101" pitchFamily="49" charset="-122"/>
              </a:rPr>
              <a:t>状态</a:t>
            </a: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a:latin typeface="仿宋" panose="02010609060101010101" pitchFamily="49" charset="-122"/>
              <a:ea typeface="仿宋" panose="02010609060101010101" pitchFamily="49" charset="-122"/>
            </a:endParaRPr>
          </a:p>
          <a:p>
            <a:pPr marL="0" indent="0">
              <a:lnSpc>
                <a:spcPct val="150000"/>
              </a:lnSpc>
              <a:buNone/>
            </a:pPr>
            <a:endParaRPr lang="en-US" altLang="zh-CN" sz="2400" dirty="0">
              <a:latin typeface="仿宋" panose="02010609060101010101" pitchFamily="49" charset="-122"/>
              <a:ea typeface="仿宋" panose="02010609060101010101" pitchFamily="49" charset="-122"/>
            </a:endParaRPr>
          </a:p>
          <a:p>
            <a:pPr>
              <a:lnSpc>
                <a:spcPct val="150000"/>
              </a:lnSpc>
            </a:pPr>
            <a:r>
              <a:rPr lang="zh-CN" altLang="zh-CN" sz="2400" dirty="0">
                <a:latin typeface="仿宋" panose="02010609060101010101" pitchFamily="49" charset="-122"/>
                <a:ea typeface="仿宋" panose="02010609060101010101" pitchFamily="49" charset="-122"/>
              </a:rPr>
              <a:t>这显示了“人人贷”平台借款成功率约为</a:t>
            </a:r>
            <a:r>
              <a:rPr lang="en-US" altLang="zh-CN" sz="2400" dirty="0">
                <a:latin typeface="仿宋" panose="02010609060101010101" pitchFamily="49" charset="-122"/>
                <a:ea typeface="仿宋" panose="02010609060101010101" pitchFamily="49" charset="-122"/>
              </a:rPr>
              <a:t>32%</a:t>
            </a:r>
            <a:r>
              <a:rPr lang="zh-CN" altLang="zh-CN" sz="2400" dirty="0">
                <a:latin typeface="仿宋" panose="02010609060101010101" pitchFamily="49" charset="-122"/>
                <a:ea typeface="仿宋" panose="02010609060101010101" pitchFamily="49" charset="-122"/>
              </a:rPr>
              <a:t>，不是很理想，另一方面该平台逾期还款与坏账垫付的概率较小，说明该平台用户信用相对可靠。</a:t>
            </a:r>
            <a:endParaRPr lang="en-US" altLang="zh-CN" sz="2400" dirty="0">
              <a:latin typeface="仿宋" panose="02010609060101010101" pitchFamily="49" charset="-122"/>
              <a:ea typeface="仿宋" panose="02010609060101010101" pitchFamily="49" charset="-122"/>
            </a:endParaRPr>
          </a:p>
          <a:p>
            <a:pPr>
              <a:lnSpc>
                <a:spcPct val="150000"/>
              </a:lnSpc>
            </a:pPr>
            <a:endParaRPr lang="zh-CN" altLang="zh-CN" sz="2400" dirty="0" smtClean="0">
              <a:latin typeface="仿宋" panose="02010609060101010101" pitchFamily="49" charset="-122"/>
              <a:ea typeface="仿宋" panose="02010609060101010101" pitchFamily="49" charset="-122"/>
            </a:endParaRPr>
          </a:p>
        </p:txBody>
      </p:sp>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434" y="2022429"/>
            <a:ext cx="5688150" cy="3182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302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506350" y="226697"/>
            <a:ext cx="11179300" cy="4351338"/>
          </a:xfrm>
        </p:spPr>
        <p:txBody>
          <a:bodyPr>
            <a:noAutofit/>
          </a:bodyPr>
          <a:lstStyle/>
          <a:p>
            <a:pPr>
              <a:lnSpc>
                <a:spcPct val="150000"/>
              </a:lnSpc>
            </a:pPr>
            <a:r>
              <a:rPr lang="en-US" altLang="zh-CN" sz="2400" dirty="0" smtClean="0">
                <a:latin typeface="仿宋" panose="02010609060101010101" pitchFamily="49" charset="-122"/>
                <a:ea typeface="仿宋" panose="02010609060101010101" pitchFamily="49" charset="-122"/>
              </a:rPr>
              <a:t>2</a:t>
            </a:r>
            <a:r>
              <a:rPr lang="zh-CN" altLang="en-US" sz="2400" dirty="0">
                <a:latin typeface="仿宋" panose="02010609060101010101" pitchFamily="49" charset="-122"/>
                <a:ea typeface="仿宋" panose="02010609060101010101" pitchFamily="49" charset="-122"/>
              </a:rPr>
              <a:t>、借款</a:t>
            </a:r>
            <a:r>
              <a:rPr lang="zh-CN" altLang="en-US" sz="2400" dirty="0" smtClean="0">
                <a:latin typeface="仿宋" panose="02010609060101010101" pitchFamily="49" charset="-122"/>
                <a:ea typeface="仿宋" panose="02010609060101010101" pitchFamily="49" charset="-122"/>
              </a:rPr>
              <a:t>用途</a:t>
            </a: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a:latin typeface="仿宋" panose="02010609060101010101" pitchFamily="49" charset="-122"/>
              <a:ea typeface="仿宋" panose="02010609060101010101" pitchFamily="49" charset="-122"/>
            </a:endParaRPr>
          </a:p>
          <a:p>
            <a:pPr marL="0" indent="0">
              <a:lnSpc>
                <a:spcPct val="150000"/>
              </a:lnSpc>
              <a:buNone/>
            </a:pP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a:latin typeface="仿宋" panose="02010609060101010101" pitchFamily="49" charset="-122"/>
              <a:ea typeface="仿宋" panose="02010609060101010101" pitchFamily="49" charset="-122"/>
            </a:endParaRPr>
          </a:p>
          <a:p>
            <a:pPr>
              <a:lnSpc>
                <a:spcPct val="150000"/>
              </a:lnSpc>
            </a:pPr>
            <a:r>
              <a:rPr lang="zh-CN" altLang="en-US" sz="2400" dirty="0">
                <a:latin typeface="仿宋" panose="02010609060101010101" pitchFamily="49" charset="-122"/>
                <a:ea typeface="仿宋" panose="02010609060101010101" pitchFamily="49" charset="-122"/>
              </a:rPr>
              <a:t>如图所示，</a:t>
            </a:r>
            <a:r>
              <a:rPr lang="en-US" altLang="zh-CN" sz="2400" dirty="0">
                <a:latin typeface="仿宋" panose="02010609060101010101" pitchFamily="49" charset="-122"/>
                <a:ea typeface="仿宋" panose="02010609060101010101" pitchFamily="49" charset="-122"/>
              </a:rPr>
              <a:t>43.62%</a:t>
            </a:r>
            <a:r>
              <a:rPr lang="zh-CN" altLang="en-US" sz="2400" dirty="0">
                <a:latin typeface="仿宋" panose="02010609060101010101" pitchFamily="49" charset="-122"/>
                <a:ea typeface="仿宋" panose="02010609060101010101" pitchFamily="49" charset="-122"/>
              </a:rPr>
              <a:t>即近一半的借款用途都为短期周转，其次是个人消费与投资创业，分别占了</a:t>
            </a:r>
            <a:r>
              <a:rPr lang="en-US" altLang="zh-CN" sz="2400" dirty="0">
                <a:latin typeface="仿宋" panose="02010609060101010101" pitchFamily="49" charset="-122"/>
                <a:ea typeface="仿宋" panose="02010609060101010101" pitchFamily="49" charset="-122"/>
              </a:rPr>
              <a:t>26.62%</a:t>
            </a:r>
            <a:r>
              <a:rPr lang="zh-CN" altLang="en-US" sz="2400" dirty="0">
                <a:latin typeface="仿宋" panose="02010609060101010101" pitchFamily="49" charset="-122"/>
                <a:ea typeface="仿宋" panose="02010609060101010101" pitchFamily="49" charset="-122"/>
              </a:rPr>
              <a:t>和</a:t>
            </a:r>
            <a:r>
              <a:rPr lang="en-US" altLang="zh-CN" sz="2400" dirty="0">
                <a:latin typeface="仿宋" panose="02010609060101010101" pitchFamily="49" charset="-122"/>
                <a:ea typeface="仿宋" panose="02010609060101010101" pitchFamily="49" charset="-122"/>
              </a:rPr>
              <a:t>10.85%</a:t>
            </a:r>
            <a:r>
              <a:rPr lang="zh-CN" altLang="en-US" sz="2400" dirty="0">
                <a:latin typeface="仿宋" panose="02010609060101010101" pitchFamily="49" charset="-122"/>
                <a:ea typeface="仿宋" panose="02010609060101010101" pitchFamily="49" charset="-122"/>
              </a:rPr>
              <a:t>，可见借款用户主要资金需求在工作与消费方面。</a:t>
            </a:r>
            <a:endParaRPr lang="zh-CN" altLang="zh-CN" sz="2400" dirty="0" smtClean="0">
              <a:latin typeface="仿宋" panose="02010609060101010101" pitchFamily="49" charset="-122"/>
              <a:ea typeface="仿宋" panose="02010609060101010101" pitchFamily="49"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537138" y="1517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4689" y="1258248"/>
            <a:ext cx="8605055" cy="3546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84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504479" y="580647"/>
            <a:ext cx="10726737" cy="5327374"/>
          </a:xfrm>
        </p:spPr>
        <p:txBody>
          <a:bodyPr>
            <a:noAutofit/>
          </a:bodyPr>
          <a:lstStyle/>
          <a:p>
            <a:pPr>
              <a:lnSpc>
                <a:spcPct val="150000"/>
              </a:lnSpc>
            </a:pPr>
            <a:r>
              <a:rPr lang="en-US" altLang="zh-CN" sz="2400" dirty="0">
                <a:latin typeface="仿宋" panose="02010609060101010101" pitchFamily="49" charset="-122"/>
                <a:ea typeface="仿宋" panose="02010609060101010101" pitchFamily="49" charset="-122"/>
              </a:rPr>
              <a:t>3</a:t>
            </a:r>
            <a:r>
              <a:rPr lang="zh-CN" altLang="en-US" sz="2400" dirty="0">
                <a:latin typeface="仿宋" panose="02010609060101010101" pitchFamily="49" charset="-122"/>
                <a:ea typeface="仿宋" panose="02010609060101010101" pitchFamily="49" charset="-122"/>
              </a:rPr>
              <a:t>、标的类型及保障方式</a:t>
            </a:r>
            <a:endParaRPr lang="en-US" altLang="zh-CN" sz="2400" dirty="0" smtClean="0">
              <a:latin typeface="仿宋" panose="02010609060101010101" pitchFamily="49" charset="-122"/>
              <a:ea typeface="仿宋" panose="02010609060101010101" pitchFamily="49" charset="-122"/>
            </a:endParaRPr>
          </a:p>
          <a:p>
            <a:pPr>
              <a:lnSpc>
                <a:spcPct val="150000"/>
              </a:lnSpc>
            </a:pPr>
            <a:r>
              <a:rPr lang="zh-CN" altLang="en-US" sz="2400" dirty="0">
                <a:latin typeface="仿宋" panose="02010609060101010101" pitchFamily="49" charset="-122"/>
                <a:ea typeface="仿宋" panose="02010609060101010101" pitchFamily="49" charset="-122"/>
              </a:rPr>
              <a:t>“人人贷”平台共有三种标的类型：信用认证标、实地认证标与机构担保标。</a:t>
            </a:r>
          </a:p>
          <a:p>
            <a:pPr>
              <a:lnSpc>
                <a:spcPct val="150000"/>
              </a:lnSpc>
            </a:pPr>
            <a:r>
              <a:rPr lang="zh-CN" altLang="en-US" sz="2400" dirty="0">
                <a:latin typeface="仿宋" panose="02010609060101010101" pitchFamily="49" charset="-122"/>
                <a:ea typeface="仿宋" panose="02010609060101010101" pitchFamily="49" charset="-122"/>
              </a:rPr>
              <a:t>信用认证标是人人贷通过对借款用户的个人信用资质进行全面审核后，允许用户发布的借款标</a:t>
            </a:r>
            <a:r>
              <a:rPr lang="zh-CN" altLang="en-US" sz="2400" dirty="0" smtClean="0">
                <a:latin typeface="仿宋" panose="02010609060101010101" pitchFamily="49" charset="-122"/>
                <a:ea typeface="仿宋" panose="02010609060101010101" pitchFamily="49" charset="-122"/>
              </a:rPr>
              <a:t>。</a:t>
            </a:r>
            <a:endParaRPr lang="en-US" altLang="zh-CN" sz="2400" dirty="0" smtClean="0">
              <a:latin typeface="仿宋" panose="02010609060101010101" pitchFamily="49" charset="-122"/>
              <a:ea typeface="仿宋" panose="02010609060101010101" pitchFamily="49" charset="-122"/>
            </a:endParaRPr>
          </a:p>
          <a:p>
            <a:pPr>
              <a:lnSpc>
                <a:spcPct val="150000"/>
              </a:lnSpc>
            </a:pPr>
            <a:r>
              <a:rPr lang="zh-CN" altLang="en-US" sz="2400" dirty="0" smtClean="0">
                <a:latin typeface="仿宋" panose="02010609060101010101" pitchFamily="49" charset="-122"/>
                <a:ea typeface="仿宋" panose="02010609060101010101" pitchFamily="49" charset="-122"/>
              </a:rPr>
              <a:t>实地</a:t>
            </a:r>
            <a:r>
              <a:rPr lang="zh-CN" altLang="en-US" sz="2400" dirty="0">
                <a:latin typeface="仿宋" panose="02010609060101010101" pitchFamily="49" charset="-122"/>
                <a:ea typeface="仿宋" panose="02010609060101010101" pitchFamily="49" charset="-122"/>
              </a:rPr>
              <a:t>认证标是人人贷与友</a:t>
            </a:r>
            <a:r>
              <a:rPr lang="zh-CN" altLang="en-US" sz="2400" dirty="0" smtClean="0">
                <a:latin typeface="仿宋" panose="02010609060101010101" pitchFamily="49" charset="-122"/>
                <a:ea typeface="仿宋" panose="02010609060101010101" pitchFamily="49" charset="-122"/>
              </a:rPr>
              <a:t>众信业金融信息服务（上海）有限公司</a:t>
            </a:r>
            <a:r>
              <a:rPr lang="zh-CN" altLang="en-US" sz="2400" dirty="0">
                <a:latin typeface="仿宋" panose="02010609060101010101" pitchFamily="49" charset="-122"/>
                <a:ea typeface="仿宋" panose="02010609060101010101" pitchFamily="49" charset="-122"/>
              </a:rPr>
              <a:t>（以下简称“友信”）共同推出</a:t>
            </a:r>
            <a:r>
              <a:rPr lang="zh-CN" altLang="en-US" sz="2400" dirty="0" smtClean="0">
                <a:latin typeface="仿宋" panose="02010609060101010101" pitchFamily="49" charset="-122"/>
                <a:ea typeface="仿宋" panose="02010609060101010101" pitchFamily="49" charset="-122"/>
              </a:rPr>
              <a:t>的产品</a:t>
            </a:r>
            <a:r>
              <a:rPr lang="zh-CN" altLang="en-US" sz="2400" dirty="0">
                <a:latin typeface="仿宋" panose="02010609060101010101" pitchFamily="49" charset="-122"/>
                <a:ea typeface="仿宋" panose="02010609060101010101" pitchFamily="49" charset="-122"/>
              </a:rPr>
              <a:t>，在原有严格审核的基础上，增加了友信前端工作人员对借款人情况的实地走访、审核调查以及后续的贷中、贷后服务环节，进一步加强风险管理控制，达到了双重保障的效果</a:t>
            </a:r>
            <a:r>
              <a:rPr lang="zh-CN" altLang="en-US" sz="2400" dirty="0" smtClean="0">
                <a:latin typeface="仿宋" panose="02010609060101010101" pitchFamily="49" charset="-122"/>
                <a:ea typeface="仿宋" panose="02010609060101010101" pitchFamily="49" charset="-122"/>
              </a:rPr>
              <a:t>。</a:t>
            </a:r>
            <a:endParaRPr lang="en-US" altLang="zh-CN" sz="2400" dirty="0" smtClean="0">
              <a:latin typeface="仿宋" panose="02010609060101010101" pitchFamily="49" charset="-122"/>
              <a:ea typeface="仿宋" panose="02010609060101010101" pitchFamily="49"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537138" y="1517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9259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504479" y="765313"/>
            <a:ext cx="11420607" cy="5327374"/>
          </a:xfrm>
        </p:spPr>
        <p:txBody>
          <a:bodyPr>
            <a:noAutofit/>
          </a:bodyPr>
          <a:lstStyle/>
          <a:p>
            <a:pPr>
              <a:lnSpc>
                <a:spcPct val="150000"/>
              </a:lnSpc>
            </a:pPr>
            <a:r>
              <a:rPr lang="en-US" altLang="zh-CN" sz="2400" dirty="0">
                <a:latin typeface="仿宋" panose="02010609060101010101" pitchFamily="49" charset="-122"/>
                <a:ea typeface="仿宋" panose="02010609060101010101" pitchFamily="49" charset="-122"/>
              </a:rPr>
              <a:t>3</a:t>
            </a:r>
            <a:r>
              <a:rPr lang="zh-CN" altLang="en-US" sz="2400" dirty="0">
                <a:latin typeface="仿宋" panose="02010609060101010101" pitchFamily="49" charset="-122"/>
                <a:ea typeface="仿宋" panose="02010609060101010101" pitchFamily="49" charset="-122"/>
              </a:rPr>
              <a:t>、标的类型及保障方式</a:t>
            </a:r>
            <a:endParaRPr lang="en-US" altLang="zh-CN" sz="2400" dirty="0" smtClean="0">
              <a:latin typeface="仿宋" panose="02010609060101010101" pitchFamily="49" charset="-122"/>
              <a:ea typeface="仿宋" panose="02010609060101010101" pitchFamily="49" charset="-122"/>
            </a:endParaRPr>
          </a:p>
          <a:p>
            <a:pPr>
              <a:lnSpc>
                <a:spcPct val="150000"/>
              </a:lnSpc>
            </a:pPr>
            <a:r>
              <a:rPr lang="zh-CN" altLang="en-US" sz="2400" dirty="0" smtClean="0">
                <a:latin typeface="仿宋" panose="02010609060101010101" pitchFamily="49" charset="-122"/>
                <a:ea typeface="仿宋" panose="02010609060101010101" pitchFamily="49" charset="-122"/>
              </a:rPr>
              <a:t>实地</a:t>
            </a:r>
            <a:r>
              <a:rPr lang="zh-CN" altLang="en-US" sz="2400" dirty="0">
                <a:latin typeface="仿宋" panose="02010609060101010101" pitchFamily="49" charset="-122"/>
                <a:ea typeface="仿宋" panose="02010609060101010101" pitchFamily="49" charset="-122"/>
              </a:rPr>
              <a:t>认证标相对信用认证标增添了实地认证审核，进一步保障了理财用户资金安全；同时采用本息保障的赔付方式，使用户理财更加省心、放心。机构担保标是指人人贷的合作伙伴为相应的借款承担连带保证责任的借款标的。所谓连带保证责任即连带保证人对债务人负连带责任，无论主债务人的财产是否能够清偿债务，债权人均有权要求保证人履行保证义务。针对机构担保标借款申请人，人人贷会通过严格的审核系统进行双重审核，严控风险。此外，一旦合作伙伴违背其应承担的连带保证责任，根据合作协议人人贷有权通过法律手段进行追偿。</a:t>
            </a: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537138" y="1517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80027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2" name="标题 1"/>
          <p:cNvSpPr>
            <a:spLocks noGrp="1"/>
          </p:cNvSpPr>
          <p:nvPr>
            <p:ph type="title"/>
          </p:nvPr>
        </p:nvSpPr>
        <p:spPr>
          <a:xfrm>
            <a:off x="838200" y="-34925"/>
            <a:ext cx="10515600" cy="1325563"/>
          </a:xfrm>
        </p:spPr>
        <p:txBody>
          <a:bodyPr/>
          <a:lstStyle/>
          <a:p>
            <a:r>
              <a:rPr lang="zh-CN" altLang="en-US" dirty="0" smtClean="0">
                <a:latin typeface="黑体" panose="02010609060101010101" pitchFamily="49" charset="-122"/>
                <a:ea typeface="黑体" panose="02010609060101010101" pitchFamily="49" charset="-122"/>
              </a:rPr>
              <a:t>背景</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290638"/>
            <a:ext cx="10313276" cy="5091112"/>
          </a:xfrm>
        </p:spPr>
        <p:txBody>
          <a:bodyPr>
            <a:noAutofit/>
          </a:bodyPr>
          <a:lstStyle/>
          <a:p>
            <a:pPr indent="228600" algn="just">
              <a:lnSpc>
                <a:spcPct val="150000"/>
              </a:lnSpc>
            </a:pPr>
            <a:r>
              <a:rPr lang="zh-CN" altLang="zh-CN" sz="2400" dirty="0" smtClean="0">
                <a:latin typeface="STFangsong" charset="-122"/>
                <a:ea typeface="STFangsong" charset="-122"/>
                <a:cs typeface="STFangsong" charset="-122"/>
              </a:rPr>
              <a:t>在各国中小</a:t>
            </a:r>
            <a:r>
              <a:rPr lang="zh-CN" altLang="en-US" sz="2400" dirty="0" smtClean="0">
                <a:latin typeface="STFangsong" charset="-122"/>
                <a:ea typeface="STFangsong" charset="-122"/>
                <a:cs typeface="STFangsong" charset="-122"/>
              </a:rPr>
              <a:t>微</a:t>
            </a:r>
            <a:r>
              <a:rPr lang="zh-CN" altLang="zh-CN" sz="2400" dirty="0" smtClean="0">
                <a:latin typeface="STFangsong" charset="-122"/>
                <a:ea typeface="STFangsong" charset="-122"/>
                <a:cs typeface="STFangsong" charset="-122"/>
              </a:rPr>
              <a:t>企业在</a:t>
            </a:r>
            <a:r>
              <a:rPr lang="zh-CN" altLang="zh-CN" sz="2400" dirty="0">
                <a:latin typeface="STFangsong" charset="-122"/>
                <a:ea typeface="STFangsong" charset="-122"/>
                <a:cs typeface="STFangsong" charset="-122"/>
              </a:rPr>
              <a:t>国民经济中扮演了非常重要的</a:t>
            </a:r>
            <a:r>
              <a:rPr lang="zh-CN" altLang="zh-CN" sz="2400" dirty="0" smtClean="0">
                <a:latin typeface="STFangsong" charset="-122"/>
                <a:ea typeface="STFangsong" charset="-122"/>
                <a:cs typeface="STFangsong" charset="-122"/>
              </a:rPr>
              <a:t>角色。</a:t>
            </a:r>
            <a:endParaRPr lang="en-US" altLang="zh-CN" sz="2400" dirty="0" smtClean="0">
              <a:latin typeface="STFangsong" charset="-122"/>
              <a:ea typeface="STFangsong" charset="-122"/>
              <a:cs typeface="STFangsong" charset="-122"/>
            </a:endParaRPr>
          </a:p>
          <a:p>
            <a:pPr indent="228600" algn="just">
              <a:lnSpc>
                <a:spcPct val="150000"/>
              </a:lnSpc>
            </a:pPr>
            <a:r>
              <a:rPr lang="zh-CN" altLang="zh-CN" sz="2400" dirty="0" smtClean="0">
                <a:latin typeface="STFangsong" charset="-122"/>
                <a:ea typeface="STFangsong" charset="-122"/>
                <a:cs typeface="STFangsong" charset="-122"/>
              </a:rPr>
              <a:t>中小</a:t>
            </a:r>
            <a:r>
              <a:rPr lang="zh-CN" altLang="en-US" sz="2400" dirty="0" smtClean="0">
                <a:latin typeface="STFangsong" charset="-122"/>
                <a:ea typeface="STFangsong" charset="-122"/>
                <a:cs typeface="STFangsong" charset="-122"/>
              </a:rPr>
              <a:t>微</a:t>
            </a:r>
            <a:r>
              <a:rPr lang="zh-CN" altLang="zh-CN" sz="2400" dirty="0" smtClean="0">
                <a:latin typeface="STFangsong" charset="-122"/>
                <a:ea typeface="STFangsong" charset="-122"/>
                <a:cs typeface="STFangsong" charset="-122"/>
              </a:rPr>
              <a:t>企业</a:t>
            </a:r>
            <a:r>
              <a:rPr lang="zh-CN" altLang="en-US" sz="2400" dirty="0" smtClean="0">
                <a:latin typeface="STFangsong" charset="-122"/>
                <a:ea typeface="STFangsong" charset="-122"/>
                <a:cs typeface="STFangsong" charset="-122"/>
              </a:rPr>
              <a:t>及</a:t>
            </a:r>
            <a:r>
              <a:rPr lang="zh-CN" altLang="zh-CN" sz="2400" dirty="0" smtClean="0">
                <a:latin typeface="STFangsong" charset="-122"/>
                <a:ea typeface="STFangsong" charset="-122"/>
                <a:cs typeface="STFangsong" charset="-122"/>
              </a:rPr>
              <a:t>个体的小额贷款</a:t>
            </a:r>
            <a:r>
              <a:rPr lang="zh-CN" altLang="en-US" sz="2400" dirty="0" smtClean="0">
                <a:latin typeface="STFangsong" charset="-122"/>
                <a:ea typeface="STFangsong" charset="-122"/>
                <a:cs typeface="STFangsong" charset="-122"/>
              </a:rPr>
              <a:t>因</a:t>
            </a:r>
            <a:r>
              <a:rPr lang="zh-CN" altLang="zh-CN" sz="2400" dirty="0" smtClean="0">
                <a:latin typeface="STFangsong" charset="-122"/>
                <a:ea typeface="STFangsong" charset="-122"/>
                <a:cs typeface="STFangsong" charset="-122"/>
              </a:rPr>
              <a:t>面临</a:t>
            </a:r>
            <a:r>
              <a:rPr lang="zh-CN" altLang="zh-CN" sz="2400" b="1" dirty="0">
                <a:latin typeface="STFangsong" charset="-122"/>
                <a:ea typeface="STFangsong" charset="-122"/>
                <a:cs typeface="STFangsong" charset="-122"/>
              </a:rPr>
              <a:t>信息披露制度不完善</a:t>
            </a:r>
            <a:r>
              <a:rPr lang="zh-CN" altLang="zh-CN" sz="2400" dirty="0">
                <a:latin typeface="STFangsong" charset="-122"/>
                <a:ea typeface="STFangsong" charset="-122"/>
                <a:cs typeface="STFangsong" charset="-122"/>
              </a:rPr>
              <a:t>以及其</a:t>
            </a:r>
            <a:r>
              <a:rPr lang="zh-CN" altLang="zh-CN" sz="2400" b="1" dirty="0">
                <a:latin typeface="STFangsong" charset="-122"/>
                <a:ea typeface="STFangsong" charset="-122"/>
                <a:cs typeface="STFangsong" charset="-122"/>
              </a:rPr>
              <a:t>风险评估</a:t>
            </a:r>
            <a:r>
              <a:rPr lang="zh-CN" altLang="zh-CN" sz="2400" b="1" dirty="0" smtClean="0">
                <a:latin typeface="STFangsong" charset="-122"/>
                <a:ea typeface="STFangsong" charset="-122"/>
                <a:cs typeface="STFangsong" charset="-122"/>
              </a:rPr>
              <a:t>存在困难</a:t>
            </a:r>
            <a:r>
              <a:rPr lang="zh-CN" altLang="zh-CN" sz="2400" dirty="0">
                <a:latin typeface="STFangsong" charset="-122"/>
                <a:ea typeface="STFangsong" charset="-122"/>
                <a:cs typeface="STFangsong" charset="-122"/>
              </a:rPr>
              <a:t>等</a:t>
            </a:r>
            <a:r>
              <a:rPr lang="zh-CN" altLang="zh-CN" sz="2400" dirty="0" smtClean="0">
                <a:latin typeface="STFangsong" charset="-122"/>
                <a:ea typeface="STFangsong" charset="-122"/>
                <a:cs typeface="STFangsong" charset="-122"/>
              </a:rPr>
              <a:t>问题</a:t>
            </a:r>
            <a:r>
              <a:rPr lang="zh-CN" altLang="en-US" sz="2400" dirty="0" smtClean="0">
                <a:latin typeface="STFangsong" charset="-122"/>
                <a:ea typeface="STFangsong" charset="-122"/>
                <a:cs typeface="STFangsong" charset="-122"/>
              </a:rPr>
              <a:t>，</a:t>
            </a:r>
            <a:r>
              <a:rPr lang="zh-CN" altLang="zh-CN" sz="2400" dirty="0" smtClean="0">
                <a:latin typeface="STFangsong" charset="-122"/>
                <a:ea typeface="STFangsong" charset="-122"/>
                <a:cs typeface="STFangsong" charset="-122"/>
              </a:rPr>
              <a:t>面临</a:t>
            </a:r>
            <a:r>
              <a:rPr lang="zh-CN" altLang="zh-CN" sz="2400" dirty="0">
                <a:latin typeface="STFangsong" charset="-122"/>
                <a:ea typeface="STFangsong" charset="-122"/>
                <a:cs typeface="STFangsong" charset="-122"/>
              </a:rPr>
              <a:t>较大困境</a:t>
            </a:r>
            <a:r>
              <a:rPr lang="zh-CN" altLang="zh-CN" sz="2400" dirty="0" smtClean="0">
                <a:latin typeface="STFangsong" charset="-122"/>
                <a:ea typeface="STFangsong" charset="-122"/>
                <a:cs typeface="STFangsong" charset="-122"/>
              </a:rPr>
              <a:t>。</a:t>
            </a:r>
            <a:endParaRPr lang="en-US" altLang="zh-CN" sz="2400" dirty="0" smtClean="0">
              <a:latin typeface="STFangsong" charset="-122"/>
              <a:ea typeface="STFangsong" charset="-122"/>
              <a:cs typeface="STFangsong" charset="-122"/>
            </a:endParaRPr>
          </a:p>
          <a:p>
            <a:pPr indent="228600" algn="just">
              <a:lnSpc>
                <a:spcPct val="150000"/>
              </a:lnSpc>
            </a:pPr>
            <a:r>
              <a:rPr lang="zh-CN" altLang="zh-CN" sz="2400" dirty="0">
                <a:latin typeface="STFangsong" charset="-122"/>
                <a:ea typeface="STFangsong" charset="-122"/>
                <a:cs typeface="STFangsong" charset="-122"/>
              </a:rPr>
              <a:t>随着计算机技术与互联网技术的普及以及电子商务的飞速发展，小额信贷开始逐渐与互联网技术相融合，基于网络技术的</a:t>
            </a:r>
            <a:r>
              <a:rPr lang="en-US" altLang="zh-CN" sz="2400" dirty="0">
                <a:latin typeface="STFangsong" charset="-122"/>
                <a:ea typeface="STFangsong" charset="-122"/>
                <a:cs typeface="STFangsong" charset="-122"/>
              </a:rPr>
              <a:t>P2P</a:t>
            </a:r>
            <a:r>
              <a:rPr lang="zh-CN" altLang="zh-CN" sz="2400" dirty="0">
                <a:latin typeface="STFangsong" charset="-122"/>
                <a:ea typeface="STFangsong" charset="-122"/>
                <a:cs typeface="STFangsong" charset="-122"/>
              </a:rPr>
              <a:t>网络借贷平台便应运而生。</a:t>
            </a:r>
            <a:endParaRPr lang="zh-CN" altLang="en-US" sz="2400" dirty="0">
              <a:latin typeface="STFangsong" charset="-122"/>
              <a:ea typeface="STFangsong" charset="-122"/>
              <a:cs typeface="STFangsong" charset="-122"/>
            </a:endParaRPr>
          </a:p>
          <a:p>
            <a:pPr indent="228600" algn="just">
              <a:lnSpc>
                <a:spcPct val="150000"/>
              </a:lnSpc>
            </a:pPr>
            <a:endParaRPr lang="zh-CN" altLang="en-US" dirty="0">
              <a:latin typeface="STFangsong" charset="-122"/>
              <a:ea typeface="STFangsong" charset="-122"/>
              <a:cs typeface="STFangsong" charset="-122"/>
            </a:endParaRPr>
          </a:p>
        </p:txBody>
      </p:sp>
      <p:pic>
        <p:nvPicPr>
          <p:cNvPr id="9" name="图片 8"/>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1052628" y="5718628"/>
            <a:ext cx="1291772" cy="1291772"/>
          </a:xfrm>
          <a:prstGeom prst="rect">
            <a:avLst/>
          </a:prstGeom>
        </p:spPr>
      </p:pic>
    </p:spTree>
    <p:extLst>
      <p:ext uri="{BB962C8B-B14F-4D97-AF65-F5344CB8AC3E}">
        <p14:creationId xmlns:p14="http://schemas.microsoft.com/office/powerpoint/2010/main" val="178630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506350" y="226697"/>
            <a:ext cx="11179300" cy="4351338"/>
          </a:xfrm>
        </p:spPr>
        <p:txBody>
          <a:bodyPr>
            <a:noAutofit/>
          </a:bodyPr>
          <a:lstStyle/>
          <a:p>
            <a:pPr>
              <a:lnSpc>
                <a:spcPct val="150000"/>
              </a:lnSpc>
            </a:pP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a:latin typeface="仿宋" panose="02010609060101010101" pitchFamily="49" charset="-122"/>
              <a:ea typeface="仿宋" panose="02010609060101010101" pitchFamily="49" charset="-122"/>
            </a:endParaRPr>
          </a:p>
          <a:p>
            <a:pPr marL="0" indent="0">
              <a:lnSpc>
                <a:spcPct val="150000"/>
              </a:lnSpc>
              <a:buNone/>
            </a:pP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a:latin typeface="仿宋" panose="02010609060101010101" pitchFamily="49" charset="-122"/>
              <a:ea typeface="仿宋" panose="02010609060101010101" pitchFamily="49" charset="-122"/>
            </a:endParaRPr>
          </a:p>
          <a:p>
            <a:pPr>
              <a:lnSpc>
                <a:spcPct val="150000"/>
              </a:lnSpc>
            </a:pPr>
            <a:r>
              <a:rPr lang="zh-CN" altLang="en-US" sz="2400" dirty="0">
                <a:latin typeface="仿宋" panose="02010609060101010101" pitchFamily="49" charset="-122"/>
                <a:ea typeface="仿宋" panose="02010609060101010101" pitchFamily="49" charset="-122"/>
              </a:rPr>
              <a:t>信用认证标的保障方式是本金保障，而实地认证标与机构担保标的保障方式均为本息保障。其中，信用认证标有</a:t>
            </a:r>
            <a:r>
              <a:rPr lang="en-US" altLang="zh-CN" sz="2400" dirty="0">
                <a:latin typeface="仿宋" panose="02010609060101010101" pitchFamily="49" charset="-122"/>
                <a:ea typeface="仿宋" panose="02010609060101010101" pitchFamily="49" charset="-122"/>
              </a:rPr>
              <a:t>26431</a:t>
            </a:r>
            <a:r>
              <a:rPr lang="zh-CN" altLang="en-US" sz="2400" dirty="0">
                <a:latin typeface="仿宋" panose="02010609060101010101" pitchFamily="49" charset="-122"/>
                <a:ea typeface="仿宋" panose="02010609060101010101" pitchFamily="49" charset="-122"/>
              </a:rPr>
              <a:t>笔，实地认证标与机构担保标分别有</a:t>
            </a:r>
            <a:r>
              <a:rPr lang="en-US" altLang="zh-CN" sz="2400" dirty="0">
                <a:latin typeface="仿宋" panose="02010609060101010101" pitchFamily="49" charset="-122"/>
                <a:ea typeface="仿宋" panose="02010609060101010101" pitchFamily="49" charset="-122"/>
              </a:rPr>
              <a:t>8322</a:t>
            </a:r>
            <a:r>
              <a:rPr lang="zh-CN" altLang="en-US" sz="2400" dirty="0">
                <a:latin typeface="仿宋" panose="02010609060101010101" pitchFamily="49" charset="-122"/>
                <a:ea typeface="仿宋" panose="02010609060101010101" pitchFamily="49" charset="-122"/>
              </a:rPr>
              <a:t>与</a:t>
            </a:r>
            <a:r>
              <a:rPr lang="en-US" altLang="zh-CN" sz="2400" dirty="0">
                <a:latin typeface="仿宋" panose="02010609060101010101" pitchFamily="49" charset="-122"/>
                <a:ea typeface="仿宋" panose="02010609060101010101" pitchFamily="49" charset="-122"/>
              </a:rPr>
              <a:t>1231</a:t>
            </a:r>
            <a:r>
              <a:rPr lang="zh-CN" altLang="en-US" sz="2400" dirty="0">
                <a:latin typeface="仿宋" panose="02010609060101010101" pitchFamily="49" charset="-122"/>
                <a:ea typeface="仿宋" panose="02010609060101010101" pitchFamily="49" charset="-122"/>
              </a:rPr>
              <a:t>笔。可以看出，大部分借款的标的类型均为信用认证标，其保障性相对来说较为一般。</a:t>
            </a:r>
            <a:endParaRPr lang="zh-CN" altLang="zh-CN" sz="2400" dirty="0" smtClean="0">
              <a:latin typeface="仿宋" panose="02010609060101010101" pitchFamily="49" charset="-122"/>
              <a:ea typeface="仿宋" panose="02010609060101010101" pitchFamily="49"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537138" y="1517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099"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25026" y="333019"/>
            <a:ext cx="5182718" cy="3723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035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506350" y="226697"/>
            <a:ext cx="11179300" cy="4351338"/>
          </a:xfrm>
        </p:spPr>
        <p:txBody>
          <a:bodyPr>
            <a:noAutofit/>
          </a:bodyPr>
          <a:lstStyle/>
          <a:p>
            <a:pPr>
              <a:lnSpc>
                <a:spcPct val="150000"/>
              </a:lnSpc>
            </a:pPr>
            <a:r>
              <a:rPr lang="en-US" altLang="zh-CN" sz="2400" dirty="0">
                <a:latin typeface="仿宋" panose="02010609060101010101" pitchFamily="49" charset="-122"/>
                <a:ea typeface="仿宋" panose="02010609060101010101" pitchFamily="49" charset="-122"/>
              </a:rPr>
              <a:t>4</a:t>
            </a:r>
            <a:r>
              <a:rPr lang="zh-CN" altLang="en-US" sz="2400" dirty="0">
                <a:latin typeface="仿宋" panose="02010609060101010101" pitchFamily="49" charset="-122"/>
                <a:ea typeface="仿宋" panose="02010609060101010101" pitchFamily="49" charset="-122"/>
              </a:rPr>
              <a:t>、借款金额</a:t>
            </a: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smtClean="0">
              <a:latin typeface="仿宋" panose="02010609060101010101" pitchFamily="49" charset="-122"/>
              <a:ea typeface="仿宋" panose="02010609060101010101" pitchFamily="49"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537138" y="1517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238" y="1104083"/>
            <a:ext cx="9149687"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625936" y="5455421"/>
            <a:ext cx="10274292" cy="830997"/>
          </a:xfrm>
          <a:prstGeom prst="rect">
            <a:avLst/>
          </a:prstGeom>
        </p:spPr>
        <p:txBody>
          <a:bodyPr wrap="square">
            <a:spAutoFit/>
          </a:bodyPr>
          <a:lstStyle/>
          <a:p>
            <a:r>
              <a:rPr lang="zh-CN" altLang="zh-CN" sz="2400" dirty="0">
                <a:latin typeface="仿宋" panose="02010609060101010101" pitchFamily="49" charset="-122"/>
                <a:ea typeface="仿宋" panose="02010609060101010101" pitchFamily="49" charset="-122"/>
              </a:rPr>
              <a:t>综合本文</a:t>
            </a:r>
            <a:r>
              <a:rPr lang="en-US" altLang="zh-CN" sz="2400" dirty="0">
                <a:latin typeface="仿宋" panose="02010609060101010101" pitchFamily="49" charset="-122"/>
                <a:ea typeface="仿宋" panose="02010609060101010101" pitchFamily="49" charset="-122"/>
              </a:rPr>
              <a:t>35987</a:t>
            </a:r>
            <a:r>
              <a:rPr lang="zh-CN" altLang="zh-CN" sz="2400" dirty="0">
                <a:latin typeface="仿宋" panose="02010609060101010101" pitchFamily="49" charset="-122"/>
                <a:ea typeface="仿宋" panose="02010609060101010101" pitchFamily="49" charset="-122"/>
              </a:rPr>
              <a:t>个样本，借款金额平均为</a:t>
            </a:r>
            <a:r>
              <a:rPr lang="en-US" altLang="zh-CN" sz="2400" dirty="0">
                <a:latin typeface="仿宋" panose="02010609060101010101" pitchFamily="49" charset="-122"/>
                <a:ea typeface="仿宋" panose="02010609060101010101" pitchFamily="49" charset="-122"/>
              </a:rPr>
              <a:t>46502.50</a:t>
            </a:r>
            <a:r>
              <a:rPr lang="zh-CN" altLang="zh-CN" sz="2400" dirty="0">
                <a:latin typeface="仿宋" panose="02010609060101010101" pitchFamily="49" charset="-122"/>
                <a:ea typeface="仿宋" panose="02010609060101010101" pitchFamily="49" charset="-122"/>
              </a:rPr>
              <a:t>元，其中用户发起的借款金额大多小于</a:t>
            </a:r>
            <a:r>
              <a:rPr lang="en-US" altLang="zh-CN" sz="2400" dirty="0">
                <a:latin typeface="仿宋" panose="02010609060101010101" pitchFamily="49" charset="-122"/>
                <a:ea typeface="仿宋" panose="02010609060101010101" pitchFamily="49" charset="-122"/>
              </a:rPr>
              <a:t>100000</a:t>
            </a:r>
            <a:r>
              <a:rPr lang="zh-CN" altLang="zh-CN" sz="2400" dirty="0">
                <a:latin typeface="仿宋" panose="02010609060101010101" pitchFamily="49" charset="-122"/>
                <a:ea typeface="仿宋" panose="02010609060101010101" pitchFamily="49" charset="-122"/>
              </a:rPr>
              <a:t>元，</a:t>
            </a:r>
            <a:endParaRPr lang="zh-CN" altLang="en-US"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2460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506350" y="226697"/>
            <a:ext cx="11179300" cy="4351338"/>
          </a:xfrm>
        </p:spPr>
        <p:txBody>
          <a:bodyPr>
            <a:noAutofit/>
          </a:bodyPr>
          <a:lstStyle/>
          <a:p>
            <a:pPr>
              <a:lnSpc>
                <a:spcPct val="150000"/>
              </a:lnSpc>
            </a:pPr>
            <a:r>
              <a:rPr lang="en-US" altLang="zh-CN" sz="2400" dirty="0">
                <a:latin typeface="仿宋" panose="02010609060101010101" pitchFamily="49" charset="-122"/>
                <a:ea typeface="仿宋" panose="02010609060101010101" pitchFamily="49" charset="-122"/>
              </a:rPr>
              <a:t>5</a:t>
            </a:r>
            <a:r>
              <a:rPr lang="zh-CN" altLang="en-US" sz="2400" dirty="0">
                <a:latin typeface="仿宋" panose="02010609060101010101" pitchFamily="49" charset="-122"/>
                <a:ea typeface="仿宋" panose="02010609060101010101" pitchFamily="49" charset="-122"/>
              </a:rPr>
              <a:t>、年利率</a:t>
            </a:r>
            <a:endParaRPr lang="en-US" altLang="zh-CN" sz="2400" dirty="0" smtClean="0">
              <a:latin typeface="仿宋" panose="02010609060101010101" pitchFamily="49" charset="-122"/>
              <a:ea typeface="仿宋" panose="02010609060101010101" pitchFamily="49"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537138" y="1517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107" y="1392331"/>
            <a:ext cx="9522219" cy="4172755"/>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625936" y="5455421"/>
            <a:ext cx="10274292" cy="830997"/>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rPr>
              <a:t>根据样本可得，该平台观测记录内发起的借款交易年利率平均为</a:t>
            </a:r>
            <a:r>
              <a:rPr lang="en-US" altLang="zh-CN" sz="2400" dirty="0">
                <a:latin typeface="仿宋" panose="02010609060101010101" pitchFamily="49" charset="-122"/>
                <a:ea typeface="仿宋" panose="02010609060101010101" pitchFamily="49" charset="-122"/>
              </a:rPr>
              <a:t>13.23%</a:t>
            </a:r>
            <a:r>
              <a:rPr lang="zh-CN" altLang="en-US" sz="2400" dirty="0">
                <a:latin typeface="仿宋" panose="02010609060101010101" pitchFamily="49" charset="-122"/>
                <a:ea typeface="仿宋" panose="02010609060101010101" pitchFamily="49" charset="-122"/>
              </a:rPr>
              <a:t>，其中，在</a:t>
            </a:r>
            <a:r>
              <a:rPr lang="en-US" altLang="zh-CN" sz="2400" dirty="0">
                <a:latin typeface="仿宋" panose="02010609060101010101" pitchFamily="49" charset="-122"/>
                <a:ea typeface="仿宋" panose="02010609060101010101" pitchFamily="49" charset="-122"/>
              </a:rPr>
              <a:t>[11%</a:t>
            </a: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17%)</a:t>
            </a:r>
            <a:r>
              <a:rPr lang="zh-CN" altLang="en-US" sz="2400" dirty="0">
                <a:latin typeface="仿宋" panose="02010609060101010101" pitchFamily="49" charset="-122"/>
                <a:ea typeface="仿宋" panose="02010609060101010101" pitchFamily="49" charset="-122"/>
              </a:rPr>
              <a:t>中的数量最多，占到了</a:t>
            </a:r>
            <a:r>
              <a:rPr lang="en-US" altLang="zh-CN" sz="2400" dirty="0">
                <a:latin typeface="仿宋" panose="02010609060101010101" pitchFamily="49" charset="-122"/>
                <a:ea typeface="仿宋" panose="02010609060101010101" pitchFamily="49" charset="-122"/>
              </a:rPr>
              <a:t>66.23%</a:t>
            </a:r>
            <a:r>
              <a:rPr lang="zh-CN" altLang="en-US" sz="2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2731920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506350" y="226697"/>
            <a:ext cx="11179300" cy="4351338"/>
          </a:xfrm>
        </p:spPr>
        <p:txBody>
          <a:bodyPr>
            <a:noAutofit/>
          </a:bodyPr>
          <a:lstStyle/>
          <a:p>
            <a:pPr>
              <a:lnSpc>
                <a:spcPct val="150000"/>
              </a:lnSpc>
            </a:pPr>
            <a:r>
              <a:rPr lang="en-US" altLang="zh-CN" sz="2400" dirty="0">
                <a:latin typeface="仿宋" panose="02010609060101010101" pitchFamily="49" charset="-122"/>
                <a:ea typeface="仿宋" panose="02010609060101010101" pitchFamily="49" charset="-122"/>
              </a:rPr>
              <a:t>6</a:t>
            </a:r>
            <a:r>
              <a:rPr lang="zh-CN" altLang="en-US" sz="2400" dirty="0">
                <a:latin typeface="仿宋" panose="02010609060101010101" pitchFamily="49" charset="-122"/>
                <a:ea typeface="仿宋" panose="02010609060101010101" pitchFamily="49" charset="-122"/>
              </a:rPr>
              <a:t>、还款期限</a:t>
            </a:r>
            <a:endParaRPr lang="en-US" altLang="zh-CN" sz="2400" dirty="0" smtClean="0">
              <a:latin typeface="仿宋" panose="02010609060101010101" pitchFamily="49" charset="-122"/>
              <a:ea typeface="仿宋" panose="02010609060101010101" pitchFamily="49"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537138" y="1517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4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561" y="815909"/>
            <a:ext cx="9586220" cy="4091753"/>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722561" y="5264913"/>
            <a:ext cx="10018642" cy="830997"/>
          </a:xfrm>
          <a:prstGeom prst="rect">
            <a:avLst/>
          </a:prstGeom>
        </p:spPr>
        <p:txBody>
          <a:bodyPr wrap="square">
            <a:spAutoFit/>
          </a:bodyPr>
          <a:lstStyle/>
          <a:p>
            <a:r>
              <a:rPr lang="zh-CN" altLang="zh-CN" sz="2400" dirty="0">
                <a:latin typeface="仿宋" panose="02010609060101010101" pitchFamily="49" charset="-122"/>
                <a:ea typeface="仿宋" panose="02010609060101010101" pitchFamily="49" charset="-122"/>
              </a:rPr>
              <a:t>在本文</a:t>
            </a:r>
            <a:r>
              <a:rPr lang="en-US" altLang="zh-CN" sz="2400" dirty="0">
                <a:latin typeface="仿宋" panose="02010609060101010101" pitchFamily="49" charset="-122"/>
                <a:ea typeface="仿宋" panose="02010609060101010101" pitchFamily="49" charset="-122"/>
              </a:rPr>
              <a:t>35984</a:t>
            </a:r>
            <a:r>
              <a:rPr lang="zh-CN" altLang="zh-CN" sz="2400" dirty="0">
                <a:latin typeface="仿宋" panose="02010609060101010101" pitchFamily="49" charset="-122"/>
                <a:ea typeface="仿宋" panose="02010609060101010101" pitchFamily="49" charset="-122"/>
              </a:rPr>
              <a:t>条借款记录中，还款期限平均为</a:t>
            </a:r>
            <a:r>
              <a:rPr lang="en-US" altLang="zh-CN" sz="2400" dirty="0">
                <a:latin typeface="仿宋" panose="02010609060101010101" pitchFamily="49" charset="-122"/>
                <a:ea typeface="仿宋" panose="02010609060101010101" pitchFamily="49" charset="-122"/>
              </a:rPr>
              <a:t>17.04</a:t>
            </a:r>
            <a:r>
              <a:rPr lang="zh-CN" altLang="zh-CN" sz="2400" dirty="0">
                <a:latin typeface="仿宋" panose="02010609060101010101" pitchFamily="49" charset="-122"/>
                <a:ea typeface="仿宋" panose="02010609060101010101" pitchFamily="49" charset="-122"/>
              </a:rPr>
              <a:t>个月，最小值为</a:t>
            </a:r>
            <a:r>
              <a:rPr lang="en-US" altLang="zh-CN" sz="2400" dirty="0">
                <a:latin typeface="仿宋" panose="02010609060101010101" pitchFamily="49" charset="-122"/>
                <a:ea typeface="仿宋" panose="02010609060101010101" pitchFamily="49" charset="-122"/>
              </a:rPr>
              <a:t>3</a:t>
            </a:r>
            <a:r>
              <a:rPr lang="zh-CN" altLang="zh-CN" sz="2400" dirty="0">
                <a:latin typeface="仿宋" panose="02010609060101010101" pitchFamily="49" charset="-122"/>
                <a:ea typeface="仿宋" panose="02010609060101010101" pitchFamily="49" charset="-122"/>
              </a:rPr>
              <a:t>个月，最大值为</a:t>
            </a:r>
            <a:r>
              <a:rPr lang="en-US" altLang="zh-CN" sz="2400" dirty="0">
                <a:latin typeface="仿宋" panose="02010609060101010101" pitchFamily="49" charset="-122"/>
                <a:ea typeface="仿宋" panose="02010609060101010101" pitchFamily="49" charset="-122"/>
              </a:rPr>
              <a:t>36</a:t>
            </a:r>
            <a:r>
              <a:rPr lang="zh-CN" altLang="zh-CN" sz="2400" dirty="0">
                <a:latin typeface="仿宋" panose="02010609060101010101" pitchFamily="49" charset="-122"/>
                <a:ea typeface="仿宋" panose="02010609060101010101" pitchFamily="49" charset="-122"/>
              </a:rPr>
              <a:t>个月，中位数为</a:t>
            </a:r>
            <a:r>
              <a:rPr lang="en-US" altLang="zh-CN" sz="2400" dirty="0">
                <a:latin typeface="仿宋" panose="02010609060101010101" pitchFamily="49" charset="-122"/>
                <a:ea typeface="仿宋" panose="02010609060101010101" pitchFamily="49" charset="-122"/>
              </a:rPr>
              <a:t>12</a:t>
            </a:r>
            <a:r>
              <a:rPr lang="zh-CN" altLang="zh-CN" sz="2400" dirty="0">
                <a:latin typeface="仿宋" panose="02010609060101010101" pitchFamily="49" charset="-122"/>
                <a:ea typeface="仿宋" panose="02010609060101010101" pitchFamily="49" charset="-122"/>
              </a:rPr>
              <a:t>个月，众数为</a:t>
            </a:r>
            <a:r>
              <a:rPr lang="en-US" altLang="zh-CN" sz="2400" dirty="0">
                <a:latin typeface="仿宋" panose="02010609060101010101" pitchFamily="49" charset="-122"/>
                <a:ea typeface="仿宋" panose="02010609060101010101" pitchFamily="49" charset="-122"/>
              </a:rPr>
              <a:t>24</a:t>
            </a:r>
            <a:r>
              <a:rPr lang="zh-CN" altLang="zh-CN" sz="2400" dirty="0">
                <a:latin typeface="仿宋" panose="02010609060101010101" pitchFamily="49" charset="-122"/>
                <a:ea typeface="仿宋" panose="02010609060101010101" pitchFamily="49" charset="-122"/>
              </a:rPr>
              <a:t>个月。标准差为</a:t>
            </a:r>
            <a:r>
              <a:rPr lang="en-US" altLang="zh-CN" sz="2400" dirty="0">
                <a:latin typeface="仿宋" panose="02010609060101010101" pitchFamily="49" charset="-122"/>
                <a:ea typeface="仿宋" panose="02010609060101010101" pitchFamily="49" charset="-122"/>
              </a:rPr>
              <a:t>11.21</a:t>
            </a:r>
            <a:r>
              <a:rPr lang="zh-CN" altLang="zh-CN" sz="2400" dirty="0">
                <a:latin typeface="仿宋" panose="02010609060101010101" pitchFamily="49" charset="-122"/>
                <a:ea typeface="仿宋" panose="02010609060101010101" pitchFamily="49" charset="-122"/>
              </a:rPr>
              <a:t>个月。</a:t>
            </a:r>
            <a:endParaRPr lang="zh-CN" altLang="en-US"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59396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506350" y="226697"/>
            <a:ext cx="11179300" cy="4351338"/>
          </a:xfrm>
        </p:spPr>
        <p:txBody>
          <a:bodyPr>
            <a:noAutofit/>
          </a:bodyPr>
          <a:lstStyle/>
          <a:p>
            <a:pPr>
              <a:lnSpc>
                <a:spcPct val="150000"/>
              </a:lnSpc>
            </a:pPr>
            <a:r>
              <a:rPr lang="zh-CN" altLang="en-US" sz="2400" dirty="0">
                <a:latin typeface="仿宋" panose="02010609060101010101" pitchFamily="49" charset="-122"/>
                <a:ea typeface="仿宋" panose="02010609060101010101" pitchFamily="49" charset="-122"/>
              </a:rPr>
              <a:t>（二）借款用户的描述性统计</a:t>
            </a:r>
          </a:p>
          <a:p>
            <a:pPr>
              <a:lnSpc>
                <a:spcPct val="150000"/>
              </a:lnSpc>
            </a:pPr>
            <a:r>
              <a:rPr lang="zh-CN" altLang="en-US" sz="2400" dirty="0">
                <a:latin typeface="仿宋" panose="02010609060101010101" pitchFamily="49" charset="-122"/>
                <a:ea typeface="仿宋" panose="02010609060101010101" pitchFamily="49" charset="-122"/>
              </a:rPr>
              <a:t>在</a:t>
            </a:r>
            <a:r>
              <a:rPr lang="en-US" altLang="zh-CN" sz="2400" dirty="0">
                <a:latin typeface="仿宋" panose="02010609060101010101" pitchFamily="49" charset="-122"/>
                <a:ea typeface="仿宋" panose="02010609060101010101" pitchFamily="49" charset="-122"/>
              </a:rPr>
              <a:t>35984</a:t>
            </a:r>
            <a:r>
              <a:rPr lang="zh-CN" altLang="en-US" sz="2400" dirty="0">
                <a:latin typeface="仿宋" panose="02010609060101010101" pitchFamily="49" charset="-122"/>
                <a:ea typeface="仿宋" panose="02010609060101010101" pitchFamily="49" charset="-122"/>
              </a:rPr>
              <a:t>个借款样本中，共有</a:t>
            </a:r>
            <a:r>
              <a:rPr lang="en-US" altLang="zh-CN" sz="2400" dirty="0">
                <a:latin typeface="仿宋" panose="02010609060101010101" pitchFamily="49" charset="-122"/>
                <a:ea typeface="仿宋" panose="02010609060101010101" pitchFamily="49" charset="-122"/>
              </a:rPr>
              <a:t>30823</a:t>
            </a:r>
            <a:r>
              <a:rPr lang="zh-CN" altLang="en-US" sz="2400" dirty="0">
                <a:latin typeface="仿宋" panose="02010609060101010101" pitchFamily="49" charset="-122"/>
                <a:ea typeface="仿宋" panose="02010609060101010101" pitchFamily="49" charset="-122"/>
              </a:rPr>
              <a:t>名用户发起借款</a:t>
            </a:r>
            <a:r>
              <a:rPr lang="zh-CN" altLang="en-US" sz="2400" dirty="0" smtClean="0">
                <a:latin typeface="仿宋" panose="02010609060101010101" pitchFamily="49" charset="-122"/>
                <a:ea typeface="仿宋" panose="02010609060101010101" pitchFamily="49" charset="-122"/>
              </a:rPr>
              <a:t>。</a:t>
            </a:r>
            <a:endParaRPr lang="en-US" altLang="zh-CN" sz="2400" dirty="0" smtClean="0">
              <a:latin typeface="仿宋" panose="02010609060101010101" pitchFamily="49" charset="-122"/>
              <a:ea typeface="仿宋" panose="02010609060101010101" pitchFamily="49" charset="-122"/>
            </a:endParaRPr>
          </a:p>
          <a:p>
            <a:pPr>
              <a:lnSpc>
                <a:spcPct val="150000"/>
              </a:lnSpc>
            </a:pPr>
            <a:r>
              <a:rPr lang="en-US" altLang="zh-CN" sz="2400" dirty="0">
                <a:latin typeface="仿宋" panose="02010609060101010101" pitchFamily="49" charset="-122"/>
                <a:ea typeface="仿宋" panose="02010609060101010101" pitchFamily="49" charset="-122"/>
              </a:rPr>
              <a:t>1</a:t>
            </a:r>
            <a:r>
              <a:rPr lang="zh-CN" altLang="en-US" sz="2400" dirty="0">
                <a:latin typeface="仿宋" panose="02010609060101010101" pitchFamily="49" charset="-122"/>
                <a:ea typeface="仿宋" panose="02010609060101010101" pitchFamily="49" charset="-122"/>
              </a:rPr>
              <a:t>、年龄</a:t>
            </a: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537138" y="1517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26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1508" y="1783268"/>
            <a:ext cx="6371630" cy="3765504"/>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722561" y="5548772"/>
            <a:ext cx="10018642" cy="830997"/>
          </a:xfrm>
          <a:prstGeom prst="rect">
            <a:avLst/>
          </a:prstGeom>
        </p:spPr>
        <p:txBody>
          <a:bodyPr wrap="square">
            <a:spAutoFit/>
          </a:bodyPr>
          <a:lstStyle/>
          <a:p>
            <a:r>
              <a:rPr lang="zh-CN" altLang="en-US" sz="2400" dirty="0" smtClean="0">
                <a:latin typeface="仿宋" panose="02010609060101010101" pitchFamily="49" charset="-122"/>
                <a:ea typeface="仿宋" panose="02010609060101010101" pitchFamily="49" charset="-122"/>
              </a:rPr>
              <a:t>借款用户的平均年龄为</a:t>
            </a:r>
            <a:r>
              <a:rPr lang="en-US" altLang="zh-CN" sz="2400" dirty="0" smtClean="0">
                <a:latin typeface="仿宋" panose="02010609060101010101" pitchFamily="49" charset="-122"/>
                <a:ea typeface="仿宋" panose="02010609060101010101" pitchFamily="49" charset="-122"/>
              </a:rPr>
              <a:t>33</a:t>
            </a:r>
            <a:r>
              <a:rPr lang="zh-CN" altLang="en-US" sz="2400" dirty="0" smtClean="0">
                <a:latin typeface="仿宋" panose="02010609060101010101" pitchFamily="49" charset="-122"/>
                <a:ea typeface="仿宋" panose="02010609060101010101" pitchFamily="49" charset="-122"/>
              </a:rPr>
              <a:t>岁。借款用户的平均年龄为</a:t>
            </a:r>
            <a:r>
              <a:rPr lang="en-US" altLang="zh-CN" sz="2400" dirty="0" smtClean="0">
                <a:latin typeface="仿宋" panose="02010609060101010101" pitchFamily="49" charset="-122"/>
                <a:ea typeface="仿宋" panose="02010609060101010101" pitchFamily="49" charset="-122"/>
              </a:rPr>
              <a:t>33</a:t>
            </a:r>
            <a:r>
              <a:rPr lang="zh-CN" altLang="en-US" sz="2400" dirty="0">
                <a:latin typeface="仿宋" panose="02010609060101010101" pitchFamily="49" charset="-122"/>
                <a:ea typeface="仿宋" panose="02010609060101010101" pitchFamily="49" charset="-122"/>
              </a:rPr>
              <a:t>岁。其中</a:t>
            </a:r>
            <a:r>
              <a:rPr lang="en-US" altLang="zh-CN" sz="2400" dirty="0">
                <a:latin typeface="仿宋" panose="02010609060101010101" pitchFamily="49" charset="-122"/>
                <a:ea typeface="仿宋" panose="02010609060101010101" pitchFamily="49" charset="-122"/>
              </a:rPr>
              <a:t>20</a:t>
            </a:r>
            <a:r>
              <a:rPr lang="zh-CN" altLang="en-US" sz="2400" dirty="0">
                <a:latin typeface="仿宋" panose="02010609060101010101" pitchFamily="49" charset="-122"/>
                <a:ea typeface="仿宋" panose="02010609060101010101" pitchFamily="49" charset="-122"/>
              </a:rPr>
              <a:t>至</a:t>
            </a:r>
            <a:r>
              <a:rPr lang="en-US" altLang="zh-CN" sz="2400" dirty="0">
                <a:latin typeface="仿宋" panose="02010609060101010101" pitchFamily="49" charset="-122"/>
                <a:ea typeface="仿宋" panose="02010609060101010101" pitchFamily="49" charset="-122"/>
              </a:rPr>
              <a:t>30</a:t>
            </a:r>
            <a:r>
              <a:rPr lang="zh-CN" altLang="en-US" sz="2400" dirty="0">
                <a:latin typeface="仿宋" panose="02010609060101010101" pitchFamily="49" charset="-122"/>
                <a:ea typeface="仿宋" panose="02010609060101010101" pitchFamily="49" charset="-122"/>
              </a:rPr>
              <a:t>岁用户占</a:t>
            </a:r>
            <a:r>
              <a:rPr lang="en-US" altLang="zh-CN" sz="2400" dirty="0">
                <a:latin typeface="仿宋" panose="02010609060101010101" pitchFamily="49" charset="-122"/>
                <a:ea typeface="仿宋" panose="02010609060101010101" pitchFamily="49" charset="-122"/>
              </a:rPr>
              <a:t>70.27%</a:t>
            </a:r>
            <a:r>
              <a:rPr lang="zh-CN" altLang="en-US" sz="2400" dirty="0">
                <a:latin typeface="仿宋" panose="02010609060101010101" pitchFamily="49" charset="-122"/>
                <a:ea typeface="仿宋" panose="02010609060101010101" pitchFamily="49" charset="-122"/>
              </a:rPr>
              <a:t>，总体来说借款用户属于较年轻群体。</a:t>
            </a:r>
          </a:p>
        </p:txBody>
      </p:sp>
    </p:spTree>
    <p:extLst>
      <p:ext uri="{BB962C8B-B14F-4D97-AF65-F5344CB8AC3E}">
        <p14:creationId xmlns:p14="http://schemas.microsoft.com/office/powerpoint/2010/main" val="29283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506350" y="226697"/>
            <a:ext cx="11179300" cy="4351338"/>
          </a:xfrm>
        </p:spPr>
        <p:txBody>
          <a:bodyPr>
            <a:noAutofit/>
          </a:bodyPr>
          <a:lstStyle/>
          <a:p>
            <a:pPr>
              <a:lnSpc>
                <a:spcPct val="150000"/>
              </a:lnSpc>
            </a:pPr>
            <a:r>
              <a:rPr lang="en-US" altLang="zh-CN" sz="2400" dirty="0">
                <a:latin typeface="仿宋" panose="02010609060101010101" pitchFamily="49" charset="-122"/>
                <a:ea typeface="仿宋" panose="02010609060101010101" pitchFamily="49" charset="-122"/>
              </a:rPr>
              <a:t>2</a:t>
            </a:r>
            <a:r>
              <a:rPr lang="zh-CN" altLang="en-US" sz="2400" dirty="0">
                <a:latin typeface="仿宋" panose="02010609060101010101" pitchFamily="49" charset="-122"/>
                <a:ea typeface="仿宋" panose="02010609060101010101" pitchFamily="49" charset="-122"/>
              </a:rPr>
              <a:t>、最高学历</a:t>
            </a: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a:latin typeface="仿宋" panose="02010609060101010101" pitchFamily="49" charset="-122"/>
              <a:ea typeface="仿宋" panose="02010609060101010101" pitchFamily="49" charset="-122"/>
            </a:endParaRPr>
          </a:p>
          <a:p>
            <a:pPr marL="0" indent="0">
              <a:lnSpc>
                <a:spcPct val="150000"/>
              </a:lnSpc>
              <a:buNone/>
            </a:pP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a:latin typeface="仿宋" panose="02010609060101010101" pitchFamily="49" charset="-122"/>
              <a:ea typeface="仿宋" panose="02010609060101010101" pitchFamily="49"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537138" y="1517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709133" y="5199263"/>
            <a:ext cx="10018642" cy="1200329"/>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rPr>
              <a:t>借款用户中有</a:t>
            </a:r>
            <a:r>
              <a:rPr lang="en-US" altLang="zh-CN" sz="2400" dirty="0">
                <a:latin typeface="仿宋" panose="02010609060101010101" pitchFamily="49" charset="-122"/>
                <a:ea typeface="仿宋" panose="02010609060101010101" pitchFamily="49" charset="-122"/>
              </a:rPr>
              <a:t>12</a:t>
            </a:r>
            <a:r>
              <a:rPr lang="zh-CN" altLang="en-US" sz="2400" dirty="0">
                <a:latin typeface="仿宋" panose="02010609060101010101" pitchFamily="49" charset="-122"/>
                <a:ea typeface="仿宋" panose="02010609060101010101" pitchFamily="49" charset="-122"/>
              </a:rPr>
              <a:t>名借款用户未填写学历，高中或以下学历的用户有</a:t>
            </a:r>
            <a:r>
              <a:rPr lang="en-US" altLang="zh-CN" sz="2400" dirty="0">
                <a:latin typeface="仿宋" panose="02010609060101010101" pitchFamily="49" charset="-122"/>
                <a:ea typeface="仿宋" panose="02010609060101010101" pitchFamily="49" charset="-122"/>
              </a:rPr>
              <a:t>11064</a:t>
            </a:r>
            <a:r>
              <a:rPr lang="zh-CN" altLang="en-US" sz="2400" dirty="0">
                <a:latin typeface="仿宋" panose="02010609060101010101" pitchFamily="49" charset="-122"/>
                <a:ea typeface="仿宋" panose="02010609060101010101" pitchFamily="49" charset="-122"/>
              </a:rPr>
              <a:t>名，大专毕业的用户有</a:t>
            </a:r>
            <a:r>
              <a:rPr lang="en-US" altLang="zh-CN" sz="2400" dirty="0">
                <a:latin typeface="仿宋" panose="02010609060101010101" pitchFamily="49" charset="-122"/>
                <a:ea typeface="仿宋" panose="02010609060101010101" pitchFamily="49" charset="-122"/>
              </a:rPr>
              <a:t>13258</a:t>
            </a:r>
            <a:r>
              <a:rPr lang="zh-CN" altLang="en-US" sz="2400" dirty="0" smtClean="0">
                <a:latin typeface="仿宋" panose="02010609060101010101" pitchFamily="49" charset="-122"/>
                <a:ea typeface="仿宋" panose="02010609060101010101" pitchFamily="49" charset="-122"/>
              </a:rPr>
              <a:t>名</a:t>
            </a:r>
            <a:r>
              <a:rPr lang="zh-CN" altLang="en-US" sz="2400" dirty="0">
                <a:latin typeface="仿宋" panose="02010609060101010101" pitchFamily="49" charset="-122"/>
                <a:ea typeface="仿宋" panose="02010609060101010101" pitchFamily="49" charset="-122"/>
              </a:rPr>
              <a:t>。</a:t>
            </a:r>
            <a:r>
              <a:rPr lang="zh-CN" altLang="en-US" sz="2400" dirty="0" smtClean="0">
                <a:latin typeface="仿宋" panose="02010609060101010101" pitchFamily="49" charset="-122"/>
                <a:ea typeface="仿宋" panose="02010609060101010101" pitchFamily="49" charset="-122"/>
              </a:rPr>
              <a:t>说明</a:t>
            </a:r>
            <a:r>
              <a:rPr lang="zh-CN" altLang="en-US" sz="2400" dirty="0">
                <a:latin typeface="仿宋" panose="02010609060101010101" pitchFamily="49" charset="-122"/>
                <a:ea typeface="仿宋" panose="02010609060101010101" pitchFamily="49" charset="-122"/>
              </a:rPr>
              <a:t>大部分借款用户的学历集中在高中或以下只大专学历，本科及以上学历的用户相对来说较少。</a:t>
            </a:r>
          </a:p>
        </p:txBody>
      </p:sp>
      <p:sp>
        <p:nvSpPr>
          <p:cNvPr id="2" name="Rectangle 2"/>
          <p:cNvSpPr>
            <a:spLocks noChangeArrowheads="1"/>
          </p:cNvSpPr>
          <p:nvPr/>
        </p:nvSpPr>
        <p:spPr bwMode="auto">
          <a:xfrm>
            <a:off x="2988409" y="550608"/>
            <a:ext cx="198722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048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8408" y="550609"/>
            <a:ext cx="5977617" cy="4154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316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366814" y="0"/>
            <a:ext cx="11179300" cy="4351338"/>
          </a:xfrm>
        </p:spPr>
        <p:txBody>
          <a:bodyPr>
            <a:noAutofit/>
          </a:bodyPr>
          <a:lstStyle/>
          <a:p>
            <a:pPr>
              <a:lnSpc>
                <a:spcPct val="150000"/>
              </a:lnSpc>
            </a:pPr>
            <a:r>
              <a:rPr lang="en-US" altLang="zh-CN" sz="2400" dirty="0">
                <a:latin typeface="仿宋" panose="02010609060101010101" pitchFamily="49" charset="-122"/>
                <a:ea typeface="仿宋" panose="02010609060101010101" pitchFamily="49" charset="-122"/>
              </a:rPr>
              <a:t>3</a:t>
            </a:r>
            <a:r>
              <a:rPr lang="zh-CN" altLang="en-US" sz="2400" dirty="0">
                <a:latin typeface="仿宋" panose="02010609060101010101" pitchFamily="49" charset="-122"/>
                <a:ea typeface="仿宋" panose="02010609060101010101" pitchFamily="49" charset="-122"/>
              </a:rPr>
              <a:t>、所在公司行业</a:t>
            </a: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a:latin typeface="仿宋" panose="02010609060101010101" pitchFamily="49" charset="-122"/>
              <a:ea typeface="仿宋" panose="02010609060101010101" pitchFamily="49" charset="-122"/>
            </a:endParaRPr>
          </a:p>
          <a:p>
            <a:pPr marL="0" indent="0">
              <a:lnSpc>
                <a:spcPct val="150000"/>
              </a:lnSpc>
              <a:buNone/>
            </a:pP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a:latin typeface="仿宋" panose="02010609060101010101" pitchFamily="49" charset="-122"/>
              <a:ea typeface="仿宋" panose="02010609060101010101" pitchFamily="49"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537138" y="1517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506350" y="699915"/>
            <a:ext cx="1739164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1505" name="Picture 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4962" y="477393"/>
            <a:ext cx="10195866" cy="5088835"/>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594962" y="5566228"/>
            <a:ext cx="10305266" cy="1200329"/>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rPr>
              <a:t>可以看出，很大比例的借款用户都在从事零售</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批发及制造业行业，共占</a:t>
            </a:r>
            <a:r>
              <a:rPr lang="en-US" altLang="zh-CN" sz="2400" dirty="0">
                <a:latin typeface="仿宋" panose="02010609060101010101" pitchFamily="49" charset="-122"/>
                <a:ea typeface="仿宋" panose="02010609060101010101" pitchFamily="49" charset="-122"/>
              </a:rPr>
              <a:t>37.36%</a:t>
            </a:r>
            <a:r>
              <a:rPr lang="zh-CN" altLang="en-US" sz="2400" dirty="0">
                <a:latin typeface="仿宋" panose="02010609060101010101" pitchFamily="49" charset="-122"/>
                <a:ea typeface="仿宋" panose="02010609060101010101" pitchFamily="49" charset="-122"/>
              </a:rPr>
              <a:t>，而从事公益组织、体育</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艺术、计算机系统等行业的用户鲜少在该平台发起借款。</a:t>
            </a:r>
          </a:p>
        </p:txBody>
      </p:sp>
    </p:spTree>
    <p:extLst>
      <p:ext uri="{BB962C8B-B14F-4D97-AF65-F5344CB8AC3E}">
        <p14:creationId xmlns:p14="http://schemas.microsoft.com/office/powerpoint/2010/main" val="412343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506350" y="226697"/>
            <a:ext cx="11179300" cy="4351338"/>
          </a:xfrm>
        </p:spPr>
        <p:txBody>
          <a:bodyPr>
            <a:noAutofit/>
          </a:bodyPr>
          <a:lstStyle/>
          <a:p>
            <a:pPr>
              <a:lnSpc>
                <a:spcPct val="150000"/>
              </a:lnSpc>
            </a:pPr>
            <a:r>
              <a:rPr lang="en-US" altLang="zh-CN" sz="2400" dirty="0">
                <a:latin typeface="仿宋" panose="02010609060101010101" pitchFamily="49" charset="-122"/>
                <a:ea typeface="仿宋" panose="02010609060101010101" pitchFamily="49" charset="-122"/>
              </a:rPr>
              <a:t>4</a:t>
            </a:r>
            <a:r>
              <a:rPr lang="zh-CN" altLang="en-US" sz="2400" dirty="0">
                <a:latin typeface="仿宋" panose="02010609060101010101" pitchFamily="49" charset="-122"/>
                <a:ea typeface="仿宋" panose="02010609060101010101" pitchFamily="49" charset="-122"/>
              </a:rPr>
              <a:t>、所在公司规模</a:t>
            </a: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a:latin typeface="仿宋" panose="02010609060101010101" pitchFamily="49" charset="-122"/>
              <a:ea typeface="仿宋" panose="02010609060101010101" pitchFamily="49" charset="-122"/>
            </a:endParaRPr>
          </a:p>
          <a:p>
            <a:pPr marL="0" indent="0">
              <a:lnSpc>
                <a:spcPct val="150000"/>
              </a:lnSpc>
              <a:buNone/>
            </a:pP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a:latin typeface="仿宋" panose="02010609060101010101" pitchFamily="49" charset="-122"/>
              <a:ea typeface="仿宋" panose="02010609060101010101" pitchFamily="49"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537138" y="1517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3783739" y="312245"/>
            <a:ext cx="2458758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252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3739" y="443512"/>
            <a:ext cx="5977217" cy="4987950"/>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594962" y="5566228"/>
            <a:ext cx="10305266" cy="830997"/>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rPr>
              <a:t>样本所含用户中，有</a:t>
            </a:r>
            <a:r>
              <a:rPr lang="en-US" altLang="zh-CN" sz="2400" dirty="0">
                <a:latin typeface="仿宋" panose="02010609060101010101" pitchFamily="49" charset="-122"/>
                <a:ea typeface="仿宋" panose="02010609060101010101" pitchFamily="49" charset="-122"/>
              </a:rPr>
              <a:t>394</a:t>
            </a:r>
            <a:r>
              <a:rPr lang="zh-CN" altLang="en-US" sz="2400" dirty="0">
                <a:latin typeface="仿宋" panose="02010609060101010101" pitchFamily="49" charset="-122"/>
                <a:ea typeface="仿宋" panose="02010609060101010101" pitchFamily="49" charset="-122"/>
              </a:rPr>
              <a:t>人未填写，公司规模在</a:t>
            </a:r>
            <a:r>
              <a:rPr lang="en-US" altLang="zh-CN" sz="2400" dirty="0">
                <a:latin typeface="仿宋" panose="02010609060101010101" pitchFamily="49" charset="-122"/>
                <a:ea typeface="仿宋" panose="02010609060101010101" pitchFamily="49" charset="-122"/>
              </a:rPr>
              <a:t>10</a:t>
            </a:r>
            <a:r>
              <a:rPr lang="zh-CN" altLang="en-US" sz="2400" dirty="0">
                <a:latin typeface="仿宋" panose="02010609060101010101" pitchFamily="49" charset="-122"/>
                <a:ea typeface="仿宋" panose="02010609060101010101" pitchFamily="49" charset="-122"/>
              </a:rPr>
              <a:t>人以下的有</a:t>
            </a:r>
            <a:r>
              <a:rPr lang="en-US" altLang="zh-CN" sz="2400" dirty="0">
                <a:latin typeface="仿宋" panose="02010609060101010101" pitchFamily="49" charset="-122"/>
                <a:ea typeface="仿宋" panose="02010609060101010101" pitchFamily="49" charset="-122"/>
              </a:rPr>
              <a:t>10996</a:t>
            </a:r>
            <a:r>
              <a:rPr lang="zh-CN" altLang="en-US" sz="2400" dirty="0">
                <a:latin typeface="仿宋" panose="02010609060101010101" pitchFamily="49" charset="-122"/>
                <a:ea typeface="仿宋" panose="02010609060101010101" pitchFamily="49" charset="-122"/>
              </a:rPr>
              <a:t>名，在</a:t>
            </a:r>
            <a:r>
              <a:rPr lang="en-US" altLang="zh-CN" sz="2400" dirty="0">
                <a:latin typeface="仿宋" panose="02010609060101010101" pitchFamily="49" charset="-122"/>
                <a:ea typeface="仿宋" panose="02010609060101010101" pitchFamily="49" charset="-122"/>
              </a:rPr>
              <a:t>10-100</a:t>
            </a:r>
            <a:r>
              <a:rPr lang="zh-CN" altLang="en-US" sz="2400" dirty="0">
                <a:latin typeface="仿宋" panose="02010609060101010101" pitchFamily="49" charset="-122"/>
                <a:ea typeface="仿宋" panose="02010609060101010101" pitchFamily="49" charset="-122"/>
              </a:rPr>
              <a:t>人规模公司工作的有</a:t>
            </a:r>
            <a:r>
              <a:rPr lang="en-US" altLang="zh-CN" sz="2400" dirty="0">
                <a:latin typeface="仿宋" panose="02010609060101010101" pitchFamily="49" charset="-122"/>
                <a:ea typeface="仿宋" panose="02010609060101010101" pitchFamily="49" charset="-122"/>
              </a:rPr>
              <a:t>10943</a:t>
            </a:r>
            <a:r>
              <a:rPr lang="zh-CN" altLang="en-US" sz="2400" dirty="0">
                <a:latin typeface="仿宋" panose="02010609060101010101" pitchFamily="49" charset="-122"/>
                <a:ea typeface="仿宋" panose="02010609060101010101" pitchFamily="49" charset="-122"/>
              </a:rPr>
              <a:t>名，公司规模在</a:t>
            </a:r>
            <a:r>
              <a:rPr lang="en-US" altLang="zh-CN" sz="2400" dirty="0">
                <a:latin typeface="仿宋" panose="02010609060101010101" pitchFamily="49" charset="-122"/>
                <a:ea typeface="仿宋" panose="02010609060101010101" pitchFamily="49" charset="-122"/>
              </a:rPr>
              <a:t>100-500</a:t>
            </a:r>
            <a:r>
              <a:rPr lang="zh-CN" altLang="en-US" sz="2400" dirty="0">
                <a:latin typeface="仿宋" panose="02010609060101010101" pitchFamily="49" charset="-122"/>
                <a:ea typeface="仿宋" panose="02010609060101010101" pitchFamily="49" charset="-122"/>
              </a:rPr>
              <a:t>人的有</a:t>
            </a:r>
            <a:r>
              <a:rPr lang="en-US" altLang="zh-CN" sz="2400" dirty="0">
                <a:latin typeface="仿宋" panose="02010609060101010101" pitchFamily="49" charset="-122"/>
                <a:ea typeface="仿宋" panose="02010609060101010101" pitchFamily="49" charset="-122"/>
              </a:rPr>
              <a:t>3595</a:t>
            </a:r>
            <a:r>
              <a:rPr lang="zh-CN" altLang="en-US" sz="2400" dirty="0">
                <a:latin typeface="仿宋" panose="02010609060101010101" pitchFamily="49" charset="-122"/>
                <a:ea typeface="仿宋" panose="02010609060101010101" pitchFamily="49" charset="-122"/>
              </a:rPr>
              <a:t>名</a:t>
            </a:r>
            <a:r>
              <a:rPr lang="zh-CN" altLang="en-US" sz="2400" dirty="0" smtClean="0">
                <a:latin typeface="仿宋" panose="02010609060101010101" pitchFamily="49" charset="-122"/>
                <a:ea typeface="仿宋" panose="02010609060101010101" pitchFamily="49" charset="-122"/>
              </a:rPr>
              <a:t>用户。</a:t>
            </a:r>
            <a:endParaRPr lang="zh-CN" altLang="en-US"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976794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493471" y="45718"/>
            <a:ext cx="11179300" cy="4351338"/>
          </a:xfrm>
        </p:spPr>
        <p:txBody>
          <a:bodyPr>
            <a:noAutofit/>
          </a:bodyPr>
          <a:lstStyle/>
          <a:p>
            <a:pPr>
              <a:lnSpc>
                <a:spcPct val="150000"/>
              </a:lnSpc>
            </a:pPr>
            <a:r>
              <a:rPr lang="en-US" altLang="zh-CN" sz="2400" dirty="0" smtClean="0">
                <a:latin typeface="仿宋" panose="02010609060101010101" pitchFamily="49" charset="-122"/>
                <a:ea typeface="仿宋" panose="02010609060101010101" pitchFamily="49" charset="-122"/>
              </a:rPr>
              <a:t>5</a:t>
            </a:r>
            <a:r>
              <a:rPr lang="zh-CN" altLang="en-US" sz="2400" dirty="0">
                <a:latin typeface="仿宋" panose="02010609060101010101" pitchFamily="49" charset="-122"/>
                <a:ea typeface="仿宋" panose="02010609060101010101" pitchFamily="49" charset="-122"/>
              </a:rPr>
              <a:t>、所在省份</a:t>
            </a: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smtClean="0">
              <a:latin typeface="仿宋" panose="02010609060101010101" pitchFamily="49" charset="-122"/>
              <a:ea typeface="仿宋" panose="02010609060101010101" pitchFamily="49" charset="-122"/>
            </a:endParaRPr>
          </a:p>
          <a:p>
            <a:pPr>
              <a:lnSpc>
                <a:spcPct val="150000"/>
              </a:lnSpc>
            </a:pPr>
            <a:r>
              <a:rPr lang="zh-CN" altLang="en-US" sz="2400" dirty="0">
                <a:latin typeface="仿宋" panose="02010609060101010101" pitchFamily="49" charset="-122"/>
                <a:ea typeface="仿宋" panose="02010609060101010101" pitchFamily="49" charset="-122"/>
              </a:rPr>
              <a:t>如图所示，广东、江苏及山东地区的用户发起借款较多，而澳门、宁夏、青海、深圳、台湾、西藏、香港、新建等地发起借款的用户相当少。</a:t>
            </a:r>
            <a:endParaRPr lang="zh-CN" altLang="zh-CN" sz="2400" dirty="0" smtClean="0">
              <a:latin typeface="仿宋" panose="02010609060101010101" pitchFamily="49" charset="-122"/>
              <a:ea typeface="仿宋" panose="02010609060101010101" pitchFamily="49"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537138" y="1517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1"/>
            <a:ext cx="231205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3553" name="Picture 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857" y="735811"/>
            <a:ext cx="11633914" cy="4830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79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493471" y="252455"/>
            <a:ext cx="11179300" cy="4351338"/>
          </a:xfrm>
        </p:spPr>
        <p:txBody>
          <a:bodyPr>
            <a:noAutofit/>
          </a:bodyPr>
          <a:lstStyle/>
          <a:p>
            <a:pPr>
              <a:lnSpc>
                <a:spcPct val="150000"/>
              </a:lnSpc>
            </a:pPr>
            <a:r>
              <a:rPr lang="en-US" altLang="zh-CN" sz="2400" dirty="0" smtClean="0">
                <a:latin typeface="仿宋" panose="02010609060101010101" pitchFamily="49" charset="-122"/>
                <a:ea typeface="仿宋" panose="02010609060101010101" pitchFamily="49" charset="-122"/>
              </a:rPr>
              <a:t>6</a:t>
            </a:r>
            <a:r>
              <a:rPr lang="zh-CN" altLang="en-US" sz="2400" dirty="0" smtClean="0">
                <a:latin typeface="仿宋" panose="02010609060101010101" pitchFamily="49" charset="-122"/>
                <a:ea typeface="仿宋" panose="02010609060101010101" pitchFamily="49" charset="-122"/>
              </a:rPr>
              <a:t>、工作时间</a:t>
            </a: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a:latin typeface="仿宋" panose="02010609060101010101" pitchFamily="49" charset="-122"/>
              <a:ea typeface="仿宋" panose="02010609060101010101" pitchFamily="49" charset="-122"/>
            </a:endParaRPr>
          </a:p>
          <a:p>
            <a:pPr>
              <a:lnSpc>
                <a:spcPct val="150000"/>
              </a:lnSpc>
            </a:pPr>
            <a:endParaRPr lang="en-US" altLang="zh-CN" sz="2400" dirty="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a:lnSpc>
                <a:spcPct val="150000"/>
              </a:lnSpc>
            </a:pPr>
            <a:r>
              <a:rPr lang="zh-CN" altLang="en-US" sz="2400" dirty="0">
                <a:latin typeface="仿宋" panose="02010609060101010101" pitchFamily="49" charset="-122"/>
                <a:ea typeface="仿宋" panose="02010609060101010101" pitchFamily="49" charset="-122"/>
              </a:rPr>
              <a:t>工作时间在</a:t>
            </a:r>
            <a:r>
              <a:rPr lang="en-US" altLang="zh-CN" sz="2400" dirty="0">
                <a:latin typeface="仿宋" panose="02010609060101010101" pitchFamily="49" charset="-122"/>
                <a:ea typeface="仿宋" panose="02010609060101010101" pitchFamily="49" charset="-122"/>
              </a:rPr>
              <a:t>3</a:t>
            </a:r>
            <a:r>
              <a:rPr lang="zh-CN" altLang="en-US" sz="2400" dirty="0">
                <a:latin typeface="仿宋" panose="02010609060101010101" pitchFamily="49" charset="-122"/>
                <a:ea typeface="仿宋" panose="02010609060101010101" pitchFamily="49" charset="-122"/>
              </a:rPr>
              <a:t>年以下的用户发起借款</a:t>
            </a:r>
            <a:r>
              <a:rPr lang="zh-CN" altLang="en-US" sz="2400" dirty="0" smtClean="0">
                <a:latin typeface="仿宋" panose="02010609060101010101" pitchFamily="49" charset="-122"/>
                <a:ea typeface="仿宋" panose="02010609060101010101" pitchFamily="49" charset="-122"/>
              </a:rPr>
              <a:t>较多。</a:t>
            </a:r>
            <a:endParaRPr lang="zh-CN" altLang="zh-CN" sz="2400" dirty="0" smtClean="0">
              <a:latin typeface="仿宋" panose="02010609060101010101" pitchFamily="49" charset="-122"/>
              <a:ea typeface="仿宋" panose="02010609060101010101" pitchFamily="49"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537138" y="1517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表格 9"/>
          <p:cNvGraphicFramePr>
            <a:graphicFrameLocks noGrp="1"/>
          </p:cNvGraphicFramePr>
          <p:nvPr>
            <p:extLst>
              <p:ext uri="{D42A27DB-BD31-4B8C-83A1-F6EECF244321}">
                <p14:modId xmlns:p14="http://schemas.microsoft.com/office/powerpoint/2010/main" val="4167352500"/>
              </p:ext>
            </p:extLst>
          </p:nvPr>
        </p:nvGraphicFramePr>
        <p:xfrm>
          <a:off x="1918952" y="1287887"/>
          <a:ext cx="8139448" cy="3940098"/>
        </p:xfrm>
        <a:graphic>
          <a:graphicData uri="http://schemas.openxmlformats.org/drawingml/2006/table">
            <a:tbl>
              <a:tblPr firstRow="1" firstCol="1" bandRow="1">
                <a:tableStyleId>{5C22544A-7EE6-4342-B048-85BDC9FD1C3A}</a:tableStyleId>
              </a:tblPr>
              <a:tblGrid>
                <a:gridCol w="2931170"/>
                <a:gridCol w="2604139"/>
                <a:gridCol w="2604139"/>
              </a:tblGrid>
              <a:tr h="656683">
                <a:tc>
                  <a:txBody>
                    <a:bodyPr/>
                    <a:lstStyle/>
                    <a:p>
                      <a:pPr marL="39370" marR="39370" algn="ctr">
                        <a:spcAft>
                          <a:spcPts val="0"/>
                        </a:spcAft>
                      </a:pPr>
                      <a:r>
                        <a:rPr lang="zh-CN" sz="2400" dirty="0">
                          <a:effectLst/>
                        </a:rPr>
                        <a:t>参与工作时间</a:t>
                      </a:r>
                      <a:endParaRPr lang="zh-CN" sz="2400" dirty="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marL="39370" marR="39370" algn="ctr">
                        <a:spcAft>
                          <a:spcPts val="0"/>
                        </a:spcAft>
                      </a:pPr>
                      <a:r>
                        <a:rPr lang="zh-CN" sz="2400">
                          <a:effectLst/>
                        </a:rPr>
                        <a:t>借款用户数量</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marL="39370" marR="39370" algn="ctr">
                        <a:spcAft>
                          <a:spcPts val="0"/>
                        </a:spcAft>
                      </a:pPr>
                      <a:r>
                        <a:rPr lang="zh-CN" sz="2400" dirty="0">
                          <a:effectLst/>
                        </a:rPr>
                        <a:t>所占百分比</a:t>
                      </a:r>
                      <a:endParaRPr lang="zh-CN" sz="2400" dirty="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r>
              <a:tr h="656683">
                <a:tc>
                  <a:txBody>
                    <a:bodyPr/>
                    <a:lstStyle/>
                    <a:p>
                      <a:pPr marL="39370" marR="39370" algn="ctr">
                        <a:spcAft>
                          <a:spcPts val="0"/>
                        </a:spcAft>
                      </a:pPr>
                      <a:r>
                        <a:rPr lang="zh-CN" sz="2400">
                          <a:effectLst/>
                        </a:rPr>
                        <a:t>未填写</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marL="39370" marR="39370" algn="ctr">
                        <a:spcAft>
                          <a:spcPts val="0"/>
                        </a:spcAft>
                      </a:pPr>
                      <a:r>
                        <a:rPr lang="en-US" sz="2400">
                          <a:effectLst/>
                        </a:rPr>
                        <a:t>14</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marL="39370" marR="39370" algn="ctr">
                        <a:spcAft>
                          <a:spcPts val="0"/>
                        </a:spcAft>
                      </a:pPr>
                      <a:r>
                        <a:rPr lang="en-US" sz="2400">
                          <a:effectLst/>
                        </a:rPr>
                        <a:t>0.04%</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r>
              <a:tr h="656683">
                <a:tc>
                  <a:txBody>
                    <a:bodyPr/>
                    <a:lstStyle/>
                    <a:p>
                      <a:pPr marL="39370" marR="39370" algn="ctr">
                        <a:spcAft>
                          <a:spcPts val="0"/>
                        </a:spcAft>
                      </a:pPr>
                      <a:r>
                        <a:rPr lang="en-US" sz="2400">
                          <a:effectLst/>
                        </a:rPr>
                        <a:t>1</a:t>
                      </a:r>
                      <a:r>
                        <a:rPr lang="zh-CN" sz="2400">
                          <a:effectLst/>
                        </a:rPr>
                        <a:t>年（含）以下</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marL="39370" marR="39370" algn="ctr">
                        <a:spcAft>
                          <a:spcPts val="0"/>
                        </a:spcAft>
                      </a:pPr>
                      <a:r>
                        <a:rPr lang="en-US" sz="2400">
                          <a:effectLst/>
                        </a:rPr>
                        <a:t>11590</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marL="39370" marR="39370" algn="ctr">
                        <a:spcAft>
                          <a:spcPts val="0"/>
                        </a:spcAft>
                      </a:pPr>
                      <a:r>
                        <a:rPr lang="en-US" sz="2400">
                          <a:effectLst/>
                        </a:rPr>
                        <a:t>33.70%</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r>
              <a:tr h="656683">
                <a:tc>
                  <a:txBody>
                    <a:bodyPr/>
                    <a:lstStyle/>
                    <a:p>
                      <a:pPr marL="39370" marR="39370" algn="ctr">
                        <a:spcAft>
                          <a:spcPts val="0"/>
                        </a:spcAft>
                      </a:pPr>
                      <a:r>
                        <a:rPr lang="en-US" sz="2400" dirty="0">
                          <a:effectLst/>
                        </a:rPr>
                        <a:t>1-3</a:t>
                      </a:r>
                      <a:r>
                        <a:rPr lang="zh-CN" sz="2400" dirty="0">
                          <a:effectLst/>
                        </a:rPr>
                        <a:t>年（含）</a:t>
                      </a:r>
                      <a:endParaRPr lang="zh-CN" sz="2400" dirty="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marL="39370" marR="39370" algn="ctr">
                        <a:spcAft>
                          <a:spcPts val="0"/>
                        </a:spcAft>
                      </a:pPr>
                      <a:r>
                        <a:rPr lang="en-US" sz="2400">
                          <a:effectLst/>
                        </a:rPr>
                        <a:t>11321</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marL="39370" marR="39370" algn="ctr">
                        <a:spcAft>
                          <a:spcPts val="0"/>
                        </a:spcAft>
                      </a:pPr>
                      <a:r>
                        <a:rPr lang="en-US" sz="2400">
                          <a:effectLst/>
                        </a:rPr>
                        <a:t>32.92%</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r>
              <a:tr h="656683">
                <a:tc>
                  <a:txBody>
                    <a:bodyPr/>
                    <a:lstStyle/>
                    <a:p>
                      <a:pPr marL="39370" marR="39370" algn="ctr">
                        <a:spcAft>
                          <a:spcPts val="0"/>
                        </a:spcAft>
                      </a:pPr>
                      <a:r>
                        <a:rPr lang="en-US" sz="2400">
                          <a:effectLst/>
                        </a:rPr>
                        <a:t>3-5</a:t>
                      </a:r>
                      <a:r>
                        <a:rPr lang="zh-CN" sz="2400">
                          <a:effectLst/>
                        </a:rPr>
                        <a:t>年（含）</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marL="39370" marR="39370" algn="ctr">
                        <a:spcAft>
                          <a:spcPts val="0"/>
                        </a:spcAft>
                      </a:pPr>
                      <a:r>
                        <a:rPr lang="en-US" sz="2400">
                          <a:effectLst/>
                        </a:rPr>
                        <a:t>3570</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marL="39370" marR="39370" algn="ctr">
                        <a:spcAft>
                          <a:spcPts val="0"/>
                        </a:spcAft>
                      </a:pPr>
                      <a:r>
                        <a:rPr lang="en-US" sz="2400">
                          <a:effectLst/>
                        </a:rPr>
                        <a:t>10.38%</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r>
              <a:tr h="656683">
                <a:tc>
                  <a:txBody>
                    <a:bodyPr/>
                    <a:lstStyle/>
                    <a:p>
                      <a:pPr marL="39370" marR="39370" algn="ctr">
                        <a:spcAft>
                          <a:spcPts val="0"/>
                        </a:spcAft>
                      </a:pPr>
                      <a:r>
                        <a:rPr lang="en-US" sz="2400" dirty="0">
                          <a:effectLst/>
                        </a:rPr>
                        <a:t>5</a:t>
                      </a:r>
                      <a:r>
                        <a:rPr lang="zh-CN" sz="2400" dirty="0">
                          <a:effectLst/>
                        </a:rPr>
                        <a:t>年以上</a:t>
                      </a:r>
                      <a:endParaRPr lang="zh-CN" sz="2400" dirty="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marL="39370" marR="39370" algn="ctr">
                        <a:spcAft>
                          <a:spcPts val="0"/>
                        </a:spcAft>
                      </a:pPr>
                      <a:r>
                        <a:rPr lang="en-US" sz="2400">
                          <a:effectLst/>
                        </a:rPr>
                        <a:t>4328</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marL="39370" marR="39370" algn="ctr">
                        <a:spcAft>
                          <a:spcPts val="0"/>
                        </a:spcAft>
                      </a:pPr>
                      <a:r>
                        <a:rPr lang="en-US" sz="2400" dirty="0">
                          <a:effectLst/>
                        </a:rPr>
                        <a:t>12.58%</a:t>
                      </a:r>
                      <a:endParaRPr lang="zh-CN" sz="2400" dirty="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r>
            </a:tbl>
          </a:graphicData>
        </a:graphic>
      </p:graphicFrame>
    </p:spTree>
    <p:extLst>
      <p:ext uri="{BB962C8B-B14F-4D97-AF65-F5344CB8AC3E}">
        <p14:creationId xmlns:p14="http://schemas.microsoft.com/office/powerpoint/2010/main" val="164824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2075"/>
            <a:ext cx="10515600" cy="1325563"/>
          </a:xfrm>
        </p:spPr>
        <p:txBody>
          <a:bodyPr>
            <a:normAutofit/>
          </a:bodyPr>
          <a:lstStyle/>
          <a:p>
            <a:r>
              <a:rPr lang="zh-CN" altLang="en-US" sz="4000" dirty="0" smtClean="0">
                <a:latin typeface="黑体" panose="02010609060101010101" pitchFamily="49" charset="-122"/>
                <a:ea typeface="黑体" panose="02010609060101010101" pitchFamily="49" charset="-122"/>
              </a:rPr>
              <a:t>中国</a:t>
            </a:r>
            <a:r>
              <a:rPr lang="en-US" altLang="zh-CN" sz="4000" dirty="0" smtClean="0">
                <a:latin typeface="黑体" panose="02010609060101010101" pitchFamily="49" charset="-122"/>
                <a:ea typeface="黑体" panose="02010609060101010101" pitchFamily="49" charset="-122"/>
              </a:rPr>
              <a:t>P2P</a:t>
            </a:r>
            <a:r>
              <a:rPr lang="zh-CN" altLang="en-US" sz="4000" dirty="0" smtClean="0">
                <a:latin typeface="黑体" panose="02010609060101010101" pitchFamily="49" charset="-122"/>
                <a:ea typeface="黑体" panose="02010609060101010101" pitchFamily="49" charset="-122"/>
              </a:rPr>
              <a:t>市场</a:t>
            </a:r>
            <a:endParaRPr lang="zh-CN" altLang="en-US" sz="40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23030" y="1233488"/>
            <a:ext cx="6053070" cy="3070451"/>
          </a:xfrm>
        </p:spPr>
        <p:txBody>
          <a:bodyPr>
            <a:noAutofit/>
          </a:bodyPr>
          <a:lstStyle/>
          <a:p>
            <a:pPr>
              <a:lnSpc>
                <a:spcPct val="150000"/>
              </a:lnSpc>
            </a:pPr>
            <a:r>
              <a:rPr lang="zh-CN" altLang="en-US" sz="2200" dirty="0">
                <a:latin typeface="仿宋" panose="02010609060101010101" pitchFamily="49" charset="-122"/>
                <a:ea typeface="仿宋" panose="02010609060101010101" pitchFamily="49" charset="-122"/>
              </a:rPr>
              <a:t>国内的</a:t>
            </a:r>
            <a:r>
              <a:rPr lang="en-US" altLang="zh-CN" sz="2200" dirty="0">
                <a:latin typeface="仿宋" panose="02010609060101010101" pitchFamily="49" charset="-122"/>
                <a:ea typeface="仿宋" panose="02010609060101010101" pitchFamily="49" charset="-122"/>
              </a:rPr>
              <a:t>P2P</a:t>
            </a:r>
            <a:r>
              <a:rPr lang="zh-CN" altLang="en-US" sz="2200" dirty="0">
                <a:latin typeface="仿宋" panose="02010609060101010101" pitchFamily="49" charset="-122"/>
                <a:ea typeface="仿宋" panose="02010609060101010101" pitchFamily="49" charset="-122"/>
              </a:rPr>
              <a:t>网络借贷平台虽然行业起步较晚，但短短几年时间内发展迅速</a:t>
            </a:r>
            <a:r>
              <a:rPr lang="zh-CN" altLang="en-US" sz="2200" dirty="0" smtClean="0">
                <a:latin typeface="仿宋" panose="02010609060101010101" pitchFamily="49" charset="-122"/>
                <a:ea typeface="仿宋" panose="02010609060101010101" pitchFamily="49" charset="-122"/>
              </a:rPr>
              <a:t>。据悉，</a:t>
            </a:r>
            <a:r>
              <a:rPr lang="en-US" altLang="zh-CN" sz="2200" dirty="0" smtClean="0">
                <a:latin typeface="仿宋" panose="02010609060101010101" pitchFamily="49" charset="-122"/>
                <a:ea typeface="仿宋" panose="02010609060101010101" pitchFamily="49" charset="-122"/>
              </a:rPr>
              <a:t>2008</a:t>
            </a:r>
            <a:r>
              <a:rPr lang="zh-CN" altLang="en-US" sz="2200" dirty="0" smtClean="0">
                <a:latin typeface="仿宋" panose="02010609060101010101" pitchFamily="49" charset="-122"/>
                <a:ea typeface="仿宋" panose="02010609060101010101" pitchFamily="49" charset="-122"/>
              </a:rPr>
              <a:t>年以来</a:t>
            </a:r>
            <a:r>
              <a:rPr lang="en-US" altLang="zh-CN" sz="2200" dirty="0" smtClean="0">
                <a:latin typeface="仿宋" panose="02010609060101010101" pitchFamily="49" charset="-122"/>
                <a:ea typeface="仿宋" panose="02010609060101010101" pitchFamily="49" charset="-122"/>
              </a:rPr>
              <a:t>P2P</a:t>
            </a:r>
            <a:r>
              <a:rPr lang="zh-CN" altLang="en-US" sz="2200" dirty="0" smtClean="0">
                <a:latin typeface="仿宋" panose="02010609060101010101" pitchFamily="49" charset="-122"/>
                <a:ea typeface="仿宋" panose="02010609060101010101" pitchFamily="49" charset="-122"/>
              </a:rPr>
              <a:t>网络借贷平台数量由十几家大幅增长到将近</a:t>
            </a:r>
            <a:r>
              <a:rPr lang="en-US" altLang="zh-CN" sz="2200" dirty="0" smtClean="0">
                <a:latin typeface="仿宋" panose="02010609060101010101" pitchFamily="49" charset="-122"/>
                <a:ea typeface="仿宋" panose="02010609060101010101" pitchFamily="49" charset="-122"/>
              </a:rPr>
              <a:t>4000</a:t>
            </a:r>
            <a:r>
              <a:rPr lang="zh-CN" altLang="en-US" sz="2200" dirty="0" smtClean="0">
                <a:latin typeface="仿宋" panose="02010609060101010101" pitchFamily="49" charset="-122"/>
                <a:ea typeface="仿宋" panose="02010609060101010101" pitchFamily="49" charset="-122"/>
              </a:rPr>
              <a:t>家。</a:t>
            </a:r>
            <a:r>
              <a:rPr lang="en-US" altLang="zh-CN" sz="2200" dirty="0" smtClean="0">
                <a:latin typeface="仿宋" panose="02010609060101010101" pitchFamily="49" charset="-122"/>
                <a:ea typeface="仿宋" panose="02010609060101010101" pitchFamily="49" charset="-122"/>
              </a:rPr>
              <a:t>2015</a:t>
            </a:r>
            <a:r>
              <a:rPr lang="zh-CN" altLang="en-US" sz="2200" dirty="0">
                <a:latin typeface="仿宋" panose="02010609060101010101" pitchFamily="49" charset="-122"/>
                <a:ea typeface="仿宋" panose="02010609060101010101" pitchFamily="49" charset="-122"/>
              </a:rPr>
              <a:t>年，我国</a:t>
            </a:r>
            <a:r>
              <a:rPr lang="en-US" altLang="zh-CN" sz="2200" dirty="0">
                <a:latin typeface="仿宋" panose="02010609060101010101" pitchFamily="49" charset="-122"/>
                <a:ea typeface="仿宋" panose="02010609060101010101" pitchFamily="49" charset="-122"/>
              </a:rPr>
              <a:t>P2P</a:t>
            </a:r>
            <a:r>
              <a:rPr lang="zh-CN" altLang="en-US" sz="2200" dirty="0">
                <a:latin typeface="仿宋" panose="02010609060101010101" pitchFamily="49" charset="-122"/>
                <a:ea typeface="仿宋" panose="02010609060101010101" pitchFamily="49" charset="-122"/>
              </a:rPr>
              <a:t>网贷平台数量为</a:t>
            </a:r>
            <a:r>
              <a:rPr lang="en-US" altLang="zh-CN" sz="2200" b="1" dirty="0">
                <a:solidFill>
                  <a:srgbClr val="00B0F0"/>
                </a:solidFill>
                <a:latin typeface="仿宋" panose="02010609060101010101" pitchFamily="49" charset="-122"/>
                <a:ea typeface="仿宋" panose="02010609060101010101" pitchFamily="49" charset="-122"/>
              </a:rPr>
              <a:t>3844</a:t>
            </a:r>
            <a:r>
              <a:rPr lang="zh-CN" altLang="en-US" sz="2200" dirty="0">
                <a:latin typeface="仿宋" panose="02010609060101010101" pitchFamily="49" charset="-122"/>
                <a:ea typeface="仿宋" panose="02010609060101010101" pitchFamily="49" charset="-122"/>
              </a:rPr>
              <a:t>，同比增长</a:t>
            </a:r>
            <a:r>
              <a:rPr lang="en-US" altLang="zh-CN" sz="2200" b="1" dirty="0">
                <a:solidFill>
                  <a:srgbClr val="00B0F0"/>
                </a:solidFill>
                <a:latin typeface="仿宋" panose="02010609060101010101" pitchFamily="49" charset="-122"/>
                <a:ea typeface="仿宋" panose="02010609060101010101" pitchFamily="49" charset="-122"/>
              </a:rPr>
              <a:t>107.34%</a:t>
            </a:r>
            <a:r>
              <a:rPr lang="zh-CN" altLang="en-US" sz="2200" dirty="0">
                <a:latin typeface="仿宋" panose="02010609060101010101" pitchFamily="49" charset="-122"/>
                <a:ea typeface="仿宋" panose="02010609060101010101" pitchFamily="49" charset="-122"/>
              </a:rPr>
              <a:t>，另外网贷交易规模为</a:t>
            </a:r>
            <a:r>
              <a:rPr lang="en-US" altLang="zh-CN" sz="2200" b="1" dirty="0">
                <a:solidFill>
                  <a:srgbClr val="00B0F0"/>
                </a:solidFill>
                <a:latin typeface="仿宋" panose="02010609060101010101" pitchFamily="49" charset="-122"/>
                <a:ea typeface="仿宋" panose="02010609060101010101" pitchFamily="49" charset="-122"/>
              </a:rPr>
              <a:t>10021</a:t>
            </a:r>
            <a:r>
              <a:rPr lang="zh-CN" altLang="en-US" sz="2200" b="1" dirty="0">
                <a:solidFill>
                  <a:srgbClr val="00B0F0"/>
                </a:solidFill>
                <a:latin typeface="仿宋" panose="02010609060101010101" pitchFamily="49" charset="-122"/>
                <a:ea typeface="仿宋" panose="02010609060101010101" pitchFamily="49" charset="-122"/>
              </a:rPr>
              <a:t>亿</a:t>
            </a:r>
            <a:r>
              <a:rPr lang="zh-CN" altLang="en-US" sz="2200" dirty="0">
                <a:latin typeface="仿宋" panose="02010609060101010101" pitchFamily="49" charset="-122"/>
                <a:ea typeface="仿宋" panose="02010609060101010101" pitchFamily="49" charset="-122"/>
              </a:rPr>
              <a:t>，同比增长</a:t>
            </a:r>
            <a:r>
              <a:rPr lang="en-US" altLang="zh-CN" sz="2200" b="1" dirty="0">
                <a:solidFill>
                  <a:srgbClr val="00B0F0"/>
                </a:solidFill>
                <a:latin typeface="仿宋" panose="02010609060101010101" pitchFamily="49" charset="-122"/>
                <a:ea typeface="仿宋" panose="02010609060101010101" pitchFamily="49" charset="-122"/>
              </a:rPr>
              <a:t>228%</a:t>
            </a:r>
            <a:r>
              <a:rPr lang="en-US" altLang="zh-CN" sz="2200" dirty="0">
                <a:latin typeface="仿宋" panose="02010609060101010101" pitchFamily="49" charset="-122"/>
                <a:ea typeface="仿宋" panose="02010609060101010101" pitchFamily="49" charset="-122"/>
              </a:rPr>
              <a:t> </a:t>
            </a:r>
            <a:r>
              <a:rPr lang="zh-CN" altLang="en-US" sz="2200" dirty="0" smtClean="0">
                <a:latin typeface="仿宋" panose="02010609060101010101" pitchFamily="49" charset="-122"/>
                <a:ea typeface="仿宋" panose="02010609060101010101" pitchFamily="49" charset="-122"/>
              </a:rPr>
              <a:t>。</a:t>
            </a:r>
            <a:endParaRPr lang="en-US" altLang="zh-CN" sz="2200" dirty="0" smtClean="0">
              <a:latin typeface="仿宋" panose="02010609060101010101" pitchFamily="49" charset="-122"/>
              <a:ea typeface="仿宋" panose="02010609060101010101" pitchFamily="49" charset="-122"/>
            </a:endParaRPr>
          </a:p>
          <a:p>
            <a:pPr>
              <a:lnSpc>
                <a:spcPct val="150000"/>
              </a:lnSpc>
            </a:pPr>
            <a:endParaRPr lang="en-US" altLang="zh-CN" sz="2200" dirty="0" smtClean="0">
              <a:latin typeface="仿宋" panose="02010609060101010101" pitchFamily="49" charset="-122"/>
              <a:ea typeface="仿宋" panose="02010609060101010101" pitchFamily="49" charset="-122"/>
            </a:endParaRPr>
          </a:p>
          <a:p>
            <a:pPr>
              <a:lnSpc>
                <a:spcPct val="150000"/>
              </a:lnSpc>
            </a:pPr>
            <a:r>
              <a:rPr lang="zh-CN" altLang="en-US" sz="2200" dirty="0" smtClean="0">
                <a:latin typeface="仿宋" panose="02010609060101010101" pitchFamily="49" charset="-122"/>
                <a:ea typeface="仿宋" panose="02010609060101010101" pitchFamily="49" charset="-122"/>
              </a:rPr>
              <a:t>尽管</a:t>
            </a:r>
            <a:r>
              <a:rPr lang="zh-CN" altLang="en-US" sz="2200" dirty="0">
                <a:latin typeface="仿宋" panose="02010609060101010101" pitchFamily="49" charset="-122"/>
                <a:ea typeface="仿宋" panose="02010609060101010101" pitchFamily="49" charset="-122"/>
              </a:rPr>
              <a:t>新成立平台的增速趋于平缓，但是整个网贷行业的成交额则呈指数型增长的态势。预计未来两年内仍然保持</a:t>
            </a:r>
            <a:r>
              <a:rPr lang="en-US" altLang="zh-CN" sz="2200" dirty="0">
                <a:latin typeface="仿宋" panose="02010609060101010101" pitchFamily="49" charset="-122"/>
                <a:ea typeface="仿宋" panose="02010609060101010101" pitchFamily="49" charset="-122"/>
              </a:rPr>
              <a:t>200%</a:t>
            </a:r>
            <a:r>
              <a:rPr lang="zh-CN" altLang="en-US" sz="2200" dirty="0">
                <a:latin typeface="仿宋" panose="02010609060101010101" pitchFamily="49" charset="-122"/>
                <a:ea typeface="仿宋" panose="02010609060101010101" pitchFamily="49" charset="-122"/>
              </a:rPr>
              <a:t>左右的增速发展</a:t>
            </a:r>
          </a:p>
        </p:txBody>
      </p:sp>
      <p:pic>
        <p:nvPicPr>
          <p:cNvPr id="5" name="图片 4"/>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pic>
        <p:nvPicPr>
          <p:cNvPr id="6" name="图片 5"/>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1052628" y="5718628"/>
            <a:ext cx="1291772" cy="1291772"/>
          </a:xfrm>
          <a:prstGeom prst="rect">
            <a:avLst/>
          </a:prstGeom>
        </p:spPr>
      </p:pic>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5096" y="1717124"/>
            <a:ext cx="5915900" cy="3478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13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493471" y="252455"/>
            <a:ext cx="11179300" cy="4351338"/>
          </a:xfrm>
        </p:spPr>
        <p:txBody>
          <a:bodyPr>
            <a:noAutofit/>
          </a:bodyPr>
          <a:lstStyle/>
          <a:p>
            <a:pPr>
              <a:lnSpc>
                <a:spcPct val="150000"/>
              </a:lnSpc>
            </a:pPr>
            <a:r>
              <a:rPr lang="en-US" altLang="zh-CN" sz="2400" dirty="0" smtClean="0">
                <a:latin typeface="仿宋" panose="02010609060101010101" pitchFamily="49" charset="-122"/>
                <a:ea typeface="仿宋" panose="02010609060101010101" pitchFamily="49" charset="-122"/>
              </a:rPr>
              <a:t>6</a:t>
            </a:r>
            <a:r>
              <a:rPr lang="zh-CN" altLang="en-US" sz="2400" dirty="0" smtClean="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收入范围</a:t>
            </a:r>
            <a:endParaRPr lang="en-US" altLang="zh-CN" sz="2400" dirty="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a:latin typeface="仿宋" panose="02010609060101010101" pitchFamily="49" charset="-122"/>
              <a:ea typeface="仿宋" panose="02010609060101010101" pitchFamily="49" charset="-122"/>
            </a:endParaRPr>
          </a:p>
          <a:p>
            <a:pPr>
              <a:lnSpc>
                <a:spcPct val="150000"/>
              </a:lnSpc>
            </a:pPr>
            <a:endParaRPr lang="en-US" altLang="zh-CN" sz="2400" dirty="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537138" y="1517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421763310"/>
              </p:ext>
            </p:extLst>
          </p:nvPr>
        </p:nvGraphicFramePr>
        <p:xfrm>
          <a:off x="1430137" y="999324"/>
          <a:ext cx="8464339" cy="4490019"/>
        </p:xfrm>
        <a:graphic>
          <a:graphicData uri="http://schemas.openxmlformats.org/drawingml/2006/table">
            <a:tbl>
              <a:tblPr firstRow="1" firstCol="1" bandRow="1">
                <a:tableStyleId>{5C22544A-7EE6-4342-B048-85BDC9FD1C3A}</a:tableStyleId>
              </a:tblPr>
              <a:tblGrid>
                <a:gridCol w="2487700"/>
                <a:gridCol w="3375637"/>
                <a:gridCol w="2601002"/>
              </a:tblGrid>
              <a:tr h="489820">
                <a:tc>
                  <a:txBody>
                    <a:bodyPr/>
                    <a:lstStyle/>
                    <a:p>
                      <a:pPr marL="39370" marR="39370" algn="ctr">
                        <a:spcAft>
                          <a:spcPts val="0"/>
                        </a:spcAft>
                      </a:pPr>
                      <a:r>
                        <a:rPr lang="zh-CN" sz="2400" dirty="0">
                          <a:effectLst/>
                        </a:rPr>
                        <a:t>收入范围</a:t>
                      </a:r>
                      <a:endParaRPr lang="zh-CN" sz="2400" dirty="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marL="39370" marR="39370" algn="ctr">
                        <a:spcAft>
                          <a:spcPts val="0"/>
                        </a:spcAft>
                      </a:pPr>
                      <a:r>
                        <a:rPr lang="zh-CN" sz="2400" dirty="0">
                          <a:effectLst/>
                        </a:rPr>
                        <a:t>借款用户数量</a:t>
                      </a:r>
                      <a:endParaRPr lang="zh-CN" sz="2400" dirty="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marL="39370" marR="39370" algn="ctr">
                        <a:spcAft>
                          <a:spcPts val="0"/>
                        </a:spcAft>
                      </a:pPr>
                      <a:r>
                        <a:rPr lang="zh-CN" sz="2400">
                          <a:effectLst/>
                        </a:rPr>
                        <a:t>所占百分比</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r>
              <a:tr h="571457">
                <a:tc>
                  <a:txBody>
                    <a:bodyPr/>
                    <a:lstStyle/>
                    <a:p>
                      <a:pPr marL="39370" marR="39370" algn="l">
                        <a:spcAft>
                          <a:spcPts val="0"/>
                        </a:spcAft>
                      </a:pPr>
                      <a:r>
                        <a:rPr lang="en-US" sz="2400">
                          <a:effectLst/>
                        </a:rPr>
                        <a:t>1000</a:t>
                      </a:r>
                      <a:r>
                        <a:rPr lang="zh-CN" sz="2400">
                          <a:effectLst/>
                        </a:rPr>
                        <a:t>元以下</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algn="ctr">
                        <a:spcAft>
                          <a:spcPts val="0"/>
                        </a:spcAft>
                      </a:pPr>
                      <a:r>
                        <a:rPr lang="en-US" sz="2800" kern="100" dirty="0">
                          <a:effectLst/>
                        </a:rPr>
                        <a:t>141</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800" kern="100">
                          <a:effectLst/>
                        </a:rPr>
                        <a:t>0.41%</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571457">
                <a:tc>
                  <a:txBody>
                    <a:bodyPr/>
                    <a:lstStyle/>
                    <a:p>
                      <a:pPr marL="39370" marR="39370" algn="l">
                        <a:spcAft>
                          <a:spcPts val="0"/>
                        </a:spcAft>
                      </a:pPr>
                      <a:r>
                        <a:rPr lang="en-US" sz="2400">
                          <a:effectLst/>
                        </a:rPr>
                        <a:t>1001-2000</a:t>
                      </a:r>
                      <a:r>
                        <a:rPr lang="zh-CN" sz="2400">
                          <a:effectLst/>
                        </a:rPr>
                        <a:t>元</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algn="ctr">
                        <a:spcAft>
                          <a:spcPts val="0"/>
                        </a:spcAft>
                      </a:pPr>
                      <a:r>
                        <a:rPr lang="en-US" sz="2800" kern="100">
                          <a:effectLst/>
                        </a:rPr>
                        <a:t>1379</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800" kern="100">
                          <a:effectLst/>
                        </a:rPr>
                        <a:t>4.01%</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571457">
                <a:tc>
                  <a:txBody>
                    <a:bodyPr/>
                    <a:lstStyle/>
                    <a:p>
                      <a:pPr marL="39370" marR="39370" algn="l">
                        <a:spcAft>
                          <a:spcPts val="0"/>
                        </a:spcAft>
                      </a:pPr>
                      <a:r>
                        <a:rPr lang="en-US" sz="2400">
                          <a:effectLst/>
                        </a:rPr>
                        <a:t>2000-5000</a:t>
                      </a:r>
                      <a:r>
                        <a:rPr lang="zh-CN" sz="2400">
                          <a:effectLst/>
                        </a:rPr>
                        <a:t>元</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algn="ctr">
                        <a:spcAft>
                          <a:spcPts val="0"/>
                        </a:spcAft>
                      </a:pPr>
                      <a:r>
                        <a:rPr lang="en-US" sz="2800" kern="100">
                          <a:effectLst/>
                        </a:rPr>
                        <a:t>12239</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800" kern="100">
                          <a:effectLst/>
                        </a:rPr>
                        <a:t>35.59%</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571457">
                <a:tc>
                  <a:txBody>
                    <a:bodyPr/>
                    <a:lstStyle/>
                    <a:p>
                      <a:pPr marL="39370" marR="39370" algn="l">
                        <a:spcAft>
                          <a:spcPts val="0"/>
                        </a:spcAft>
                      </a:pPr>
                      <a:r>
                        <a:rPr lang="en-US" sz="2400">
                          <a:effectLst/>
                        </a:rPr>
                        <a:t>5000-10000</a:t>
                      </a:r>
                      <a:r>
                        <a:rPr lang="zh-CN" sz="2400">
                          <a:effectLst/>
                        </a:rPr>
                        <a:t>元</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algn="ctr">
                        <a:spcAft>
                          <a:spcPts val="0"/>
                        </a:spcAft>
                      </a:pPr>
                      <a:r>
                        <a:rPr lang="en-US" sz="2800" kern="100">
                          <a:effectLst/>
                        </a:rPr>
                        <a:t>9523</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800" kern="100">
                          <a:effectLst/>
                        </a:rPr>
                        <a:t>27.69%</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571457">
                <a:tc>
                  <a:txBody>
                    <a:bodyPr/>
                    <a:lstStyle/>
                    <a:p>
                      <a:pPr marL="39370" marR="39370" algn="l">
                        <a:spcAft>
                          <a:spcPts val="0"/>
                        </a:spcAft>
                      </a:pPr>
                      <a:r>
                        <a:rPr lang="en-US" sz="2400">
                          <a:effectLst/>
                        </a:rPr>
                        <a:t>10000-20000</a:t>
                      </a:r>
                      <a:r>
                        <a:rPr lang="zh-CN" sz="2400">
                          <a:effectLst/>
                        </a:rPr>
                        <a:t>元</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algn="ctr">
                        <a:spcAft>
                          <a:spcPts val="0"/>
                        </a:spcAft>
                      </a:pPr>
                      <a:r>
                        <a:rPr lang="en-US" sz="2800" kern="100">
                          <a:effectLst/>
                        </a:rPr>
                        <a:t>3815</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800" kern="100">
                          <a:effectLst/>
                        </a:rPr>
                        <a:t>11.09%</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571457">
                <a:tc>
                  <a:txBody>
                    <a:bodyPr/>
                    <a:lstStyle/>
                    <a:p>
                      <a:pPr marL="39370" marR="39370" algn="l">
                        <a:spcAft>
                          <a:spcPts val="0"/>
                        </a:spcAft>
                      </a:pPr>
                      <a:r>
                        <a:rPr lang="en-US" sz="2400">
                          <a:effectLst/>
                        </a:rPr>
                        <a:t>20000-50000</a:t>
                      </a:r>
                      <a:r>
                        <a:rPr lang="zh-CN" sz="2400">
                          <a:effectLst/>
                        </a:rPr>
                        <a:t>元</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algn="ctr">
                        <a:spcAft>
                          <a:spcPts val="0"/>
                        </a:spcAft>
                      </a:pPr>
                      <a:r>
                        <a:rPr lang="en-US" sz="2800" kern="100">
                          <a:effectLst/>
                        </a:rPr>
                        <a:t>2340</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800" kern="100">
                          <a:effectLst/>
                        </a:rPr>
                        <a:t>6.80%</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571457">
                <a:tc>
                  <a:txBody>
                    <a:bodyPr/>
                    <a:lstStyle/>
                    <a:p>
                      <a:pPr marL="39370" marR="39370" algn="l">
                        <a:spcAft>
                          <a:spcPts val="0"/>
                        </a:spcAft>
                      </a:pPr>
                      <a:r>
                        <a:rPr lang="en-US" sz="2400">
                          <a:effectLst/>
                        </a:rPr>
                        <a:t>50000</a:t>
                      </a:r>
                      <a:r>
                        <a:rPr lang="zh-CN" sz="2400">
                          <a:effectLst/>
                        </a:rPr>
                        <a:t>元以上</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algn="ctr">
                        <a:spcAft>
                          <a:spcPts val="0"/>
                        </a:spcAft>
                      </a:pPr>
                      <a:r>
                        <a:rPr lang="en-US" sz="2800" kern="100">
                          <a:effectLst/>
                        </a:rPr>
                        <a:t>1386</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800" kern="100" dirty="0">
                          <a:effectLst/>
                        </a:rPr>
                        <a:t>4.03%</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9" name="矩形 8"/>
          <p:cNvSpPr/>
          <p:nvPr/>
        </p:nvSpPr>
        <p:spPr>
          <a:xfrm>
            <a:off x="493471" y="5566228"/>
            <a:ext cx="10475844" cy="1200329"/>
          </a:xfrm>
          <a:prstGeom prst="rect">
            <a:avLst/>
          </a:prstGeom>
        </p:spPr>
        <p:txBody>
          <a:bodyPr wrap="square">
            <a:spAutoFit/>
          </a:bodyPr>
          <a:lstStyle/>
          <a:p>
            <a:pPr marL="228600" indent="-228600">
              <a:lnSpc>
                <a:spcPct val="150000"/>
              </a:lnSpc>
              <a:spcBef>
                <a:spcPts val="1000"/>
              </a:spcBef>
              <a:buFont typeface="Arial" panose="020B0604020202020204" pitchFamily="34" charset="0"/>
              <a:buChar char="•"/>
            </a:pPr>
            <a:r>
              <a:rPr lang="zh-CN" altLang="zh-CN" sz="2400" dirty="0">
                <a:latin typeface="仿宋" panose="02010609060101010101" pitchFamily="49" charset="-122"/>
                <a:ea typeface="仿宋" panose="02010609060101010101" pitchFamily="49" charset="-122"/>
              </a:rPr>
              <a:t>可以看出，收入范围在</a:t>
            </a:r>
            <a:r>
              <a:rPr lang="en-US" altLang="zh-CN" sz="2400" dirty="0">
                <a:latin typeface="仿宋" panose="02010609060101010101" pitchFamily="49" charset="-122"/>
                <a:ea typeface="仿宋" panose="02010609060101010101" pitchFamily="49" charset="-122"/>
              </a:rPr>
              <a:t>2000</a:t>
            </a:r>
            <a:r>
              <a:rPr lang="zh-CN" altLang="zh-CN" sz="2400" dirty="0">
                <a:latin typeface="仿宋" panose="02010609060101010101" pitchFamily="49" charset="-122"/>
                <a:ea typeface="仿宋" panose="02010609060101010101" pitchFamily="49" charset="-122"/>
              </a:rPr>
              <a:t>至</a:t>
            </a:r>
            <a:r>
              <a:rPr lang="en-US" altLang="zh-CN" sz="2400" dirty="0">
                <a:latin typeface="仿宋" panose="02010609060101010101" pitchFamily="49" charset="-122"/>
                <a:ea typeface="仿宋" panose="02010609060101010101" pitchFamily="49" charset="-122"/>
              </a:rPr>
              <a:t>20000</a:t>
            </a:r>
            <a:r>
              <a:rPr lang="zh-CN" altLang="zh-CN" sz="2400" dirty="0">
                <a:latin typeface="仿宋" panose="02010609060101010101" pitchFamily="49" charset="-122"/>
                <a:ea typeface="仿宋" panose="02010609060101010101" pitchFamily="49" charset="-122"/>
              </a:rPr>
              <a:t>的用户借款需求较大，而收入在</a:t>
            </a:r>
            <a:r>
              <a:rPr lang="en-US" altLang="zh-CN" sz="2400" dirty="0">
                <a:latin typeface="仿宋" panose="02010609060101010101" pitchFamily="49" charset="-122"/>
                <a:ea typeface="仿宋" panose="02010609060101010101" pitchFamily="49" charset="-122"/>
              </a:rPr>
              <a:t>50000</a:t>
            </a:r>
            <a:r>
              <a:rPr lang="zh-CN" altLang="zh-CN" sz="2400" dirty="0">
                <a:latin typeface="仿宋" panose="02010609060101010101" pitchFamily="49" charset="-122"/>
                <a:ea typeface="仿宋" panose="02010609060101010101" pitchFamily="49" charset="-122"/>
              </a:rPr>
              <a:t>以上的用户借款需求相对来说少许多。</a:t>
            </a:r>
          </a:p>
        </p:txBody>
      </p:sp>
    </p:spTree>
    <p:extLst>
      <p:ext uri="{BB962C8B-B14F-4D97-AF65-F5344CB8AC3E}">
        <p14:creationId xmlns:p14="http://schemas.microsoft.com/office/powerpoint/2010/main" val="409046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366814" y="669898"/>
            <a:ext cx="11179300" cy="4351338"/>
          </a:xfrm>
        </p:spPr>
        <p:txBody>
          <a:bodyPr>
            <a:noAutofit/>
          </a:bodyPr>
          <a:lstStyle/>
          <a:p>
            <a:pPr>
              <a:lnSpc>
                <a:spcPct val="150000"/>
              </a:lnSpc>
            </a:pPr>
            <a:r>
              <a:rPr lang="en-US" altLang="zh-CN" sz="3200" dirty="0" smtClean="0">
                <a:latin typeface="仿宋" panose="02010609060101010101" pitchFamily="49" charset="-122"/>
                <a:ea typeface="仿宋" panose="02010609060101010101" pitchFamily="49" charset="-122"/>
              </a:rPr>
              <a:t>7</a:t>
            </a:r>
            <a:r>
              <a:rPr lang="zh-CN" altLang="en-US" sz="3200" dirty="0" smtClean="0">
                <a:latin typeface="仿宋" panose="02010609060101010101" pitchFamily="49" charset="-122"/>
                <a:ea typeface="仿宋" panose="02010609060101010101" pitchFamily="49" charset="-122"/>
              </a:rPr>
              <a:t>、</a:t>
            </a:r>
            <a:r>
              <a:rPr lang="zh-CN" altLang="en-US" sz="3200" dirty="0">
                <a:latin typeface="仿宋" panose="02010609060101010101" pitchFamily="49" charset="-122"/>
                <a:ea typeface="仿宋" panose="02010609060101010101" pitchFamily="49" charset="-122"/>
              </a:rPr>
              <a:t>信用</a:t>
            </a:r>
            <a:r>
              <a:rPr lang="zh-CN" altLang="en-US" sz="3200" dirty="0" smtClean="0">
                <a:latin typeface="仿宋" panose="02010609060101010101" pitchFamily="49" charset="-122"/>
                <a:ea typeface="仿宋" panose="02010609060101010101" pitchFamily="49" charset="-122"/>
              </a:rPr>
              <a:t>分数</a:t>
            </a:r>
            <a:endParaRPr lang="en-US" altLang="zh-CN" sz="3200" dirty="0" smtClean="0">
              <a:latin typeface="仿宋" panose="02010609060101010101" pitchFamily="49" charset="-122"/>
              <a:ea typeface="仿宋" panose="02010609060101010101" pitchFamily="49" charset="-122"/>
            </a:endParaRPr>
          </a:p>
          <a:p>
            <a:pPr>
              <a:lnSpc>
                <a:spcPct val="150000"/>
              </a:lnSpc>
            </a:pPr>
            <a:r>
              <a:rPr lang="zh-CN" altLang="en-US" dirty="0">
                <a:latin typeface="仿宋" panose="02010609060101010101" pitchFamily="49" charset="-122"/>
                <a:ea typeface="仿宋" panose="02010609060101010101" pitchFamily="49" charset="-122"/>
              </a:rPr>
              <a:t>人人贷认证体系包括信用等级和信用额度。用户可以选择“我要借款”，根据自身情况，选择一种借款产品申请并提交相应材料，当用户的借款申请通过审核后即可获得信用等级及信用额度。此外，提交“可选信用认证”以及用户在人人贷网站上良好的借贷记录也可以提高信用分数</a:t>
            </a:r>
            <a:r>
              <a:rPr lang="zh-CN" altLang="en-US" dirty="0" smtClean="0">
                <a:latin typeface="仿宋" panose="02010609060101010101" pitchFamily="49" charset="-122"/>
                <a:ea typeface="仿宋" panose="02010609060101010101" pitchFamily="49" charset="-122"/>
              </a:rPr>
              <a:t>。</a:t>
            </a:r>
            <a:endParaRPr lang="en-US" altLang="zh-CN" sz="3200" dirty="0" smtClean="0">
              <a:latin typeface="仿宋" panose="02010609060101010101" pitchFamily="49" charset="-122"/>
              <a:ea typeface="仿宋" panose="02010609060101010101" pitchFamily="49"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537138" y="1517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5743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493471" y="252455"/>
            <a:ext cx="11179300" cy="4351338"/>
          </a:xfrm>
        </p:spPr>
        <p:txBody>
          <a:bodyPr>
            <a:noAutofit/>
          </a:bodyPr>
          <a:lstStyle/>
          <a:p>
            <a:pPr>
              <a:lnSpc>
                <a:spcPct val="150000"/>
              </a:lnSpc>
            </a:pPr>
            <a:r>
              <a:rPr lang="en-US" altLang="zh-CN" sz="2400" dirty="0" smtClean="0">
                <a:latin typeface="仿宋" panose="02010609060101010101" pitchFamily="49" charset="-122"/>
                <a:ea typeface="仿宋" panose="02010609060101010101" pitchFamily="49" charset="-122"/>
              </a:rPr>
              <a:t>7</a:t>
            </a:r>
            <a:r>
              <a:rPr lang="zh-CN" altLang="en-US" sz="2400" dirty="0" smtClean="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信用</a:t>
            </a:r>
            <a:r>
              <a:rPr lang="zh-CN" altLang="en-US" sz="2400" dirty="0" smtClean="0">
                <a:latin typeface="仿宋" panose="02010609060101010101" pitchFamily="49" charset="-122"/>
                <a:ea typeface="仿宋" panose="02010609060101010101" pitchFamily="49" charset="-122"/>
              </a:rPr>
              <a:t>分数</a:t>
            </a: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a:lnSpc>
                <a:spcPct val="150000"/>
              </a:lnSpc>
            </a:pPr>
            <a:r>
              <a:rPr lang="zh-CN" altLang="en-US" sz="2400" dirty="0">
                <a:latin typeface="仿宋" panose="02010609060101010101" pitchFamily="49" charset="-122"/>
                <a:ea typeface="仿宋" panose="02010609060101010101" pitchFamily="49" charset="-122"/>
              </a:rPr>
              <a:t>借款用户的平均信用分数相对来说较低，且有许多借款用户的信用分数为</a:t>
            </a:r>
            <a:r>
              <a:rPr lang="en-US" altLang="zh-CN" sz="2400" dirty="0">
                <a:latin typeface="仿宋" panose="02010609060101010101" pitchFamily="49" charset="-122"/>
                <a:ea typeface="仿宋" panose="02010609060101010101" pitchFamily="49" charset="-122"/>
              </a:rPr>
              <a:t>0</a:t>
            </a:r>
            <a:r>
              <a:rPr lang="zh-CN" altLang="en-US" sz="2400" dirty="0">
                <a:latin typeface="仿宋" panose="02010609060101010101" pitchFamily="49" charset="-122"/>
                <a:ea typeface="仿宋" panose="02010609060101010101" pitchFamily="49" charset="-122"/>
              </a:rPr>
              <a:t>，即没有在平台经过可靠信用认证。这对与放款用户来说会降低对借款交易的信任，影响融资获得率与成功率</a:t>
            </a:r>
            <a:endParaRPr lang="en-US" altLang="zh-CN" sz="2400" dirty="0">
              <a:latin typeface="仿宋" panose="02010609060101010101" pitchFamily="49" charset="-122"/>
              <a:ea typeface="仿宋" panose="02010609060101010101" pitchFamily="49" charset="-122"/>
            </a:endParaRPr>
          </a:p>
          <a:p>
            <a:pPr>
              <a:lnSpc>
                <a:spcPct val="150000"/>
              </a:lnSpc>
            </a:pPr>
            <a:endParaRPr lang="en-US" altLang="zh-CN" sz="2400" dirty="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537138" y="1517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4337" name="Picture 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14598" y="1269761"/>
            <a:ext cx="7337045" cy="3949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3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五</a:t>
            </a:r>
            <a:r>
              <a:rPr lang="zh-CN" altLang="en-US"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融资可获得性模型的构建</a:t>
            </a:r>
          </a:p>
        </p:txBody>
      </p:sp>
      <p:sp>
        <p:nvSpPr>
          <p:cNvPr id="3" name="内容占位符 2"/>
          <p:cNvSpPr>
            <a:spLocks noGrp="1"/>
          </p:cNvSpPr>
          <p:nvPr>
            <p:ph idx="1"/>
          </p:nvPr>
        </p:nvSpPr>
        <p:spPr>
          <a:xfrm>
            <a:off x="838200" y="1825625"/>
            <a:ext cx="10894454" cy="4351338"/>
          </a:xfrm>
        </p:spPr>
        <p:txBody>
          <a:bodyPr>
            <a:normAutofit/>
          </a:bodyPr>
          <a:lstStyle/>
          <a:p>
            <a:pPr>
              <a:lnSpc>
                <a:spcPct val="150000"/>
              </a:lnSpc>
            </a:pPr>
            <a:r>
              <a:rPr lang="zh-CN" altLang="en-US" dirty="0">
                <a:latin typeface="仿宋" panose="02010609060101010101" pitchFamily="49" charset="-122"/>
                <a:ea typeface="仿宋" panose="02010609060101010101" pitchFamily="49" charset="-122"/>
                <a:cs typeface="+mj-cs"/>
              </a:rPr>
              <a:t>通过样本我们可以发现</a:t>
            </a:r>
            <a:r>
              <a:rPr lang="zh-CN" altLang="en-US" dirty="0" smtClean="0">
                <a:latin typeface="仿宋" panose="02010609060101010101" pitchFamily="49" charset="-122"/>
                <a:ea typeface="仿宋" panose="02010609060101010101" pitchFamily="49" charset="-122"/>
                <a:cs typeface="+mj-cs"/>
              </a:rPr>
              <a:t>，标</a:t>
            </a:r>
            <a:r>
              <a:rPr lang="zh-CN" altLang="en-US" dirty="0">
                <a:latin typeface="仿宋" panose="02010609060101010101" pitchFamily="49" charset="-122"/>
                <a:ea typeface="仿宋" panose="02010609060101010101" pitchFamily="49" charset="-122"/>
                <a:cs typeface="+mj-cs"/>
              </a:rPr>
              <a:t>的类型为信用认证标的借款，其保障方式仅为本金保障，因此放款用户会通过参考借款人的身份信息特征、借款的风险与收益性以及网站所提供的借款人信用评价等方面来做出是否出借资金的决策。</a:t>
            </a:r>
            <a:endParaRPr lang="zh-CN" altLang="en-US" dirty="0">
              <a:latin typeface="仿宋" panose="02010609060101010101" pitchFamily="49" charset="-122"/>
              <a:ea typeface="仿宋" panose="02010609060101010101" pitchFamily="49" charset="-122"/>
            </a:endParaRPr>
          </a:p>
        </p:txBody>
      </p:sp>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Tree>
    <p:extLst>
      <p:ext uri="{BB962C8B-B14F-4D97-AF65-F5344CB8AC3E}">
        <p14:creationId xmlns:p14="http://schemas.microsoft.com/office/powerpoint/2010/main" val="413431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9502" y="663802"/>
            <a:ext cx="10648950" cy="5548312"/>
          </a:xfrm>
        </p:spPr>
        <p:txBody>
          <a:bodyPr>
            <a:noAutofit/>
          </a:bodyPr>
          <a:lstStyle/>
          <a:p>
            <a:r>
              <a:rPr lang="zh-CN" altLang="en-US" sz="3200" dirty="0">
                <a:latin typeface="楷体" panose="02010609060101010101" pitchFamily="49" charset="-122"/>
                <a:ea typeface="楷体" panose="02010609060101010101" pitchFamily="49" charset="-122"/>
              </a:rPr>
              <a:t>在选取解释变量时</a:t>
            </a:r>
            <a:r>
              <a:rPr lang="zh-CN" altLang="en-US" sz="3200" dirty="0" smtClean="0">
                <a:latin typeface="楷体" panose="02010609060101010101" pitchFamily="49" charset="-122"/>
                <a:ea typeface="楷体" panose="02010609060101010101" pitchFamily="49" charset="-122"/>
              </a:rPr>
              <a:t>，首先</a:t>
            </a:r>
            <a:r>
              <a:rPr lang="zh-CN" altLang="en-US" sz="3200" dirty="0">
                <a:latin typeface="楷体" panose="02010609060101010101" pitchFamily="49" charset="-122"/>
                <a:ea typeface="楷体" panose="02010609060101010101" pitchFamily="49" charset="-122"/>
              </a:rPr>
              <a:t>根据所学理论挑选指标作为解释变量。借款的成功与否首先取决于放款人的信任。放款用户一般会将借款人的</a:t>
            </a:r>
            <a:r>
              <a:rPr lang="zh-CN" altLang="en-US" sz="3200" b="1" dirty="0">
                <a:solidFill>
                  <a:srgbClr val="00B0F0"/>
                </a:solidFill>
                <a:latin typeface="楷体" panose="02010609060101010101" pitchFamily="49" charset="-122"/>
                <a:ea typeface="楷体" panose="02010609060101010101" pitchFamily="49" charset="-122"/>
              </a:rPr>
              <a:t>个人基本情况</a:t>
            </a:r>
            <a:r>
              <a:rPr lang="zh-CN" altLang="en-US" sz="3200" dirty="0">
                <a:latin typeface="楷体" panose="02010609060101010101" pitchFamily="49" charset="-122"/>
                <a:ea typeface="楷体" panose="02010609060101010101" pitchFamily="49" charset="-122"/>
              </a:rPr>
              <a:t>、</a:t>
            </a:r>
            <a:r>
              <a:rPr lang="zh-CN" altLang="en-US" sz="3200" b="1" dirty="0">
                <a:solidFill>
                  <a:srgbClr val="00B0F0"/>
                </a:solidFill>
                <a:latin typeface="楷体" panose="02010609060101010101" pitchFamily="49" charset="-122"/>
                <a:ea typeface="楷体" panose="02010609060101010101" pitchFamily="49" charset="-122"/>
              </a:rPr>
              <a:t>个人资产负债情况</a:t>
            </a:r>
            <a:r>
              <a:rPr lang="zh-CN" altLang="en-US" sz="3200" dirty="0">
                <a:latin typeface="楷体" panose="02010609060101010101" pitchFamily="49" charset="-122"/>
                <a:ea typeface="楷体" panose="02010609060101010101" pitchFamily="49" charset="-122"/>
              </a:rPr>
              <a:t>、</a:t>
            </a:r>
            <a:r>
              <a:rPr lang="zh-CN" altLang="en-US" sz="3200" b="1" dirty="0">
                <a:solidFill>
                  <a:srgbClr val="00B0F0"/>
                </a:solidFill>
                <a:latin typeface="楷体" panose="02010609060101010101" pitchFamily="49" charset="-122"/>
                <a:ea typeface="楷体" panose="02010609060101010101" pitchFamily="49" charset="-122"/>
              </a:rPr>
              <a:t>历史借款还款逾期情况</a:t>
            </a:r>
            <a:r>
              <a:rPr lang="zh-CN" altLang="en-US" sz="3200" dirty="0">
                <a:latin typeface="楷体" panose="02010609060101010101" pitchFamily="49" charset="-122"/>
                <a:ea typeface="楷体" panose="02010609060101010101" pitchFamily="49" charset="-122"/>
              </a:rPr>
              <a:t>以及</a:t>
            </a:r>
            <a:r>
              <a:rPr lang="zh-CN" altLang="en-US" sz="3200" b="1" dirty="0">
                <a:solidFill>
                  <a:srgbClr val="00B0F0"/>
                </a:solidFill>
                <a:latin typeface="楷体" panose="02010609060101010101" pitchFamily="49" charset="-122"/>
                <a:ea typeface="楷体" panose="02010609060101010101" pitchFamily="49" charset="-122"/>
              </a:rPr>
              <a:t>平台对借款人的信用评价</a:t>
            </a:r>
            <a:r>
              <a:rPr lang="zh-CN" altLang="en-US" sz="3200" dirty="0">
                <a:latin typeface="楷体" panose="02010609060101010101" pitchFamily="49" charset="-122"/>
                <a:ea typeface="楷体" panose="02010609060101010101" pitchFamily="49" charset="-122"/>
              </a:rPr>
              <a:t>作为重要参考信息</a:t>
            </a:r>
            <a:r>
              <a:rPr lang="zh-CN" altLang="en-US" sz="3200" dirty="0" smtClean="0">
                <a:latin typeface="楷体" panose="02010609060101010101" pitchFamily="49" charset="-122"/>
                <a:ea typeface="楷体" panose="02010609060101010101" pitchFamily="49" charset="-122"/>
              </a:rPr>
              <a:t>。</a:t>
            </a:r>
            <a:endParaRPr lang="en-US" altLang="zh-CN" sz="3200" dirty="0" smtClean="0">
              <a:latin typeface="楷体" panose="02010609060101010101" pitchFamily="49" charset="-122"/>
              <a:ea typeface="楷体" panose="02010609060101010101" pitchFamily="49" charset="-122"/>
            </a:endParaRPr>
          </a:p>
          <a:p>
            <a:endParaRPr lang="en-US" altLang="zh-CN" sz="3200" dirty="0" smtClean="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在认为出借资金的</a:t>
            </a:r>
            <a:r>
              <a:rPr lang="zh-CN" altLang="en-US" sz="3200" b="1" dirty="0">
                <a:solidFill>
                  <a:srgbClr val="00B0F0"/>
                </a:solidFill>
                <a:latin typeface="楷体" panose="02010609060101010101" pitchFamily="49" charset="-122"/>
                <a:ea typeface="楷体" panose="02010609060101010101" pitchFamily="49" charset="-122"/>
              </a:rPr>
              <a:t>回报损失不会太大</a:t>
            </a:r>
            <a:r>
              <a:rPr lang="zh-CN" altLang="en-US" sz="3200" dirty="0">
                <a:latin typeface="楷体" panose="02010609060101010101" pitchFamily="49" charset="-122"/>
                <a:ea typeface="楷体" panose="02010609060101010101" pitchFamily="49" charset="-122"/>
              </a:rPr>
              <a:t>的情况下，放款用户会在同等情况下通过</a:t>
            </a:r>
            <a:r>
              <a:rPr lang="zh-CN" altLang="en-US" sz="3200" b="1" dirty="0">
                <a:solidFill>
                  <a:srgbClr val="00B0F0"/>
                </a:solidFill>
                <a:latin typeface="楷体" panose="02010609060101010101" pitchFamily="49" charset="-122"/>
                <a:ea typeface="楷体" panose="02010609060101010101" pitchFamily="49" charset="-122"/>
              </a:rPr>
              <a:t>比较借款信息</a:t>
            </a:r>
            <a:r>
              <a:rPr lang="zh-CN" altLang="en-US" sz="3200" dirty="0">
                <a:latin typeface="楷体" panose="02010609060101010101" pitchFamily="49" charset="-122"/>
                <a:ea typeface="楷体" panose="02010609060101010101" pitchFamily="49" charset="-122"/>
              </a:rPr>
              <a:t>来选择借款交易。本文选取了借款金额、年利率、还款期限、提取还款费率、担保人是否赔偿以及借款用途作为借款信息的自变量代表。</a:t>
            </a:r>
            <a:endParaRPr lang="en-US" altLang="zh-CN" sz="3200" dirty="0" smtClean="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Tree>
    <p:extLst>
      <p:ext uri="{BB962C8B-B14F-4D97-AF65-F5344CB8AC3E}">
        <p14:creationId xmlns:p14="http://schemas.microsoft.com/office/powerpoint/2010/main" val="428378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9180" y="299769"/>
            <a:ext cx="10648950" cy="5548312"/>
          </a:xfrm>
        </p:spPr>
        <p:txBody>
          <a:bodyPr>
            <a:noAutofit/>
          </a:bodyPr>
          <a:lstStyle/>
          <a:p>
            <a:pPr indent="228600">
              <a:lnSpc>
                <a:spcPct val="150000"/>
              </a:lnSpc>
            </a:pPr>
            <a:r>
              <a:rPr lang="zh-CN" altLang="en-US" sz="2000" dirty="0" smtClean="0">
                <a:latin typeface="楷体" panose="02010609060101010101" pitchFamily="49" charset="-122"/>
                <a:ea typeface="楷体" panose="02010609060101010101" pitchFamily="49" charset="-122"/>
              </a:rPr>
              <a:t>选取</a:t>
            </a:r>
            <a:r>
              <a:rPr lang="zh-CN" altLang="en-US" sz="2000" dirty="0">
                <a:latin typeface="楷体" panose="02010609060101010101" pitchFamily="49" charset="-122"/>
                <a:ea typeface="楷体" panose="02010609060101010101" pitchFamily="49" charset="-122"/>
              </a:rPr>
              <a:t>的全部变量为：</a:t>
            </a:r>
          </a:p>
          <a:p>
            <a:pPr indent="228600">
              <a:lnSpc>
                <a:spcPct val="150000"/>
              </a:lnSpc>
            </a:pPr>
            <a:r>
              <a:rPr lang="zh-CN" altLang="en-US" sz="2000" dirty="0">
                <a:latin typeface="楷体" panose="02010609060101010101" pitchFamily="49" charset="-122"/>
                <a:ea typeface="楷体" panose="02010609060101010101" pitchFamily="49" charset="-122"/>
              </a:rPr>
              <a:t>借款人年龄（</a:t>
            </a:r>
            <a:r>
              <a:rPr lang="en-US" altLang="zh-CN" sz="2000" dirty="0">
                <a:latin typeface="楷体" panose="02010609060101010101" pitchFamily="49" charset="-122"/>
                <a:ea typeface="楷体" panose="02010609060101010101" pitchFamily="49" charset="-122"/>
              </a:rPr>
              <a:t>Age</a:t>
            </a:r>
            <a:r>
              <a:rPr lang="zh-CN" altLang="en-US" sz="2000" dirty="0">
                <a:latin typeface="楷体" panose="02010609060101010101" pitchFamily="49" charset="-122"/>
                <a:ea typeface="楷体" panose="02010609060101010101" pitchFamily="49" charset="-122"/>
              </a:rPr>
              <a:t>）、学历（</a:t>
            </a:r>
            <a:r>
              <a:rPr lang="en-US" altLang="zh-CN" sz="2000" dirty="0">
                <a:latin typeface="楷体" panose="02010609060101010101" pitchFamily="49" charset="-122"/>
                <a:ea typeface="楷体" panose="02010609060101010101" pitchFamily="49" charset="-122"/>
              </a:rPr>
              <a:t>Education</a:t>
            </a:r>
            <a:r>
              <a:rPr lang="zh-CN" altLang="en-US" sz="2000" dirty="0">
                <a:latin typeface="楷体" panose="02010609060101010101" pitchFamily="49" charset="-122"/>
                <a:ea typeface="楷体" panose="02010609060101010101" pitchFamily="49" charset="-122"/>
              </a:rPr>
              <a:t>）、婚姻状况（</a:t>
            </a:r>
            <a:r>
              <a:rPr lang="en-US" altLang="zh-CN" sz="2000" dirty="0">
                <a:latin typeface="楷体" panose="02010609060101010101" pitchFamily="49" charset="-122"/>
                <a:ea typeface="楷体" panose="02010609060101010101" pitchFamily="49" charset="-122"/>
              </a:rPr>
              <a:t>Marriage</a:t>
            </a:r>
            <a:r>
              <a:rPr lang="zh-CN" altLang="en-US" sz="2000" dirty="0">
                <a:latin typeface="楷体" panose="02010609060101010101" pitchFamily="49" charset="-122"/>
                <a:ea typeface="楷体" panose="02010609060101010101" pitchFamily="49" charset="-122"/>
              </a:rPr>
              <a:t>）、收入范围（</a:t>
            </a:r>
            <a:r>
              <a:rPr lang="en-US" altLang="zh-CN" sz="2000" dirty="0">
                <a:latin typeface="楷体" panose="02010609060101010101" pitchFamily="49" charset="-122"/>
                <a:ea typeface="楷体" panose="02010609060101010101" pitchFamily="49" charset="-122"/>
              </a:rPr>
              <a:t>Income</a:t>
            </a:r>
            <a:r>
              <a:rPr lang="zh-CN" altLang="en-US" sz="2000" dirty="0">
                <a:latin typeface="楷体" panose="02010609060101010101" pitchFamily="49" charset="-122"/>
                <a:ea typeface="楷体" panose="02010609060101010101" pitchFamily="49" charset="-122"/>
              </a:rPr>
              <a:t>）、所在行业（</a:t>
            </a:r>
            <a:r>
              <a:rPr lang="en-US" altLang="zh-CN" sz="2000" dirty="0">
                <a:latin typeface="楷体" panose="02010609060101010101" pitchFamily="49" charset="-122"/>
                <a:ea typeface="楷体" panose="02010609060101010101" pitchFamily="49" charset="-122"/>
              </a:rPr>
              <a:t>Industry</a:t>
            </a:r>
            <a:r>
              <a:rPr lang="zh-CN" altLang="en-US" sz="2000" dirty="0">
                <a:latin typeface="楷体" panose="02010609060101010101" pitchFamily="49" charset="-122"/>
                <a:ea typeface="楷体" panose="02010609060101010101" pitchFamily="49" charset="-122"/>
              </a:rPr>
              <a:t>）、公司规模（</a:t>
            </a:r>
            <a:r>
              <a:rPr lang="en-US" altLang="zh-CN" sz="2000" dirty="0">
                <a:latin typeface="楷体" panose="02010609060101010101" pitchFamily="49" charset="-122"/>
                <a:ea typeface="楷体" panose="02010609060101010101" pitchFamily="49" charset="-122"/>
              </a:rPr>
              <a:t>Company Scale</a:t>
            </a:r>
            <a:r>
              <a:rPr lang="zh-CN" altLang="en-US" sz="2000" dirty="0">
                <a:latin typeface="楷体" panose="02010609060101010101" pitchFamily="49" charset="-122"/>
                <a:ea typeface="楷体" panose="02010609060101010101" pitchFamily="49" charset="-122"/>
              </a:rPr>
              <a:t>）、工作时间（</a:t>
            </a:r>
            <a:r>
              <a:rPr lang="en-US" altLang="zh-CN" sz="2000" dirty="0">
                <a:latin typeface="楷体" panose="02010609060101010101" pitchFamily="49" charset="-122"/>
                <a:ea typeface="楷体" panose="02010609060101010101" pitchFamily="49" charset="-122"/>
              </a:rPr>
              <a:t>Work Experience</a:t>
            </a:r>
            <a:r>
              <a:rPr lang="zh-CN" altLang="en-US" sz="2000" dirty="0">
                <a:latin typeface="楷体" panose="02010609060101010101" pitchFamily="49" charset="-122"/>
                <a:ea typeface="楷体" panose="02010609060101010101" pitchFamily="49" charset="-122"/>
              </a:rPr>
              <a:t>）、工作所在地</a:t>
            </a:r>
            <a:r>
              <a:rPr lang="en-US" altLang="zh-CN" sz="2000" dirty="0">
                <a:latin typeface="楷体" panose="02010609060101010101" pitchFamily="49" charset="-122"/>
                <a:ea typeface="楷体" panose="02010609060101010101" pitchFamily="49" charset="-122"/>
              </a:rPr>
              <a:t>(Province</a:t>
            </a:r>
            <a:r>
              <a:rPr lang="en-US" altLang="zh-CN" sz="2000" dirty="0" smtClean="0">
                <a:latin typeface="楷体" panose="02010609060101010101" pitchFamily="49" charset="-122"/>
                <a:ea typeface="楷体" panose="02010609060101010101" pitchFamily="49" charset="-122"/>
              </a:rPr>
              <a:t>)</a:t>
            </a:r>
          </a:p>
          <a:p>
            <a:pPr indent="228600">
              <a:lnSpc>
                <a:spcPct val="150000"/>
              </a:lnSpc>
            </a:pPr>
            <a:r>
              <a:rPr lang="zh-CN" altLang="en-US" sz="2000" dirty="0" smtClean="0">
                <a:latin typeface="楷体" panose="02010609060101010101" pitchFamily="49" charset="-122"/>
                <a:ea typeface="楷体" panose="02010609060101010101" pitchFamily="49" charset="-122"/>
              </a:rPr>
              <a:t>是否</a:t>
            </a:r>
            <a:r>
              <a:rPr lang="zh-CN" altLang="en-US" sz="2000" dirty="0">
                <a:latin typeface="楷体" panose="02010609060101010101" pitchFamily="49" charset="-122"/>
                <a:ea typeface="楷体" panose="02010609060101010101" pitchFamily="49" charset="-122"/>
              </a:rPr>
              <a:t>有房产（</a:t>
            </a:r>
            <a:r>
              <a:rPr lang="en-US" altLang="zh-CN" sz="2000" dirty="0">
                <a:latin typeface="楷体" panose="02010609060101010101" pitchFamily="49" charset="-122"/>
                <a:ea typeface="楷体" panose="02010609060101010101" pitchFamily="49" charset="-122"/>
              </a:rPr>
              <a:t>Households</a:t>
            </a:r>
            <a:r>
              <a:rPr lang="zh-CN" altLang="en-US" sz="2000" dirty="0">
                <a:latin typeface="楷体" panose="02010609060101010101" pitchFamily="49" charset="-122"/>
                <a:ea typeface="楷体" panose="02010609060101010101" pitchFamily="49" charset="-122"/>
              </a:rPr>
              <a:t>）、是否有房贷（</a:t>
            </a:r>
            <a:r>
              <a:rPr lang="en-US" altLang="zh-CN" sz="2000" dirty="0">
                <a:latin typeface="楷体" panose="02010609060101010101" pitchFamily="49" charset="-122"/>
                <a:ea typeface="楷体" panose="02010609060101010101" pitchFamily="49" charset="-122"/>
              </a:rPr>
              <a:t>Mortgage</a:t>
            </a:r>
            <a:r>
              <a:rPr lang="zh-CN" altLang="en-US" sz="2000" dirty="0">
                <a:latin typeface="楷体" panose="02010609060101010101" pitchFamily="49" charset="-122"/>
                <a:ea typeface="楷体" panose="02010609060101010101" pitchFamily="49" charset="-122"/>
              </a:rPr>
              <a:t>）、是否有车产（</a:t>
            </a:r>
            <a:r>
              <a:rPr lang="en-US" altLang="zh-CN" sz="2000" dirty="0">
                <a:latin typeface="楷体" panose="02010609060101010101" pitchFamily="49" charset="-122"/>
                <a:ea typeface="楷体" panose="02010609060101010101" pitchFamily="49" charset="-122"/>
              </a:rPr>
              <a:t>Car</a:t>
            </a:r>
            <a:r>
              <a:rPr lang="zh-CN" altLang="en-US" sz="2000" dirty="0">
                <a:latin typeface="楷体" panose="02010609060101010101" pitchFamily="49" charset="-122"/>
                <a:ea typeface="楷体" panose="02010609060101010101" pitchFamily="49" charset="-122"/>
              </a:rPr>
              <a:t>）、是否有车贷（</a:t>
            </a:r>
            <a:r>
              <a:rPr lang="en-US" altLang="zh-CN" sz="2000" dirty="0">
                <a:latin typeface="楷体" panose="02010609060101010101" pitchFamily="49" charset="-122"/>
                <a:ea typeface="楷体" panose="02010609060101010101" pitchFamily="49" charset="-122"/>
              </a:rPr>
              <a:t>Auto Loan</a:t>
            </a:r>
            <a:r>
              <a:rPr lang="zh-CN" altLang="en-US" sz="2000" dirty="0" smtClean="0">
                <a:latin typeface="楷体" panose="02010609060101010101" pitchFamily="49" charset="-122"/>
                <a:ea typeface="楷体" panose="02010609060101010101" pitchFamily="49" charset="-122"/>
              </a:rPr>
              <a:t>）</a:t>
            </a:r>
            <a:endParaRPr lang="en-US" altLang="zh-CN" sz="2000" dirty="0" smtClean="0">
              <a:latin typeface="楷体" panose="02010609060101010101" pitchFamily="49" charset="-122"/>
              <a:ea typeface="楷体" panose="02010609060101010101" pitchFamily="49" charset="-122"/>
            </a:endParaRPr>
          </a:p>
          <a:p>
            <a:pPr indent="228600">
              <a:lnSpc>
                <a:spcPct val="150000"/>
              </a:lnSpc>
            </a:pPr>
            <a:r>
              <a:rPr lang="zh-CN" altLang="en-US" sz="2000" dirty="0" smtClean="0">
                <a:latin typeface="楷体" panose="02010609060101010101" pitchFamily="49" charset="-122"/>
                <a:ea typeface="楷体" panose="02010609060101010101" pitchFamily="49" charset="-122"/>
              </a:rPr>
              <a:t>共</a:t>
            </a:r>
            <a:r>
              <a:rPr lang="zh-CN" altLang="en-US" sz="2000" dirty="0">
                <a:latin typeface="楷体" panose="02010609060101010101" pitchFamily="49" charset="-122"/>
                <a:ea typeface="楷体" panose="02010609060101010101" pitchFamily="49" charset="-122"/>
              </a:rPr>
              <a:t>申请借款笔数（</a:t>
            </a:r>
            <a:r>
              <a:rPr lang="en-US" altLang="zh-CN" sz="2000" dirty="0">
                <a:latin typeface="楷体" panose="02010609060101010101" pitchFamily="49" charset="-122"/>
                <a:ea typeface="楷体" panose="02010609060101010101" pitchFamily="49" charset="-122"/>
              </a:rPr>
              <a:t>Application Time</a:t>
            </a:r>
            <a:r>
              <a:rPr lang="zh-CN" altLang="en-US" sz="2000" dirty="0">
                <a:latin typeface="楷体" panose="02010609060101010101" pitchFamily="49" charset="-122"/>
                <a:ea typeface="楷体" panose="02010609060101010101" pitchFamily="49" charset="-122"/>
              </a:rPr>
              <a:t>）、成功借款笔数（</a:t>
            </a:r>
            <a:r>
              <a:rPr lang="en-US" altLang="zh-CN" sz="2000" dirty="0">
                <a:latin typeface="楷体" panose="02010609060101010101" pitchFamily="49" charset="-122"/>
                <a:ea typeface="楷体" panose="02010609060101010101" pitchFamily="49" charset="-122"/>
              </a:rPr>
              <a:t>Success Time</a:t>
            </a:r>
            <a:r>
              <a:rPr lang="zh-CN" altLang="en-US" sz="2000" dirty="0">
                <a:latin typeface="楷体" panose="02010609060101010101" pitchFamily="49" charset="-122"/>
                <a:ea typeface="楷体" panose="02010609060101010101" pitchFamily="49" charset="-122"/>
              </a:rPr>
              <a:t>）、还清次数（</a:t>
            </a:r>
            <a:r>
              <a:rPr lang="en-US" altLang="zh-CN" sz="2000" dirty="0">
                <a:latin typeface="楷体" panose="02010609060101010101" pitchFamily="49" charset="-122"/>
                <a:ea typeface="楷体" panose="02010609060101010101" pitchFamily="49" charset="-122"/>
              </a:rPr>
              <a:t>Pay-off Time</a:t>
            </a:r>
            <a:r>
              <a:rPr lang="zh-CN" altLang="en-US" sz="2000" dirty="0">
                <a:latin typeface="楷体" panose="02010609060101010101" pitchFamily="49" charset="-122"/>
                <a:ea typeface="楷体" panose="02010609060101010101" pitchFamily="49" charset="-122"/>
              </a:rPr>
              <a:t>）、逾期次数（</a:t>
            </a:r>
            <a:r>
              <a:rPr lang="en-US" altLang="zh-CN" sz="2000" dirty="0">
                <a:latin typeface="楷体" panose="02010609060101010101" pitchFamily="49" charset="-122"/>
                <a:ea typeface="楷体" panose="02010609060101010101" pitchFamily="49" charset="-122"/>
              </a:rPr>
              <a:t>Overdue Time</a:t>
            </a:r>
            <a:r>
              <a:rPr lang="zh-CN" altLang="en-US" sz="2000" dirty="0">
                <a:latin typeface="楷体" panose="02010609060101010101" pitchFamily="49" charset="-122"/>
                <a:ea typeface="楷体" panose="02010609060101010101" pitchFamily="49" charset="-122"/>
              </a:rPr>
              <a:t>）、严重逾期笔数（</a:t>
            </a:r>
            <a:r>
              <a:rPr lang="en-US" altLang="zh-CN" sz="2000" dirty="0">
                <a:latin typeface="楷体" panose="02010609060101010101" pitchFamily="49" charset="-122"/>
                <a:ea typeface="楷体" panose="02010609060101010101" pitchFamily="49" charset="-122"/>
              </a:rPr>
              <a:t>Serious Overdue Time</a:t>
            </a:r>
            <a:r>
              <a:rPr lang="zh-CN" altLang="en-US" sz="2000" dirty="0">
                <a:latin typeface="楷体" panose="02010609060101010101" pitchFamily="49" charset="-122"/>
                <a:ea typeface="楷体" panose="02010609060101010101" pitchFamily="49" charset="-122"/>
              </a:rPr>
              <a:t>）、借款总额（</a:t>
            </a:r>
            <a:r>
              <a:rPr lang="en-US" altLang="zh-CN" sz="2000" dirty="0">
                <a:latin typeface="楷体" panose="02010609060101010101" pitchFamily="49" charset="-122"/>
                <a:ea typeface="楷体" panose="02010609060101010101" pitchFamily="49" charset="-122"/>
              </a:rPr>
              <a:t>Success Amount</a:t>
            </a:r>
            <a:r>
              <a:rPr lang="zh-CN" altLang="en-US" sz="2000" dirty="0">
                <a:latin typeface="楷体" panose="02010609060101010101" pitchFamily="49" charset="-122"/>
                <a:ea typeface="楷体" panose="02010609060101010101" pitchFamily="49" charset="-122"/>
              </a:rPr>
              <a:t>）、逾期还款金额（</a:t>
            </a:r>
            <a:r>
              <a:rPr lang="en-US" altLang="zh-CN" sz="2000" dirty="0">
                <a:latin typeface="楷体" panose="02010609060101010101" pitchFamily="49" charset="-122"/>
                <a:ea typeface="楷体" panose="02010609060101010101" pitchFamily="49" charset="-122"/>
              </a:rPr>
              <a:t>Overdue Amount</a:t>
            </a:r>
            <a:r>
              <a:rPr lang="zh-CN" altLang="en-US" sz="2000" dirty="0">
                <a:latin typeface="楷体" panose="02010609060101010101" pitchFamily="49" charset="-122"/>
                <a:ea typeface="楷体" panose="02010609060101010101" pitchFamily="49" charset="-122"/>
              </a:rPr>
              <a:t>）、待还本息（</a:t>
            </a:r>
            <a:r>
              <a:rPr lang="en-US" altLang="zh-CN" sz="2000" dirty="0">
                <a:latin typeface="楷体" panose="02010609060101010101" pitchFamily="49" charset="-122"/>
                <a:ea typeface="楷体" panose="02010609060101010101" pitchFamily="49" charset="-122"/>
              </a:rPr>
              <a:t>Remain Debt</a:t>
            </a:r>
            <a:r>
              <a:rPr lang="zh-CN" altLang="en-US" sz="2000" dirty="0">
                <a:latin typeface="楷体" panose="02010609060101010101" pitchFamily="49" charset="-122"/>
                <a:ea typeface="楷体" panose="02010609060101010101" pitchFamily="49" charset="-122"/>
              </a:rPr>
              <a:t>）、平台给出的信用额度（</a:t>
            </a:r>
            <a:r>
              <a:rPr lang="en-US" altLang="zh-CN" sz="2000" dirty="0">
                <a:latin typeface="楷体" panose="02010609060101010101" pitchFamily="49" charset="-122"/>
                <a:ea typeface="楷体" panose="02010609060101010101" pitchFamily="49" charset="-122"/>
              </a:rPr>
              <a:t>Credit Limit</a:t>
            </a:r>
            <a:r>
              <a:rPr lang="zh-CN" altLang="en-US" sz="2000" dirty="0">
                <a:latin typeface="楷体" panose="02010609060101010101" pitchFamily="49" charset="-122"/>
                <a:ea typeface="楷体" panose="02010609060101010101" pitchFamily="49" charset="-122"/>
              </a:rPr>
              <a:t>）、信用分数（</a:t>
            </a:r>
            <a:r>
              <a:rPr lang="en-US" altLang="zh-CN" sz="2000" dirty="0">
                <a:latin typeface="楷体" panose="02010609060101010101" pitchFamily="49" charset="-122"/>
                <a:ea typeface="楷体" panose="02010609060101010101" pitchFamily="49" charset="-122"/>
              </a:rPr>
              <a:t>Credit Score</a:t>
            </a:r>
            <a:r>
              <a:rPr lang="zh-CN" altLang="en-US" sz="2000" dirty="0" smtClean="0">
                <a:latin typeface="楷体" panose="02010609060101010101" pitchFamily="49" charset="-122"/>
                <a:ea typeface="楷体" panose="02010609060101010101" pitchFamily="49" charset="-122"/>
              </a:rPr>
              <a:t>）</a:t>
            </a:r>
            <a:endParaRPr lang="en-US" altLang="zh-CN" sz="2000" dirty="0" smtClean="0">
              <a:latin typeface="楷体" panose="02010609060101010101" pitchFamily="49" charset="-122"/>
              <a:ea typeface="楷体" panose="02010609060101010101" pitchFamily="49" charset="-122"/>
            </a:endParaRPr>
          </a:p>
          <a:p>
            <a:pPr indent="228600">
              <a:lnSpc>
                <a:spcPct val="150000"/>
              </a:lnSpc>
            </a:pPr>
            <a:r>
              <a:rPr lang="zh-CN" altLang="en-US" sz="2000" dirty="0" smtClean="0">
                <a:latin typeface="楷体" panose="02010609060101010101" pitchFamily="49" charset="-122"/>
                <a:ea typeface="楷体" panose="02010609060101010101" pitchFamily="49" charset="-122"/>
              </a:rPr>
              <a:t>借款</a:t>
            </a:r>
            <a:r>
              <a:rPr lang="zh-CN" altLang="en-US" sz="2000" dirty="0">
                <a:latin typeface="楷体" panose="02010609060101010101" pitchFamily="49" charset="-122"/>
                <a:ea typeface="楷体" panose="02010609060101010101" pitchFamily="49" charset="-122"/>
              </a:rPr>
              <a:t>交易中的借款金额（</a:t>
            </a:r>
            <a:r>
              <a:rPr lang="en-US" altLang="zh-CN" sz="2000" dirty="0">
                <a:latin typeface="楷体" panose="02010609060101010101" pitchFamily="49" charset="-122"/>
                <a:ea typeface="楷体" panose="02010609060101010101" pitchFamily="49" charset="-122"/>
              </a:rPr>
              <a:t>Amount</a:t>
            </a:r>
            <a:r>
              <a:rPr lang="zh-CN" altLang="en-US" sz="2000" dirty="0">
                <a:latin typeface="楷体" panose="02010609060101010101" pitchFamily="49" charset="-122"/>
                <a:ea typeface="楷体" panose="02010609060101010101" pitchFamily="49" charset="-122"/>
              </a:rPr>
              <a:t>）、年利率（</a:t>
            </a:r>
            <a:r>
              <a:rPr lang="en-US" altLang="zh-CN" sz="2000" dirty="0">
                <a:latin typeface="楷体" panose="02010609060101010101" pitchFamily="49" charset="-122"/>
                <a:ea typeface="楷体" panose="02010609060101010101" pitchFamily="49" charset="-122"/>
              </a:rPr>
              <a:t>Rate</a:t>
            </a:r>
            <a:r>
              <a:rPr lang="zh-CN" altLang="en-US" sz="2000" dirty="0">
                <a:latin typeface="楷体" panose="02010609060101010101" pitchFamily="49" charset="-122"/>
                <a:ea typeface="楷体" panose="02010609060101010101" pitchFamily="49" charset="-122"/>
              </a:rPr>
              <a:t>）、还款期限（</a:t>
            </a:r>
            <a:r>
              <a:rPr lang="en-US" altLang="zh-CN" sz="2000" dirty="0">
                <a:latin typeface="楷体" panose="02010609060101010101" pitchFamily="49" charset="-122"/>
                <a:ea typeface="楷体" panose="02010609060101010101" pitchFamily="49" charset="-122"/>
              </a:rPr>
              <a:t>Loan Term</a:t>
            </a:r>
            <a:r>
              <a:rPr lang="zh-CN" altLang="en-US" sz="2000" dirty="0">
                <a:latin typeface="楷体" panose="02010609060101010101" pitchFamily="49" charset="-122"/>
                <a:ea typeface="楷体" panose="02010609060101010101" pitchFamily="49" charset="-122"/>
              </a:rPr>
              <a:t>）、提取还款费率（</a:t>
            </a:r>
            <a:r>
              <a:rPr lang="en-US" altLang="zh-CN" sz="2000" dirty="0">
                <a:latin typeface="楷体" panose="02010609060101010101" pitchFamily="49" charset="-122"/>
                <a:ea typeface="楷体" panose="02010609060101010101" pitchFamily="49" charset="-122"/>
              </a:rPr>
              <a:t>Advance Rate</a:t>
            </a:r>
            <a:r>
              <a:rPr lang="zh-CN" altLang="en-US" sz="2000" dirty="0">
                <a:latin typeface="楷体" panose="02010609060101010101" pitchFamily="49" charset="-122"/>
                <a:ea typeface="楷体" panose="02010609060101010101" pitchFamily="49" charset="-122"/>
              </a:rPr>
              <a:t>）、担保人是否赔偿（</a:t>
            </a:r>
            <a:r>
              <a:rPr lang="en-US" altLang="zh-CN" sz="2000" dirty="0">
                <a:latin typeface="楷体" panose="02010609060101010101" pitchFamily="49" charset="-122"/>
                <a:ea typeface="楷体" panose="02010609060101010101" pitchFamily="49" charset="-122"/>
              </a:rPr>
              <a:t>Warrantor</a:t>
            </a:r>
            <a:r>
              <a:rPr lang="zh-CN" altLang="en-US" sz="2000" dirty="0" smtClean="0">
                <a:latin typeface="楷体" panose="02010609060101010101" pitchFamily="49" charset="-122"/>
                <a:ea typeface="楷体" panose="02010609060101010101" pitchFamily="49" charset="-122"/>
              </a:rPr>
              <a:t>）、借款</a:t>
            </a:r>
            <a:r>
              <a:rPr lang="zh-CN" altLang="en-US" sz="2000" dirty="0">
                <a:latin typeface="楷体" panose="02010609060101010101" pitchFamily="49" charset="-122"/>
                <a:ea typeface="楷体" panose="02010609060101010101" pitchFamily="49" charset="-122"/>
              </a:rPr>
              <a:t>用途（</a:t>
            </a:r>
            <a:r>
              <a:rPr lang="en-US" altLang="zh-CN" sz="2000" dirty="0">
                <a:latin typeface="楷体" panose="02010609060101010101" pitchFamily="49" charset="-122"/>
                <a:ea typeface="楷体" panose="02010609060101010101" pitchFamily="49" charset="-122"/>
              </a:rPr>
              <a:t>Aim</a:t>
            </a:r>
            <a:r>
              <a:rPr lang="zh-CN" altLang="en-US" sz="2000" dirty="0" smtClean="0">
                <a:latin typeface="楷体" panose="02010609060101010101" pitchFamily="49" charset="-122"/>
                <a:ea typeface="楷体" panose="02010609060101010101" pitchFamily="49" charset="-122"/>
              </a:rPr>
              <a:t>）</a:t>
            </a:r>
            <a:endParaRPr lang="en-US" altLang="zh-CN" sz="2000" dirty="0" smtClean="0">
              <a:latin typeface="楷体" panose="02010609060101010101" pitchFamily="49" charset="-122"/>
              <a:ea typeface="楷体" panose="02010609060101010101" pitchFamily="49" charset="-122"/>
            </a:endParaRPr>
          </a:p>
          <a:p>
            <a:pPr indent="228600">
              <a:lnSpc>
                <a:spcPct val="150000"/>
              </a:lnSpc>
            </a:pPr>
            <a:endParaRPr lang="zh-CN" altLang="en-US"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Tree>
    <p:extLst>
      <p:ext uri="{BB962C8B-B14F-4D97-AF65-F5344CB8AC3E}">
        <p14:creationId xmlns:p14="http://schemas.microsoft.com/office/powerpoint/2010/main" val="19314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8614830" y="768186"/>
            <a:ext cx="3232613" cy="4121866"/>
          </a:xfrm>
        </p:spPr>
        <p:txBody>
          <a:bodyPr>
            <a:noAutofit/>
          </a:bodyPr>
          <a:lstStyle/>
          <a:p>
            <a:pPr>
              <a:lnSpc>
                <a:spcPct val="150000"/>
              </a:lnSpc>
            </a:pPr>
            <a:r>
              <a:rPr lang="zh-CN" altLang="en-US" sz="2400" dirty="0">
                <a:latin typeface="楷体" panose="02010609060101010101" pitchFamily="49" charset="-122"/>
                <a:ea typeface="楷体" panose="02010609060101010101" pitchFamily="49" charset="-122"/>
              </a:rPr>
              <a:t>对因变量与结构型变量制作列联表并进行卡方检验，除了</a:t>
            </a:r>
            <a:r>
              <a:rPr lang="zh-CN" altLang="en-US" sz="2400" b="1" dirty="0">
                <a:solidFill>
                  <a:srgbClr val="00B0F0"/>
                </a:solidFill>
                <a:latin typeface="楷体" panose="02010609060101010101" pitchFamily="49" charset="-122"/>
                <a:ea typeface="楷体" panose="02010609060101010101" pitchFamily="49" charset="-122"/>
              </a:rPr>
              <a:t>提前还款费率</a:t>
            </a:r>
            <a:r>
              <a:rPr lang="zh-CN" altLang="en-US" sz="2400" dirty="0">
                <a:latin typeface="楷体" panose="02010609060101010101" pitchFamily="49" charset="-122"/>
                <a:ea typeface="楷体" panose="02010609060101010101" pitchFamily="49" charset="-122"/>
              </a:rPr>
              <a:t>与融资结果无显著相关，其他结构型变量</a:t>
            </a:r>
            <a:r>
              <a:rPr lang="zh-CN" altLang="en-US" sz="2400" dirty="0" smtClean="0">
                <a:latin typeface="楷体" panose="02010609060101010101" pitchFamily="49" charset="-122"/>
                <a:ea typeface="楷体" panose="02010609060101010101" pitchFamily="49" charset="-122"/>
              </a:rPr>
              <a:t>均可能与</a:t>
            </a:r>
            <a:r>
              <a:rPr lang="zh-CN" altLang="en-US" sz="2400" dirty="0">
                <a:latin typeface="楷体" panose="02010609060101010101" pitchFamily="49" charset="-122"/>
                <a:ea typeface="楷体" panose="02010609060101010101" pitchFamily="49" charset="-122"/>
              </a:rPr>
              <a:t>融资</a:t>
            </a:r>
            <a:r>
              <a:rPr lang="zh-CN" altLang="en-US" sz="2400" dirty="0" smtClean="0">
                <a:latin typeface="楷体" panose="02010609060101010101" pitchFamily="49" charset="-122"/>
                <a:ea typeface="楷体" panose="02010609060101010101" pitchFamily="49" charset="-122"/>
              </a:rPr>
              <a:t>结果存在一定</a:t>
            </a:r>
            <a:r>
              <a:rPr lang="zh-CN" altLang="en-US" sz="2400" dirty="0">
                <a:latin typeface="楷体" panose="02010609060101010101" pitchFamily="49" charset="-122"/>
                <a:ea typeface="楷体" panose="02010609060101010101" pitchFamily="49" charset="-122"/>
              </a:rPr>
              <a:t>关联</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64999377"/>
              </p:ext>
            </p:extLst>
          </p:nvPr>
        </p:nvGraphicFramePr>
        <p:xfrm>
          <a:off x="0" y="0"/>
          <a:ext cx="8090451" cy="6857994"/>
        </p:xfrm>
        <a:graphic>
          <a:graphicData uri="http://schemas.openxmlformats.org/drawingml/2006/table">
            <a:tbl>
              <a:tblPr firstRow="1" firstCol="1" bandRow="1">
                <a:tableStyleId>{5C22544A-7EE6-4342-B048-85BDC9FD1C3A}</a:tableStyleId>
              </a:tblPr>
              <a:tblGrid>
                <a:gridCol w="3613810"/>
                <a:gridCol w="2129067"/>
                <a:gridCol w="812406"/>
                <a:gridCol w="1535168"/>
              </a:tblGrid>
              <a:tr h="359952">
                <a:tc>
                  <a:txBody>
                    <a:bodyPr/>
                    <a:lstStyle/>
                    <a:p>
                      <a:pPr algn="ctr">
                        <a:spcAft>
                          <a:spcPts val="0"/>
                        </a:spcAft>
                      </a:pPr>
                      <a:r>
                        <a:rPr lang="en-US" sz="2000" kern="0">
                          <a:effectLst/>
                        </a:rPr>
                        <a:t>variable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chi-squared</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df</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p-value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advance.rate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1.3814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0.2399</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warrantor</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2249.498</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2.20E-16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aim</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150.2164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9</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2.20E-16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education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473.573</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2.20E-16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marriage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228.3698</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3</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2.20E-16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income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156.7462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2.20E-16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industry</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293.6828</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20</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2.20E-16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company.scale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128.5291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2.20E-16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working.time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426.1538</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2.20E-16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province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442.5915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34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2.20E-16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households</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180.1289</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2.20E-16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mortgage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145.6274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2.20E-16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car</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287.7018</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2.20E-16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auto.loan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57.6485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3.13E-14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application.time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3444.315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44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2.20E-16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success.time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15198.94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35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2.20E-16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pay.off.time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13080.98</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34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2.20E-16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overdue.time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9330.927</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33</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2.20E-16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59952">
                <a:tc>
                  <a:txBody>
                    <a:bodyPr/>
                    <a:lstStyle/>
                    <a:p>
                      <a:pPr algn="l">
                        <a:spcAft>
                          <a:spcPts val="0"/>
                        </a:spcAft>
                      </a:pPr>
                      <a:r>
                        <a:rPr lang="en-US" sz="2000" kern="0">
                          <a:effectLst/>
                        </a:rPr>
                        <a:t>serious.overdue.time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3039.492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dirty="0">
                          <a:effectLst/>
                        </a:rPr>
                        <a:t>2.20E-16</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50717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5961" y="706359"/>
            <a:ext cx="4562744" cy="5548312"/>
          </a:xfrm>
        </p:spPr>
        <p:txBody>
          <a:bodyPr>
            <a:noAutofit/>
          </a:bodyPr>
          <a:lstStyle/>
          <a:p>
            <a:pPr>
              <a:lnSpc>
                <a:spcPct val="150000"/>
              </a:lnSpc>
            </a:pPr>
            <a:r>
              <a:rPr lang="zh-CN" altLang="en-US" dirty="0" smtClean="0">
                <a:latin typeface="楷体" panose="02010609060101010101" pitchFamily="49" charset="-122"/>
                <a:ea typeface="楷体" panose="02010609060101010101" pitchFamily="49" charset="-122"/>
              </a:rPr>
              <a:t>可以</a:t>
            </a:r>
            <a:r>
              <a:rPr lang="zh-CN" altLang="en-US" dirty="0">
                <a:latin typeface="楷体" panose="02010609060101010101" pitchFamily="49" charset="-122"/>
                <a:ea typeface="楷体" panose="02010609060101010101" pitchFamily="49" charset="-122"/>
              </a:rPr>
              <a:t>看出，成功融资的</a:t>
            </a:r>
            <a:r>
              <a:rPr lang="zh-CN" altLang="en-US" b="1" dirty="0">
                <a:solidFill>
                  <a:srgbClr val="00B0F0"/>
                </a:solidFill>
                <a:latin typeface="楷体" panose="02010609060101010101" pitchFamily="49" charset="-122"/>
                <a:ea typeface="楷体" panose="02010609060101010101" pitchFamily="49" charset="-122"/>
              </a:rPr>
              <a:t>借款金额、利率和还款期限分布范围较小</a:t>
            </a:r>
            <a:r>
              <a:rPr lang="zh-CN" altLang="en-US" dirty="0">
                <a:latin typeface="楷体" panose="02010609060101010101" pitchFamily="49" charset="-122"/>
                <a:ea typeface="楷体" panose="02010609060101010101" pitchFamily="49" charset="-122"/>
              </a:rPr>
              <a:t>，多处于中等水平，借款人年龄较融资失败借款人来说更大一些，</a:t>
            </a:r>
            <a:r>
              <a:rPr lang="zh-CN" altLang="en-US" b="1" dirty="0">
                <a:solidFill>
                  <a:srgbClr val="00B0F0"/>
                </a:solidFill>
                <a:latin typeface="楷体" panose="02010609060101010101" pitchFamily="49" charset="-122"/>
                <a:ea typeface="楷体" panose="02010609060101010101" pitchFamily="49" charset="-122"/>
              </a:rPr>
              <a:t>信用额度和信用分数普遍偏高</a:t>
            </a:r>
            <a:r>
              <a:rPr lang="zh-CN" altLang="en-US" dirty="0">
                <a:latin typeface="楷体" panose="02010609060101010101" pitchFamily="49" charset="-122"/>
                <a:ea typeface="楷体" panose="02010609060101010101" pitchFamily="49" charset="-122"/>
              </a:rPr>
              <a:t>，与常理相符合。</a:t>
            </a:r>
            <a:endParaRPr lang="en-US" altLang="zh-CN" dirty="0" smtClean="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pic>
        <p:nvPicPr>
          <p:cNvPr id="15362" name="Picture 2" descr="Rplot0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5339"/>
          <a:stretch>
            <a:fillRect/>
          </a:stretch>
        </p:blipFill>
        <p:spPr bwMode="auto">
          <a:xfrm>
            <a:off x="5745593" y="0"/>
            <a:ext cx="5154635" cy="6961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702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5594" y="261133"/>
            <a:ext cx="11677515" cy="5548312"/>
          </a:xfrm>
        </p:spPr>
        <p:txBody>
          <a:bodyPr>
            <a:noAutofit/>
          </a:bodyPr>
          <a:lstStyle/>
          <a:p>
            <a:pPr>
              <a:lnSpc>
                <a:spcPct val="150000"/>
              </a:lnSpc>
            </a:pPr>
            <a:r>
              <a:rPr lang="zh-CN" altLang="en-US" sz="2400" dirty="0">
                <a:latin typeface="楷体" panose="02010609060101010101" pitchFamily="49" charset="-122"/>
                <a:ea typeface="楷体" panose="02010609060101010101" pitchFamily="49" charset="-122"/>
              </a:rPr>
              <a:t>由于借款成功与否的数据为</a:t>
            </a:r>
            <a:r>
              <a:rPr lang="en-US" altLang="zh-CN" sz="2400" dirty="0">
                <a:latin typeface="楷体" panose="02010609060101010101" pitchFamily="49" charset="-122"/>
                <a:ea typeface="楷体" panose="02010609060101010101" pitchFamily="49" charset="-122"/>
              </a:rPr>
              <a:t>0-1</a:t>
            </a:r>
            <a:r>
              <a:rPr lang="zh-CN" altLang="en-US" sz="2400" dirty="0">
                <a:latin typeface="楷体" panose="02010609060101010101" pitchFamily="49" charset="-122"/>
                <a:ea typeface="楷体" panose="02010609060101010101" pitchFamily="49" charset="-122"/>
              </a:rPr>
              <a:t>变量，而自变量中年龄等变量为连续变量，为使模型成立</a:t>
            </a:r>
            <a:r>
              <a:rPr lang="zh-CN" altLang="en-US" sz="2400" dirty="0" smtClean="0">
                <a:latin typeface="楷体" panose="02010609060101010101" pitchFamily="49" charset="-122"/>
                <a:ea typeface="楷体" panose="02010609060101010101" pitchFamily="49" charset="-122"/>
              </a:rPr>
              <a:t>，对</a:t>
            </a:r>
            <a:r>
              <a:rPr lang="zh-CN" altLang="en-US" sz="2400" dirty="0">
                <a:latin typeface="楷体" panose="02010609060101010101" pitchFamily="49" charset="-122"/>
                <a:ea typeface="楷体" panose="02010609060101010101" pitchFamily="49" charset="-122"/>
              </a:rPr>
              <a:t>数据作</a:t>
            </a:r>
            <a:r>
              <a:rPr lang="en-US" altLang="zh-CN" sz="2400" dirty="0" err="1">
                <a:latin typeface="楷体" panose="02010609060101010101" pitchFamily="49" charset="-122"/>
                <a:ea typeface="楷体" panose="02010609060101010101" pitchFamily="49" charset="-122"/>
              </a:rPr>
              <a:t>Logit</a:t>
            </a:r>
            <a:r>
              <a:rPr lang="zh-CN" altLang="en-US" sz="2400" dirty="0">
                <a:latin typeface="楷体" panose="02010609060101010101" pitchFamily="49" charset="-122"/>
                <a:ea typeface="楷体" panose="02010609060101010101" pitchFamily="49" charset="-122"/>
              </a:rPr>
              <a:t>转换使因变量值转为鉴定借款融资成功的可能性</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pPr>
              <a:lnSpc>
                <a:spcPct val="150000"/>
              </a:lnSpc>
            </a:pPr>
            <a:endParaRPr lang="en-US" altLang="zh-CN" sz="2400" dirty="0">
              <a:latin typeface="楷体" panose="02010609060101010101" pitchFamily="49" charset="-122"/>
              <a:ea typeface="楷体" panose="02010609060101010101" pitchFamily="49" charset="-122"/>
            </a:endParaRPr>
          </a:p>
          <a:p>
            <a:pPr>
              <a:lnSpc>
                <a:spcPct val="150000"/>
              </a:lnSpc>
            </a:pPr>
            <a:endParaRPr lang="en-US" altLang="zh-CN" sz="2400" dirty="0" smtClean="0">
              <a:latin typeface="楷体" panose="02010609060101010101" pitchFamily="49" charset="-122"/>
              <a:ea typeface="楷体" panose="02010609060101010101" pitchFamily="49" charset="-122"/>
            </a:endParaRPr>
          </a:p>
          <a:p>
            <a:pPr>
              <a:lnSpc>
                <a:spcPct val="150000"/>
              </a:lnSpc>
            </a:pPr>
            <a:r>
              <a:rPr lang="en-US" altLang="zh-CN" sz="2400" dirty="0">
                <a:latin typeface="楷体" panose="02010609060101010101" pitchFamily="49" charset="-122"/>
                <a:ea typeface="楷体" panose="02010609060101010101" pitchFamily="49" charset="-122"/>
              </a:rPr>
              <a:t>P</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R</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L</a:t>
            </a:r>
            <a:r>
              <a:rPr lang="zh-CN" altLang="en-US" sz="2400" dirty="0">
                <a:latin typeface="楷体" panose="02010609060101010101" pitchFamily="49" charset="-122"/>
                <a:ea typeface="楷体" panose="02010609060101010101" pitchFamily="49" charset="-122"/>
              </a:rPr>
              <a:t>分别代表个人信息变量（</a:t>
            </a:r>
            <a:r>
              <a:rPr lang="en-US" altLang="zh-CN" sz="2400" dirty="0">
                <a:latin typeface="楷体" panose="02010609060101010101" pitchFamily="49" charset="-122"/>
                <a:ea typeface="楷体" panose="02010609060101010101" pitchFamily="49" charset="-122"/>
              </a:rPr>
              <a:t>Personal</a:t>
            </a:r>
            <a:r>
              <a:rPr lang="zh-CN" altLang="en-US" sz="2400" dirty="0">
                <a:latin typeface="楷体" panose="02010609060101010101" pitchFamily="49" charset="-122"/>
                <a:ea typeface="楷体" panose="02010609060101010101" pitchFamily="49" charset="-122"/>
              </a:rPr>
              <a:t>）、历史信用变量（</a:t>
            </a:r>
            <a:r>
              <a:rPr lang="en-US" altLang="zh-CN" sz="2400" dirty="0">
                <a:latin typeface="楷体" panose="02010609060101010101" pitchFamily="49" charset="-122"/>
                <a:ea typeface="楷体" panose="02010609060101010101" pitchFamily="49" charset="-122"/>
              </a:rPr>
              <a:t>Record</a:t>
            </a:r>
            <a:r>
              <a:rPr lang="zh-CN" altLang="en-US" sz="2400" dirty="0">
                <a:latin typeface="楷体" panose="02010609060101010101" pitchFamily="49" charset="-122"/>
                <a:ea typeface="楷体" panose="02010609060101010101" pitchFamily="49" charset="-122"/>
              </a:rPr>
              <a:t>）、借款信息变量（</a:t>
            </a:r>
            <a:r>
              <a:rPr lang="en-US" altLang="zh-CN" sz="2400" dirty="0">
                <a:latin typeface="楷体" panose="02010609060101010101" pitchFamily="49" charset="-122"/>
                <a:ea typeface="楷体" panose="02010609060101010101" pitchFamily="49" charset="-122"/>
              </a:rPr>
              <a:t>Loan</a:t>
            </a:r>
            <a:r>
              <a:rPr lang="zh-CN" altLang="en-US" sz="2400" dirty="0">
                <a:latin typeface="楷体" panose="02010609060101010101" pitchFamily="49" charset="-122"/>
                <a:ea typeface="楷体" panose="02010609060101010101" pitchFamily="49" charset="-122"/>
              </a:rPr>
              <a:t>）的相应变量向量，而</a:t>
            </a:r>
            <a:r>
              <a:rPr lang="en-US" altLang="zh-CN" sz="2400" dirty="0">
                <a:latin typeface="楷体" panose="02010609060101010101" pitchFamily="49" charset="-122"/>
                <a:ea typeface="楷体" panose="02010609060101010101" pitchFamily="49" charset="-122"/>
              </a:rPr>
              <a:t>B1</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B2</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B3</a:t>
            </a:r>
            <a:r>
              <a:rPr lang="zh-CN" altLang="en-US" sz="2400" dirty="0">
                <a:latin typeface="楷体" panose="02010609060101010101" pitchFamily="49" charset="-122"/>
                <a:ea typeface="楷体" panose="02010609060101010101" pitchFamily="49" charset="-122"/>
              </a:rPr>
              <a:t>则分别代表相应的系数向量，</a:t>
            </a:r>
            <a:r>
              <a:rPr lang="en-US" altLang="zh-CN" sz="2400" dirty="0">
                <a:latin typeface="楷体" panose="02010609060101010101" pitchFamily="49" charset="-122"/>
                <a:ea typeface="楷体" panose="02010609060101010101" pitchFamily="49" charset="-122"/>
              </a:rPr>
              <a:t>b0</a:t>
            </a:r>
            <a:r>
              <a:rPr lang="zh-CN" altLang="en-US" sz="2400" dirty="0">
                <a:latin typeface="楷体" panose="02010609060101010101" pitchFamily="49" charset="-122"/>
                <a:ea typeface="楷体" panose="02010609060101010101" pitchFamily="49" charset="-122"/>
              </a:rPr>
              <a:t>为常数项</a:t>
            </a:r>
            <a:r>
              <a:rPr lang="en-US" altLang="zh-CN" sz="2400" dirty="0">
                <a:latin typeface="楷体" panose="02010609060101010101" pitchFamily="49" charset="-122"/>
                <a:ea typeface="楷体" panose="02010609060101010101" pitchFamily="49" charset="-122"/>
              </a:rPr>
              <a:t>,ε</a:t>
            </a:r>
            <a:r>
              <a:rPr lang="zh-CN" altLang="en-US" sz="2400" dirty="0">
                <a:latin typeface="楷体" panose="02010609060101010101" pitchFamily="49" charset="-122"/>
                <a:ea typeface="楷体" panose="02010609060101010101" pitchFamily="49" charset="-122"/>
              </a:rPr>
              <a:t>为误残差项，代表除自变量外其它因素对</a:t>
            </a:r>
            <a:r>
              <a:rPr lang="en-US" altLang="zh-CN" sz="2400" dirty="0">
                <a:latin typeface="楷体" panose="02010609060101010101" pitchFamily="49" charset="-122"/>
                <a:ea typeface="楷体" panose="02010609060101010101" pitchFamily="49" charset="-122"/>
              </a:rPr>
              <a:t>Y1</a:t>
            </a:r>
            <a:r>
              <a:rPr lang="zh-CN" altLang="en-US" sz="2400" dirty="0">
                <a:latin typeface="楷体" panose="02010609060101010101" pitchFamily="49" charset="-122"/>
                <a:ea typeface="楷体" panose="02010609060101010101" pitchFamily="49" charset="-122"/>
              </a:rPr>
              <a:t>的影响以及实验数据误差。</a:t>
            </a:r>
            <a:endParaRPr lang="en-US" altLang="zh-CN" sz="2400" dirty="0" smtClean="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2" name="Rectangle 2"/>
          <p:cNvSpPr>
            <a:spLocks noChangeArrowheads="1"/>
          </p:cNvSpPr>
          <p:nvPr/>
        </p:nvSpPr>
        <p:spPr bwMode="auto">
          <a:xfrm>
            <a:off x="1073426" y="1669773"/>
            <a:ext cx="132918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469723590"/>
              </p:ext>
            </p:extLst>
          </p:nvPr>
        </p:nvGraphicFramePr>
        <p:xfrm>
          <a:off x="1073426" y="1669774"/>
          <a:ext cx="5605670" cy="725734"/>
        </p:xfrm>
        <a:graphic>
          <a:graphicData uri="http://schemas.openxmlformats.org/presentationml/2006/ole">
            <mc:AlternateContent xmlns:mc="http://schemas.openxmlformats.org/markup-compatibility/2006">
              <mc:Choice xmlns:v="urn:schemas-microsoft-com:vml" Requires="v">
                <p:oleObj spid="_x0000_s16458" name="Equation" r:id="rId4" imgW="2133600" imgH="279400" progId="Equation.DSMT4">
                  <p:embed/>
                </p:oleObj>
              </mc:Choice>
              <mc:Fallback>
                <p:oleObj name="Equation" r:id="rId4" imgW="2133600" imgH="2794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3426" y="1669774"/>
                        <a:ext cx="5605670" cy="725734"/>
                      </a:xfrm>
                      <a:prstGeom prst="rect">
                        <a:avLst/>
                      </a:prstGeom>
                      <a:noFill/>
                    </p:spPr>
                  </p:pic>
                </p:oleObj>
              </mc:Fallback>
            </mc:AlternateContent>
          </a:graphicData>
        </a:graphic>
      </p:graphicFrame>
      <p:sp>
        <p:nvSpPr>
          <p:cNvPr id="6" name="Rectangle 4"/>
          <p:cNvSpPr>
            <a:spLocks noChangeArrowheads="1"/>
          </p:cNvSpPr>
          <p:nvPr/>
        </p:nvSpPr>
        <p:spPr bwMode="auto">
          <a:xfrm>
            <a:off x="7426928" y="1737852"/>
            <a:ext cx="187066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8786338"/>
              </p:ext>
            </p:extLst>
          </p:nvPr>
        </p:nvGraphicFramePr>
        <p:xfrm>
          <a:off x="7426928" y="1737853"/>
          <a:ext cx="1563757" cy="657655"/>
        </p:xfrm>
        <a:graphic>
          <a:graphicData uri="http://schemas.openxmlformats.org/presentationml/2006/ole">
            <mc:AlternateContent xmlns:mc="http://schemas.openxmlformats.org/markup-compatibility/2006">
              <mc:Choice xmlns:v="urn:schemas-microsoft-com:vml" Requires="v">
                <p:oleObj spid="_x0000_s16459" name="Equation" r:id="rId6" imgW="1016000" imgH="431800" progId="Equation.DSMT4">
                  <p:embed/>
                </p:oleObj>
              </mc:Choice>
              <mc:Fallback>
                <p:oleObj name="Equation" r:id="rId6" imgW="1016000" imgH="4318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26928" y="1737853"/>
                        <a:ext cx="1563757" cy="657655"/>
                      </a:xfrm>
                      <a:prstGeom prst="rect">
                        <a:avLst/>
                      </a:prstGeom>
                      <a:noFill/>
                    </p:spPr>
                  </p:pic>
                </p:oleObj>
              </mc:Fallback>
            </mc:AlternateContent>
          </a:graphicData>
        </a:graphic>
      </p:graphicFrame>
    </p:spTree>
    <p:extLst>
      <p:ext uri="{BB962C8B-B14F-4D97-AF65-F5344CB8AC3E}">
        <p14:creationId xmlns:p14="http://schemas.microsoft.com/office/powerpoint/2010/main" val="1179646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5594" y="261133"/>
            <a:ext cx="11677515" cy="5548312"/>
          </a:xfrm>
        </p:spPr>
        <p:txBody>
          <a:bodyPr>
            <a:noAutofit/>
          </a:bodyPr>
          <a:lstStyle/>
          <a:p>
            <a:pPr marL="0" lvl="0" indent="0" eaLnBrk="0" fontAlgn="base" hangingPunct="0">
              <a:lnSpc>
                <a:spcPct val="100000"/>
              </a:lnSpc>
              <a:spcBef>
                <a:spcPct val="0"/>
              </a:spcBef>
              <a:spcAft>
                <a:spcPct val="0"/>
              </a:spcAft>
              <a:buNone/>
            </a:pPr>
            <a:r>
              <a:rPr lang="zh-CN" altLang="zh-CN" sz="2400" dirty="0">
                <a:latin typeface="楷体" panose="02010609060101010101" pitchFamily="49" charset="-122"/>
                <a:ea typeface="楷体" panose="02010609060101010101" pitchFamily="49" charset="-122"/>
              </a:rPr>
              <a:t>空模型与全模型的</a:t>
            </a:r>
            <a:r>
              <a:rPr lang="zh-CN" altLang="zh-CN" sz="2400" dirty="0" smtClean="0">
                <a:latin typeface="楷体" panose="02010609060101010101" pitchFamily="49" charset="-122"/>
                <a:ea typeface="楷体" panose="02010609060101010101" pitchFamily="49" charset="-122"/>
              </a:rPr>
              <a:t>方差分析表</a:t>
            </a:r>
            <a:endParaRPr lang="en-US" altLang="zh-CN" sz="2400" dirty="0" smtClean="0">
              <a:latin typeface="楷体" panose="02010609060101010101" pitchFamily="49" charset="-122"/>
              <a:ea typeface="楷体" panose="02010609060101010101" pitchFamily="49" charset="-122"/>
            </a:endParaRPr>
          </a:p>
          <a:p>
            <a:pPr marL="0" lvl="0" indent="0" eaLnBrk="0" fontAlgn="base" hangingPunct="0">
              <a:lnSpc>
                <a:spcPct val="100000"/>
              </a:lnSpc>
              <a:spcBef>
                <a:spcPct val="0"/>
              </a:spcBef>
              <a:spcAft>
                <a:spcPct val="0"/>
              </a:spcAft>
              <a:buNone/>
            </a:pPr>
            <a:endParaRPr lang="en-US" altLang="zh-CN" sz="2400" dirty="0">
              <a:latin typeface="楷体" panose="02010609060101010101" pitchFamily="49" charset="-122"/>
              <a:ea typeface="楷体" panose="02010609060101010101" pitchFamily="49" charset="-122"/>
            </a:endParaRPr>
          </a:p>
          <a:p>
            <a:pPr marL="0" lvl="0" indent="0" eaLnBrk="0" fontAlgn="base" hangingPunct="0">
              <a:lnSpc>
                <a:spcPct val="100000"/>
              </a:lnSpc>
              <a:spcBef>
                <a:spcPct val="0"/>
              </a:spcBef>
              <a:spcAft>
                <a:spcPct val="0"/>
              </a:spcAft>
              <a:buNone/>
            </a:pPr>
            <a:endParaRPr lang="en-US" altLang="zh-CN" sz="2400" dirty="0" smtClean="0">
              <a:latin typeface="楷体" panose="02010609060101010101" pitchFamily="49" charset="-122"/>
              <a:ea typeface="楷体" panose="02010609060101010101" pitchFamily="49" charset="-122"/>
            </a:endParaRPr>
          </a:p>
          <a:p>
            <a:pPr marL="0" lvl="0" indent="0" eaLnBrk="0" fontAlgn="base" hangingPunct="0">
              <a:lnSpc>
                <a:spcPct val="100000"/>
              </a:lnSpc>
              <a:spcBef>
                <a:spcPct val="0"/>
              </a:spcBef>
              <a:spcAft>
                <a:spcPct val="0"/>
              </a:spcAft>
              <a:buNone/>
            </a:pPr>
            <a:endParaRPr lang="en-US" altLang="zh-CN" sz="2400" dirty="0">
              <a:latin typeface="楷体" panose="02010609060101010101" pitchFamily="49" charset="-122"/>
              <a:ea typeface="楷体" panose="02010609060101010101" pitchFamily="49" charset="-122"/>
            </a:endParaRPr>
          </a:p>
          <a:p>
            <a:pPr marL="0" lvl="0" indent="0" eaLnBrk="0" fontAlgn="base" hangingPunct="0">
              <a:lnSpc>
                <a:spcPct val="100000"/>
              </a:lnSpc>
              <a:spcBef>
                <a:spcPct val="0"/>
              </a:spcBef>
              <a:spcAft>
                <a:spcPct val="0"/>
              </a:spcAft>
              <a:buNone/>
            </a:pPr>
            <a:endParaRPr lang="zh-CN" altLang="zh-CN" sz="2400" dirty="0">
              <a:latin typeface="楷体" panose="02010609060101010101" pitchFamily="49" charset="-122"/>
              <a:ea typeface="楷体" panose="02010609060101010101" pitchFamily="49" charset="-122"/>
            </a:endParaRPr>
          </a:p>
          <a:p>
            <a:pPr marL="0" lvl="0" indent="0" eaLnBrk="0" fontAlgn="base" hangingPunct="0">
              <a:lnSpc>
                <a:spcPct val="100000"/>
              </a:lnSpc>
              <a:spcBef>
                <a:spcPct val="0"/>
              </a:spcBef>
              <a:spcAft>
                <a:spcPct val="0"/>
              </a:spcAft>
              <a:buNone/>
            </a:pPr>
            <a:endParaRPr lang="en-US" altLang="zh-CN" sz="2400" dirty="0">
              <a:latin typeface="楷体" panose="02010609060101010101" pitchFamily="49" charset="-122"/>
              <a:ea typeface="楷体" panose="02010609060101010101" pitchFamily="49" charset="-122"/>
            </a:endParaRPr>
          </a:p>
          <a:p>
            <a:pPr marL="0" lvl="0" indent="0" eaLnBrk="0" fontAlgn="base" hangingPunct="0">
              <a:lnSpc>
                <a:spcPct val="100000"/>
              </a:lnSpc>
              <a:spcBef>
                <a:spcPct val="0"/>
              </a:spcBef>
              <a:spcAft>
                <a:spcPct val="0"/>
              </a:spcAft>
              <a:buNone/>
            </a:pPr>
            <a:endParaRPr lang="en-US" altLang="zh-CN" sz="2400" dirty="0">
              <a:latin typeface="楷体" panose="02010609060101010101" pitchFamily="49" charset="-122"/>
              <a:ea typeface="楷体" panose="02010609060101010101" pitchFamily="49" charset="-122"/>
            </a:endParaRPr>
          </a:p>
          <a:p>
            <a:pPr marL="0" lvl="0" indent="0" eaLnBrk="0" fontAlgn="base" hangingPunct="0">
              <a:lnSpc>
                <a:spcPct val="100000"/>
              </a:lnSpc>
              <a:spcBef>
                <a:spcPct val="0"/>
              </a:spcBef>
              <a:spcAft>
                <a:spcPct val="0"/>
              </a:spcAft>
              <a:buNone/>
            </a:pPr>
            <a:endParaRPr lang="en-US" altLang="zh-CN" sz="2400" dirty="0">
              <a:latin typeface="楷体" panose="02010609060101010101" pitchFamily="49" charset="-122"/>
              <a:ea typeface="楷体" panose="02010609060101010101" pitchFamily="49" charset="-122"/>
            </a:endParaRPr>
          </a:p>
          <a:p>
            <a:pPr marL="0" lvl="0" indent="0" eaLnBrk="0" fontAlgn="base" hangingPunct="0">
              <a:lnSpc>
                <a:spcPct val="100000"/>
              </a:lnSpc>
              <a:spcBef>
                <a:spcPct val="0"/>
              </a:spcBef>
              <a:spcAft>
                <a:spcPct val="0"/>
              </a:spcAft>
              <a:buNone/>
            </a:pPr>
            <a:endParaRPr lang="en-US" altLang="zh-CN" sz="2400" dirty="0">
              <a:latin typeface="楷体" panose="02010609060101010101" pitchFamily="49" charset="-122"/>
              <a:ea typeface="楷体" panose="02010609060101010101" pitchFamily="49" charset="-122"/>
            </a:endParaRPr>
          </a:p>
          <a:p>
            <a:pPr marL="0" lvl="0" indent="0" eaLnBrk="0" fontAlgn="base" hangingPunct="0">
              <a:lnSpc>
                <a:spcPct val="100000"/>
              </a:lnSpc>
              <a:spcBef>
                <a:spcPct val="0"/>
              </a:spcBef>
              <a:spcAft>
                <a:spcPct val="0"/>
              </a:spcAft>
              <a:buNone/>
            </a:pPr>
            <a:r>
              <a:rPr lang="zh-CN" altLang="en-US" sz="2400" dirty="0">
                <a:latin typeface="楷体" panose="02010609060101010101" pitchFamily="49" charset="-122"/>
                <a:ea typeface="楷体" panose="02010609060101010101" pitchFamily="49" charset="-122"/>
              </a:rPr>
              <a:t>用卡方检验计算偏差的</a:t>
            </a:r>
            <a:r>
              <a:rPr lang="en-US" altLang="zh-CN" sz="2400" dirty="0">
                <a:latin typeface="楷体" panose="02010609060101010101" pitchFamily="49" charset="-122"/>
                <a:ea typeface="楷体" panose="02010609060101010101" pitchFamily="49" charset="-122"/>
              </a:rPr>
              <a:t>P</a:t>
            </a:r>
            <a:r>
              <a:rPr lang="zh-CN" altLang="en-US" sz="2400" dirty="0">
                <a:latin typeface="楷体" panose="02010609060101010101" pitchFamily="49" charset="-122"/>
                <a:ea typeface="楷体" panose="02010609060101010101" pitchFamily="49" charset="-122"/>
              </a:rPr>
              <a:t>值（</a:t>
            </a:r>
            <a:r>
              <a:rPr lang="en-US" altLang="zh-CN" sz="2400" dirty="0">
                <a:latin typeface="楷体" panose="02010609060101010101" pitchFamily="49" charset="-122"/>
                <a:ea typeface="楷体" panose="02010609060101010101" pitchFamily="49" charset="-122"/>
              </a:rPr>
              <a:t>1-pchisq (8065.3,110)</a:t>
            </a:r>
            <a:r>
              <a:rPr lang="zh-CN" altLang="en-US" sz="2400" dirty="0">
                <a:latin typeface="楷体" panose="02010609060101010101" pitchFamily="49" charset="-122"/>
                <a:ea typeface="楷体" panose="02010609060101010101" pitchFamily="49" charset="-122"/>
              </a:rPr>
              <a:t>）得到结果为</a:t>
            </a:r>
            <a:r>
              <a:rPr lang="en-US" altLang="zh-CN" sz="2400" dirty="0">
                <a:latin typeface="楷体" panose="02010609060101010101" pitchFamily="49" charset="-122"/>
                <a:ea typeface="楷体" panose="02010609060101010101" pitchFamily="49" charset="-122"/>
              </a:rPr>
              <a:t>0</a:t>
            </a:r>
            <a:r>
              <a:rPr lang="zh-CN" altLang="en-US" sz="2400" dirty="0">
                <a:latin typeface="楷体" panose="02010609060101010101" pitchFamily="49" charset="-122"/>
                <a:ea typeface="楷体" panose="02010609060101010101" pitchFamily="49" charset="-122"/>
              </a:rPr>
              <a:t>，可以看出，全模型与空模型有显著差别，全模型中有至少一个自变量对因变量融资成功率有一定的解释作用，即有一定的预测能力。</a:t>
            </a:r>
            <a:endParaRPr lang="en-US" altLang="zh-CN" sz="2400" dirty="0">
              <a:latin typeface="楷体" panose="02010609060101010101" pitchFamily="49" charset="-122"/>
              <a:ea typeface="楷体" panose="02010609060101010101" pitchFamily="49" charset="-122"/>
            </a:endParaRPr>
          </a:p>
          <a:p>
            <a:pPr marL="0" lvl="0" indent="0" eaLnBrk="0" fontAlgn="base" hangingPunct="0">
              <a:lnSpc>
                <a:spcPct val="100000"/>
              </a:lnSpc>
              <a:spcBef>
                <a:spcPct val="0"/>
              </a:spcBef>
              <a:spcAft>
                <a:spcPct val="0"/>
              </a:spcAft>
              <a:buNone/>
            </a:pPr>
            <a:endParaRPr lang="zh-CN" altLang="zh-CN" sz="2400"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2" name="Rectangle 2"/>
          <p:cNvSpPr>
            <a:spLocks noChangeArrowheads="1"/>
          </p:cNvSpPr>
          <p:nvPr/>
        </p:nvSpPr>
        <p:spPr bwMode="auto">
          <a:xfrm>
            <a:off x="1073426" y="1669773"/>
            <a:ext cx="132918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7426928" y="1737852"/>
            <a:ext cx="187066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2354534668"/>
              </p:ext>
            </p:extLst>
          </p:nvPr>
        </p:nvGraphicFramePr>
        <p:xfrm>
          <a:off x="689112" y="927654"/>
          <a:ext cx="8401879" cy="2134393"/>
        </p:xfrm>
        <a:graphic>
          <a:graphicData uri="http://schemas.openxmlformats.org/drawingml/2006/table">
            <a:tbl>
              <a:tblPr firstRow="1" firstCol="1" bandRow="1">
                <a:tableStyleId>{5C22544A-7EE6-4342-B048-85BDC9FD1C3A}</a:tableStyleId>
              </a:tblPr>
              <a:tblGrid>
                <a:gridCol w="2737691"/>
                <a:gridCol w="1557651"/>
                <a:gridCol w="1557651"/>
                <a:gridCol w="1203641"/>
                <a:gridCol w="1345245"/>
              </a:tblGrid>
              <a:tr h="724169">
                <a:tc>
                  <a:txBody>
                    <a:bodyPr/>
                    <a:lstStyle/>
                    <a:p>
                      <a:pPr algn="ctr"/>
                      <a:endParaRPr lang="zh-CN" sz="1400" dirty="0">
                        <a:effectLst/>
                        <a:latin typeface="Calibri" panose="020F0502020204030204" pitchFamily="34" charset="0"/>
                      </a:endParaRPr>
                    </a:p>
                  </a:txBody>
                  <a:tcPr marL="68580" marR="68580" marT="0" marB="0" anchor="ctr"/>
                </a:tc>
                <a:tc>
                  <a:txBody>
                    <a:bodyPr/>
                    <a:lstStyle/>
                    <a:p>
                      <a:pPr algn="ctr">
                        <a:spcAft>
                          <a:spcPts val="0"/>
                        </a:spcAft>
                      </a:pPr>
                      <a:r>
                        <a:rPr lang="zh-CN" sz="1800" kern="0">
                          <a:effectLst/>
                        </a:rPr>
                        <a:t>残差自由度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残差越轨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自由度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偏差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724169">
                <a:tc>
                  <a:txBody>
                    <a:bodyPr/>
                    <a:lstStyle/>
                    <a:p>
                      <a:pPr algn="ctr">
                        <a:spcAft>
                          <a:spcPts val="0"/>
                        </a:spcAft>
                      </a:pPr>
                      <a:r>
                        <a:rPr lang="zh-CN" sz="1800" kern="0">
                          <a:effectLst/>
                        </a:rPr>
                        <a:t>模型</a:t>
                      </a:r>
                      <a:r>
                        <a:rPr lang="en-US" sz="1800" kern="0">
                          <a:effectLst/>
                        </a:rPr>
                        <a:t>1</a:t>
                      </a:r>
                      <a:r>
                        <a:rPr lang="zh-CN" sz="1800" kern="0">
                          <a:effectLst/>
                        </a:rPr>
                        <a:t>：空模型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21144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11525.5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endParaRPr lang="zh-CN" sz="1400">
                        <a:effectLst/>
                        <a:latin typeface="Calibri" panose="020F0502020204030204" pitchFamily="34" charset="0"/>
                      </a:endParaRPr>
                    </a:p>
                  </a:txBody>
                  <a:tcPr marL="68580" marR="68580" marT="0" marB="0" anchor="ctr"/>
                </a:tc>
                <a:tc>
                  <a:txBody>
                    <a:bodyPr/>
                    <a:lstStyle/>
                    <a:p>
                      <a:pPr algn="ctr"/>
                      <a:endParaRPr lang="zh-CN" sz="1400">
                        <a:effectLst/>
                        <a:latin typeface="Calibri" panose="020F0502020204030204" pitchFamily="34" charset="0"/>
                      </a:endParaRPr>
                    </a:p>
                  </a:txBody>
                  <a:tcPr marL="68580" marR="68580" marT="0" marB="0" anchor="ctr"/>
                </a:tc>
              </a:tr>
              <a:tr h="686055">
                <a:tc>
                  <a:txBody>
                    <a:bodyPr/>
                    <a:lstStyle/>
                    <a:p>
                      <a:pPr algn="ctr">
                        <a:spcAft>
                          <a:spcPts val="0"/>
                        </a:spcAft>
                      </a:pPr>
                      <a:r>
                        <a:rPr lang="zh-CN" sz="1800" kern="0">
                          <a:effectLst/>
                        </a:rPr>
                        <a:t>模型</a:t>
                      </a:r>
                      <a:r>
                        <a:rPr lang="en-US" sz="1800" kern="0">
                          <a:effectLst/>
                        </a:rPr>
                        <a:t>2</a:t>
                      </a:r>
                      <a:r>
                        <a:rPr lang="zh-CN" sz="1800" kern="0">
                          <a:effectLst/>
                        </a:rPr>
                        <a:t>：全模型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dirty="0">
                          <a:effectLst/>
                        </a:rPr>
                        <a:t>21035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3460.2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110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dirty="0">
                          <a:effectLst/>
                        </a:rPr>
                        <a:t>8065.3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137426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439" y="-122295"/>
            <a:ext cx="10515600" cy="1325563"/>
          </a:xfrm>
        </p:spPr>
        <p:txBody>
          <a:bodyPr>
            <a:normAutofit/>
          </a:bodyPr>
          <a:lstStyle/>
          <a:p>
            <a:r>
              <a:rPr lang="zh-CN" altLang="en-US" sz="3600" dirty="0">
                <a:latin typeface="黑体" panose="02010609060101010101" pitchFamily="49" charset="-122"/>
                <a:ea typeface="黑体" panose="02010609060101010101" pitchFamily="49" charset="-122"/>
              </a:rPr>
              <a:t>三、数据来源介绍</a:t>
            </a:r>
          </a:p>
        </p:txBody>
      </p:sp>
      <p:pic>
        <p:nvPicPr>
          <p:cNvPr id="6" name="图片 5"/>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53758"/>
            <a:ext cx="1291772" cy="1291772"/>
          </a:xfrm>
          <a:prstGeom prst="rect">
            <a:avLst/>
          </a:prstGeom>
        </p:spPr>
      </p:pic>
      <p:sp>
        <p:nvSpPr>
          <p:cNvPr id="7" name="标题 1"/>
          <p:cNvSpPr txBox="1">
            <a:spLocks/>
          </p:cNvSpPr>
          <p:nvPr/>
        </p:nvSpPr>
        <p:spPr>
          <a:xfrm>
            <a:off x="137681" y="69322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latin typeface="黑体" panose="02010609060101010101" pitchFamily="49" charset="-122"/>
                <a:ea typeface="黑体" panose="02010609060101010101" pitchFamily="49" charset="-122"/>
              </a:rPr>
              <a:t>（一）</a:t>
            </a:r>
            <a:r>
              <a:rPr lang="en-US" altLang="zh-CN" sz="2800" dirty="0" smtClean="0">
                <a:latin typeface="黑体" panose="02010609060101010101" pitchFamily="49" charset="-122"/>
                <a:ea typeface="黑体" panose="02010609060101010101" pitchFamily="49" charset="-122"/>
              </a:rPr>
              <a:t>P2P</a:t>
            </a:r>
            <a:r>
              <a:rPr lang="zh-CN" altLang="en-US" sz="2800" dirty="0" smtClean="0">
                <a:latin typeface="黑体" panose="02010609060101010101" pitchFamily="49" charset="-122"/>
                <a:ea typeface="黑体" panose="02010609060101010101" pitchFamily="49" charset="-122"/>
              </a:rPr>
              <a:t>网络借贷平台选择</a:t>
            </a:r>
            <a:r>
              <a:rPr lang="en-US" altLang="zh-CN" sz="2800" dirty="0" smtClean="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人人</a:t>
            </a:r>
            <a:r>
              <a:rPr lang="zh-CN" altLang="en-US" sz="2800" dirty="0" smtClean="0">
                <a:latin typeface="黑体" panose="02010609060101010101" pitchFamily="49" charset="-122"/>
                <a:ea typeface="黑体" panose="02010609060101010101" pitchFamily="49" charset="-122"/>
              </a:rPr>
              <a:t>贷（</a:t>
            </a:r>
            <a:r>
              <a:rPr lang="en-US" altLang="zh-CN" sz="2800" dirty="0" err="1" smtClean="0">
                <a:latin typeface="黑体" panose="02010609060101010101" pitchFamily="49" charset="-122"/>
                <a:ea typeface="黑体" panose="02010609060101010101" pitchFamily="49" charset="-122"/>
              </a:rPr>
              <a:t>www.we.com</a:t>
            </a:r>
            <a:r>
              <a:rPr lang="zh-CN" altLang="en-US" sz="2800" dirty="0" smtClean="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p:txBody>
      </p:sp>
      <p:sp>
        <p:nvSpPr>
          <p:cNvPr id="8" name="内容占位符 2"/>
          <p:cNvSpPr txBox="1">
            <a:spLocks/>
          </p:cNvSpPr>
          <p:nvPr/>
        </p:nvSpPr>
        <p:spPr>
          <a:xfrm>
            <a:off x="266470" y="1774086"/>
            <a:ext cx="11157091" cy="46351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pPr>
            <a:r>
              <a:rPr lang="zh-CN" altLang="en-US" sz="2500" dirty="0" smtClean="0">
                <a:latin typeface="楷体" panose="02010609060101010101" pitchFamily="49" charset="-122"/>
                <a:ea typeface="楷体" panose="02010609060101010101" pitchFamily="49" charset="-122"/>
              </a:rPr>
              <a:t>中国最早一</a:t>
            </a:r>
            <a:r>
              <a:rPr lang="zh-CN" altLang="en-US" sz="2500" dirty="0">
                <a:latin typeface="楷体" panose="02010609060101010101" pitchFamily="49" charset="-122"/>
                <a:ea typeface="楷体" panose="02010609060101010101" pitchFamily="49" charset="-122"/>
              </a:rPr>
              <a:t>批基于互联网的</a:t>
            </a:r>
            <a:r>
              <a:rPr lang="en-US" altLang="zh-CN" sz="2500" dirty="0">
                <a:latin typeface="楷体" panose="02010609060101010101" pitchFamily="49" charset="-122"/>
                <a:ea typeface="楷体" panose="02010609060101010101" pitchFamily="49" charset="-122"/>
              </a:rPr>
              <a:t>P2P</a:t>
            </a:r>
            <a:r>
              <a:rPr lang="zh-CN" altLang="en-US" sz="2500" dirty="0">
                <a:latin typeface="楷体" panose="02010609060101010101" pitchFamily="49" charset="-122"/>
                <a:ea typeface="楷体" panose="02010609060101010101" pitchFamily="49" charset="-122"/>
              </a:rPr>
              <a:t>信用借贷服务</a:t>
            </a:r>
            <a:r>
              <a:rPr lang="zh-CN" altLang="en-US" sz="2500" dirty="0" smtClean="0">
                <a:latin typeface="楷体" panose="02010609060101010101" pitchFamily="49" charset="-122"/>
                <a:ea typeface="楷体" panose="02010609060101010101" pitchFamily="49" charset="-122"/>
              </a:rPr>
              <a:t>平台：</a:t>
            </a:r>
            <a:r>
              <a:rPr lang="en-US" altLang="zh-CN" sz="2500" dirty="0" smtClean="0">
                <a:latin typeface="楷体" panose="02010609060101010101" pitchFamily="49" charset="-122"/>
                <a:ea typeface="楷体" panose="02010609060101010101" pitchFamily="49" charset="-122"/>
              </a:rPr>
              <a:t>2010</a:t>
            </a:r>
            <a:r>
              <a:rPr lang="zh-CN" altLang="en-US" sz="2500" dirty="0" smtClean="0">
                <a:latin typeface="楷体" panose="02010609060101010101" pitchFamily="49" charset="-122"/>
                <a:ea typeface="楷体" panose="02010609060101010101" pitchFamily="49" charset="-122"/>
              </a:rPr>
              <a:t>年</a:t>
            </a:r>
            <a:r>
              <a:rPr lang="en-US" altLang="zh-CN" sz="2500" dirty="0" smtClean="0">
                <a:latin typeface="楷体" panose="02010609060101010101" pitchFamily="49" charset="-122"/>
                <a:ea typeface="楷体" panose="02010609060101010101" pitchFamily="49" charset="-122"/>
              </a:rPr>
              <a:t>10</a:t>
            </a:r>
            <a:r>
              <a:rPr lang="zh-CN" altLang="en-US" sz="2500" dirty="0" smtClean="0">
                <a:latin typeface="楷体" panose="02010609060101010101" pitchFamily="49" charset="-122"/>
                <a:ea typeface="楷体" panose="02010609060101010101" pitchFamily="49" charset="-122"/>
              </a:rPr>
              <a:t>月网站</a:t>
            </a:r>
            <a:r>
              <a:rPr lang="zh-CN" altLang="en-US" sz="2500" dirty="0">
                <a:latin typeface="楷体" panose="02010609060101010101" pitchFamily="49" charset="-122"/>
                <a:ea typeface="楷体" panose="02010609060101010101" pitchFamily="49" charset="-122"/>
              </a:rPr>
              <a:t>正式上线</a:t>
            </a:r>
            <a:r>
              <a:rPr lang="zh-CN" altLang="en-US" sz="2500" dirty="0" smtClean="0">
                <a:latin typeface="楷体" panose="02010609060101010101" pitchFamily="49" charset="-122"/>
                <a:ea typeface="楷体" panose="02010609060101010101" pitchFamily="49" charset="-122"/>
              </a:rPr>
              <a:t>。</a:t>
            </a:r>
            <a:endParaRPr lang="en-US" altLang="zh-CN" sz="2500" dirty="0" smtClean="0">
              <a:latin typeface="楷体" panose="02010609060101010101" pitchFamily="49" charset="-122"/>
              <a:ea typeface="楷体" panose="02010609060101010101" pitchFamily="49" charset="-122"/>
            </a:endParaRPr>
          </a:p>
          <a:p>
            <a:pPr>
              <a:lnSpc>
                <a:spcPct val="170000"/>
              </a:lnSpc>
            </a:pPr>
            <a:r>
              <a:rPr lang="zh-CN" altLang="en-US" sz="2500" dirty="0" smtClean="0">
                <a:latin typeface="楷体" panose="02010609060101010101" pitchFamily="49" charset="-122"/>
                <a:ea typeface="楷体" panose="02010609060101010101" pitchFamily="49" charset="-122"/>
              </a:rPr>
              <a:t>截至</a:t>
            </a:r>
            <a:r>
              <a:rPr lang="en-US" altLang="zh-CN" sz="2500" dirty="0">
                <a:latin typeface="楷体" panose="02010609060101010101" pitchFamily="49" charset="-122"/>
                <a:ea typeface="楷体" panose="02010609060101010101" pitchFamily="49" charset="-122"/>
              </a:rPr>
              <a:t>2015</a:t>
            </a:r>
            <a:r>
              <a:rPr lang="zh-CN" altLang="en-US" sz="2500" dirty="0">
                <a:latin typeface="楷体" panose="02010609060101010101" pitchFamily="49" charset="-122"/>
                <a:ea typeface="楷体" panose="02010609060101010101" pitchFamily="49" charset="-122"/>
              </a:rPr>
              <a:t>年</a:t>
            </a:r>
            <a:r>
              <a:rPr lang="en-US" altLang="zh-CN" sz="2500" dirty="0">
                <a:latin typeface="楷体" panose="02010609060101010101" pitchFamily="49" charset="-122"/>
                <a:ea typeface="楷体" panose="02010609060101010101" pitchFamily="49" charset="-122"/>
              </a:rPr>
              <a:t>12</a:t>
            </a:r>
            <a:r>
              <a:rPr lang="zh-CN" altLang="en-US" sz="2500" dirty="0">
                <a:latin typeface="楷体" panose="02010609060101010101" pitchFamily="49" charset="-122"/>
                <a:ea typeface="楷体" panose="02010609060101010101" pitchFamily="49" charset="-122"/>
              </a:rPr>
              <a:t>月，公司成立仅</a:t>
            </a:r>
            <a:r>
              <a:rPr lang="en-US" altLang="zh-CN" sz="2500" dirty="0">
                <a:latin typeface="楷体" panose="02010609060101010101" pitchFamily="49" charset="-122"/>
                <a:ea typeface="楷体" panose="02010609060101010101" pitchFamily="49" charset="-122"/>
              </a:rPr>
              <a:t>5</a:t>
            </a:r>
            <a:r>
              <a:rPr lang="zh-CN" altLang="en-US" sz="2500" dirty="0">
                <a:latin typeface="楷体" panose="02010609060101010101" pitchFamily="49" charset="-122"/>
                <a:ea typeface="楷体" panose="02010609060101010101" pitchFamily="49" charset="-122"/>
              </a:rPr>
              <a:t>年的人人贷网站累计成交量已达到</a:t>
            </a:r>
            <a:r>
              <a:rPr lang="en-US" altLang="zh-CN" sz="2500" b="1" dirty="0">
                <a:solidFill>
                  <a:srgbClr val="00B0F0"/>
                </a:solidFill>
                <a:latin typeface="楷体" panose="02010609060101010101" pitchFamily="49" charset="-122"/>
                <a:ea typeface="楷体" panose="02010609060101010101" pitchFamily="49" charset="-122"/>
              </a:rPr>
              <a:t>132.1</a:t>
            </a:r>
            <a:r>
              <a:rPr lang="zh-CN" altLang="en-US" sz="2500" b="1" dirty="0">
                <a:solidFill>
                  <a:srgbClr val="00B0F0"/>
                </a:solidFill>
                <a:latin typeface="楷体" panose="02010609060101010101" pitchFamily="49" charset="-122"/>
                <a:ea typeface="楷体" panose="02010609060101010101" pitchFamily="49" charset="-122"/>
              </a:rPr>
              <a:t>亿人民币</a:t>
            </a:r>
            <a:r>
              <a:rPr lang="zh-CN" altLang="en-US" sz="2500" dirty="0">
                <a:latin typeface="楷体" panose="02010609060101010101" pitchFamily="49" charset="-122"/>
                <a:ea typeface="楷体" panose="02010609060101010101" pitchFamily="49" charset="-122"/>
              </a:rPr>
              <a:t>。同时人人贷曾多次在“中国网贷评价体系”中获得</a:t>
            </a:r>
            <a:r>
              <a:rPr lang="zh-CN" altLang="en-US" sz="2500" b="1" dirty="0">
                <a:solidFill>
                  <a:srgbClr val="00B0F0"/>
                </a:solidFill>
                <a:latin typeface="楷体" panose="02010609060101010101" pitchFamily="49" charset="-122"/>
                <a:ea typeface="楷体" panose="02010609060101010101" pitchFamily="49" charset="-122"/>
              </a:rPr>
              <a:t>网贷</a:t>
            </a:r>
            <a:r>
              <a:rPr lang="en-US" altLang="zh-CN" sz="2500" b="1" dirty="0">
                <a:solidFill>
                  <a:srgbClr val="00B0F0"/>
                </a:solidFill>
                <a:latin typeface="楷体" panose="02010609060101010101" pitchFamily="49" charset="-122"/>
                <a:ea typeface="楷体" panose="02010609060101010101" pitchFamily="49" charset="-122"/>
              </a:rPr>
              <a:t>AAA</a:t>
            </a:r>
            <a:r>
              <a:rPr lang="zh-CN" altLang="en-US" sz="2500" b="1" dirty="0">
                <a:solidFill>
                  <a:srgbClr val="00B0F0"/>
                </a:solidFill>
                <a:latin typeface="楷体" panose="02010609060101010101" pitchFamily="49" charset="-122"/>
                <a:ea typeface="楷体" panose="02010609060101010101" pitchFamily="49" charset="-122"/>
              </a:rPr>
              <a:t>级最高评级</a:t>
            </a:r>
            <a:r>
              <a:rPr lang="zh-CN" altLang="en-US" sz="2500" dirty="0" smtClean="0">
                <a:latin typeface="楷体" panose="02010609060101010101" pitchFamily="49" charset="-122"/>
                <a:ea typeface="楷体" panose="02010609060101010101" pitchFamily="49" charset="-122"/>
              </a:rPr>
              <a:t>。</a:t>
            </a:r>
            <a:endParaRPr lang="en-US" altLang="zh-CN" sz="2500" dirty="0" smtClean="0">
              <a:latin typeface="楷体" panose="02010609060101010101" pitchFamily="49" charset="-122"/>
              <a:ea typeface="楷体" panose="02010609060101010101" pitchFamily="49" charset="-122"/>
            </a:endParaRPr>
          </a:p>
          <a:p>
            <a:pPr>
              <a:lnSpc>
                <a:spcPct val="170000"/>
              </a:lnSpc>
            </a:pPr>
            <a:r>
              <a:rPr lang="zh-CN" altLang="en-US" sz="2500" dirty="0" smtClean="0">
                <a:latin typeface="楷体" panose="02010609060101010101" pitchFamily="49" charset="-122"/>
                <a:ea typeface="楷体" panose="02010609060101010101" pitchFamily="49" charset="-122"/>
              </a:rPr>
              <a:t>至今</a:t>
            </a:r>
            <a:r>
              <a:rPr lang="zh-CN" altLang="en-US" sz="2500" dirty="0">
                <a:latin typeface="楷体" panose="02010609060101010101" pitchFamily="49" charset="-122"/>
                <a:ea typeface="楷体" panose="02010609060101010101" pitchFamily="49" charset="-122"/>
              </a:rPr>
              <a:t>，人人贷的服务已覆盖了全国</a:t>
            </a:r>
            <a:r>
              <a:rPr lang="en-US" altLang="zh-CN" sz="2500" b="1" dirty="0">
                <a:solidFill>
                  <a:srgbClr val="00B0F0"/>
                </a:solidFill>
                <a:latin typeface="楷体" panose="02010609060101010101" pitchFamily="49" charset="-122"/>
                <a:ea typeface="楷体" panose="02010609060101010101" pitchFamily="49" charset="-122"/>
              </a:rPr>
              <a:t>30</a:t>
            </a:r>
            <a:r>
              <a:rPr lang="zh-CN" altLang="en-US" sz="2500" b="1" dirty="0">
                <a:solidFill>
                  <a:srgbClr val="00B0F0"/>
                </a:solidFill>
                <a:latin typeface="楷体" panose="02010609060101010101" pitchFamily="49" charset="-122"/>
                <a:ea typeface="楷体" panose="02010609060101010101" pitchFamily="49" charset="-122"/>
              </a:rPr>
              <a:t>余个省的</a:t>
            </a:r>
            <a:r>
              <a:rPr lang="en-US" altLang="zh-CN" sz="2500" b="1" dirty="0">
                <a:solidFill>
                  <a:srgbClr val="00B0F0"/>
                </a:solidFill>
                <a:latin typeface="楷体" panose="02010609060101010101" pitchFamily="49" charset="-122"/>
                <a:ea typeface="楷体" panose="02010609060101010101" pitchFamily="49" charset="-122"/>
              </a:rPr>
              <a:t>2000</a:t>
            </a:r>
            <a:r>
              <a:rPr lang="zh-CN" altLang="en-US" sz="2500" b="1" dirty="0">
                <a:solidFill>
                  <a:srgbClr val="00B0F0"/>
                </a:solidFill>
                <a:latin typeface="楷体" panose="02010609060101010101" pitchFamily="49" charset="-122"/>
                <a:ea typeface="楷体" panose="02010609060101010101" pitchFamily="49" charset="-122"/>
              </a:rPr>
              <a:t>多个地区</a:t>
            </a:r>
            <a:r>
              <a:rPr lang="zh-CN" altLang="en-US" sz="2500" dirty="0">
                <a:latin typeface="楷体" panose="02010609060101010101" pitchFamily="49" charset="-122"/>
                <a:ea typeface="楷体" panose="02010609060101010101" pitchFamily="49" charset="-122"/>
              </a:rPr>
              <a:t>，服务了</a:t>
            </a:r>
            <a:r>
              <a:rPr lang="zh-CN" altLang="en-US" sz="2500" b="1" dirty="0">
                <a:solidFill>
                  <a:srgbClr val="00B0F0"/>
                </a:solidFill>
                <a:latin typeface="楷体" panose="02010609060101010101" pitchFamily="49" charset="-122"/>
                <a:ea typeface="楷体" panose="02010609060101010101" pitchFamily="49" charset="-122"/>
              </a:rPr>
              <a:t>一百五十万</a:t>
            </a:r>
            <a:r>
              <a:rPr lang="zh-CN" altLang="en-US" sz="2500" dirty="0">
                <a:latin typeface="楷体" panose="02010609060101010101" pitchFamily="49" charset="-122"/>
                <a:ea typeface="楷体" panose="02010609060101010101" pitchFamily="49" charset="-122"/>
              </a:rPr>
              <a:t>名客户，成功帮助他们通过信用申请获得融资借款，或通过自主出借获得稳定收益</a:t>
            </a:r>
            <a:r>
              <a:rPr lang="zh-CN" altLang="en-US" sz="2500" dirty="0" smtClean="0">
                <a:latin typeface="楷体" panose="02010609060101010101" pitchFamily="49" charset="-122"/>
                <a:ea typeface="楷体" panose="02010609060101010101" pitchFamily="49" charset="-122"/>
              </a:rPr>
              <a:t>。</a:t>
            </a:r>
            <a:endParaRPr lang="zh-CN" altLang="en-US" sz="25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4648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5595" y="261133"/>
            <a:ext cx="10325233" cy="5548312"/>
          </a:xfrm>
        </p:spPr>
        <p:txBody>
          <a:bodyPr>
            <a:noAutofit/>
          </a:bodyPr>
          <a:lstStyle/>
          <a:p>
            <a:pPr>
              <a:lnSpc>
                <a:spcPct val="150000"/>
              </a:lnSpc>
            </a:pPr>
            <a:r>
              <a:rPr lang="zh-CN" altLang="en-US" sz="2400" dirty="0">
                <a:latin typeface="楷体" panose="02010609060101010101" pitchFamily="49" charset="-122"/>
                <a:ea typeface="楷体" panose="02010609060101010101" pitchFamily="49" charset="-122"/>
              </a:rPr>
              <a:t>从</a:t>
            </a:r>
            <a:r>
              <a:rPr lang="en-US" altLang="zh-CN" sz="2400" dirty="0">
                <a:latin typeface="楷体" panose="02010609060101010101" pitchFamily="49" charset="-122"/>
                <a:ea typeface="楷体" panose="02010609060101010101" pitchFamily="49" charset="-122"/>
              </a:rPr>
              <a:t>Z</a:t>
            </a:r>
            <a:r>
              <a:rPr lang="zh-CN" altLang="en-US" sz="2400" dirty="0">
                <a:latin typeface="楷体" panose="02010609060101010101" pitchFamily="49" charset="-122"/>
                <a:ea typeface="楷体" panose="02010609060101010101" pitchFamily="49" charset="-122"/>
              </a:rPr>
              <a:t>检验结果可得，</a:t>
            </a:r>
            <a:r>
              <a:rPr lang="zh-CN" altLang="en-US" sz="2400" b="1" dirty="0">
                <a:solidFill>
                  <a:srgbClr val="00B0F0"/>
                </a:solidFill>
                <a:latin typeface="楷体" panose="02010609060101010101" pitchFamily="49" charset="-122"/>
                <a:ea typeface="楷体" panose="02010609060101010101" pitchFamily="49" charset="-122"/>
              </a:rPr>
              <a:t>借款金额、利率、还款期限及借款人历史信用信息</a:t>
            </a:r>
            <a:r>
              <a:rPr lang="zh-CN" altLang="en-US" sz="2400" dirty="0">
                <a:latin typeface="楷体" panose="02010609060101010101" pitchFamily="49" charset="-122"/>
                <a:ea typeface="楷体" panose="02010609060101010101" pitchFamily="49" charset="-122"/>
              </a:rPr>
              <a:t>对融资成功率有显著的影响，一定程度上对融资成功率有解释作用，而其他变量中</a:t>
            </a:r>
            <a:r>
              <a:rPr lang="zh-CN" altLang="en-US" sz="2400" b="1" dirty="0">
                <a:solidFill>
                  <a:srgbClr val="00B0F0"/>
                </a:solidFill>
                <a:latin typeface="楷体" panose="02010609060101010101" pitchFamily="49" charset="-122"/>
                <a:ea typeface="楷体" panose="02010609060101010101" pitchFamily="49" charset="-122"/>
              </a:rPr>
              <a:t>借款用途、借款人收入范围、所在行业、公司规模</a:t>
            </a:r>
            <a:r>
              <a:rPr lang="zh-CN" altLang="en-US" sz="2400" dirty="0">
                <a:latin typeface="楷体" panose="02010609060101010101" pitchFamily="49" charset="-122"/>
                <a:ea typeface="楷体" panose="02010609060101010101" pitchFamily="49" charset="-122"/>
              </a:rPr>
              <a:t>的部分取值对因变量有一定解释力，剩余变量则不具有显著的解释性</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pPr>
              <a:lnSpc>
                <a:spcPct val="150000"/>
              </a:lnSpc>
            </a:pPr>
            <a:endParaRPr lang="zh-CN" altLang="en-US" sz="2400" dirty="0">
              <a:latin typeface="楷体" panose="02010609060101010101" pitchFamily="49" charset="-122"/>
              <a:ea typeface="楷体" panose="02010609060101010101" pitchFamily="49" charset="-122"/>
            </a:endParaRPr>
          </a:p>
          <a:p>
            <a:pPr>
              <a:lnSpc>
                <a:spcPct val="150000"/>
              </a:lnSpc>
            </a:pPr>
            <a:r>
              <a:rPr lang="zh-CN" altLang="en-US" sz="2400" dirty="0" smtClean="0">
                <a:latin typeface="楷体" panose="02010609060101010101" pitchFamily="49" charset="-122"/>
                <a:ea typeface="楷体" panose="02010609060101010101" pitchFamily="49" charset="-122"/>
              </a:rPr>
              <a:t>在</a:t>
            </a:r>
            <a:r>
              <a:rPr lang="en-US" altLang="zh-CN" sz="2400" dirty="0">
                <a:latin typeface="楷体" panose="02010609060101010101" pitchFamily="49" charset="-122"/>
                <a:ea typeface="楷体" panose="02010609060101010101" pitchFamily="49" charset="-122"/>
              </a:rPr>
              <a:t>0.1</a:t>
            </a:r>
            <a:r>
              <a:rPr lang="zh-CN" altLang="en-US" sz="2400" dirty="0">
                <a:latin typeface="楷体" panose="02010609060101010101" pitchFamily="49" charset="-122"/>
                <a:ea typeface="楷体" panose="02010609060101010101" pitchFamily="49" charset="-122"/>
              </a:rPr>
              <a:t>水平下，剔除上述变量不显著的变量，重新建模得到结果</a:t>
            </a:r>
          </a:p>
        </p:txBody>
      </p:sp>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Tree>
    <p:extLst>
      <p:ext uri="{BB962C8B-B14F-4D97-AF65-F5344CB8AC3E}">
        <p14:creationId xmlns:p14="http://schemas.microsoft.com/office/powerpoint/2010/main" val="48665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graphicFrame>
        <p:nvGraphicFramePr>
          <p:cNvPr id="7" name="表格 6"/>
          <p:cNvGraphicFramePr>
            <a:graphicFrameLocks noGrp="1"/>
          </p:cNvGraphicFramePr>
          <p:nvPr>
            <p:extLst>
              <p:ext uri="{D42A27DB-BD31-4B8C-83A1-F6EECF244321}">
                <p14:modId xmlns:p14="http://schemas.microsoft.com/office/powerpoint/2010/main" val="1741757833"/>
              </p:ext>
            </p:extLst>
          </p:nvPr>
        </p:nvGraphicFramePr>
        <p:xfrm>
          <a:off x="0" y="0"/>
          <a:ext cx="11589027" cy="6858002"/>
        </p:xfrm>
        <a:graphic>
          <a:graphicData uri="http://schemas.openxmlformats.org/drawingml/2006/table">
            <a:tbl>
              <a:tblPr firstRow="1" firstCol="1" bandRow="1">
                <a:tableStyleId>{5C22544A-7EE6-4342-B048-85BDC9FD1C3A}</a:tableStyleId>
              </a:tblPr>
              <a:tblGrid>
                <a:gridCol w="3478817"/>
                <a:gridCol w="1886289"/>
                <a:gridCol w="1886289"/>
                <a:gridCol w="1456448"/>
                <a:gridCol w="1558622"/>
                <a:gridCol w="1322562"/>
              </a:tblGrid>
              <a:tr h="298174">
                <a:tc>
                  <a:txBody>
                    <a:bodyPr/>
                    <a:lstStyle/>
                    <a:p>
                      <a:pPr indent="127000" algn="l">
                        <a:lnSpc>
                          <a:spcPts val="2200"/>
                        </a:lnSpc>
                        <a:spcAft>
                          <a:spcPts val="0"/>
                        </a:spcAft>
                      </a:pPr>
                      <a:r>
                        <a:rPr lang="zh-CN" sz="1600" kern="0" dirty="0">
                          <a:effectLst/>
                        </a:rPr>
                        <a:t>回归系数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zh-CN" sz="1600" kern="0">
                          <a:effectLst/>
                        </a:rPr>
                        <a:t>参数估计值</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zh-CN" sz="1600" kern="0">
                          <a:effectLst/>
                        </a:rPr>
                        <a:t>参数标准差</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Z</a:t>
                      </a:r>
                      <a:r>
                        <a:rPr lang="zh-CN" sz="1600" kern="0">
                          <a:effectLst/>
                        </a:rPr>
                        <a:t>检验值</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P</a:t>
                      </a:r>
                      <a:r>
                        <a:rPr lang="zh-CN" sz="1600" kern="0">
                          <a:effectLst/>
                        </a:rPr>
                        <a:t>值</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zh-CN" sz="1600" kern="0">
                          <a:effectLst/>
                        </a:rPr>
                        <a:t>显著性</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zh-CN" sz="1600" kern="0">
                          <a:effectLst/>
                        </a:rPr>
                        <a:t>截距</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-3.44E+00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2.64E-01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-13.043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&lt;2e-16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zh-CN" sz="1600" kern="0">
                          <a:effectLst/>
                        </a:rPr>
                        <a:t>借款金额</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dirty="0">
                          <a:effectLst/>
                        </a:rPr>
                        <a:t>-2.15E-05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1.76E-06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-12.242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&lt;2e-16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zh-CN" sz="1600" kern="0">
                          <a:effectLst/>
                        </a:rPr>
                        <a:t>借款利率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3.44E-02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9.38E-03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3.665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0.000247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zh-CN" sz="1600" kern="0">
                          <a:effectLst/>
                        </a:rPr>
                        <a:t>还款期限</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-1.14E-02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5.47E-03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-2.073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0.03818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en-US" sz="1600" kern="0">
                          <a:effectLst/>
                        </a:rPr>
                        <a:t>aim.</a:t>
                      </a:r>
                      <a:r>
                        <a:rPr lang="zh-CN" sz="1600" kern="0">
                          <a:effectLst/>
                        </a:rPr>
                        <a:t>个人消费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-3.56E-01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1.02E-01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-3.499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0.000468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en-US" sz="1600" kern="0">
                          <a:effectLst/>
                        </a:rPr>
                        <a:t>aim.</a:t>
                      </a:r>
                      <a:r>
                        <a:rPr lang="zh-CN" sz="1600" kern="0">
                          <a:effectLst/>
                        </a:rPr>
                        <a:t>装修借款</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9.66E-01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1.32E-01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7.315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2.57E-13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en-US" sz="1600" kern="0">
                          <a:effectLst/>
                        </a:rPr>
                        <a:t>aim.</a:t>
                      </a:r>
                      <a:r>
                        <a:rPr lang="zh-CN" sz="1600" kern="0">
                          <a:effectLst/>
                        </a:rPr>
                        <a:t>购车借款</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6.30E-01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2.17E-01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2.898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0.00375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en-US" sz="1600" kern="0">
                          <a:effectLst/>
                        </a:rPr>
                        <a:t>income.20000.50000</a:t>
                      </a:r>
                      <a:r>
                        <a:rPr lang="zh-CN" sz="1600" kern="0">
                          <a:effectLst/>
                        </a:rPr>
                        <a:t>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5.09E-01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1.78E-01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2.857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0.00428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en-US" sz="1600" kern="0">
                          <a:effectLst/>
                        </a:rPr>
                        <a:t>income.50000</a:t>
                      </a:r>
                      <a:r>
                        <a:rPr lang="zh-CN" sz="1600" kern="0">
                          <a:effectLst/>
                        </a:rPr>
                        <a:t>元以上</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1.83E+00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1.85E-01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9.889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&lt;2e-16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en-US" sz="1600" kern="0">
                          <a:effectLst/>
                        </a:rPr>
                        <a:t>industry.</a:t>
                      </a:r>
                      <a:r>
                        <a:rPr lang="zh-CN" sz="1600" kern="0">
                          <a:effectLst/>
                        </a:rPr>
                        <a:t>金融</a:t>
                      </a:r>
                      <a:r>
                        <a:rPr lang="en-US" sz="1600" kern="0">
                          <a:effectLst/>
                        </a:rPr>
                        <a:t>.</a:t>
                      </a:r>
                      <a:r>
                        <a:rPr lang="zh-CN" sz="1600" kern="0">
                          <a:effectLst/>
                        </a:rPr>
                        <a:t>法律</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-7.97E-01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2.09E-01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-3.81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0.000139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en-US" sz="1600" kern="0">
                          <a:effectLst/>
                        </a:rPr>
                        <a:t>industry.</a:t>
                      </a:r>
                      <a:r>
                        <a:rPr lang="zh-CN" sz="1600" kern="0">
                          <a:effectLst/>
                        </a:rPr>
                        <a:t>教育</a:t>
                      </a:r>
                      <a:r>
                        <a:rPr lang="en-US" sz="1600" kern="0">
                          <a:effectLst/>
                        </a:rPr>
                        <a:t>.</a:t>
                      </a:r>
                      <a:r>
                        <a:rPr lang="zh-CN" sz="1600" kern="0">
                          <a:effectLst/>
                        </a:rPr>
                        <a:t>培训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2.89E-01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1.69E-01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1.711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0.087158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en-US" sz="1600" kern="0">
                          <a:effectLst/>
                        </a:rPr>
                        <a:t>industry.</a:t>
                      </a:r>
                      <a:r>
                        <a:rPr lang="zh-CN" sz="1600" kern="0">
                          <a:effectLst/>
                        </a:rPr>
                        <a:t>零售</a:t>
                      </a:r>
                      <a:r>
                        <a:rPr lang="en-US" sz="1600" kern="0">
                          <a:effectLst/>
                        </a:rPr>
                        <a:t>.</a:t>
                      </a:r>
                      <a:r>
                        <a:rPr lang="zh-CN" sz="1600" kern="0">
                          <a:effectLst/>
                        </a:rPr>
                        <a:t>批发</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2.53E-01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1.26E-01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2.012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0.044246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en-US" sz="1600" kern="0">
                          <a:effectLst/>
                        </a:rPr>
                        <a:t>industry.</a:t>
                      </a:r>
                      <a:r>
                        <a:rPr lang="zh-CN" sz="1600" kern="0">
                          <a:effectLst/>
                        </a:rPr>
                        <a:t>医疗</a:t>
                      </a:r>
                      <a:r>
                        <a:rPr lang="en-US" sz="1600" kern="0">
                          <a:effectLst/>
                        </a:rPr>
                        <a:t>.</a:t>
                      </a:r>
                      <a:r>
                        <a:rPr lang="zh-CN" sz="1600" kern="0">
                          <a:effectLst/>
                        </a:rPr>
                        <a:t>卫生</a:t>
                      </a:r>
                      <a:r>
                        <a:rPr lang="en-US" sz="1600" kern="0">
                          <a:effectLst/>
                        </a:rPr>
                        <a:t>.</a:t>
                      </a:r>
                      <a:r>
                        <a:rPr lang="zh-CN" sz="1600" kern="0">
                          <a:effectLst/>
                        </a:rPr>
                        <a:t>保健</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5.51E-01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2.01E-01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2.744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0.006067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en-US" sz="1600" kern="0">
                          <a:effectLst/>
                        </a:rPr>
                        <a:t>companyscale.100.500</a:t>
                      </a:r>
                      <a:r>
                        <a:rPr lang="zh-CN" sz="1600" kern="0">
                          <a:effectLst/>
                        </a:rPr>
                        <a:t>人</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-1.10E+00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2.37E-01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-4.657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3.21E-06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en-US" sz="1600" kern="0">
                          <a:effectLst/>
                        </a:rPr>
                        <a:t>companyscale.10.100</a:t>
                      </a:r>
                      <a:r>
                        <a:rPr lang="zh-CN" sz="1600" kern="0">
                          <a:effectLst/>
                        </a:rPr>
                        <a:t>人</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-1.01E+00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2.24E-01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-4.516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6.30E-06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en-US" sz="1600" kern="0">
                          <a:effectLst/>
                        </a:rPr>
                        <a:t>companyscale.10</a:t>
                      </a:r>
                      <a:r>
                        <a:rPr lang="zh-CN" sz="1600" kern="0">
                          <a:effectLst/>
                        </a:rPr>
                        <a:t>人以下</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dirty="0">
                          <a:effectLst/>
                        </a:rPr>
                        <a:t>-1.02E+00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2.38E-01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-4.289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1.79E-05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en-US" sz="1600" kern="0">
                          <a:effectLst/>
                        </a:rPr>
                        <a:t>companyscale.500</a:t>
                      </a:r>
                      <a:r>
                        <a:rPr lang="zh-CN" sz="1600" kern="0">
                          <a:effectLst/>
                        </a:rPr>
                        <a:t>人以上</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-8.71E-01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2.30E-01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-3.789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0.000151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en-US" sz="1600" kern="0">
                          <a:effectLst/>
                        </a:rPr>
                        <a:t>worktime.1</a:t>
                      </a:r>
                      <a:r>
                        <a:rPr lang="zh-CN" sz="1600" kern="0">
                          <a:effectLst/>
                        </a:rPr>
                        <a:t>年</a:t>
                      </a:r>
                      <a:r>
                        <a:rPr lang="en-US" sz="1600" kern="0">
                          <a:effectLst/>
                        </a:rPr>
                        <a:t>.</a:t>
                      </a:r>
                      <a:r>
                        <a:rPr lang="zh-CN" sz="1600" kern="0">
                          <a:effectLst/>
                        </a:rPr>
                        <a:t>含</a:t>
                      </a:r>
                      <a:r>
                        <a:rPr lang="en-US" sz="1600" kern="0">
                          <a:effectLst/>
                        </a:rPr>
                        <a:t>.</a:t>
                      </a:r>
                      <a:r>
                        <a:rPr lang="zh-CN" sz="1600" kern="0">
                          <a:effectLst/>
                        </a:rPr>
                        <a:t>以下</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-4.71E-01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1.26E-01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-3.727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0.000194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zh-CN" altLang="en-US" sz="1600" kern="0" dirty="0" smtClean="0">
                          <a:effectLst/>
                        </a:rPr>
                        <a:t>借款申请次数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-4.14E-01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2.00E-02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-20.686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&lt;2e-16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zh-CN" altLang="en-US" sz="1600" kern="0" dirty="0" smtClean="0">
                          <a:effectLst/>
                          <a:latin typeface="+mn-lt"/>
                          <a:ea typeface="+mn-ea"/>
                          <a:cs typeface="+mn-cs"/>
                        </a:rPr>
                        <a:t>借款成功次数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4.06E-01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2.41E-02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16.846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&lt;2e-16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zh-CN" altLang="en-US" sz="1600" kern="0" dirty="0" smtClean="0">
                          <a:effectLst/>
                        </a:rPr>
                        <a:t>逾期次数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-3.24E-01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1.18E-02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27.392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&lt;2e-16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zh-CN" altLang="en-US" sz="1600" kern="0" dirty="0" smtClean="0">
                          <a:effectLst/>
                        </a:rPr>
                        <a:t>信用分数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0.04412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0.001036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42.592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&lt;2e-16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dirty="0">
                          <a:effectLst/>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bl>
          </a:graphicData>
        </a:graphic>
      </p:graphicFrame>
    </p:spTree>
    <p:extLst>
      <p:ext uri="{BB962C8B-B14F-4D97-AF65-F5344CB8AC3E}">
        <p14:creationId xmlns:p14="http://schemas.microsoft.com/office/powerpoint/2010/main" val="245589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6327" y="506069"/>
            <a:ext cx="2159188" cy="5548312"/>
          </a:xfrm>
        </p:spPr>
        <p:txBody>
          <a:bodyPr>
            <a:noAutofit/>
          </a:bodyPr>
          <a:lstStyle/>
          <a:p>
            <a:pPr>
              <a:lnSpc>
                <a:spcPct val="100000"/>
              </a:lnSpc>
            </a:pPr>
            <a:r>
              <a:rPr lang="zh-CN" altLang="en-US" sz="2400" dirty="0">
                <a:latin typeface="楷体" panose="02010609060101010101" pitchFamily="49" charset="-122"/>
                <a:ea typeface="楷体" panose="02010609060101010101" pitchFamily="49" charset="-122"/>
              </a:rPr>
              <a:t>除二元</a:t>
            </a:r>
            <a:r>
              <a:rPr lang="en-US" altLang="zh-CN" sz="2400" dirty="0">
                <a:latin typeface="楷体" panose="02010609060101010101" pitchFamily="49" charset="-122"/>
                <a:ea typeface="楷体" panose="02010609060101010101" pitchFamily="49" charset="-122"/>
              </a:rPr>
              <a:t>logistic</a:t>
            </a:r>
            <a:r>
              <a:rPr lang="zh-CN" altLang="en-US" sz="2400" dirty="0">
                <a:latin typeface="楷体" panose="02010609060101010101" pitchFamily="49" charset="-122"/>
                <a:ea typeface="楷体" panose="02010609060101010101" pitchFamily="49" charset="-122"/>
              </a:rPr>
              <a:t>模型外，决策树也是常用于分类的模型，在</a:t>
            </a:r>
            <a:r>
              <a:rPr lang="en-US" altLang="zh-CN" sz="2400" dirty="0">
                <a:latin typeface="楷体" panose="02010609060101010101" pitchFamily="49" charset="-122"/>
                <a:ea typeface="楷体" panose="02010609060101010101" pitchFamily="49" charset="-122"/>
              </a:rPr>
              <a:t>R</a:t>
            </a:r>
            <a:r>
              <a:rPr lang="zh-CN" altLang="en-US" sz="2400" dirty="0">
                <a:latin typeface="楷体" panose="02010609060101010101" pitchFamily="49" charset="-122"/>
                <a:ea typeface="楷体" panose="02010609060101010101" pitchFamily="49" charset="-122"/>
              </a:rPr>
              <a:t>中构建相应的决策树模型，得未减枝决策树模型</a:t>
            </a:r>
            <a:r>
              <a:rPr lang="zh-CN" altLang="en-US" sz="2400" dirty="0" smtClean="0">
                <a:latin typeface="楷体" panose="02010609060101010101" pitchFamily="49" charset="-122"/>
                <a:ea typeface="楷体" panose="02010609060101010101" pitchFamily="49" charset="-122"/>
              </a:rPr>
              <a:t>如右所示：</a:t>
            </a:r>
            <a:endParaRPr lang="zh-CN" altLang="en-US" sz="2400"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7" name="矩形 6"/>
          <p:cNvSpPr/>
          <p:nvPr/>
        </p:nvSpPr>
        <p:spPr>
          <a:xfrm>
            <a:off x="2928732" y="-313066"/>
            <a:ext cx="6096000" cy="7186583"/>
          </a:xfrm>
          <a:prstGeom prst="rect">
            <a:avLst/>
          </a:prstGeom>
        </p:spPr>
        <p:txBody>
          <a:bodyPr>
            <a:spAutoFit/>
          </a:bodyPr>
          <a:lstStyle/>
          <a:p>
            <a:pPr marL="228600" lvl="0" indent="-228600">
              <a:spcBef>
                <a:spcPts val="1000"/>
              </a:spcBef>
              <a:buFont typeface="Arial" panose="020B0604020202020204" pitchFamily="34" charset="0"/>
              <a:buChar char="•"/>
            </a:pPr>
            <a:endParaRPr lang="en-US" altLang="zh-CN" sz="1300" dirty="0">
              <a:solidFill>
                <a:prstClr val="black"/>
              </a:solidFill>
              <a:latin typeface="楷体" panose="02010609060101010101" pitchFamily="49" charset="-122"/>
              <a:ea typeface="楷体" panose="02010609060101010101" pitchFamily="49" charset="-122"/>
            </a:endParaRPr>
          </a:p>
          <a:p>
            <a:pPr marL="228600" lvl="0" indent="-228600">
              <a:spcBef>
                <a:spcPts val="1000"/>
              </a:spcBef>
              <a:buFont typeface="Arial" panose="020B0604020202020204" pitchFamily="34" charset="0"/>
              <a:buChar char="•"/>
            </a:pPr>
            <a:r>
              <a:rPr lang="en-US" altLang="zh-CN" sz="1300" dirty="0">
                <a:solidFill>
                  <a:prstClr val="black"/>
                </a:solidFill>
              </a:rPr>
              <a:t> 1) root 21145 1638 0 (0.92253488 0.07746512)  </a:t>
            </a:r>
          </a:p>
          <a:p>
            <a:pPr marL="228600" lvl="0" indent="-228600">
              <a:spcBef>
                <a:spcPts val="1000"/>
              </a:spcBef>
              <a:buFont typeface="Arial" panose="020B0604020202020204" pitchFamily="34" charset="0"/>
              <a:buChar char="•"/>
            </a:pPr>
            <a:r>
              <a:rPr lang="en-US" altLang="zh-CN" sz="1300" dirty="0">
                <a:solidFill>
                  <a:prstClr val="black"/>
                </a:solidFill>
              </a:rPr>
              <a:t>    2) </a:t>
            </a:r>
            <a:r>
              <a:rPr lang="en-US" altLang="zh-CN" sz="1300" dirty="0" err="1">
                <a:solidFill>
                  <a:prstClr val="black"/>
                </a:solidFill>
              </a:rPr>
              <a:t>success.time</a:t>
            </a:r>
            <a:r>
              <a:rPr lang="en-US" altLang="zh-CN" sz="1300" dirty="0">
                <a:solidFill>
                  <a:prstClr val="black"/>
                </a:solidFill>
              </a:rPr>
              <a:t>&lt; 0.5 18335    0 0 (1.00000000 0.00000000) *</a:t>
            </a:r>
          </a:p>
          <a:p>
            <a:pPr marL="228600" lvl="0" indent="-228600">
              <a:spcBef>
                <a:spcPts val="1000"/>
              </a:spcBef>
              <a:buFont typeface="Arial" panose="020B0604020202020204" pitchFamily="34" charset="0"/>
              <a:buChar char="•"/>
            </a:pPr>
            <a:r>
              <a:rPr lang="en-US" altLang="zh-CN" sz="1300" dirty="0">
                <a:solidFill>
                  <a:prstClr val="black"/>
                </a:solidFill>
              </a:rPr>
              <a:t>    3) </a:t>
            </a:r>
            <a:r>
              <a:rPr lang="en-US" altLang="zh-CN" sz="1300" dirty="0" err="1">
                <a:solidFill>
                  <a:prstClr val="black"/>
                </a:solidFill>
              </a:rPr>
              <a:t>success.time</a:t>
            </a:r>
            <a:r>
              <a:rPr lang="en-US" altLang="zh-CN" sz="1300" dirty="0">
                <a:solidFill>
                  <a:prstClr val="black"/>
                </a:solidFill>
              </a:rPr>
              <a:t>&gt;=0.5 2810 1172 1 (0.41708185 0.58291815)  </a:t>
            </a:r>
          </a:p>
          <a:p>
            <a:pPr marL="228600" lvl="0" indent="-228600">
              <a:spcBef>
                <a:spcPts val="1000"/>
              </a:spcBef>
              <a:buFont typeface="Arial" panose="020B0604020202020204" pitchFamily="34" charset="0"/>
              <a:buChar char="•"/>
            </a:pPr>
            <a:r>
              <a:rPr lang="en-US" altLang="zh-CN" sz="1300" dirty="0">
                <a:solidFill>
                  <a:prstClr val="black"/>
                </a:solidFill>
              </a:rPr>
              <a:t>      6) amount&gt;=49200 477   91 0 (0.80922432 0.19077568)  </a:t>
            </a:r>
          </a:p>
          <a:p>
            <a:pPr marL="228600" lvl="0" indent="-228600">
              <a:spcBef>
                <a:spcPts val="1000"/>
              </a:spcBef>
              <a:buFont typeface="Arial" panose="020B0604020202020204" pitchFamily="34" charset="0"/>
              <a:buChar char="•"/>
            </a:pPr>
            <a:r>
              <a:rPr lang="en-US" altLang="zh-CN" sz="1300" dirty="0">
                <a:solidFill>
                  <a:prstClr val="black"/>
                </a:solidFill>
              </a:rPr>
              <a:t>       12) </a:t>
            </a:r>
            <a:r>
              <a:rPr lang="en-US" altLang="zh-CN" sz="1300" dirty="0" err="1">
                <a:solidFill>
                  <a:prstClr val="black"/>
                </a:solidFill>
              </a:rPr>
              <a:t>success.amount</a:t>
            </a:r>
            <a:r>
              <a:rPr lang="en-US" altLang="zh-CN" sz="1300" dirty="0">
                <a:solidFill>
                  <a:prstClr val="black"/>
                </a:solidFill>
              </a:rPr>
              <a:t>&lt; 49500 291    0 0 (1.00000000 0.00000000) *</a:t>
            </a:r>
          </a:p>
          <a:p>
            <a:pPr marL="228600" lvl="0" indent="-228600">
              <a:spcBef>
                <a:spcPts val="1000"/>
              </a:spcBef>
              <a:buFont typeface="Arial" panose="020B0604020202020204" pitchFamily="34" charset="0"/>
              <a:buChar char="•"/>
            </a:pPr>
            <a:r>
              <a:rPr lang="en-US" altLang="zh-CN" sz="1300" dirty="0">
                <a:solidFill>
                  <a:prstClr val="black"/>
                </a:solidFill>
              </a:rPr>
              <a:t>       13) </a:t>
            </a:r>
            <a:r>
              <a:rPr lang="en-US" altLang="zh-CN" sz="1300" dirty="0" err="1">
                <a:solidFill>
                  <a:prstClr val="black"/>
                </a:solidFill>
              </a:rPr>
              <a:t>success.amount</a:t>
            </a:r>
            <a:r>
              <a:rPr lang="en-US" altLang="zh-CN" sz="1300" dirty="0">
                <a:solidFill>
                  <a:prstClr val="black"/>
                </a:solidFill>
              </a:rPr>
              <a:t>&gt;=49500 186   91 0 (0.51075269 0.48924731)  </a:t>
            </a:r>
          </a:p>
          <a:p>
            <a:pPr marL="228600" lvl="0" indent="-228600">
              <a:spcBef>
                <a:spcPts val="1000"/>
              </a:spcBef>
              <a:buFont typeface="Arial" panose="020B0604020202020204" pitchFamily="34" charset="0"/>
              <a:buChar char="•"/>
            </a:pPr>
            <a:r>
              <a:rPr lang="en-US" altLang="zh-CN" sz="1300" dirty="0">
                <a:solidFill>
                  <a:prstClr val="black"/>
                </a:solidFill>
              </a:rPr>
              <a:t>         26) </a:t>
            </a:r>
            <a:r>
              <a:rPr lang="en-US" altLang="zh-CN" sz="1300" dirty="0" err="1">
                <a:solidFill>
                  <a:prstClr val="black"/>
                </a:solidFill>
              </a:rPr>
              <a:t>application.time</a:t>
            </a:r>
            <a:r>
              <a:rPr lang="en-US" altLang="zh-CN" sz="1300" dirty="0">
                <a:solidFill>
                  <a:prstClr val="black"/>
                </a:solidFill>
              </a:rPr>
              <a:t>&gt;=2.5 137   48 0 (0.64963504 0.35036496) *</a:t>
            </a:r>
          </a:p>
          <a:p>
            <a:pPr marL="228600" lvl="0" indent="-228600">
              <a:spcBef>
                <a:spcPts val="1000"/>
              </a:spcBef>
              <a:buFont typeface="Arial" panose="020B0604020202020204" pitchFamily="34" charset="0"/>
              <a:buChar char="•"/>
            </a:pPr>
            <a:r>
              <a:rPr lang="en-US" altLang="zh-CN" sz="1300" dirty="0">
                <a:solidFill>
                  <a:prstClr val="black"/>
                </a:solidFill>
              </a:rPr>
              <a:t>         27) </a:t>
            </a:r>
            <a:r>
              <a:rPr lang="en-US" altLang="zh-CN" sz="1300" dirty="0" err="1">
                <a:solidFill>
                  <a:prstClr val="black"/>
                </a:solidFill>
              </a:rPr>
              <a:t>application.time</a:t>
            </a:r>
            <a:r>
              <a:rPr lang="en-US" altLang="zh-CN" sz="1300" dirty="0">
                <a:solidFill>
                  <a:prstClr val="black"/>
                </a:solidFill>
              </a:rPr>
              <a:t>&lt; 2.5 49    6 1 (0.12244898 0.87755102) *</a:t>
            </a:r>
          </a:p>
          <a:p>
            <a:pPr marL="228600" lvl="0" indent="-228600">
              <a:spcBef>
                <a:spcPts val="1000"/>
              </a:spcBef>
              <a:buFont typeface="Arial" panose="020B0604020202020204" pitchFamily="34" charset="0"/>
              <a:buChar char="•"/>
            </a:pPr>
            <a:r>
              <a:rPr lang="en-US" altLang="zh-CN" sz="1300" dirty="0">
                <a:solidFill>
                  <a:prstClr val="black"/>
                </a:solidFill>
              </a:rPr>
              <a:t>      7) amount&lt; 49200 2333  786 1 (0.33690527 0.66309473)  </a:t>
            </a:r>
          </a:p>
          <a:p>
            <a:pPr marL="228600" lvl="0" indent="-228600">
              <a:spcBef>
                <a:spcPts val="1000"/>
              </a:spcBef>
              <a:buFont typeface="Arial" panose="020B0604020202020204" pitchFamily="34" charset="0"/>
              <a:buChar char="•"/>
            </a:pPr>
            <a:r>
              <a:rPr lang="en-US" altLang="zh-CN" sz="1300" dirty="0">
                <a:solidFill>
                  <a:prstClr val="black"/>
                </a:solidFill>
              </a:rPr>
              <a:t>       14) </a:t>
            </a:r>
            <a:r>
              <a:rPr lang="en-US" altLang="zh-CN" sz="1300" dirty="0" err="1">
                <a:solidFill>
                  <a:prstClr val="black"/>
                </a:solidFill>
              </a:rPr>
              <a:t>application.time</a:t>
            </a:r>
            <a:r>
              <a:rPr lang="en-US" altLang="zh-CN" sz="1300" dirty="0">
                <a:solidFill>
                  <a:prstClr val="black"/>
                </a:solidFill>
              </a:rPr>
              <a:t>&gt;=2.5 1832  723 1 (0.39465066 0.60534934)  </a:t>
            </a:r>
          </a:p>
          <a:p>
            <a:pPr marL="228600" lvl="0" indent="-228600">
              <a:spcBef>
                <a:spcPts val="1000"/>
              </a:spcBef>
              <a:buFont typeface="Arial" panose="020B0604020202020204" pitchFamily="34" charset="0"/>
              <a:buChar char="•"/>
            </a:pPr>
            <a:r>
              <a:rPr lang="en-US" altLang="zh-CN" sz="1300" dirty="0">
                <a:solidFill>
                  <a:prstClr val="black"/>
                </a:solidFill>
              </a:rPr>
              <a:t>         28) </a:t>
            </a:r>
            <a:r>
              <a:rPr lang="en-US" altLang="zh-CN" sz="1300" dirty="0" err="1">
                <a:solidFill>
                  <a:prstClr val="black"/>
                </a:solidFill>
              </a:rPr>
              <a:t>success.time</a:t>
            </a:r>
            <a:r>
              <a:rPr lang="en-US" altLang="zh-CN" sz="1300" dirty="0">
                <a:solidFill>
                  <a:prstClr val="black"/>
                </a:solidFill>
              </a:rPr>
              <a:t>&lt; 2.5 765  334 0 (0.56339869 0.43660131)  </a:t>
            </a:r>
          </a:p>
          <a:p>
            <a:pPr marL="228600" lvl="0" indent="-228600">
              <a:spcBef>
                <a:spcPts val="1000"/>
              </a:spcBef>
              <a:buFont typeface="Arial" panose="020B0604020202020204" pitchFamily="34" charset="0"/>
              <a:buChar char="•"/>
            </a:pPr>
            <a:r>
              <a:rPr lang="en-US" altLang="zh-CN" sz="1300" dirty="0">
                <a:solidFill>
                  <a:prstClr val="black"/>
                </a:solidFill>
              </a:rPr>
              <a:t>           56) </a:t>
            </a:r>
            <a:r>
              <a:rPr lang="en-US" altLang="zh-CN" sz="1300" dirty="0" err="1">
                <a:solidFill>
                  <a:prstClr val="black"/>
                </a:solidFill>
              </a:rPr>
              <a:t>application.time</a:t>
            </a:r>
            <a:r>
              <a:rPr lang="en-US" altLang="zh-CN" sz="1300" dirty="0">
                <a:solidFill>
                  <a:prstClr val="black"/>
                </a:solidFill>
              </a:rPr>
              <a:t>&gt;=6.5 227   52 0 (0.77092511 0.22907489) *</a:t>
            </a:r>
          </a:p>
          <a:p>
            <a:pPr marL="228600" lvl="0" indent="-228600">
              <a:spcBef>
                <a:spcPts val="1000"/>
              </a:spcBef>
              <a:buFont typeface="Arial" panose="020B0604020202020204" pitchFamily="34" charset="0"/>
              <a:buChar char="•"/>
            </a:pPr>
            <a:r>
              <a:rPr lang="en-US" altLang="zh-CN" sz="1300" dirty="0">
                <a:solidFill>
                  <a:prstClr val="black"/>
                </a:solidFill>
              </a:rPr>
              <a:t>           57) </a:t>
            </a:r>
            <a:r>
              <a:rPr lang="en-US" altLang="zh-CN" sz="1300" dirty="0" err="1">
                <a:solidFill>
                  <a:prstClr val="black"/>
                </a:solidFill>
              </a:rPr>
              <a:t>application.time</a:t>
            </a:r>
            <a:r>
              <a:rPr lang="en-US" altLang="zh-CN" sz="1300" dirty="0">
                <a:solidFill>
                  <a:prstClr val="black"/>
                </a:solidFill>
              </a:rPr>
              <a:t>&lt; 6.5 538  256 1 (0.47583643 0.52416357)  </a:t>
            </a:r>
          </a:p>
          <a:p>
            <a:pPr marL="228600" lvl="0" indent="-228600">
              <a:spcBef>
                <a:spcPts val="1000"/>
              </a:spcBef>
              <a:buFont typeface="Arial" panose="020B0604020202020204" pitchFamily="34" charset="0"/>
              <a:buChar char="•"/>
            </a:pPr>
            <a:r>
              <a:rPr lang="en-US" altLang="zh-CN" sz="1300" dirty="0">
                <a:solidFill>
                  <a:prstClr val="black"/>
                </a:solidFill>
              </a:rPr>
              <a:t>            114) rate&lt; 9.4 34    2 0 (0.94117647 0.05882353) *</a:t>
            </a:r>
          </a:p>
          <a:p>
            <a:pPr marL="228600" lvl="0" indent="-228600">
              <a:spcBef>
                <a:spcPts val="1000"/>
              </a:spcBef>
              <a:buFont typeface="Arial" panose="020B0604020202020204" pitchFamily="34" charset="0"/>
              <a:buChar char="•"/>
            </a:pPr>
            <a:r>
              <a:rPr lang="en-US" altLang="zh-CN" sz="1300" dirty="0">
                <a:solidFill>
                  <a:prstClr val="black"/>
                </a:solidFill>
              </a:rPr>
              <a:t>            115) rate&gt;=9.4 504  224 1 (0.44444444 0.55555556)  </a:t>
            </a:r>
          </a:p>
          <a:p>
            <a:pPr marL="228600" lvl="0" indent="-228600">
              <a:spcBef>
                <a:spcPts val="1000"/>
              </a:spcBef>
              <a:buFont typeface="Arial" panose="020B0604020202020204" pitchFamily="34" charset="0"/>
              <a:buChar char="•"/>
            </a:pPr>
            <a:r>
              <a:rPr lang="en-US" altLang="zh-CN" sz="1300" dirty="0">
                <a:solidFill>
                  <a:prstClr val="black"/>
                </a:solidFill>
              </a:rPr>
              <a:t>              230) warrantor&lt; 0.5 475  224 1 (0.47157895 0.52842105)  </a:t>
            </a:r>
          </a:p>
          <a:p>
            <a:pPr marL="228600" lvl="0" indent="-228600">
              <a:spcBef>
                <a:spcPts val="1000"/>
              </a:spcBef>
              <a:buFont typeface="Arial" panose="020B0604020202020204" pitchFamily="34" charset="0"/>
              <a:buChar char="•"/>
            </a:pPr>
            <a:r>
              <a:rPr lang="en-US" altLang="zh-CN" sz="1300" dirty="0">
                <a:solidFill>
                  <a:prstClr val="black"/>
                </a:solidFill>
              </a:rPr>
              <a:t>                460) </a:t>
            </a:r>
            <a:r>
              <a:rPr lang="en-US" altLang="zh-CN" sz="1300" dirty="0" err="1">
                <a:solidFill>
                  <a:prstClr val="black"/>
                </a:solidFill>
              </a:rPr>
              <a:t>success.time</a:t>
            </a:r>
            <a:r>
              <a:rPr lang="en-US" altLang="zh-CN" sz="1300" dirty="0">
                <a:solidFill>
                  <a:prstClr val="black"/>
                </a:solidFill>
              </a:rPr>
              <a:t>&lt; 1.5 229   92 0 (0.59825328 0.40174672) *</a:t>
            </a:r>
          </a:p>
          <a:p>
            <a:pPr marL="228600" lvl="0" indent="-228600">
              <a:spcBef>
                <a:spcPts val="1000"/>
              </a:spcBef>
              <a:buFont typeface="Arial" panose="020B0604020202020204" pitchFamily="34" charset="0"/>
              <a:buChar char="•"/>
            </a:pPr>
            <a:r>
              <a:rPr lang="en-US" altLang="zh-CN" sz="1300" dirty="0">
                <a:solidFill>
                  <a:prstClr val="black"/>
                </a:solidFill>
              </a:rPr>
              <a:t>                461) </a:t>
            </a:r>
            <a:r>
              <a:rPr lang="en-US" altLang="zh-CN" sz="1300" dirty="0" err="1">
                <a:solidFill>
                  <a:prstClr val="black"/>
                </a:solidFill>
              </a:rPr>
              <a:t>success.time</a:t>
            </a:r>
            <a:r>
              <a:rPr lang="en-US" altLang="zh-CN" sz="1300" dirty="0">
                <a:solidFill>
                  <a:prstClr val="black"/>
                </a:solidFill>
              </a:rPr>
              <a:t>&gt;=1.5 246   87 1 (0.35365854 0.64634146) *</a:t>
            </a:r>
          </a:p>
          <a:p>
            <a:pPr marL="228600" lvl="0" indent="-228600">
              <a:spcBef>
                <a:spcPts val="1000"/>
              </a:spcBef>
              <a:buFont typeface="Arial" panose="020B0604020202020204" pitchFamily="34" charset="0"/>
              <a:buChar char="•"/>
            </a:pPr>
            <a:r>
              <a:rPr lang="en-US" altLang="zh-CN" sz="1300" dirty="0">
                <a:solidFill>
                  <a:prstClr val="black"/>
                </a:solidFill>
              </a:rPr>
              <a:t>              231) warrantor&gt;=0.5 29    0 1 (0.00000000 1.00000000) *</a:t>
            </a:r>
          </a:p>
          <a:p>
            <a:pPr marL="228600" lvl="0" indent="-228600">
              <a:spcBef>
                <a:spcPts val="1000"/>
              </a:spcBef>
              <a:buFont typeface="Arial" panose="020B0604020202020204" pitchFamily="34" charset="0"/>
              <a:buChar char="•"/>
            </a:pPr>
            <a:r>
              <a:rPr lang="en-US" altLang="zh-CN" sz="1300" dirty="0">
                <a:solidFill>
                  <a:prstClr val="black"/>
                </a:solidFill>
              </a:rPr>
              <a:t>         29) </a:t>
            </a:r>
            <a:r>
              <a:rPr lang="en-US" altLang="zh-CN" sz="1300" dirty="0" err="1">
                <a:solidFill>
                  <a:prstClr val="black"/>
                </a:solidFill>
              </a:rPr>
              <a:t>success.time</a:t>
            </a:r>
            <a:r>
              <a:rPr lang="en-US" altLang="zh-CN" sz="1300" dirty="0">
                <a:solidFill>
                  <a:prstClr val="black"/>
                </a:solidFill>
              </a:rPr>
              <a:t>&gt;=2.5 1067  292 1 (0.27366448 0.72633552) *</a:t>
            </a:r>
          </a:p>
          <a:p>
            <a:pPr marL="228600" lvl="0" indent="-228600">
              <a:spcBef>
                <a:spcPts val="1000"/>
              </a:spcBef>
              <a:buFont typeface="Arial" panose="020B0604020202020204" pitchFamily="34" charset="0"/>
              <a:buChar char="•"/>
            </a:pPr>
            <a:r>
              <a:rPr lang="en-US" altLang="zh-CN" sz="1300" dirty="0">
                <a:solidFill>
                  <a:prstClr val="black"/>
                </a:solidFill>
              </a:rPr>
              <a:t>       15) </a:t>
            </a:r>
            <a:r>
              <a:rPr lang="en-US" altLang="zh-CN" sz="1300" dirty="0" err="1">
                <a:solidFill>
                  <a:prstClr val="black"/>
                </a:solidFill>
              </a:rPr>
              <a:t>application.time</a:t>
            </a:r>
            <a:r>
              <a:rPr lang="en-US" altLang="zh-CN" sz="1300" dirty="0">
                <a:solidFill>
                  <a:prstClr val="black"/>
                </a:solidFill>
              </a:rPr>
              <a:t>&lt; 2.5 501   63 1 (0.12574850 0.87425150) *</a:t>
            </a:r>
            <a:endParaRPr lang="zh-CN" altLang="en-US" sz="1300" dirty="0">
              <a:solidFill>
                <a:prstClr val="black"/>
              </a:solidFill>
            </a:endParaRPr>
          </a:p>
        </p:txBody>
      </p:sp>
    </p:spTree>
    <p:extLst>
      <p:ext uri="{BB962C8B-B14F-4D97-AF65-F5344CB8AC3E}">
        <p14:creationId xmlns:p14="http://schemas.microsoft.com/office/powerpoint/2010/main" val="3931827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758" y="625027"/>
            <a:ext cx="2902227" cy="5548312"/>
          </a:xfrm>
        </p:spPr>
        <p:txBody>
          <a:bodyPr>
            <a:noAutofit/>
          </a:bodyPr>
          <a:lstStyle/>
          <a:p>
            <a:pPr>
              <a:lnSpc>
                <a:spcPct val="150000"/>
              </a:lnSpc>
            </a:pPr>
            <a:r>
              <a:rPr lang="zh-CN" altLang="en-US" sz="2400" dirty="0" smtClean="0">
                <a:latin typeface="楷体" panose="02010609060101010101" pitchFamily="49" charset="-122"/>
                <a:ea typeface="楷体" panose="02010609060101010101" pitchFamily="49" charset="-122"/>
              </a:rPr>
              <a:t>决策树</a:t>
            </a:r>
            <a:r>
              <a:rPr lang="zh-CN" altLang="en-US" sz="2400" dirty="0">
                <a:latin typeface="楷体" panose="02010609060101010101" pitchFamily="49" charset="-122"/>
                <a:ea typeface="楷体" panose="02010609060101010101" pitchFamily="49" charset="-122"/>
              </a:rPr>
              <a:t>模型</a:t>
            </a:r>
            <a:r>
              <a:rPr lang="zh-CN" altLang="en-US" sz="2400" dirty="0" smtClean="0">
                <a:latin typeface="楷体" panose="02010609060101010101" pitchFamily="49" charset="-122"/>
                <a:ea typeface="楷体" panose="02010609060101010101" pitchFamily="49" charset="-122"/>
              </a:rPr>
              <a:t>如图示</a:t>
            </a:r>
            <a:r>
              <a:rPr lang="zh-CN" altLang="en-US" sz="2400" dirty="0">
                <a:latin typeface="楷体" panose="02010609060101010101" pitchFamily="49" charset="-122"/>
                <a:ea typeface="楷体" panose="02010609060101010101" pitchFamily="49" charset="-122"/>
              </a:rPr>
              <a:t>：</a:t>
            </a:r>
          </a:p>
        </p:txBody>
      </p:sp>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pic>
        <p:nvPicPr>
          <p:cNvPr id="6" name="图片 5"/>
          <p:cNvPicPr/>
          <p:nvPr/>
        </p:nvPicPr>
        <p:blipFill>
          <a:blip r:embed="rId3">
            <a:clrChange>
              <a:clrFrom>
                <a:srgbClr val="FFFFFF"/>
              </a:clrFrom>
              <a:clrTo>
                <a:srgbClr val="FFFFFF">
                  <a:alpha val="0"/>
                </a:srgbClr>
              </a:clrTo>
            </a:clrChange>
          </a:blip>
          <a:stretch>
            <a:fillRect/>
          </a:stretch>
        </p:blipFill>
        <p:spPr>
          <a:xfrm>
            <a:off x="1411356" y="-437321"/>
            <a:ext cx="9163878" cy="7673008"/>
          </a:xfrm>
          <a:prstGeom prst="rect">
            <a:avLst/>
          </a:prstGeom>
        </p:spPr>
      </p:pic>
    </p:spTree>
    <p:extLst>
      <p:ext uri="{BB962C8B-B14F-4D97-AF65-F5344CB8AC3E}">
        <p14:creationId xmlns:p14="http://schemas.microsoft.com/office/powerpoint/2010/main" val="323065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4030" y="-171903"/>
            <a:ext cx="10515600" cy="1325563"/>
          </a:xfrm>
        </p:spPr>
        <p:txBody>
          <a:bodyPr vert="horz" lIns="91440" tIns="45720" rIns="91440" bIns="45720" rtlCol="0" anchor="ctr">
            <a:normAutofit/>
          </a:bodyPr>
          <a:lstStyle/>
          <a:p>
            <a:r>
              <a:rPr lang="zh-CN" altLang="en-US" sz="4000" dirty="0" smtClean="0">
                <a:latin typeface="黑体" panose="02010609060101010101" pitchFamily="49" charset="-122"/>
                <a:ea typeface="黑体" panose="02010609060101010101" pitchFamily="49" charset="-122"/>
              </a:rPr>
              <a:t>模型比较</a:t>
            </a:r>
            <a:endParaRPr lang="zh-CN" altLang="en-US" sz="40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 y="934811"/>
            <a:ext cx="12298017" cy="5556141"/>
          </a:xfrm>
        </p:spPr>
        <p:txBody>
          <a:bodyPr>
            <a:noAutofit/>
          </a:bodyPr>
          <a:lstStyle/>
          <a:p>
            <a:pPr>
              <a:lnSpc>
                <a:spcPct val="170000"/>
              </a:lnSpc>
            </a:pPr>
            <a:r>
              <a:rPr lang="zh-CN" altLang="en-US" sz="2500" dirty="0">
                <a:latin typeface="楷体" panose="02010609060101010101" pitchFamily="49" charset="-122"/>
                <a:ea typeface="楷体" panose="02010609060101010101" pitchFamily="49" charset="-122"/>
              </a:rPr>
              <a:t>对两个模型在测试集数据上的预测效果进行比较。</a:t>
            </a:r>
          </a:p>
          <a:p>
            <a:pPr>
              <a:lnSpc>
                <a:spcPct val="170000"/>
              </a:lnSpc>
            </a:pPr>
            <a:r>
              <a:rPr lang="zh-CN" altLang="en-US" sz="2500" dirty="0">
                <a:latin typeface="楷体" panose="02010609060101010101" pitchFamily="49" charset="-122"/>
                <a:ea typeface="楷体" panose="02010609060101010101" pitchFamily="49" charset="-122"/>
              </a:rPr>
              <a:t>评判标准为：</a:t>
            </a:r>
          </a:p>
          <a:p>
            <a:pPr>
              <a:lnSpc>
                <a:spcPct val="170000"/>
              </a:lnSpc>
            </a:pPr>
            <a:r>
              <a:rPr lang="en-US" altLang="zh-CN" sz="2500" dirty="0">
                <a:latin typeface="楷体" panose="02010609060101010101" pitchFamily="49" charset="-122"/>
                <a:ea typeface="楷体" panose="02010609060101010101" pitchFamily="49" charset="-122"/>
              </a:rPr>
              <a:t>True Positive Rate</a:t>
            </a:r>
            <a:r>
              <a:rPr lang="zh-CN" altLang="en-US" sz="2500" dirty="0">
                <a:latin typeface="楷体" panose="02010609060101010101" pitchFamily="49" charset="-122"/>
                <a:ea typeface="楷体" panose="02010609060101010101" pitchFamily="49" charset="-122"/>
              </a:rPr>
              <a:t>（</a:t>
            </a:r>
            <a:r>
              <a:rPr lang="en-US" altLang="zh-CN" sz="2500" dirty="0">
                <a:latin typeface="楷体" panose="02010609060101010101" pitchFamily="49" charset="-122"/>
                <a:ea typeface="楷体" panose="02010609060101010101" pitchFamily="49" charset="-122"/>
              </a:rPr>
              <a:t>TPR</a:t>
            </a:r>
            <a:r>
              <a:rPr lang="zh-CN" altLang="en-US" sz="2500" dirty="0">
                <a:latin typeface="楷体" panose="02010609060101010101" pitchFamily="49" charset="-122"/>
                <a:ea typeface="楷体" panose="02010609060101010101" pitchFamily="49" charset="-122"/>
              </a:rPr>
              <a:t>）：把真实的融资成功案例正确预测为</a:t>
            </a:r>
            <a:r>
              <a:rPr lang="en-US" altLang="zh-CN" sz="2500" dirty="0">
                <a:latin typeface="楷体" panose="02010609060101010101" pitchFamily="49" charset="-122"/>
                <a:ea typeface="楷体" panose="02010609060101010101" pitchFamily="49" charset="-122"/>
              </a:rPr>
              <a:t>status=1</a:t>
            </a:r>
            <a:r>
              <a:rPr lang="zh-CN" altLang="en-US" sz="2500" dirty="0">
                <a:latin typeface="楷体" panose="02010609060101010101" pitchFamily="49" charset="-122"/>
                <a:ea typeface="楷体" panose="02010609060101010101" pitchFamily="49" charset="-122"/>
              </a:rPr>
              <a:t>的概率</a:t>
            </a:r>
          </a:p>
          <a:p>
            <a:pPr>
              <a:lnSpc>
                <a:spcPct val="170000"/>
              </a:lnSpc>
            </a:pPr>
            <a:r>
              <a:rPr lang="en-US" altLang="zh-CN" sz="2500" dirty="0">
                <a:latin typeface="楷体" panose="02010609060101010101" pitchFamily="49" charset="-122"/>
                <a:ea typeface="楷体" panose="02010609060101010101" pitchFamily="49" charset="-122"/>
              </a:rPr>
              <a:t>False Positive Rate</a:t>
            </a:r>
            <a:r>
              <a:rPr lang="zh-CN" altLang="en-US" sz="2500" dirty="0">
                <a:latin typeface="楷体" panose="02010609060101010101" pitchFamily="49" charset="-122"/>
                <a:ea typeface="楷体" panose="02010609060101010101" pitchFamily="49" charset="-122"/>
              </a:rPr>
              <a:t>（</a:t>
            </a:r>
            <a:r>
              <a:rPr lang="en-US" altLang="zh-CN" sz="2500" dirty="0">
                <a:latin typeface="楷体" panose="02010609060101010101" pitchFamily="49" charset="-122"/>
                <a:ea typeface="楷体" panose="02010609060101010101" pitchFamily="49" charset="-122"/>
              </a:rPr>
              <a:t>FPR</a:t>
            </a:r>
            <a:r>
              <a:rPr lang="zh-CN" altLang="en-US" sz="2500" dirty="0">
                <a:latin typeface="楷体" panose="02010609060101010101" pitchFamily="49" charset="-122"/>
                <a:ea typeface="楷体" panose="02010609060101010101" pitchFamily="49" charset="-122"/>
              </a:rPr>
              <a:t>）：把真实的融资失败案例错误地预测为</a:t>
            </a:r>
            <a:r>
              <a:rPr lang="en-US" altLang="zh-CN" sz="2500" dirty="0">
                <a:latin typeface="楷体" panose="02010609060101010101" pitchFamily="49" charset="-122"/>
                <a:ea typeface="楷体" panose="02010609060101010101" pitchFamily="49" charset="-122"/>
              </a:rPr>
              <a:t>status=1</a:t>
            </a:r>
            <a:r>
              <a:rPr lang="zh-CN" altLang="en-US" sz="2500" dirty="0">
                <a:latin typeface="楷体" panose="02010609060101010101" pitchFamily="49" charset="-122"/>
                <a:ea typeface="楷体" panose="02010609060101010101" pitchFamily="49" charset="-122"/>
              </a:rPr>
              <a:t>的概率</a:t>
            </a:r>
          </a:p>
        </p:txBody>
      </p:sp>
      <p:pic>
        <p:nvPicPr>
          <p:cNvPr id="8" name="图片 7"/>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Tree>
    <p:extLst>
      <p:ext uri="{BB962C8B-B14F-4D97-AF65-F5344CB8AC3E}">
        <p14:creationId xmlns:p14="http://schemas.microsoft.com/office/powerpoint/2010/main" val="1874950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wd">
                                    <p:tmPct val="5000"/>
                                  </p:iterate>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350"/>
                            </p:stCondLst>
                            <p:childTnLst>
                              <p:par>
                                <p:cTn id="13" presetID="10" presetClass="entr" presetSubtype="0" fill="hold" grpId="0" nodeType="afterEffect">
                                  <p:stCondLst>
                                    <p:cond delay="0"/>
                                  </p:stCondLst>
                                  <p:iterate type="wd">
                                    <p:tmPct val="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925"/>
                            </p:stCondLst>
                            <p:childTnLst>
                              <p:par>
                                <p:cTn id="17" presetID="10" presetClass="entr" presetSubtype="0" fill="hold" grpId="0" nodeType="afterEffect">
                                  <p:stCondLst>
                                    <p:cond delay="0"/>
                                  </p:stCondLst>
                                  <p:iterate type="wd">
                                    <p:tmPct val="5000"/>
                                  </p:iterate>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875"/>
                            </p:stCondLst>
                            <p:childTnLst>
                              <p:par>
                                <p:cTn id="21" presetID="10" presetClass="entr" presetSubtype="0" fill="hold" grpId="0" nodeType="afterEffect">
                                  <p:stCondLst>
                                    <p:cond delay="0"/>
                                  </p:stCondLst>
                                  <p:iterate type="wd">
                                    <p:tmPct val="5000"/>
                                  </p:iterate>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4030" y="-171903"/>
            <a:ext cx="10515600" cy="1325563"/>
          </a:xfrm>
        </p:spPr>
        <p:txBody>
          <a:bodyPr vert="horz" lIns="91440" tIns="45720" rIns="91440" bIns="45720" rtlCol="0" anchor="ctr">
            <a:normAutofit/>
          </a:bodyPr>
          <a:lstStyle/>
          <a:p>
            <a:r>
              <a:rPr lang="zh-CN" altLang="en-US" sz="4000" dirty="0" smtClean="0">
                <a:latin typeface="黑体" panose="02010609060101010101" pitchFamily="49" charset="-122"/>
                <a:ea typeface="黑体" panose="02010609060101010101" pitchFamily="49" charset="-122"/>
              </a:rPr>
              <a:t>模型比较</a:t>
            </a:r>
            <a:endParaRPr lang="zh-CN" altLang="en-US" sz="4000" dirty="0">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graphicFrame>
        <p:nvGraphicFramePr>
          <p:cNvPr id="4" name="表格 3"/>
          <p:cNvGraphicFramePr>
            <a:graphicFrameLocks noGrp="1"/>
          </p:cNvGraphicFramePr>
          <p:nvPr>
            <p:extLst>
              <p:ext uri="{D42A27DB-BD31-4B8C-83A1-F6EECF244321}">
                <p14:modId xmlns:p14="http://schemas.microsoft.com/office/powerpoint/2010/main" val="3700627320"/>
              </p:ext>
            </p:extLst>
          </p:nvPr>
        </p:nvGraphicFramePr>
        <p:xfrm>
          <a:off x="419212" y="1174259"/>
          <a:ext cx="5416717" cy="2666967"/>
        </p:xfrm>
        <a:graphic>
          <a:graphicData uri="http://schemas.openxmlformats.org/drawingml/2006/table">
            <a:tbl>
              <a:tblPr firstRow="1" firstCol="1" bandRow="1">
                <a:tableStyleId>{5C22544A-7EE6-4342-B048-85BDC9FD1C3A}</a:tableStyleId>
              </a:tblPr>
              <a:tblGrid>
                <a:gridCol w="2503954"/>
                <a:gridCol w="970921"/>
                <a:gridCol w="970921"/>
                <a:gridCol w="970921"/>
              </a:tblGrid>
              <a:tr h="666742">
                <a:tc gridSpan="4">
                  <a:txBody>
                    <a:bodyPr/>
                    <a:lstStyle/>
                    <a:p>
                      <a:pPr indent="127000" algn="r">
                        <a:lnSpc>
                          <a:spcPts val="2200"/>
                        </a:lnSpc>
                        <a:spcAft>
                          <a:spcPts val="0"/>
                        </a:spcAft>
                      </a:pPr>
                      <a:r>
                        <a:rPr lang="zh-CN" sz="2400" kern="0" dirty="0">
                          <a:solidFill>
                            <a:schemeClr val="bg1"/>
                          </a:solidFill>
                          <a:effectLst/>
                          <a:latin typeface="Calibri" panose="020F0502020204030204" pitchFamily="34" charset="0"/>
                          <a:ea typeface="宋体" panose="02010600030101010101" pitchFamily="2" charset="-122"/>
                          <a:cs typeface="宋体" panose="02010600030101010101" pitchFamily="2" charset="-122"/>
                        </a:rPr>
                        <a:t>融资成功情况预测</a:t>
                      </a:r>
                      <a:endParaRPr lang="zh-CN" sz="2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701833">
                <a:tc rowSpan="3">
                  <a:txBody>
                    <a:bodyPr/>
                    <a:lstStyle/>
                    <a:p>
                      <a:pPr indent="127000" algn="ctr">
                        <a:lnSpc>
                          <a:spcPts val="2200"/>
                        </a:lnSpc>
                        <a:spcAft>
                          <a:spcPts val="0"/>
                        </a:spcAft>
                      </a:pPr>
                      <a:r>
                        <a:rPr lang="zh-CN" altLang="zh-CN" sz="2400" kern="0" dirty="0" smtClean="0">
                          <a:solidFill>
                            <a:schemeClr val="bg1"/>
                          </a:solidFill>
                          <a:effectLst/>
                          <a:latin typeface="Calibri" panose="020F0502020204030204" pitchFamily="34" charset="0"/>
                          <a:ea typeface="+mn-ea"/>
                          <a:cs typeface="宋体" panose="02010600030101010101" pitchFamily="2" charset="-122"/>
                        </a:rPr>
                        <a:t>真实</a:t>
                      </a:r>
                      <a:r>
                        <a:rPr lang="zh-CN" sz="2400" kern="0" dirty="0" smtClean="0">
                          <a:solidFill>
                            <a:schemeClr val="bg1"/>
                          </a:solidFill>
                          <a:effectLst/>
                          <a:latin typeface="Calibri" panose="020F0502020204030204" pitchFamily="34" charset="0"/>
                          <a:ea typeface="宋体" panose="02010600030101010101" pitchFamily="2" charset="-122"/>
                          <a:cs typeface="宋体" panose="02010600030101010101" pitchFamily="2" charset="-122"/>
                        </a:rPr>
                        <a:t>借款</a:t>
                      </a:r>
                      <a:endParaRPr lang="en-US" altLang="zh-CN" sz="2400" kern="0" dirty="0" smtClean="0">
                        <a:solidFill>
                          <a:schemeClr val="bg1"/>
                        </a:solidFill>
                        <a:effectLst/>
                        <a:latin typeface="Calibri" panose="020F0502020204030204" pitchFamily="34" charset="0"/>
                        <a:ea typeface="宋体" panose="02010600030101010101" pitchFamily="2" charset="-122"/>
                        <a:cs typeface="宋体" panose="02010600030101010101" pitchFamily="2" charset="-122"/>
                      </a:endParaRPr>
                    </a:p>
                    <a:p>
                      <a:pPr indent="127000" algn="ctr">
                        <a:lnSpc>
                          <a:spcPts val="2200"/>
                        </a:lnSpc>
                        <a:spcAft>
                          <a:spcPts val="0"/>
                        </a:spcAft>
                      </a:pPr>
                      <a:endParaRPr lang="en-US" altLang="zh-CN" sz="2400" kern="0" dirty="0" smtClean="0">
                        <a:solidFill>
                          <a:schemeClr val="bg1"/>
                        </a:solidFill>
                        <a:effectLst/>
                        <a:latin typeface="Calibri" panose="020F0502020204030204" pitchFamily="34" charset="0"/>
                        <a:ea typeface="宋体" panose="02010600030101010101" pitchFamily="2" charset="-122"/>
                        <a:cs typeface="宋体" panose="02010600030101010101" pitchFamily="2" charset="-122"/>
                      </a:endParaRPr>
                    </a:p>
                    <a:p>
                      <a:pPr indent="127000" algn="ctr">
                        <a:lnSpc>
                          <a:spcPts val="2200"/>
                        </a:lnSpc>
                        <a:spcAft>
                          <a:spcPts val="0"/>
                        </a:spcAft>
                      </a:pPr>
                      <a:r>
                        <a:rPr lang="zh-CN" sz="2400" kern="0" dirty="0" smtClean="0">
                          <a:solidFill>
                            <a:schemeClr val="bg1"/>
                          </a:solidFill>
                          <a:effectLst/>
                          <a:latin typeface="Calibri" panose="020F0502020204030204" pitchFamily="34" charset="0"/>
                          <a:ea typeface="宋体" panose="02010600030101010101" pitchFamily="2" charset="-122"/>
                          <a:cs typeface="宋体" panose="02010600030101010101" pitchFamily="2" charset="-122"/>
                        </a:rPr>
                        <a:t>融资</a:t>
                      </a:r>
                      <a:r>
                        <a:rPr lang="zh-CN" sz="2400" kern="0" dirty="0">
                          <a:solidFill>
                            <a:schemeClr val="bg1"/>
                          </a:solidFill>
                          <a:effectLst/>
                          <a:latin typeface="Calibri" panose="020F0502020204030204" pitchFamily="34" charset="0"/>
                          <a:ea typeface="宋体" panose="02010600030101010101" pitchFamily="2" charset="-122"/>
                          <a:cs typeface="宋体" panose="02010600030101010101" pitchFamily="2" charset="-122"/>
                        </a:rPr>
                        <a:t>情况</a:t>
                      </a:r>
                      <a:endParaRPr lang="zh-CN" sz="2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sz="2000" kern="100">
                        <a:effectLst/>
                        <a:latin typeface="Calibri" panose="020F0502020204030204" pitchFamily="34" charset="0"/>
                      </a:endParaRPr>
                    </a:p>
                  </a:txBody>
                  <a:tcPr marL="68580" marR="68580" marT="0" marB="0" anchor="ctr"/>
                </a:tc>
                <a:tc>
                  <a:txBody>
                    <a:bodyPr/>
                    <a:lstStyle/>
                    <a:p>
                      <a:pPr indent="127000" algn="ctr">
                        <a:lnSpc>
                          <a:spcPts val="2200"/>
                        </a:lnSpc>
                        <a:spcAft>
                          <a:spcPts val="0"/>
                        </a:spcAft>
                      </a:pPr>
                      <a:r>
                        <a:rPr lang="zh-CN" sz="24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失败</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200"/>
                        </a:lnSpc>
                        <a:spcAft>
                          <a:spcPts val="0"/>
                        </a:spcAft>
                      </a:pPr>
                      <a:r>
                        <a:rPr lang="zh-CN" sz="24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成功</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631650">
                <a:tc vMerge="1">
                  <a:txBody>
                    <a:bodyPr/>
                    <a:lstStyle/>
                    <a:p>
                      <a:endParaRPr lang="zh-CN" altLang="en-US"/>
                    </a:p>
                  </a:txBody>
                  <a:tcPr/>
                </a:tc>
                <a:tc>
                  <a:txBody>
                    <a:bodyPr/>
                    <a:lstStyle/>
                    <a:p>
                      <a:pPr indent="127000" algn="ctr">
                        <a:lnSpc>
                          <a:spcPts val="2200"/>
                        </a:lnSpc>
                        <a:spcAft>
                          <a:spcPts val="0"/>
                        </a:spcAft>
                      </a:pPr>
                      <a:r>
                        <a:rPr lang="zh-CN" sz="24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失败</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r">
                        <a:lnSpc>
                          <a:spcPts val="2200"/>
                        </a:lnSpc>
                        <a:spcAft>
                          <a:spcPts val="0"/>
                        </a:spcAft>
                      </a:pPr>
                      <a:r>
                        <a:rPr lang="en-US" sz="24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4777</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r">
                        <a:lnSpc>
                          <a:spcPts val="2200"/>
                        </a:lnSpc>
                        <a:spcAft>
                          <a:spcPts val="0"/>
                        </a:spcAft>
                      </a:pPr>
                      <a:r>
                        <a:rPr lang="en-US" sz="24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126</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666742">
                <a:tc vMerge="1">
                  <a:txBody>
                    <a:bodyPr/>
                    <a:lstStyle/>
                    <a:p>
                      <a:endParaRPr lang="zh-CN" altLang="en-US"/>
                    </a:p>
                  </a:txBody>
                  <a:tcPr/>
                </a:tc>
                <a:tc>
                  <a:txBody>
                    <a:bodyPr/>
                    <a:lstStyle/>
                    <a:p>
                      <a:pPr indent="127000" algn="ctr">
                        <a:lnSpc>
                          <a:spcPts val="2200"/>
                        </a:lnSpc>
                        <a:spcAft>
                          <a:spcPts val="0"/>
                        </a:spcAft>
                      </a:pPr>
                      <a:r>
                        <a:rPr lang="zh-CN" sz="24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成功</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r">
                        <a:lnSpc>
                          <a:spcPts val="2200"/>
                        </a:lnSpc>
                        <a:spcAft>
                          <a:spcPts val="0"/>
                        </a:spcAft>
                      </a:pPr>
                      <a:r>
                        <a:rPr lang="en-US" sz="24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35</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r">
                        <a:lnSpc>
                          <a:spcPts val="2200"/>
                        </a:lnSpc>
                        <a:spcAft>
                          <a:spcPts val="0"/>
                        </a:spcAft>
                      </a:pPr>
                      <a:r>
                        <a:rPr lang="en-US" sz="2400" kern="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358</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964385445"/>
              </p:ext>
            </p:extLst>
          </p:nvPr>
        </p:nvGraphicFramePr>
        <p:xfrm>
          <a:off x="6347379" y="1153660"/>
          <a:ext cx="5329155" cy="2722600"/>
        </p:xfrm>
        <a:graphic>
          <a:graphicData uri="http://schemas.openxmlformats.org/drawingml/2006/table">
            <a:tbl>
              <a:tblPr firstRow="1" firstCol="1" bandRow="1">
                <a:tableStyleId>{5C22544A-7EE6-4342-B048-85BDC9FD1C3A}</a:tableStyleId>
              </a:tblPr>
              <a:tblGrid>
                <a:gridCol w="2463477"/>
                <a:gridCol w="955226"/>
                <a:gridCol w="955226"/>
                <a:gridCol w="955226"/>
              </a:tblGrid>
              <a:tr h="680650">
                <a:tc gridSpan="4">
                  <a:txBody>
                    <a:bodyPr/>
                    <a:lstStyle/>
                    <a:p>
                      <a:pPr algn="r">
                        <a:spcAft>
                          <a:spcPts val="0"/>
                        </a:spcAft>
                      </a:pPr>
                      <a:r>
                        <a:rPr lang="zh-CN" sz="2400" kern="0" dirty="0">
                          <a:effectLst/>
                        </a:rPr>
                        <a:t>融资成功</a:t>
                      </a:r>
                      <a:r>
                        <a:rPr lang="zh-CN" sz="2400" kern="0" dirty="0" smtClean="0">
                          <a:effectLst/>
                        </a:rPr>
                        <a:t>情况</a:t>
                      </a:r>
                      <a:r>
                        <a:rPr lang="en-US" altLang="zh-CN" sz="2400" kern="0" dirty="0" err="1" smtClean="0">
                          <a:effectLst/>
                        </a:rPr>
                        <a:t>logit</a:t>
                      </a:r>
                      <a:r>
                        <a:rPr lang="zh-CN" altLang="en-US" sz="2400" kern="0" dirty="0" smtClean="0">
                          <a:effectLst/>
                        </a:rPr>
                        <a:t>模型</a:t>
                      </a:r>
                      <a:r>
                        <a:rPr lang="zh-CN" sz="2400" kern="0" dirty="0" smtClean="0">
                          <a:effectLst/>
                        </a:rPr>
                        <a:t>预测</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716474">
                <a:tc rowSpan="3">
                  <a:txBody>
                    <a:bodyPr/>
                    <a:lstStyle/>
                    <a:p>
                      <a:pPr algn="ctr">
                        <a:spcAft>
                          <a:spcPts val="0"/>
                        </a:spcAft>
                      </a:pPr>
                      <a:r>
                        <a:rPr lang="zh-CN" altLang="zh-CN" sz="2400" kern="0" dirty="0" smtClean="0">
                          <a:effectLst/>
                        </a:rPr>
                        <a:t>真实</a:t>
                      </a:r>
                      <a:r>
                        <a:rPr lang="zh-CN" sz="2400" kern="0" dirty="0" smtClean="0">
                          <a:effectLst/>
                        </a:rPr>
                        <a:t>借款</a:t>
                      </a:r>
                      <a:endParaRPr lang="en-US" altLang="zh-CN" sz="2400" kern="0" dirty="0" smtClean="0">
                        <a:effectLst/>
                      </a:endParaRPr>
                    </a:p>
                    <a:p>
                      <a:pPr algn="ctr">
                        <a:spcAft>
                          <a:spcPts val="0"/>
                        </a:spcAft>
                      </a:pPr>
                      <a:endParaRPr lang="en-US" altLang="zh-CN" sz="2400" kern="0" dirty="0" smtClean="0">
                        <a:effectLst/>
                      </a:endParaRPr>
                    </a:p>
                    <a:p>
                      <a:pPr algn="ctr">
                        <a:spcAft>
                          <a:spcPts val="0"/>
                        </a:spcAft>
                      </a:pPr>
                      <a:r>
                        <a:rPr lang="zh-CN" sz="2400" kern="0" dirty="0" smtClean="0">
                          <a:effectLst/>
                        </a:rPr>
                        <a:t>融资</a:t>
                      </a:r>
                      <a:r>
                        <a:rPr lang="zh-CN" sz="2400" kern="0" dirty="0">
                          <a:effectLst/>
                        </a:rPr>
                        <a:t>情况</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sz="1800">
                        <a:effectLst/>
                        <a:latin typeface="Calibri" panose="020F0502020204030204" pitchFamily="34" charset="0"/>
                      </a:endParaRPr>
                    </a:p>
                  </a:txBody>
                  <a:tcPr marL="68580" marR="68580" marT="0" marB="0" anchor="ctr"/>
                </a:tc>
                <a:tc>
                  <a:txBody>
                    <a:bodyPr/>
                    <a:lstStyle/>
                    <a:p>
                      <a:pPr algn="ctr">
                        <a:spcAft>
                          <a:spcPts val="0"/>
                        </a:spcAft>
                      </a:pPr>
                      <a:r>
                        <a:rPr lang="zh-CN" sz="2400" kern="0">
                          <a:effectLst/>
                        </a:rPr>
                        <a:t>失败</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400" kern="0">
                          <a:effectLst/>
                        </a:rPr>
                        <a:t>成功</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644826">
                <a:tc vMerge="1">
                  <a:txBody>
                    <a:bodyPr/>
                    <a:lstStyle/>
                    <a:p>
                      <a:endParaRPr lang="zh-CN" altLang="en-US"/>
                    </a:p>
                  </a:txBody>
                  <a:tcPr/>
                </a:tc>
                <a:tc>
                  <a:txBody>
                    <a:bodyPr/>
                    <a:lstStyle/>
                    <a:p>
                      <a:pPr algn="l">
                        <a:spcAft>
                          <a:spcPts val="0"/>
                        </a:spcAft>
                      </a:pPr>
                      <a:r>
                        <a:rPr lang="zh-CN" sz="2400" kern="0">
                          <a:effectLst/>
                        </a:rPr>
                        <a:t>失败</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r">
                        <a:lnSpc>
                          <a:spcPts val="2200"/>
                        </a:lnSpc>
                        <a:spcAft>
                          <a:spcPts val="0"/>
                        </a:spcAft>
                      </a:pPr>
                      <a:r>
                        <a:rPr lang="en-US" sz="24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4810</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r">
                        <a:lnSpc>
                          <a:spcPts val="2200"/>
                        </a:lnSpc>
                        <a:spcAft>
                          <a:spcPts val="0"/>
                        </a:spcAft>
                      </a:pPr>
                      <a:r>
                        <a:rPr lang="en-US" sz="24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83</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680650">
                <a:tc vMerge="1">
                  <a:txBody>
                    <a:bodyPr/>
                    <a:lstStyle/>
                    <a:p>
                      <a:endParaRPr lang="zh-CN" altLang="en-US"/>
                    </a:p>
                  </a:txBody>
                  <a:tcPr/>
                </a:tc>
                <a:tc>
                  <a:txBody>
                    <a:bodyPr/>
                    <a:lstStyle/>
                    <a:p>
                      <a:pPr algn="l">
                        <a:spcAft>
                          <a:spcPts val="0"/>
                        </a:spcAft>
                      </a:pPr>
                      <a:r>
                        <a:rPr lang="zh-CN" sz="2400" kern="0">
                          <a:effectLst/>
                        </a:rPr>
                        <a:t>成功</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r">
                        <a:lnSpc>
                          <a:spcPts val="2200"/>
                        </a:lnSpc>
                        <a:spcAft>
                          <a:spcPts val="0"/>
                        </a:spcAft>
                      </a:pPr>
                      <a:r>
                        <a:rPr lang="en-US" sz="24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136</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r">
                        <a:lnSpc>
                          <a:spcPts val="2200"/>
                        </a:lnSpc>
                        <a:spcAft>
                          <a:spcPts val="0"/>
                        </a:spcAft>
                      </a:pPr>
                      <a:r>
                        <a:rPr lang="en-US" sz="2400" kern="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257</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7" name="矩形 6"/>
          <p:cNvSpPr/>
          <p:nvPr/>
        </p:nvSpPr>
        <p:spPr>
          <a:xfrm>
            <a:off x="0" y="4279709"/>
            <a:ext cx="6017994" cy="523220"/>
          </a:xfrm>
          <a:prstGeom prst="rect">
            <a:avLst/>
          </a:prstGeom>
        </p:spPr>
        <p:txBody>
          <a:bodyPr wrap="none">
            <a:spAutoFit/>
          </a:bodyPr>
          <a:lstStyle/>
          <a:p>
            <a:pPr indent="304800" algn="just">
              <a:spcAft>
                <a:spcPts val="0"/>
              </a:spcAft>
            </a:pPr>
            <a:r>
              <a:rPr lang="zh-CN" altLang="zh-CN" sz="2800" kern="100" dirty="0">
                <a:latin typeface="Calibri" panose="020F0502020204030204" pitchFamily="34" charset="0"/>
                <a:cs typeface="Times New Roman" panose="02020603050405020304" pitchFamily="18" charset="0"/>
              </a:rPr>
              <a:t>该情况下</a:t>
            </a:r>
            <a:r>
              <a:rPr lang="zh-CN" altLang="zh-CN" sz="2800" kern="100" dirty="0" smtClean="0">
                <a:latin typeface="Calibri" panose="020F0502020204030204" pitchFamily="34" charset="0"/>
                <a:cs typeface="Times New Roman" panose="02020603050405020304" pitchFamily="18" charset="0"/>
              </a:rPr>
              <a:t>：</a:t>
            </a:r>
            <a:r>
              <a:rPr lang="en-US" altLang="zh-CN" sz="2800" dirty="0"/>
              <a:t>TPR=0.911</a:t>
            </a:r>
            <a:r>
              <a:rPr lang="zh-CN" altLang="zh-CN" sz="2800" dirty="0"/>
              <a:t>，</a:t>
            </a:r>
            <a:r>
              <a:rPr lang="en-US" altLang="zh-CN" sz="2800" dirty="0"/>
              <a:t>FPR= 0.0257</a:t>
            </a:r>
            <a:endParaRPr lang="zh-CN" altLang="zh-CN" sz="2800" kern="100" dirty="0">
              <a:latin typeface="Calibri" panose="020F0502020204030204" pitchFamily="34" charset="0"/>
              <a:cs typeface="Times New Roman" panose="02020603050405020304" pitchFamily="18" charset="0"/>
            </a:endParaRPr>
          </a:p>
        </p:txBody>
      </p:sp>
      <p:sp>
        <p:nvSpPr>
          <p:cNvPr id="9" name="矩形 8"/>
          <p:cNvSpPr/>
          <p:nvPr/>
        </p:nvSpPr>
        <p:spPr>
          <a:xfrm>
            <a:off x="6200706" y="4356653"/>
            <a:ext cx="4846198" cy="523220"/>
          </a:xfrm>
          <a:prstGeom prst="rect">
            <a:avLst/>
          </a:prstGeom>
        </p:spPr>
        <p:txBody>
          <a:bodyPr wrap="none">
            <a:spAutoFit/>
          </a:bodyPr>
          <a:lstStyle/>
          <a:p>
            <a:pPr indent="304800" algn="just">
              <a:spcAft>
                <a:spcPts val="0"/>
              </a:spcAft>
            </a:pPr>
            <a:r>
              <a:rPr lang="en-US" altLang="zh-CN" sz="2800" dirty="0"/>
              <a:t>TPR= 0.654</a:t>
            </a:r>
            <a:r>
              <a:rPr lang="zh-CN" altLang="zh-CN" sz="2800" dirty="0"/>
              <a:t>，</a:t>
            </a:r>
            <a:r>
              <a:rPr lang="en-US" altLang="zh-CN" sz="2800" dirty="0"/>
              <a:t>FPR= 0.01696</a:t>
            </a:r>
            <a:r>
              <a:rPr lang="zh-CN" altLang="zh-CN" sz="2800" dirty="0"/>
              <a:t>。</a:t>
            </a:r>
            <a:endParaRPr lang="zh-CN" altLang="zh-CN" sz="28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546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5" name="标题 1"/>
          <p:cNvSpPr>
            <a:spLocks noGrp="1"/>
          </p:cNvSpPr>
          <p:nvPr>
            <p:ph type="title"/>
          </p:nvPr>
        </p:nvSpPr>
        <p:spPr>
          <a:xfrm>
            <a:off x="389166" y="0"/>
            <a:ext cx="10515600" cy="1325563"/>
          </a:xfrm>
        </p:spPr>
        <p:txBody>
          <a:bodyPr vert="horz" lIns="91440" tIns="45720" rIns="91440" bIns="45720" rtlCol="0" anchor="ctr">
            <a:normAutofit/>
          </a:bodyPr>
          <a:lstStyle/>
          <a:p>
            <a:r>
              <a:rPr lang="zh-CN" altLang="en-US" sz="4000" b="1" dirty="0" smtClean="0">
                <a:latin typeface="黑体" panose="02010609060101010101" pitchFamily="49" charset="-122"/>
                <a:ea typeface="黑体" panose="02010609060101010101" pitchFamily="49" charset="-122"/>
              </a:rPr>
              <a:t>六、对</a:t>
            </a:r>
            <a:r>
              <a:rPr lang="en-US" altLang="zh-CN" sz="4000" b="1" dirty="0">
                <a:latin typeface="黑体" panose="02010609060101010101" pitchFamily="49" charset="-122"/>
                <a:ea typeface="黑体" panose="02010609060101010101" pitchFamily="49" charset="-122"/>
              </a:rPr>
              <a:t>P2P</a:t>
            </a:r>
            <a:r>
              <a:rPr lang="zh-CN" altLang="en-US" sz="4000" b="1" dirty="0">
                <a:latin typeface="黑体" panose="02010609060101010101" pitchFamily="49" charset="-122"/>
                <a:ea typeface="黑体" panose="02010609060101010101" pitchFamily="49" charset="-122"/>
              </a:rPr>
              <a:t>网络借贷用户及平台的建议</a:t>
            </a:r>
          </a:p>
        </p:txBody>
      </p:sp>
      <p:sp>
        <p:nvSpPr>
          <p:cNvPr id="6" name="矩形 5"/>
          <p:cNvSpPr/>
          <p:nvPr/>
        </p:nvSpPr>
        <p:spPr>
          <a:xfrm>
            <a:off x="827313" y="1078797"/>
            <a:ext cx="10522857" cy="4549964"/>
          </a:xfrm>
          <a:prstGeom prst="rect">
            <a:avLst/>
          </a:prstGeom>
        </p:spPr>
        <p:txBody>
          <a:bodyPr wrap="square">
            <a:spAutoFit/>
          </a:bodyPr>
          <a:lstStyle/>
          <a:p>
            <a:pPr marL="228600" lvl="0" indent="-228600">
              <a:lnSpc>
                <a:spcPct val="150000"/>
              </a:lnSpc>
              <a:spcBef>
                <a:spcPts val="1000"/>
              </a:spcBef>
              <a:buFont typeface="Arial" panose="020B0604020202020204" pitchFamily="34" charset="0"/>
              <a:buChar char="•"/>
            </a:pPr>
            <a:r>
              <a:rPr lang="zh-CN" altLang="en-US" sz="2600" dirty="0" smtClean="0">
                <a:solidFill>
                  <a:prstClr val="black"/>
                </a:solidFill>
                <a:latin typeface="仿宋" panose="02010609060101010101" pitchFamily="49" charset="-122"/>
                <a:ea typeface="仿宋" panose="02010609060101010101" pitchFamily="49" charset="-122"/>
              </a:rPr>
              <a:t>（</a:t>
            </a:r>
            <a:r>
              <a:rPr lang="zh-CN" altLang="en-US" sz="2600" dirty="0">
                <a:solidFill>
                  <a:prstClr val="black"/>
                </a:solidFill>
                <a:latin typeface="仿宋" panose="02010609060101010101" pitchFamily="49" charset="-122"/>
                <a:ea typeface="仿宋" panose="02010609060101010101" pitchFamily="49" charset="-122"/>
              </a:rPr>
              <a:t>一）针对</a:t>
            </a:r>
            <a:r>
              <a:rPr lang="en-US" altLang="zh-CN" sz="2600" dirty="0">
                <a:solidFill>
                  <a:prstClr val="black"/>
                </a:solidFill>
                <a:latin typeface="仿宋" panose="02010609060101010101" pitchFamily="49" charset="-122"/>
                <a:ea typeface="仿宋" panose="02010609060101010101" pitchFamily="49" charset="-122"/>
              </a:rPr>
              <a:t>P2P</a:t>
            </a:r>
            <a:r>
              <a:rPr lang="zh-CN" altLang="en-US" sz="2600" dirty="0">
                <a:solidFill>
                  <a:prstClr val="black"/>
                </a:solidFill>
                <a:latin typeface="仿宋" panose="02010609060101010101" pitchFamily="49" charset="-122"/>
                <a:ea typeface="仿宋" panose="02010609060101010101" pitchFamily="49" charset="-122"/>
              </a:rPr>
              <a:t>网络借贷平台</a:t>
            </a:r>
          </a:p>
          <a:p>
            <a:pPr marL="228600" lvl="0" indent="-228600">
              <a:lnSpc>
                <a:spcPct val="150000"/>
              </a:lnSpc>
              <a:spcBef>
                <a:spcPts val="1000"/>
              </a:spcBef>
              <a:buFont typeface="Arial" panose="020B0604020202020204" pitchFamily="34" charset="0"/>
              <a:buChar char="•"/>
            </a:pPr>
            <a:r>
              <a:rPr lang="zh-CN" altLang="en-US" sz="2600" dirty="0">
                <a:solidFill>
                  <a:prstClr val="black"/>
                </a:solidFill>
                <a:latin typeface="仿宋" panose="02010609060101010101" pitchFamily="49" charset="-122"/>
                <a:ea typeface="仿宋" panose="02010609060101010101" pitchFamily="49" charset="-122"/>
              </a:rPr>
              <a:t>结合本文的研究，首先针对</a:t>
            </a:r>
            <a:r>
              <a:rPr lang="en-US" altLang="zh-CN" sz="2600" dirty="0">
                <a:solidFill>
                  <a:prstClr val="black"/>
                </a:solidFill>
                <a:latin typeface="仿宋" panose="02010609060101010101" pitchFamily="49" charset="-122"/>
                <a:ea typeface="仿宋" panose="02010609060101010101" pitchFamily="49" charset="-122"/>
              </a:rPr>
              <a:t>P2P</a:t>
            </a:r>
            <a:r>
              <a:rPr lang="zh-CN" altLang="en-US" sz="2600" dirty="0">
                <a:solidFill>
                  <a:prstClr val="black"/>
                </a:solidFill>
                <a:latin typeface="仿宋" panose="02010609060101010101" pitchFamily="49" charset="-122"/>
                <a:ea typeface="仿宋" panose="02010609060101010101" pitchFamily="49" charset="-122"/>
              </a:rPr>
              <a:t>网络借贷平台而言，本文的建议如下：</a:t>
            </a:r>
          </a:p>
          <a:p>
            <a:pPr marL="228600" lvl="0" indent="-228600">
              <a:lnSpc>
                <a:spcPct val="150000"/>
              </a:lnSpc>
              <a:spcBef>
                <a:spcPts val="1000"/>
              </a:spcBef>
              <a:buFont typeface="Arial" panose="020B0604020202020204" pitchFamily="34" charset="0"/>
              <a:buChar char="•"/>
            </a:pPr>
            <a:r>
              <a:rPr lang="zh-CN" altLang="en-US" sz="2600" dirty="0">
                <a:solidFill>
                  <a:prstClr val="black"/>
                </a:solidFill>
                <a:latin typeface="仿宋" panose="02010609060101010101" pitchFamily="49" charset="-122"/>
                <a:ea typeface="仿宋" panose="02010609060101010101" pitchFamily="49" charset="-122"/>
              </a:rPr>
              <a:t>在借款人发布借款标的之前，可以</a:t>
            </a:r>
            <a:r>
              <a:rPr lang="zh-CN" altLang="en-US" sz="2600" dirty="0" smtClean="0">
                <a:solidFill>
                  <a:prstClr val="black"/>
                </a:solidFill>
                <a:latin typeface="仿宋" panose="02010609060101010101" pitchFamily="49" charset="-122"/>
                <a:ea typeface="仿宋" panose="02010609060101010101" pitchFamily="49" charset="-122"/>
              </a:rPr>
              <a:t>应用模型</a:t>
            </a:r>
            <a:r>
              <a:rPr lang="zh-CN" altLang="en-US" sz="2600" dirty="0">
                <a:solidFill>
                  <a:prstClr val="black"/>
                </a:solidFill>
                <a:latin typeface="仿宋" panose="02010609060101010101" pitchFamily="49" charset="-122"/>
                <a:ea typeface="仿宋" panose="02010609060101010101" pitchFamily="49" charset="-122"/>
              </a:rPr>
              <a:t>预测融资可获得性的概率，以提高平台运营效率</a:t>
            </a:r>
            <a:r>
              <a:rPr lang="zh-CN" altLang="en-US" sz="2600" dirty="0" smtClean="0">
                <a:solidFill>
                  <a:prstClr val="black"/>
                </a:solidFill>
                <a:latin typeface="仿宋" panose="02010609060101010101" pitchFamily="49" charset="-122"/>
                <a:ea typeface="仿宋" panose="02010609060101010101" pitchFamily="49" charset="-122"/>
              </a:rPr>
              <a:t>：先</a:t>
            </a:r>
            <a:r>
              <a:rPr lang="zh-CN" altLang="en-US" sz="2600" dirty="0">
                <a:solidFill>
                  <a:prstClr val="black"/>
                </a:solidFill>
                <a:latin typeface="仿宋" panose="02010609060101010101" pitchFamily="49" charset="-122"/>
                <a:ea typeface="仿宋" panose="02010609060101010101" pitchFamily="49" charset="-122"/>
              </a:rPr>
              <a:t>对借款交易能否被投标，被投标概率为多少进行预测。对于预测成功可能性非常低的借款列表，根据其对应的参数大小，建议借款用户通过增加认证或上传更多资料等方式，提升借款成功率，以避免流标浪费系统资源以及借款人和放款用户的时间</a:t>
            </a:r>
            <a:r>
              <a:rPr lang="zh-CN" altLang="en-US" sz="2600" dirty="0" smtClean="0">
                <a:solidFill>
                  <a:prstClr val="black"/>
                </a:solidFill>
                <a:latin typeface="仿宋" panose="02010609060101010101" pitchFamily="49" charset="-122"/>
                <a:ea typeface="仿宋" panose="02010609060101010101" pitchFamily="49" charset="-122"/>
              </a:rPr>
              <a:t>。</a:t>
            </a:r>
            <a:endParaRPr lang="zh-CN" altLang="en-US" sz="2600" dirty="0">
              <a:solidFill>
                <a:prstClr val="black"/>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88383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6" name="矩形 5"/>
          <p:cNvSpPr/>
          <p:nvPr/>
        </p:nvSpPr>
        <p:spPr>
          <a:xfrm>
            <a:off x="318052" y="376432"/>
            <a:ext cx="11675165" cy="6606937"/>
          </a:xfrm>
          <a:prstGeom prst="rect">
            <a:avLst/>
          </a:prstGeom>
        </p:spPr>
        <p:txBody>
          <a:bodyPr wrap="square">
            <a:spAutoFit/>
          </a:bodyPr>
          <a:lstStyle/>
          <a:p>
            <a:pPr marL="228600" lvl="0" indent="-228600">
              <a:lnSpc>
                <a:spcPct val="150000"/>
              </a:lnSpc>
              <a:spcBef>
                <a:spcPts val="1000"/>
              </a:spcBef>
              <a:buFont typeface="Arial" panose="020B0604020202020204" pitchFamily="34" charset="0"/>
              <a:buChar char="•"/>
            </a:pPr>
            <a:r>
              <a:rPr lang="zh-CN" altLang="en-US" sz="2600" dirty="0" smtClean="0">
                <a:solidFill>
                  <a:prstClr val="black"/>
                </a:solidFill>
                <a:latin typeface="仿宋" panose="02010609060101010101" pitchFamily="49" charset="-122"/>
                <a:ea typeface="仿宋" panose="02010609060101010101" pitchFamily="49" charset="-122"/>
              </a:rPr>
              <a:t>（</a:t>
            </a:r>
            <a:r>
              <a:rPr lang="zh-CN" altLang="en-US" sz="2600" dirty="0">
                <a:solidFill>
                  <a:prstClr val="black"/>
                </a:solidFill>
                <a:latin typeface="仿宋" panose="02010609060101010101" pitchFamily="49" charset="-122"/>
                <a:ea typeface="仿宋" panose="02010609060101010101" pitchFamily="49" charset="-122"/>
              </a:rPr>
              <a:t>二）针对</a:t>
            </a:r>
            <a:r>
              <a:rPr lang="en-US" altLang="zh-CN" sz="2600" dirty="0">
                <a:solidFill>
                  <a:prstClr val="black"/>
                </a:solidFill>
                <a:latin typeface="仿宋" panose="02010609060101010101" pitchFamily="49" charset="-122"/>
                <a:ea typeface="仿宋" panose="02010609060101010101" pitchFamily="49" charset="-122"/>
              </a:rPr>
              <a:t>P2P</a:t>
            </a:r>
            <a:r>
              <a:rPr lang="zh-CN" altLang="en-US" sz="2600" dirty="0">
                <a:solidFill>
                  <a:prstClr val="black"/>
                </a:solidFill>
                <a:latin typeface="仿宋" panose="02010609060101010101" pitchFamily="49" charset="-122"/>
                <a:ea typeface="仿宋" panose="02010609060101010101" pitchFamily="49" charset="-122"/>
              </a:rPr>
              <a:t>网络借贷平台用户</a:t>
            </a:r>
          </a:p>
          <a:p>
            <a:pPr marL="228600" lvl="0" indent="-228600">
              <a:lnSpc>
                <a:spcPct val="150000"/>
              </a:lnSpc>
              <a:spcBef>
                <a:spcPts val="1000"/>
              </a:spcBef>
              <a:buFont typeface="Arial" panose="020B0604020202020204" pitchFamily="34" charset="0"/>
              <a:buChar char="•"/>
            </a:pPr>
            <a:r>
              <a:rPr lang="zh-CN" altLang="en-US" sz="2600" dirty="0">
                <a:solidFill>
                  <a:prstClr val="black"/>
                </a:solidFill>
                <a:latin typeface="仿宋" panose="02010609060101010101" pitchFamily="49" charset="-122"/>
                <a:ea typeface="仿宋" panose="02010609060101010101" pitchFamily="49" charset="-122"/>
              </a:rPr>
              <a:t>针对</a:t>
            </a:r>
            <a:r>
              <a:rPr lang="en-US" altLang="zh-CN" sz="2600" dirty="0">
                <a:solidFill>
                  <a:prstClr val="black"/>
                </a:solidFill>
                <a:latin typeface="仿宋" panose="02010609060101010101" pitchFamily="49" charset="-122"/>
                <a:ea typeface="仿宋" panose="02010609060101010101" pitchFamily="49" charset="-122"/>
              </a:rPr>
              <a:t>P2P</a:t>
            </a:r>
            <a:r>
              <a:rPr lang="zh-CN" altLang="en-US" sz="2600" dirty="0">
                <a:solidFill>
                  <a:prstClr val="black"/>
                </a:solidFill>
                <a:latin typeface="仿宋" panose="02010609060101010101" pitchFamily="49" charset="-122"/>
                <a:ea typeface="仿宋" panose="02010609060101010101" pitchFamily="49" charset="-122"/>
              </a:rPr>
              <a:t>网络借贷平台的用户而言，根据本文分析给出如下建议：</a:t>
            </a:r>
          </a:p>
          <a:p>
            <a:pPr marL="228600" lvl="0" indent="-228600">
              <a:lnSpc>
                <a:spcPct val="150000"/>
              </a:lnSpc>
              <a:spcBef>
                <a:spcPts val="1000"/>
              </a:spcBef>
              <a:buFont typeface="Arial" panose="020B0604020202020204" pitchFamily="34" charset="0"/>
              <a:buChar char="•"/>
            </a:pPr>
            <a:r>
              <a:rPr lang="zh-CN" altLang="en-US" sz="2600" dirty="0">
                <a:solidFill>
                  <a:prstClr val="black"/>
                </a:solidFill>
                <a:latin typeface="仿宋" panose="02010609060101010101" pitchFamily="49" charset="-122"/>
                <a:ea typeface="仿宋" panose="02010609060101010101" pitchFamily="49" charset="-122"/>
              </a:rPr>
              <a:t>从样本分析以及融资获得性模型可以看出，借款交易中借款信息、个人特征信息对于放款用户的决策非常重要。在</a:t>
            </a:r>
            <a:r>
              <a:rPr lang="en-US" altLang="zh-CN" sz="2600" dirty="0">
                <a:solidFill>
                  <a:prstClr val="black"/>
                </a:solidFill>
                <a:latin typeface="仿宋" panose="02010609060101010101" pitchFamily="49" charset="-122"/>
                <a:ea typeface="仿宋" panose="02010609060101010101" pitchFamily="49" charset="-122"/>
              </a:rPr>
              <a:t>P2P</a:t>
            </a:r>
            <a:r>
              <a:rPr lang="zh-CN" altLang="en-US" sz="2600" dirty="0">
                <a:solidFill>
                  <a:prstClr val="black"/>
                </a:solidFill>
                <a:latin typeface="仿宋" panose="02010609060101010101" pitchFamily="49" charset="-122"/>
                <a:ea typeface="仿宋" panose="02010609060101010101" pitchFamily="49" charset="-122"/>
              </a:rPr>
              <a:t>网络借贷平台中，经常会出现一些借款交易，作为发起者的借款用户上传的资料极少，也极少进行认证，这种借款交易极容易流标。而这种流标一方面会对新的潜在借款人造成不能借到款的负面影响，同时也浪费了极大的降低了</a:t>
            </a:r>
            <a:r>
              <a:rPr lang="en-US" altLang="zh-CN" sz="2600" dirty="0">
                <a:solidFill>
                  <a:prstClr val="black"/>
                </a:solidFill>
                <a:latin typeface="仿宋" panose="02010609060101010101" pitchFamily="49" charset="-122"/>
                <a:ea typeface="仿宋" panose="02010609060101010101" pitchFamily="49" charset="-122"/>
              </a:rPr>
              <a:t>P2P</a:t>
            </a:r>
            <a:r>
              <a:rPr lang="zh-CN" altLang="en-US" sz="2600" dirty="0">
                <a:solidFill>
                  <a:prstClr val="black"/>
                </a:solidFill>
                <a:latin typeface="仿宋" panose="02010609060101010101" pitchFamily="49" charset="-122"/>
                <a:ea typeface="仿宋" panose="02010609060101010101" pitchFamily="49" charset="-122"/>
              </a:rPr>
              <a:t>网络借贷的运营效率。</a:t>
            </a:r>
          </a:p>
          <a:p>
            <a:pPr marL="228600" lvl="0" indent="-228600">
              <a:lnSpc>
                <a:spcPct val="150000"/>
              </a:lnSpc>
              <a:spcBef>
                <a:spcPts val="1000"/>
              </a:spcBef>
              <a:buFont typeface="Arial" panose="020B0604020202020204" pitchFamily="34" charset="0"/>
              <a:buChar char="•"/>
            </a:pPr>
            <a:r>
              <a:rPr lang="zh-CN" altLang="en-US" sz="2600" dirty="0">
                <a:solidFill>
                  <a:prstClr val="black"/>
                </a:solidFill>
                <a:latin typeface="仿宋" panose="02010609060101010101" pitchFamily="49" charset="-122"/>
                <a:ea typeface="仿宋" panose="02010609060101010101" pitchFamily="49" charset="-122"/>
              </a:rPr>
              <a:t>因此，如实填写并完善借款交易中每一项信息并在</a:t>
            </a:r>
            <a:r>
              <a:rPr lang="en-US" altLang="zh-CN" sz="2600" dirty="0">
                <a:solidFill>
                  <a:prstClr val="black"/>
                </a:solidFill>
                <a:latin typeface="仿宋" panose="02010609060101010101" pitchFamily="49" charset="-122"/>
                <a:ea typeface="仿宋" panose="02010609060101010101" pitchFamily="49" charset="-122"/>
              </a:rPr>
              <a:t>P2P</a:t>
            </a:r>
            <a:r>
              <a:rPr lang="zh-CN" altLang="en-US" sz="2600" dirty="0">
                <a:solidFill>
                  <a:prstClr val="black"/>
                </a:solidFill>
                <a:latin typeface="仿宋" panose="02010609060101010101" pitchFamily="49" charset="-122"/>
                <a:ea typeface="仿宋" panose="02010609060101010101" pitchFamily="49" charset="-122"/>
              </a:rPr>
              <a:t>借贷平台进行各项信用认证可以大幅度提高放款用户对借款交易的信任度，从而可能提高融资获得率。</a:t>
            </a:r>
          </a:p>
          <a:p>
            <a:pPr marL="228600" lvl="0" indent="-228600">
              <a:lnSpc>
                <a:spcPct val="150000"/>
              </a:lnSpc>
              <a:spcBef>
                <a:spcPts val="1000"/>
              </a:spcBef>
              <a:buFont typeface="Arial" panose="020B0604020202020204" pitchFamily="34" charset="0"/>
              <a:buChar char="•"/>
            </a:pPr>
            <a:endParaRPr lang="zh-CN" altLang="en-US" sz="2600" dirty="0">
              <a:solidFill>
                <a:prstClr val="black"/>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1766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723899" y="663601"/>
            <a:ext cx="5519505" cy="5519505"/>
          </a:xfrm>
          <a:prstGeom prst="rect">
            <a:avLst/>
          </a:prstGeom>
        </p:spPr>
      </p:pic>
      <p:sp>
        <p:nvSpPr>
          <p:cNvPr id="4" name="矩形 3"/>
          <p:cNvSpPr/>
          <p:nvPr/>
        </p:nvSpPr>
        <p:spPr>
          <a:xfrm>
            <a:off x="6934175" y="1561305"/>
            <a:ext cx="3134191" cy="1862048"/>
          </a:xfrm>
          <a:prstGeom prst="rect">
            <a:avLst/>
          </a:prstGeom>
          <a:noFill/>
        </p:spPr>
        <p:txBody>
          <a:bodyPr wrap="none" lIns="91440" tIns="45720" rIns="91440" bIns="45720">
            <a:spAutoFit/>
          </a:bodyPr>
          <a:lstStyle/>
          <a:p>
            <a:pPr algn="ctr"/>
            <a:r>
              <a:rPr lang="zh-CN" altLang="en-US" sz="11500" b="0" cap="none" spc="0" dirty="0" smtClean="0">
                <a:ln w="0"/>
                <a:solidFill>
                  <a:schemeClr val="accent1"/>
                </a:solidFill>
                <a:effectLst>
                  <a:outerShdw blurRad="38100" dist="25400" dir="5400000" algn="ctr" rotWithShape="0">
                    <a:srgbClr val="6E747A">
                      <a:alpha val="43000"/>
                    </a:srgbClr>
                  </a:outerShdw>
                </a:effectLst>
                <a:latin typeface="楷体" panose="02010609060101010101" pitchFamily="49" charset="-122"/>
                <a:ea typeface="楷体" panose="02010609060101010101" pitchFamily="49" charset="-122"/>
              </a:rPr>
              <a:t>谢谢</a:t>
            </a:r>
            <a:endParaRPr lang="zh-CN" altLang="en-US" sz="11500" b="0" cap="none" spc="0" dirty="0">
              <a:ln w="0"/>
              <a:solidFill>
                <a:schemeClr val="accent1"/>
              </a:solidFill>
              <a:effectLst>
                <a:outerShdw blurRad="38100" dist="25400" dir="5400000" algn="ctr" rotWithShape="0">
                  <a:srgbClr val="6E747A">
                    <a:alpha val="43000"/>
                  </a:srgbClr>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6217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5550" y="193183"/>
            <a:ext cx="11230564" cy="6420145"/>
          </a:xfrm>
        </p:spPr>
        <p:txBody>
          <a:bodyPr>
            <a:noAutofit/>
          </a:bodyPr>
          <a:lstStyle/>
          <a:p>
            <a:pPr marL="0" indent="0">
              <a:lnSpc>
                <a:spcPct val="170000"/>
              </a:lnSpc>
              <a:buNone/>
            </a:pPr>
            <a:endParaRPr lang="en-US" altLang="zh-CN" sz="2500" dirty="0">
              <a:latin typeface="楷体" panose="02010609060101010101" pitchFamily="49" charset="-122"/>
              <a:ea typeface="楷体" panose="02010609060101010101" pitchFamily="49" charset="-122"/>
            </a:endParaRPr>
          </a:p>
          <a:p>
            <a:pPr marL="0" indent="0">
              <a:lnSpc>
                <a:spcPct val="170000"/>
              </a:lnSpc>
              <a:buNone/>
            </a:pPr>
            <a:r>
              <a:rPr lang="en-US" altLang="zh-CN" sz="2500" dirty="0" smtClean="0">
                <a:latin typeface="楷体" panose="02010609060101010101" pitchFamily="49" charset="-122"/>
                <a:ea typeface="楷体" panose="02010609060101010101" pitchFamily="49" charset="-122"/>
              </a:rPr>
              <a:t>1</a:t>
            </a:r>
            <a:r>
              <a:rPr lang="zh-CN" altLang="en-US" sz="2500" dirty="0" smtClean="0">
                <a:latin typeface="楷体" panose="02010609060101010101" pitchFamily="49" charset="-122"/>
                <a:ea typeface="楷体" panose="02010609060101010101" pitchFamily="49" charset="-122"/>
              </a:rPr>
              <a:t>、 “人人贷”</a:t>
            </a:r>
            <a:r>
              <a:rPr lang="zh-CN" altLang="en-US" sz="2500" b="1" dirty="0" smtClean="0">
                <a:solidFill>
                  <a:srgbClr val="00B0F0"/>
                </a:solidFill>
                <a:latin typeface="楷体" panose="02010609060101010101" pitchFamily="49" charset="-122"/>
                <a:ea typeface="楷体" panose="02010609060101010101" pitchFamily="49" charset="-122"/>
              </a:rPr>
              <a:t>用户</a:t>
            </a:r>
            <a:r>
              <a:rPr lang="zh-CN" altLang="en-US" sz="2500" b="1" dirty="0">
                <a:solidFill>
                  <a:srgbClr val="00B0F0"/>
                </a:solidFill>
                <a:latin typeface="楷体" panose="02010609060101010101" pitchFamily="49" charset="-122"/>
                <a:ea typeface="楷体" panose="02010609060101010101" pitchFamily="49" charset="-122"/>
              </a:rPr>
              <a:t>量还是贷款规模</a:t>
            </a:r>
            <a:r>
              <a:rPr lang="zh-CN" altLang="en-US" sz="2500" b="1" dirty="0" smtClean="0">
                <a:solidFill>
                  <a:srgbClr val="00B0F0"/>
                </a:solidFill>
                <a:latin typeface="楷体" panose="02010609060101010101" pitchFamily="49" charset="-122"/>
                <a:ea typeface="楷体" panose="02010609060101010101" pitchFamily="49" charset="-122"/>
              </a:rPr>
              <a:t>都处于领先地位</a:t>
            </a:r>
            <a:r>
              <a:rPr lang="zh-CN" altLang="en-US" sz="2500" dirty="0" smtClean="0">
                <a:latin typeface="楷体" panose="02010609060101010101" pitchFamily="49" charset="-122"/>
                <a:ea typeface="楷体" panose="02010609060101010101" pitchFamily="49" charset="-122"/>
              </a:rPr>
              <a:t>，且</a:t>
            </a:r>
            <a:r>
              <a:rPr lang="zh-CN" altLang="en-US" sz="2500" dirty="0">
                <a:latin typeface="楷体" panose="02010609060101010101" pitchFamily="49" charset="-122"/>
                <a:ea typeface="楷体" panose="02010609060101010101" pitchFamily="49" charset="-122"/>
              </a:rPr>
              <a:t>“人人贷”更早的为用户提供了</a:t>
            </a:r>
            <a:r>
              <a:rPr lang="zh-CN" altLang="en-US" sz="2500" b="1" dirty="0">
                <a:latin typeface="楷体" panose="02010609060101010101" pitchFamily="49" charset="-122"/>
                <a:ea typeface="楷体" panose="02010609060101010101" pitchFamily="49" charset="-122"/>
              </a:rPr>
              <a:t>本金或是本金</a:t>
            </a:r>
            <a:r>
              <a:rPr lang="en-US" altLang="zh-CN" sz="2500" b="1" dirty="0">
                <a:latin typeface="楷体" panose="02010609060101010101" pitchFamily="49" charset="-122"/>
                <a:ea typeface="楷体" panose="02010609060101010101" pitchFamily="49" charset="-122"/>
              </a:rPr>
              <a:t>+</a:t>
            </a:r>
            <a:r>
              <a:rPr lang="zh-CN" altLang="en-US" sz="2500" b="1" dirty="0">
                <a:latin typeface="楷体" panose="02010609060101010101" pitchFamily="49" charset="-122"/>
                <a:ea typeface="楷体" panose="02010609060101010101" pitchFamily="49" charset="-122"/>
              </a:rPr>
              <a:t>利息</a:t>
            </a:r>
            <a:r>
              <a:rPr lang="zh-CN" altLang="en-US" sz="2500" dirty="0">
                <a:latin typeface="楷体" panose="02010609060101010101" pitchFamily="49" charset="-122"/>
                <a:ea typeface="楷体" panose="02010609060101010101" pitchFamily="49" charset="-122"/>
              </a:rPr>
              <a:t>的保障服务，这点显然吸引了更多用户使用该平台</a:t>
            </a:r>
            <a:r>
              <a:rPr lang="zh-CN" altLang="en-US" sz="2500" dirty="0" smtClean="0">
                <a:latin typeface="楷体" panose="02010609060101010101" pitchFamily="49" charset="-122"/>
                <a:ea typeface="楷体" panose="02010609060101010101" pitchFamily="49" charset="-122"/>
              </a:rPr>
              <a:t>。其平台出于实际需要的交易更多。</a:t>
            </a:r>
            <a:endParaRPr lang="zh-CN" altLang="en-US" sz="2500" dirty="0">
              <a:latin typeface="楷体" panose="02010609060101010101" pitchFamily="49" charset="-122"/>
              <a:ea typeface="楷体" panose="02010609060101010101" pitchFamily="49" charset="-122"/>
            </a:endParaRPr>
          </a:p>
          <a:p>
            <a:pPr marL="0" indent="0">
              <a:lnSpc>
                <a:spcPct val="170000"/>
              </a:lnSpc>
              <a:buNone/>
            </a:pPr>
            <a:r>
              <a:rPr lang="en-US" altLang="zh-CN" sz="2500" dirty="0">
                <a:latin typeface="楷体" panose="02010609060101010101" pitchFamily="49" charset="-122"/>
                <a:ea typeface="楷体" panose="02010609060101010101" pitchFamily="49" charset="-122"/>
              </a:rPr>
              <a:t>2</a:t>
            </a:r>
            <a:r>
              <a:rPr lang="zh-CN" altLang="en-US" sz="2500" dirty="0">
                <a:latin typeface="楷体" panose="02010609060101010101" pitchFamily="49" charset="-122"/>
                <a:ea typeface="楷体" panose="02010609060101010101" pitchFamily="49" charset="-122"/>
              </a:rPr>
              <a:t>、“人人贷”对</a:t>
            </a:r>
            <a:r>
              <a:rPr lang="zh-CN" altLang="en-US" sz="2500" b="1" dirty="0">
                <a:solidFill>
                  <a:srgbClr val="00B0F0"/>
                </a:solidFill>
                <a:latin typeface="楷体" panose="02010609060101010101" pitchFamily="49" charset="-122"/>
                <a:ea typeface="楷体" panose="02010609060101010101" pitchFamily="49" charset="-122"/>
              </a:rPr>
              <a:t>用户收取的费用</a:t>
            </a:r>
            <a:r>
              <a:rPr lang="zh-CN" altLang="en-US" sz="2500" dirty="0">
                <a:latin typeface="楷体" panose="02010609060101010101" pitchFamily="49" charset="-122"/>
                <a:ea typeface="楷体" panose="02010609060101010101" pitchFamily="49" charset="-122"/>
              </a:rPr>
              <a:t>（包括理财人的充值费用、提现费用、债权转让费用及借款人的借款服务费、借款管理费、提现费用、充值费用、逾期罚息和逾期管理费）</a:t>
            </a:r>
            <a:r>
              <a:rPr lang="zh-CN" altLang="en-US" sz="2500" b="1" dirty="0" smtClean="0">
                <a:solidFill>
                  <a:srgbClr val="00B0F0"/>
                </a:solidFill>
                <a:latin typeface="楷体" panose="02010609060101010101" pitchFamily="49" charset="-122"/>
                <a:ea typeface="楷体" panose="02010609060101010101" pitchFamily="49" charset="-122"/>
              </a:rPr>
              <a:t>均较低</a:t>
            </a:r>
            <a:r>
              <a:rPr lang="zh-CN" altLang="en-US" sz="2500" dirty="0">
                <a:latin typeface="楷体" panose="02010609060101010101" pitchFamily="49" charset="-122"/>
                <a:ea typeface="楷体" panose="02010609060101010101" pitchFamily="49" charset="-122"/>
              </a:rPr>
              <a:t>，因此更容易有客户的实际参与交易</a:t>
            </a:r>
            <a:r>
              <a:rPr lang="zh-CN" altLang="en-US" sz="2500" dirty="0" smtClean="0">
                <a:latin typeface="楷体" panose="02010609060101010101" pitchFamily="49" charset="-122"/>
                <a:ea typeface="楷体" panose="02010609060101010101" pitchFamily="49" charset="-122"/>
              </a:rPr>
              <a:t>。</a:t>
            </a:r>
            <a:endParaRPr lang="en-US" altLang="zh-CN" sz="2500" dirty="0" smtClean="0">
              <a:latin typeface="楷体" panose="02010609060101010101" pitchFamily="49" charset="-122"/>
              <a:ea typeface="楷体" panose="02010609060101010101" pitchFamily="49" charset="-122"/>
            </a:endParaRPr>
          </a:p>
          <a:p>
            <a:pPr marL="0" indent="0">
              <a:lnSpc>
                <a:spcPct val="170000"/>
              </a:lnSpc>
              <a:buNone/>
            </a:pPr>
            <a:r>
              <a:rPr lang="en-US" altLang="zh-CN" sz="2500" dirty="0" smtClean="0">
                <a:latin typeface="楷体" panose="02010609060101010101" pitchFamily="49" charset="-122"/>
                <a:ea typeface="楷体" panose="02010609060101010101" pitchFamily="49" charset="-122"/>
              </a:rPr>
              <a:t>3</a:t>
            </a:r>
            <a:r>
              <a:rPr lang="zh-CN" altLang="en-US" sz="2500" dirty="0" smtClean="0">
                <a:latin typeface="楷体" panose="02010609060101010101" pitchFamily="49" charset="-122"/>
                <a:ea typeface="楷体" panose="02010609060101010101" pitchFamily="49" charset="-122"/>
              </a:rPr>
              <a:t>、“人人贷”平台综合评级高，</a:t>
            </a:r>
            <a:r>
              <a:rPr lang="zh-CN" altLang="en-US" sz="2500" b="1" dirty="0" smtClean="0">
                <a:solidFill>
                  <a:srgbClr val="00B0F0"/>
                </a:solidFill>
                <a:latin typeface="楷体" panose="02010609060101010101" pitchFamily="49" charset="-122"/>
                <a:ea typeface="楷体" panose="02010609060101010101" pitchFamily="49" charset="-122"/>
              </a:rPr>
              <a:t>用户较为信赖平台</a:t>
            </a:r>
            <a:r>
              <a:rPr lang="zh-CN" altLang="en-US" sz="2500" dirty="0" smtClean="0">
                <a:latin typeface="楷体" panose="02010609060101010101" pitchFamily="49" charset="-122"/>
                <a:ea typeface="楷体" panose="02010609060101010101" pitchFamily="49" charset="-122"/>
              </a:rPr>
              <a:t>。</a:t>
            </a:r>
            <a:endParaRPr lang="en-US" altLang="zh-CN" sz="2500" dirty="0" smtClean="0">
              <a:latin typeface="楷体" panose="02010609060101010101" pitchFamily="49" charset="-122"/>
              <a:ea typeface="楷体" panose="02010609060101010101" pitchFamily="49" charset="-122"/>
            </a:endParaRPr>
          </a:p>
          <a:p>
            <a:pPr marL="0" indent="0">
              <a:lnSpc>
                <a:spcPct val="170000"/>
              </a:lnSpc>
              <a:buNone/>
            </a:pPr>
            <a:r>
              <a:rPr lang="en-US" altLang="zh-CN" sz="2500" dirty="0" smtClean="0">
                <a:latin typeface="楷体" panose="02010609060101010101" pitchFamily="49" charset="-122"/>
                <a:ea typeface="楷体" panose="02010609060101010101" pitchFamily="49" charset="-122"/>
              </a:rPr>
              <a:t>4</a:t>
            </a:r>
            <a:r>
              <a:rPr lang="zh-CN" altLang="en-US" sz="2500" dirty="0" smtClean="0">
                <a:latin typeface="楷体" panose="02010609060101010101" pitchFamily="49" charset="-122"/>
                <a:ea typeface="楷体" panose="02010609060101010101" pitchFamily="49" charset="-122"/>
              </a:rPr>
              <a:t>、</a:t>
            </a:r>
            <a:r>
              <a:rPr lang="zh-CN" altLang="en-US" sz="2500" dirty="0">
                <a:latin typeface="楷体" panose="02010609060101010101" pitchFamily="49" charset="-122"/>
                <a:ea typeface="楷体" panose="02010609060101010101" pitchFamily="49" charset="-122"/>
              </a:rPr>
              <a:t> “人人贷”平台</a:t>
            </a:r>
            <a:r>
              <a:rPr lang="zh-CN" altLang="en-US" sz="2500" dirty="0" smtClean="0">
                <a:latin typeface="楷体" panose="02010609060101010101" pitchFamily="49" charset="-122"/>
                <a:ea typeface="楷体" panose="02010609060101010101" pitchFamily="49" charset="-122"/>
              </a:rPr>
              <a:t>成立已较长时间，积累了大量借款交易信息，适合研究。</a:t>
            </a:r>
            <a:endParaRPr lang="zh-CN" altLang="en-US" sz="2500" dirty="0">
              <a:latin typeface="楷体" panose="02010609060101010101" pitchFamily="49" charset="-122"/>
              <a:ea typeface="楷体" panose="02010609060101010101" pitchFamily="49" charset="-122"/>
            </a:endParaRPr>
          </a:p>
        </p:txBody>
      </p:sp>
      <p:pic>
        <p:nvPicPr>
          <p:cNvPr id="8" name="图片 7"/>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4" name="标题 1"/>
          <p:cNvSpPr txBox="1">
            <a:spLocks/>
          </p:cNvSpPr>
          <p:nvPr/>
        </p:nvSpPr>
        <p:spPr>
          <a:xfrm>
            <a:off x="180164" y="-1534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latin typeface="黑体" panose="02010609060101010101" pitchFamily="49" charset="-122"/>
                <a:ea typeface="黑体" panose="02010609060101010101" pitchFamily="49" charset="-122"/>
              </a:rPr>
              <a:t>（二）平台选择理由</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69957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199" y="1262290"/>
            <a:ext cx="9735355" cy="4351338"/>
          </a:xfrm>
        </p:spPr>
        <p:txBody>
          <a:bodyPr>
            <a:noAutofit/>
          </a:bodyPr>
          <a:lstStyle/>
          <a:p>
            <a:pPr>
              <a:lnSpc>
                <a:spcPct val="150000"/>
              </a:lnSpc>
            </a:pPr>
            <a:r>
              <a:rPr lang="zh-CN" altLang="en-US" dirty="0">
                <a:latin typeface="仿宋" panose="02010609060101010101" pitchFamily="49" charset="-122"/>
                <a:ea typeface="仿宋" panose="02010609060101010101" pitchFamily="49" charset="-122"/>
              </a:rPr>
              <a:t>目前“人人贷”平台已有</a:t>
            </a:r>
            <a:r>
              <a:rPr lang="en-US" altLang="zh-CN" dirty="0">
                <a:latin typeface="仿宋" panose="02010609060101010101" pitchFamily="49" charset="-122"/>
                <a:ea typeface="仿宋" panose="02010609060101010101" pitchFamily="49" charset="-122"/>
              </a:rPr>
              <a:t>80</a:t>
            </a:r>
            <a:r>
              <a:rPr lang="zh-CN" altLang="en-US" dirty="0">
                <a:latin typeface="仿宋" panose="02010609060101010101" pitchFamily="49" charset="-122"/>
                <a:ea typeface="仿宋" panose="02010609060101010101" pitchFamily="49" charset="-122"/>
              </a:rPr>
              <a:t>余万条交易记录，但由于网站对于连续时间内大量爬取其平台数据有防御措施，会限制该</a:t>
            </a:r>
            <a:r>
              <a:rPr lang="en-US" altLang="zh-CN" dirty="0">
                <a:latin typeface="仿宋" panose="02010609060101010101" pitchFamily="49" charset="-122"/>
                <a:ea typeface="仿宋" panose="02010609060101010101" pitchFamily="49" charset="-122"/>
              </a:rPr>
              <a:t>IP</a:t>
            </a:r>
            <a:r>
              <a:rPr lang="zh-CN" altLang="en-US" dirty="0">
                <a:latin typeface="仿宋" panose="02010609060101010101" pitchFamily="49" charset="-122"/>
                <a:ea typeface="仿宋" panose="02010609060101010101" pitchFamily="49" charset="-122"/>
              </a:rPr>
              <a:t>访问，</a:t>
            </a:r>
            <a:r>
              <a:rPr lang="zh-CN" altLang="en-US" dirty="0" smtClean="0">
                <a:latin typeface="仿宋" panose="02010609060101010101" pitchFamily="49" charset="-122"/>
                <a:ea typeface="仿宋" panose="02010609060101010101" pitchFamily="49" charset="-122"/>
              </a:rPr>
              <a:t>另结合计算机等</a:t>
            </a:r>
            <a:r>
              <a:rPr lang="zh-CN" altLang="en-US" dirty="0">
                <a:latin typeface="仿宋" panose="02010609060101010101" pitchFamily="49" charset="-122"/>
                <a:ea typeface="仿宋" panose="02010609060101010101" pitchFamily="49" charset="-122"/>
              </a:rPr>
              <a:t>因素</a:t>
            </a:r>
            <a:r>
              <a:rPr lang="zh-CN" altLang="en-US" dirty="0" smtClean="0">
                <a:latin typeface="仿宋" panose="02010609060101010101" pitchFamily="49" charset="-122"/>
                <a:ea typeface="仿宋" panose="02010609060101010101" pitchFamily="49" charset="-122"/>
              </a:rPr>
              <a:t>，本文随机</a:t>
            </a:r>
            <a:r>
              <a:rPr lang="zh-CN" altLang="en-US" dirty="0">
                <a:latin typeface="仿宋" panose="02010609060101010101" pitchFamily="49" charset="-122"/>
                <a:ea typeface="仿宋" panose="02010609060101010101" pitchFamily="49" charset="-122"/>
              </a:rPr>
              <a:t>采集了编号在</a:t>
            </a:r>
            <a:r>
              <a:rPr lang="en-US" altLang="zh-CN" dirty="0">
                <a:latin typeface="仿宋" panose="02010609060101010101" pitchFamily="49" charset="-122"/>
                <a:ea typeface="仿宋" panose="02010609060101010101" pitchFamily="49" charset="-122"/>
              </a:rPr>
              <a:t>000001</a:t>
            </a:r>
            <a:r>
              <a:rPr lang="zh-CN" altLang="en-US" dirty="0">
                <a:latin typeface="仿宋" panose="02010609060101010101" pitchFamily="49" charset="-122"/>
                <a:ea typeface="仿宋" panose="02010609060101010101" pitchFamily="49" charset="-122"/>
              </a:rPr>
              <a:t>至</a:t>
            </a:r>
            <a:r>
              <a:rPr lang="en-US" altLang="zh-CN" dirty="0">
                <a:latin typeface="仿宋" panose="02010609060101010101" pitchFamily="49" charset="-122"/>
                <a:ea typeface="仿宋" panose="02010609060101010101" pitchFamily="49" charset="-122"/>
              </a:rPr>
              <a:t>800000</a:t>
            </a:r>
            <a:r>
              <a:rPr lang="zh-CN" altLang="en-US" dirty="0">
                <a:latin typeface="仿宋" panose="02010609060101010101" pitchFamily="49" charset="-122"/>
                <a:ea typeface="仿宋" panose="02010609060101010101" pitchFamily="49" charset="-122"/>
              </a:rPr>
              <a:t>间人人贷平台的共</a:t>
            </a:r>
            <a:r>
              <a:rPr lang="en-US" altLang="zh-CN" dirty="0">
                <a:latin typeface="仿宋" panose="02010609060101010101" pitchFamily="49" charset="-122"/>
                <a:ea typeface="仿宋" panose="02010609060101010101" pitchFamily="49" charset="-122"/>
              </a:rPr>
              <a:t>40000</a:t>
            </a:r>
            <a:r>
              <a:rPr lang="zh-CN" altLang="en-US" dirty="0">
                <a:latin typeface="仿宋" panose="02010609060101010101" pitchFamily="49" charset="-122"/>
                <a:ea typeface="仿宋" panose="02010609060101010101" pitchFamily="49" charset="-122"/>
              </a:rPr>
              <a:t>笔交易的</a:t>
            </a:r>
            <a:r>
              <a:rPr lang="zh-CN" altLang="en-US" dirty="0" smtClean="0">
                <a:latin typeface="仿宋" panose="02010609060101010101" pitchFamily="49" charset="-122"/>
                <a:ea typeface="仿宋" panose="02010609060101010101" pitchFamily="49" charset="-122"/>
              </a:rPr>
              <a:t>数据。</a:t>
            </a:r>
            <a:endParaRPr lang="en-US" altLang="zh-CN" dirty="0" smtClean="0">
              <a:latin typeface="仿宋" panose="02010609060101010101" pitchFamily="49" charset="-122"/>
              <a:ea typeface="仿宋" panose="02010609060101010101" pitchFamily="49" charset="-122"/>
            </a:endParaRPr>
          </a:p>
          <a:p>
            <a:pPr>
              <a:lnSpc>
                <a:spcPct val="150000"/>
              </a:lnSpc>
            </a:pPr>
            <a:r>
              <a:rPr lang="zh-CN" altLang="en-US" smtClean="0">
                <a:latin typeface="仿宋" panose="02010609060101010101" pitchFamily="49" charset="-122"/>
                <a:ea typeface="仿宋" panose="02010609060101010101" pitchFamily="49" charset="-122"/>
              </a:rPr>
              <a:t>（利用</a:t>
            </a:r>
            <a:r>
              <a:rPr lang="en-US" altLang="zh-CN" smtClean="0">
                <a:latin typeface="仿宋" panose="02010609060101010101" pitchFamily="49" charset="-122"/>
                <a:ea typeface="仿宋" panose="02010609060101010101" pitchFamily="49" charset="-122"/>
              </a:rPr>
              <a:t>Hadoop </a:t>
            </a:r>
            <a:r>
              <a:rPr lang="en-US" altLang="zh-CN" dirty="0" err="1" smtClean="0">
                <a:latin typeface="仿宋" panose="02010609060101010101" pitchFamily="49" charset="-122"/>
                <a:ea typeface="仿宋" panose="02010609060101010101" pitchFamily="49" charset="-122"/>
              </a:rPr>
              <a:t>MapReduce</a:t>
            </a:r>
            <a:r>
              <a:rPr lang="zh-CN" altLang="en-US" dirty="0" smtClean="0">
                <a:latin typeface="仿宋" panose="02010609060101010101" pitchFamily="49" charset="-122"/>
                <a:ea typeface="仿宋" panose="02010609060101010101" pitchFamily="49" charset="-122"/>
              </a:rPr>
              <a:t>获取</a:t>
            </a:r>
            <a:r>
              <a:rPr lang="zh-CN" altLang="en-US" dirty="0" smtClean="0">
                <a:latin typeface="仿宋" panose="02010609060101010101" pitchFamily="49" charset="-122"/>
                <a:ea typeface="仿宋" panose="02010609060101010101" pitchFamily="49" charset="-122"/>
              </a:rPr>
              <a:t>这些交易</a:t>
            </a:r>
            <a:r>
              <a:rPr lang="zh-CN" altLang="en-US" dirty="0" smtClean="0">
                <a:latin typeface="仿宋" panose="02010609060101010101" pitchFamily="49" charset="-122"/>
                <a:ea typeface="仿宋" panose="02010609060101010101" pitchFamily="49" charset="-122"/>
              </a:rPr>
              <a:t>数据，这里省略</a:t>
            </a:r>
            <a:r>
              <a:rPr lang="en-US" altLang="zh-CN" dirty="0" smtClean="0">
                <a:latin typeface="仿宋" panose="02010609060101010101" pitchFamily="49" charset="-122"/>
                <a:ea typeface="仿宋" panose="02010609060101010101" pitchFamily="49" charset="-122"/>
              </a:rPr>
              <a:t>10,000</a:t>
            </a:r>
            <a:r>
              <a:rPr lang="zh-CN" altLang="en-US" dirty="0" smtClean="0">
                <a:latin typeface="仿宋" panose="02010609060101010101" pitchFamily="49" charset="-122"/>
                <a:ea typeface="仿宋" panose="02010609060101010101" pitchFamily="49" charset="-122"/>
              </a:rPr>
              <a:t>字）</a:t>
            </a:r>
            <a:endParaRPr lang="en-US" altLang="zh-CN" dirty="0" smtClean="0">
              <a:latin typeface="仿宋" panose="02010609060101010101" pitchFamily="49" charset="-122"/>
              <a:ea typeface="仿宋" panose="02010609060101010101" pitchFamily="49" charset="-122"/>
            </a:endParaRPr>
          </a:p>
          <a:p>
            <a:pPr>
              <a:lnSpc>
                <a:spcPct val="150000"/>
              </a:lnSpc>
            </a:pPr>
            <a:r>
              <a:rPr lang="zh-CN" altLang="en-US" dirty="0" smtClean="0">
                <a:latin typeface="仿宋" panose="02010609060101010101" pitchFamily="49" charset="-122"/>
                <a:ea typeface="仿宋" panose="02010609060101010101" pitchFamily="49" charset="-122"/>
              </a:rPr>
              <a:t>在</a:t>
            </a:r>
            <a:r>
              <a:rPr lang="zh-CN" altLang="en-US" dirty="0">
                <a:latin typeface="仿宋" panose="02010609060101010101" pitchFamily="49" charset="-122"/>
                <a:ea typeface="仿宋" panose="02010609060101010101" pitchFamily="49" charset="-122"/>
              </a:rPr>
              <a:t>采集的</a:t>
            </a:r>
            <a:r>
              <a:rPr lang="en-US" altLang="zh-CN" dirty="0">
                <a:latin typeface="仿宋" panose="02010609060101010101" pitchFamily="49" charset="-122"/>
                <a:ea typeface="仿宋" panose="02010609060101010101" pitchFamily="49" charset="-122"/>
              </a:rPr>
              <a:t>40000</a:t>
            </a:r>
            <a:r>
              <a:rPr lang="zh-CN" altLang="en-US" dirty="0">
                <a:latin typeface="仿宋" panose="02010609060101010101" pitchFamily="49" charset="-122"/>
                <a:ea typeface="仿宋" panose="02010609060101010101" pitchFamily="49" charset="-122"/>
              </a:rPr>
              <a:t>条交易数据中，除去</a:t>
            </a:r>
            <a:r>
              <a:rPr lang="en-US" altLang="zh-CN" dirty="0">
                <a:latin typeface="仿宋" panose="02010609060101010101" pitchFamily="49" charset="-122"/>
                <a:ea typeface="仿宋" panose="02010609060101010101" pitchFamily="49" charset="-122"/>
              </a:rPr>
              <a:t>1977</a:t>
            </a:r>
            <a:r>
              <a:rPr lang="zh-CN" altLang="en-US" dirty="0">
                <a:latin typeface="仿宋" panose="02010609060101010101" pitchFamily="49" charset="-122"/>
                <a:ea typeface="仿宋" panose="02010609060101010101" pitchFamily="49" charset="-122"/>
              </a:rPr>
              <a:t>条信息缺失的无效交易和</a:t>
            </a:r>
            <a:r>
              <a:rPr lang="en-US" altLang="zh-CN" dirty="0">
                <a:latin typeface="仿宋" panose="02010609060101010101" pitchFamily="49" charset="-122"/>
                <a:ea typeface="仿宋" panose="02010609060101010101" pitchFamily="49" charset="-122"/>
              </a:rPr>
              <a:t>2039</a:t>
            </a:r>
            <a:r>
              <a:rPr lang="zh-CN" altLang="en-US" dirty="0">
                <a:latin typeface="仿宋" panose="02010609060101010101" pitchFamily="49" charset="-122"/>
                <a:ea typeface="仿宋" panose="02010609060101010101" pitchFamily="49" charset="-122"/>
              </a:rPr>
              <a:t>条申请中的交易，共</a:t>
            </a:r>
            <a:r>
              <a:rPr lang="en-US" altLang="zh-CN" b="1" dirty="0">
                <a:solidFill>
                  <a:srgbClr val="00B0F0"/>
                </a:solidFill>
                <a:latin typeface="仿宋" panose="02010609060101010101" pitchFamily="49" charset="-122"/>
                <a:ea typeface="仿宋" panose="02010609060101010101" pitchFamily="49" charset="-122"/>
              </a:rPr>
              <a:t>35984</a:t>
            </a:r>
            <a:r>
              <a:rPr lang="zh-CN" altLang="en-US" dirty="0">
                <a:latin typeface="仿宋" panose="02010609060101010101" pitchFamily="49" charset="-122"/>
                <a:ea typeface="仿宋" panose="02010609060101010101" pitchFamily="49" charset="-122"/>
              </a:rPr>
              <a:t>条有效</a:t>
            </a:r>
            <a:r>
              <a:rPr lang="zh-CN" altLang="en-US" dirty="0" smtClean="0">
                <a:latin typeface="仿宋" panose="02010609060101010101" pitchFamily="49" charset="-122"/>
                <a:ea typeface="仿宋" panose="02010609060101010101" pitchFamily="49" charset="-122"/>
              </a:rPr>
              <a:t>记录。</a:t>
            </a:r>
            <a:endParaRPr lang="zh-CN" altLang="en-US" sz="3200" dirty="0">
              <a:latin typeface="仿宋" panose="02010609060101010101" pitchFamily="49" charset="-122"/>
              <a:ea typeface="仿宋" panose="02010609060101010101" pitchFamily="49" charset="-122"/>
            </a:endParaRPr>
          </a:p>
        </p:txBody>
      </p:sp>
      <p:pic>
        <p:nvPicPr>
          <p:cNvPr id="5" name="图片 4"/>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810076" y="5566228"/>
            <a:ext cx="1291772" cy="1291772"/>
          </a:xfrm>
          <a:prstGeom prst="rect">
            <a:avLst/>
          </a:prstGeom>
        </p:spPr>
      </p:pic>
      <p:sp>
        <p:nvSpPr>
          <p:cNvPr id="7" name="标题 1"/>
          <p:cNvSpPr txBox="1">
            <a:spLocks/>
          </p:cNvSpPr>
          <p:nvPr/>
        </p:nvSpPr>
        <p:spPr>
          <a:xfrm>
            <a:off x="384628" y="-6327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三</a:t>
            </a:r>
            <a:r>
              <a:rPr lang="zh-CN" altLang="en-US" sz="2800" dirty="0" smtClean="0">
                <a:latin typeface="黑体" panose="02010609060101010101" pitchFamily="49" charset="-122"/>
                <a:ea typeface="黑体" panose="02010609060101010101" pitchFamily="49" charset="-122"/>
              </a:rPr>
              <a:t>）数据获取情况</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97425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20707"/>
            <a:ext cx="10989366" cy="4351338"/>
          </a:xfrm>
        </p:spPr>
        <p:txBody>
          <a:bodyPr>
            <a:noAutofit/>
          </a:bodyPr>
          <a:lstStyle/>
          <a:p>
            <a:pPr>
              <a:lnSpc>
                <a:spcPct val="150000"/>
              </a:lnSpc>
            </a:pPr>
            <a:r>
              <a:rPr lang="zh-CN" altLang="en-US" dirty="0" smtClean="0">
                <a:latin typeface="仿宋" panose="02010609060101010101" pitchFamily="49" charset="-122"/>
                <a:ea typeface="仿宋" panose="02010609060101010101" pitchFamily="49" charset="-122"/>
              </a:rPr>
              <a:t>选定平台后，查看交易页面范例。</a:t>
            </a:r>
            <a:r>
              <a:rPr lang="en-US" altLang="zh-CN" sz="3200" dirty="0">
                <a:hlinkClick r:id="rId2"/>
              </a:rPr>
              <a:t>http://</a:t>
            </a:r>
            <a:r>
              <a:rPr lang="en-US" altLang="zh-CN" sz="3200" dirty="0" smtClean="0">
                <a:hlinkClick r:id="rId2"/>
              </a:rPr>
              <a:t>www.we.com/lend/detailPage.action?loanId=0701816</a:t>
            </a:r>
            <a:endParaRPr lang="en-US" altLang="zh-CN" sz="3200" dirty="0" smtClean="0"/>
          </a:p>
          <a:p>
            <a:pPr marL="0" indent="0">
              <a:lnSpc>
                <a:spcPct val="150000"/>
              </a:lnSpc>
              <a:buNone/>
            </a:pPr>
            <a:r>
              <a:rPr lang="en-US" altLang="zh-CN" sz="3200" dirty="0" smtClean="0"/>
              <a:t/>
            </a:r>
            <a:br>
              <a:rPr lang="en-US" altLang="zh-CN" sz="3200" dirty="0" smtClean="0"/>
            </a:br>
            <a:endParaRPr lang="zh-CN" altLang="en-US" sz="3200" dirty="0">
              <a:latin typeface="仿宋" panose="02010609060101010101" pitchFamily="49" charset="-122"/>
              <a:ea typeface="仿宋" panose="02010609060101010101" pitchFamily="49" charset="-122"/>
            </a:endParaRPr>
          </a:p>
        </p:txBody>
      </p:sp>
      <p:pic>
        <p:nvPicPr>
          <p:cNvPr id="5" name="图片 4"/>
          <p:cNvPicPr>
            <a:picLocks noChangeAspect="1"/>
          </p:cNvPicPr>
          <p:nvPr/>
        </p:nvPicPr>
        <p:blipFill>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810076" y="5566228"/>
            <a:ext cx="1291772" cy="1291772"/>
          </a:xfrm>
          <a:prstGeom prst="rect">
            <a:avLst/>
          </a:prstGeom>
        </p:spPr>
      </p:pic>
      <p:sp>
        <p:nvSpPr>
          <p:cNvPr id="7" name="标题 1"/>
          <p:cNvSpPr txBox="1">
            <a:spLocks/>
          </p:cNvSpPr>
          <p:nvPr/>
        </p:nvSpPr>
        <p:spPr>
          <a:xfrm>
            <a:off x="384628" y="-6327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latin typeface="黑体" panose="02010609060101010101" pitchFamily="49" charset="-122"/>
                <a:ea typeface="黑体" panose="02010609060101010101" pitchFamily="49" charset="-122"/>
              </a:rPr>
              <a:t>（四）数据获取思路</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1515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810076" y="5566228"/>
            <a:ext cx="1291772" cy="1291772"/>
          </a:xfrm>
          <a:prstGeom prst="rect">
            <a:avLst/>
          </a:prstGeom>
        </p:spPr>
      </p:pic>
      <p:sp>
        <p:nvSpPr>
          <p:cNvPr id="8" name="标题 1"/>
          <p:cNvSpPr txBox="1">
            <a:spLocks/>
          </p:cNvSpPr>
          <p:nvPr/>
        </p:nvSpPr>
        <p:spPr>
          <a:xfrm>
            <a:off x="384628" y="-6327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latin typeface="黑体" panose="02010609060101010101" pitchFamily="49" charset="-122"/>
                <a:ea typeface="黑体" panose="02010609060101010101" pitchFamily="49" charset="-122"/>
              </a:rPr>
              <a:t>借款交易页面范例</a:t>
            </a:r>
            <a:endParaRPr lang="zh-CN" altLang="en-US" sz="2800" dirty="0">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3"/>
          <a:stretch>
            <a:fillRect/>
          </a:stretch>
        </p:blipFill>
        <p:spPr>
          <a:xfrm>
            <a:off x="1352242" y="1262290"/>
            <a:ext cx="9457834" cy="5317435"/>
          </a:xfrm>
          <a:prstGeom prst="rect">
            <a:avLst/>
          </a:prstGeom>
        </p:spPr>
      </p:pic>
    </p:spTree>
    <p:extLst>
      <p:ext uri="{BB962C8B-B14F-4D97-AF65-F5344CB8AC3E}">
        <p14:creationId xmlns:p14="http://schemas.microsoft.com/office/powerpoint/2010/main" val="251412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810076" y="5566228"/>
            <a:ext cx="1291772" cy="1291772"/>
          </a:xfrm>
          <a:prstGeom prst="rect">
            <a:avLst/>
          </a:prstGeom>
        </p:spPr>
      </p:pic>
      <p:sp>
        <p:nvSpPr>
          <p:cNvPr id="8" name="标题 1"/>
          <p:cNvSpPr txBox="1">
            <a:spLocks/>
          </p:cNvSpPr>
          <p:nvPr/>
        </p:nvSpPr>
        <p:spPr>
          <a:xfrm>
            <a:off x="384628" y="-4409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latin typeface="黑体" panose="02010609060101010101" pitchFamily="49" charset="-122"/>
                <a:ea typeface="黑体" panose="02010609060101010101" pitchFamily="49" charset="-122"/>
              </a:rPr>
              <a:t>借款交易页面范例</a:t>
            </a:r>
            <a:endParaRPr lang="zh-CN" altLang="en-US" sz="2800"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stretch>
            <a:fillRect/>
          </a:stretch>
        </p:blipFill>
        <p:spPr>
          <a:xfrm>
            <a:off x="384628" y="513898"/>
            <a:ext cx="11283911" cy="6344102"/>
          </a:xfrm>
          <a:prstGeom prst="rect">
            <a:avLst/>
          </a:prstGeom>
        </p:spPr>
      </p:pic>
    </p:spTree>
    <p:extLst>
      <p:ext uri="{BB962C8B-B14F-4D97-AF65-F5344CB8AC3E}">
        <p14:creationId xmlns:p14="http://schemas.microsoft.com/office/powerpoint/2010/main" val="3059624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1031</TotalTime>
  <Words>3811</Words>
  <Application>Microsoft Office PowerPoint</Application>
  <PresentationFormat>自定义</PresentationFormat>
  <Paragraphs>663</Paragraphs>
  <Slides>48</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0" baseType="lpstr">
      <vt:lpstr>Office 主题</vt:lpstr>
      <vt:lpstr>Equation</vt:lpstr>
      <vt:lpstr>基于大数据的P2P网络借贷平台 散标投融资行为决策研究</vt:lpstr>
      <vt:lpstr>背景</vt:lpstr>
      <vt:lpstr>中国P2P市场</vt:lpstr>
      <vt:lpstr>三、数据来源介绍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数据范例</vt:lpstr>
      <vt:lpstr>四、借款信息及受众群体特征分析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五、融资可获得性模型的构建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模型比较</vt:lpstr>
      <vt:lpstr>模型比较</vt:lpstr>
      <vt:lpstr>六、对P2P网络借贷用户及平台的建议</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P2P网络借贷平台散标 投融资行为决策研究</dc:title>
  <dc:creator>merry</dc:creator>
  <cp:lastModifiedBy>Feng Li</cp:lastModifiedBy>
  <cp:revision>79</cp:revision>
  <dcterms:created xsi:type="dcterms:W3CDTF">2015-11-16T04:49:43Z</dcterms:created>
  <dcterms:modified xsi:type="dcterms:W3CDTF">2016-03-25T05:08:39Z</dcterms:modified>
</cp:coreProperties>
</file>