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9B89-94A5-4809-89EC-140657E22B8E}"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2965C-384D-4A07-8655-3B9B597DCAEC}" type="slidenum">
              <a:rPr lang="en-US" smtClean="0"/>
              <a:t>‹#›</a:t>
            </a:fld>
            <a:endParaRPr lang="en-US"/>
          </a:p>
        </p:txBody>
      </p:sp>
    </p:spTree>
    <p:extLst>
      <p:ext uri="{BB962C8B-B14F-4D97-AF65-F5344CB8AC3E}">
        <p14:creationId xmlns:p14="http://schemas.microsoft.com/office/powerpoint/2010/main" val="117735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1720CF1B-9197-4479-83C8-7F33A4931C10}" type="slidenum">
              <a:t>2</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6D105310-2A59-4896-9675-C7C93A015BB9}" type="slidenum">
              <a:t>2</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27018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D54F8F04-3991-4F69-B221-C86A68A0C8DE}" type="slidenum">
              <a:t>11</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A7ECFF39-D6B8-4357-8C6F-CD83BAFC136F}" type="slidenum">
              <a:t>11</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05369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6987CBD3-EE92-47FC-B4E2-067C7935B8B1}" type="slidenum">
              <a:t>12</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52C43BA9-ED3A-4B0E-9CE5-05B345DC8684}" type="slidenum">
              <a:t>12</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301612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1A431086-3DFD-4420-9C52-AB5666432AAE}" type="slidenum">
              <a:t>13</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20AABC86-7D37-4D6E-8B67-69A679C3FDC9}" type="slidenum">
              <a:t>13</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1481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A26DE46C-58C5-42CE-A91F-DF3D903A8EEA}" type="slidenum">
              <a:t>14</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C62675C8-5BB8-41B6-BF35-8F1FCD147B8E}" type="slidenum">
              <a:t>14</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422931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DC723AE0-05F4-4ADF-B69F-653180506A78}" type="slidenum">
              <a:t>15</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DE6331D6-2527-4917-825E-E27B5344850E}" type="slidenum">
              <a:t>15</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4189715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FFEA2943-C9AA-406E-B387-1FA77B47491C}" type="slidenum">
              <a:t>16</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A6BF05BF-7D84-4923-B00F-026D3529E63C}" type="slidenum">
              <a:t>16</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4152983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179B395-A651-4805-9DBD-42B697532C08}" type="slidenum">
              <a:t>17</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F5F4D6B4-2030-4CDE-BDDB-FB78EDFB1267}" type="slidenum">
              <a:t>17</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08610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9BE654A8-BED8-4E7C-BD19-AF8AD7F7ADA0}" type="slidenum">
              <a:t>18</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9F68A2FF-F428-4CCB-9F91-5F6EBEC5A08B}" type="slidenum">
              <a:t>18</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956869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B88B600E-AA37-445A-8EAD-A21E29D591A1}" type="slidenum">
              <a:t>19</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BD1E93A1-C5D5-418F-9180-515FC94940C0}" type="slidenum">
              <a:t>19</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79027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208F7DF-F449-48C1-A363-1B1404D3F438}" type="slidenum">
              <a:t>20</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2D85AC29-E85E-4DBD-BA44-DC4C5144D18D}" type="slidenum">
              <a:t>20</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76311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2B0008E-06BB-4B79-8AD0-B2FBEB59794A}" type="slidenum">
              <a:t>3</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2593120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B231E456-6879-4230-8F0C-59215D071FC9}" type="slidenum">
              <a:t>21</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813CCE11-B29A-4177-B12B-AF562BCFD5B6}" type="slidenum">
              <a:t>21</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034488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182D834-A02D-454A-9C08-94B3D6D3E3E4}" type="slidenum">
              <a:t>22</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A37AB7E4-7509-467D-953B-4BFE6167D035}" type="slidenum">
              <a:t>22</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16871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18B7F4CE-C37B-4FE3-B068-FFC187861451}" type="slidenum">
              <a:t>23</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91B230B9-0AE6-4A75-BDA4-51A8697AF97B}" type="slidenum">
              <a:t>23</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235607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680594F-DE86-4574-BDC4-39FF292A237C}" type="slidenum">
              <a:t>24</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7DF360B6-86F7-4F28-93FE-6B942132D061}" type="slidenum">
              <a:t>24</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95951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B07F5C72-5FC2-4A52-81DF-CD19F0C7C275}" type="slidenum">
              <a:t>25</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CE59AC30-BD15-4E65-A9F9-14308E19C4B6}" type="slidenum">
              <a:t>25</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191464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86B17EA5-1D6C-4D62-B7E8-482D509EB2D6}" type="slidenum">
              <a:t>26</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598722D9-82DF-4176-9DC8-AEABAB606891}" type="slidenum">
              <a:t>26</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402563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20C4D53A-53FF-4CE9-B6B0-4CE5A27178F6}" type="slidenum">
              <a:t>27</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5ACE01F2-7A79-42E8-875A-0E34ED0D0B1F}" type="slidenum">
              <a:t>27</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42463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521E8DC5-78B2-4D79-BCDE-986F3FC9872A}" type="slidenum">
              <a:t>28</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0151CE08-1644-4E6F-9E8F-86C39F69B643}" type="slidenum">
              <a:t>28</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1413903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870EA976-DF69-411E-ABB4-03A8075AA274}" type="slidenum">
              <a:t>29</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74FC60A6-AB67-4FA7-947F-6B2EB0F36162}" type="slidenum">
              <a:t>29</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927024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35580738-4851-4142-AA5C-D739395D85CF}" type="slidenum">
              <a:t>30</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CB2D0DB1-8203-4900-BCCA-3ACC8E05A1D3}" type="slidenum">
              <a:t>30</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44510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2486571-B782-4F3E-BB6B-A50CAB82EFE4}" type="slidenum">
              <a:t>4</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2237173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FDD25AD4-ADFC-426A-9D5F-C017633BC4E2}" type="slidenum">
              <a:t>31</a:t>
            </a:fld>
            <a:endParaRPr lang="en-US"/>
          </a:p>
        </p:txBody>
      </p:sp>
      <p:sp>
        <p:nvSpPr>
          <p:cNvPr id="2" name="Rectangle 7"/>
          <p:cNvSpPr/>
          <p:nvPr/>
        </p:nvSpPr>
        <p:spPr>
          <a:xfrm>
            <a:off x="4282200" y="10155240"/>
            <a:ext cx="327420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5F020168-81E0-4D51-9013-2BD6AB65B498}" type="slidenum">
              <a:t>31</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418108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A14C10B-6243-4874-B29E-566F7FDCEBAD}" type="slidenum">
              <a:t>32</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191014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046FB3A-105F-42D9-B89B-122E796C89BC}" type="slidenum">
              <a:t>33</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201158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0C494A4-F5E1-42D6-868F-95A8E1BBDE24}" type="slidenum">
              <a:t>34</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334692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00DDCD5-1F1D-4A6F-870E-522CDF801C48}" type="slidenum">
              <a:t>35</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3081290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89FFE95-FD45-4A24-A985-7F420A8B074D}" type="slidenum">
              <a:t>36</a:t>
            </a:fld>
            <a:endParaRPr lang="en-US"/>
          </a:p>
        </p:txBody>
      </p:sp>
      <p:sp>
        <p:nvSpPr>
          <p:cNvPr id="2" name="Slide Image Placeholder 1"/>
          <p:cNvSpPr>
            <a:spLocks noGrp="1" noRot="1" noChangeAspect="1" noResize="1"/>
          </p:cNvSpPr>
          <p:nvPr>
            <p:ph type="sldImg"/>
          </p:nvPr>
        </p:nvSpPr>
        <p:spPr>
          <a:xfrm>
            <a:off x="720725" y="900113"/>
            <a:ext cx="6118225"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lstStyle/>
          <a:p>
            <a:pPr indent="0"/>
            <a:endParaRPr lang="en-US" sz="2940">
              <a:latin typeface="Arial" pitchFamily="18"/>
            </a:endParaRPr>
          </a:p>
        </p:txBody>
      </p:sp>
    </p:spTree>
    <p:extLst>
      <p:ext uri="{BB962C8B-B14F-4D97-AF65-F5344CB8AC3E}">
        <p14:creationId xmlns:p14="http://schemas.microsoft.com/office/powerpoint/2010/main" val="286746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F1000E8F-77A9-4BCF-B6B1-9E9B86287195}" type="slidenum">
              <a:t>5</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4AD8356D-426C-4B03-A32E-C7412B1A152E}" type="slidenum">
              <a:t>5</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76369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14DBDFF-BC39-4D43-B3DD-D92FFA245B1F}" type="slidenum">
              <a:t>6</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3F7CD5A2-5E8E-4550-8DD8-BDC4695330B9}" type="slidenum">
              <a:t>6</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69268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09D4ABE1-8087-49CC-9D0A-4D578AB03674}" type="slidenum">
              <a:t>7</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F0A577D2-6B26-426C-9956-E849DA79C687}" type="slidenum">
              <a:t>7</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325575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32DE3D56-200A-451F-8662-5968F20F758B}" type="slidenum">
              <a:t>8</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392615E9-E13A-41CD-B454-BDB013D8E25D}" type="slidenum">
              <a:t>8</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54886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5793C668-E833-472C-8C9D-AD510B669F2C}" type="slidenum">
              <a:t>9</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2A81BAC2-B6BE-4891-9EC4-B9CAEB2B0AA3}" type="slidenum">
              <a:t>9</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400509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4B81FB0A-43ED-4F6E-955A-5B937D8E1935}" type="slidenum">
              <a:t>10</a:t>
            </a:fld>
            <a:endParaRPr lang="en-US"/>
          </a:p>
        </p:txBody>
      </p:sp>
      <p:sp>
        <p:nvSpPr>
          <p:cNvPr id="2" name="Rectangle 7"/>
          <p:cNvSpPr/>
          <p:nvPr/>
        </p:nvSpPr>
        <p:spPr>
          <a:xfrm>
            <a:off x="4282200" y="10155240"/>
            <a:ext cx="3273840" cy="5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rtl="0" hangingPunct="0">
              <a:lnSpc>
                <a:spcPct val="100000"/>
              </a:lnSpc>
              <a:spcBef>
                <a:spcPts val="0"/>
              </a:spcBef>
              <a:spcAft>
                <a:spcPts val="0"/>
              </a:spcAft>
              <a:buNone/>
              <a:tabLst/>
            </a:pPr>
            <a:fld id="{3C090CBD-FD21-43A9-827A-8570FC2CB91B}" type="slidenum">
              <a:t>10</a:t>
            </a:fld>
            <a:endParaRPr lang="en-US" sz="1800" b="0" i="0" u="none" strike="noStrike" kern="1200" cap="none">
              <a:ln>
                <a:noFill/>
              </a:ln>
              <a:latin typeface="Liberation Sans" pitchFamily="18"/>
              <a:ea typeface="Microsoft YaHei" pitchFamily="2"/>
              <a:cs typeface="FreeSans" pitchFamily="2"/>
            </a:endParaRPr>
          </a:p>
        </p:txBody>
      </p:sp>
      <p:sp>
        <p:nvSpPr>
          <p:cNvPr id="3" name="Slide Image Placeholder 2"/>
          <p:cNvSpPr>
            <a:spLocks noGrp="1" noRot="1" noChangeAspect="1" noResize="1"/>
          </p:cNvSpPr>
          <p:nvPr>
            <p:ph type="sldImg"/>
          </p:nvPr>
        </p:nvSpPr>
        <p:spPr>
          <a:xfrm>
            <a:off x="217488" y="801688"/>
            <a:ext cx="7126287" cy="4010025"/>
          </a:xfrm>
          <a:solidFill>
            <a:srgbClr val="729FCF"/>
          </a:solidFill>
          <a:ln w="25400">
            <a:solidFill>
              <a:srgbClr val="3465A4"/>
            </a:solidFill>
            <a:prstDash val="solid"/>
          </a:ln>
        </p:spPr>
      </p:sp>
      <p:sp>
        <p:nvSpPr>
          <p:cNvPr id="4" name="TextBox 3"/>
          <p:cNvSpPr txBox="1"/>
          <p:nvPr/>
        </p:nvSpPr>
        <p:spPr>
          <a:xfrm>
            <a:off x="756000" y="5078520"/>
            <a:ext cx="6048000" cy="4811400"/>
          </a:xfrm>
          <a:prstGeom prst="rect">
            <a:avLst/>
          </a:prstGeom>
          <a:noFill/>
          <a:ln>
            <a:noFill/>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FreeSans" pitchFamily="2"/>
            </a:endParaRPr>
          </a:p>
        </p:txBody>
      </p:sp>
    </p:spTree>
    <p:extLst>
      <p:ext uri="{BB962C8B-B14F-4D97-AF65-F5344CB8AC3E}">
        <p14:creationId xmlns:p14="http://schemas.microsoft.com/office/powerpoint/2010/main" val="23903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D1E8438-97CE-4DDF-B89F-1D5635C3B98C}" type="slidenum">
              <a:rPr lang="en-US" smtClean="0"/>
              <a:t>‹#›</a:t>
            </a:fld>
            <a:endParaRPr lang="en-US"/>
          </a:p>
        </p:txBody>
      </p:sp>
    </p:spTree>
    <p:extLst>
      <p:ext uri="{BB962C8B-B14F-4D97-AF65-F5344CB8AC3E}">
        <p14:creationId xmlns:p14="http://schemas.microsoft.com/office/powerpoint/2010/main" val="185790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82B7CA-D893-491D-B744-7B6A7F777F88}"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41626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175223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1955641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4224311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82B7CA-D893-491D-B744-7B6A7F777F88}"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3159174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82B7CA-D893-491D-B744-7B6A7F777F88}"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1851359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2055406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162176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399574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82B7CA-D893-491D-B744-7B6A7F777F88}" type="datetimeFigureOut">
              <a:rPr lang="en-US" smtClean="0"/>
              <a:t>4/14/2016</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130832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82B7CA-D893-491D-B744-7B6A7F777F88}"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240827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82B7CA-D893-491D-B744-7B6A7F777F88}"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329606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82B7CA-D893-491D-B744-7B6A7F777F88}"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30766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2B7CA-D893-491D-B744-7B6A7F777F88}"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52888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82B7CA-D893-491D-B744-7B6A7F777F88}"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306441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82B7CA-D893-491D-B744-7B6A7F777F88}"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1E8438-97CE-4DDF-B89F-1D5635C3B98C}" type="slidenum">
              <a:rPr lang="en-US" smtClean="0"/>
              <a:t>‹#›</a:t>
            </a:fld>
            <a:endParaRPr lang="en-US"/>
          </a:p>
        </p:txBody>
      </p:sp>
    </p:spTree>
    <p:extLst>
      <p:ext uri="{BB962C8B-B14F-4D97-AF65-F5344CB8AC3E}">
        <p14:creationId xmlns:p14="http://schemas.microsoft.com/office/powerpoint/2010/main" val="67020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D82B7CA-D893-491D-B744-7B6A7F777F88}" type="datetimeFigureOut">
              <a:rPr lang="en-US" smtClean="0"/>
              <a:t>4/14/2016</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D1E8438-97CE-4DDF-B89F-1D5635C3B98C}" type="slidenum">
              <a:rPr lang="en-US" smtClean="0"/>
              <a:t>‹#›</a:t>
            </a:fld>
            <a:endParaRPr lang="en-US"/>
          </a:p>
        </p:txBody>
      </p:sp>
    </p:spTree>
    <p:extLst>
      <p:ext uri="{BB962C8B-B14F-4D97-AF65-F5344CB8AC3E}">
        <p14:creationId xmlns:p14="http://schemas.microsoft.com/office/powerpoint/2010/main" val="13588253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黑体" panose="02010609060101010101" pitchFamily="49" charset="-122"/>
                <a:ea typeface="黑体" panose="02010609060101010101" pitchFamily="49" charset="-122"/>
              </a:rPr>
              <a:t>大数据</a:t>
            </a:r>
            <a:r>
              <a:rPr lang="zh-CN" altLang="en-US" smtClean="0">
                <a:latin typeface="黑体" panose="02010609060101010101" pitchFamily="49" charset="-122"/>
                <a:ea typeface="黑体" panose="02010609060101010101" pitchFamily="49" charset="-122"/>
              </a:rPr>
              <a:t>相关技术及生态</a:t>
            </a:r>
            <a:endParaRPr lang="en-US" dirty="0">
              <a:latin typeface="黑体" panose="02010609060101010101" pitchFamily="49" charset="-122"/>
              <a:ea typeface="黑体" panose="02010609060101010101" pitchFamily="49" charset="-122"/>
            </a:endParaRPr>
          </a:p>
        </p:txBody>
      </p:sp>
      <p:sp>
        <p:nvSpPr>
          <p:cNvPr id="3" name="Subtitle 2"/>
          <p:cNvSpPr>
            <a:spLocks noGrp="1"/>
          </p:cNvSpPr>
          <p:nvPr>
            <p:ph type="subTitle" idx="1"/>
          </p:nvPr>
        </p:nvSpPr>
        <p:spPr>
          <a:xfrm>
            <a:off x="1154955" y="4982429"/>
            <a:ext cx="9144000" cy="1655762"/>
          </a:xfrm>
        </p:spPr>
        <p:txBody>
          <a:bodyPr>
            <a:normAutofit/>
          </a:bodyPr>
          <a:lstStyle/>
          <a:p>
            <a:pPr lvl="0"/>
            <a:r>
              <a:rPr lang="zh-CN" altLang="en-US" b="1" dirty="0">
                <a:solidFill>
                  <a:schemeClr val="bg1"/>
                </a:solidFill>
                <a:latin typeface="Arial" pitchFamily="18"/>
              </a:rPr>
              <a:t>李</a:t>
            </a:r>
            <a:r>
              <a:rPr lang="zh-CN" altLang="en-US" b="1" dirty="0" smtClean="0">
                <a:solidFill>
                  <a:schemeClr val="bg1"/>
                </a:solidFill>
                <a:latin typeface="Arial" pitchFamily="18"/>
              </a:rPr>
              <a:t>丰</a:t>
            </a:r>
            <a:endParaRPr lang="en-US" b="1" dirty="0">
              <a:solidFill>
                <a:schemeClr val="bg1"/>
              </a:solidFill>
              <a:latin typeface="Arial" pitchFamily="18"/>
            </a:endParaRPr>
          </a:p>
          <a:p>
            <a:pPr lvl="0"/>
            <a:r>
              <a:rPr lang="en-US" b="1" dirty="0" smtClean="0">
                <a:solidFill>
                  <a:schemeClr val="bg1"/>
                </a:solidFill>
                <a:latin typeface="Cantarell" pitchFamily="18"/>
              </a:rPr>
              <a:t>feng.li@cufe.edu.cn</a:t>
            </a:r>
            <a:endParaRPr lang="en-US" b="1" dirty="0">
              <a:solidFill>
                <a:schemeClr val="bg1"/>
              </a:solidFill>
              <a:latin typeface="Caladea" pitchFamily="18"/>
            </a:endParaRPr>
          </a:p>
          <a:p>
            <a:pPr lvl="0"/>
            <a:r>
              <a:rPr lang="zh-CN" altLang="en-US" b="1" dirty="0" smtClean="0">
                <a:solidFill>
                  <a:schemeClr val="bg1"/>
                </a:solidFill>
                <a:latin typeface="Arial" pitchFamily="18"/>
              </a:rPr>
              <a:t>中央财经大学</a:t>
            </a:r>
            <a:endParaRPr lang="zh-CN" altLang="en-US" b="1" dirty="0">
              <a:solidFill>
                <a:schemeClr val="bg1"/>
              </a:solidFill>
              <a:latin typeface="Arial" pitchFamily="18"/>
            </a:endParaRPr>
          </a:p>
        </p:txBody>
      </p:sp>
    </p:spTree>
    <p:extLst>
      <p:ext uri="{BB962C8B-B14F-4D97-AF65-F5344CB8AC3E}">
        <p14:creationId xmlns:p14="http://schemas.microsoft.com/office/powerpoint/2010/main" val="188520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18A9EB80-959B-478C-9864-E76A351B3969}"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15194952-676C-4258-B377-416B2AAAEFB0}" type="slidenum">
              <a:t>10</a:t>
            </a:fld>
            <a:endParaRPr lang="en-US"/>
          </a:p>
        </p:txBody>
      </p:sp>
      <p:sp>
        <p:nvSpPr>
          <p:cNvPr id="2" name="Text Box 1"/>
          <p:cNvSpPr/>
          <p:nvPr/>
        </p:nvSpPr>
        <p:spPr>
          <a:xfrm>
            <a:off x="1775645" y="533968"/>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278912" y="1693673"/>
            <a:ext cx="7693374" cy="3578397"/>
          </a:xfrm>
          <a:prstGeom prst="rect">
            <a:avLst/>
          </a:prstGeom>
          <a:noFill/>
          <a:ln>
            <a:noFill/>
          </a:ln>
        </p:spPr>
      </p:pic>
    </p:spTree>
    <p:extLst>
      <p:ext uri="{BB962C8B-B14F-4D97-AF65-F5344CB8AC3E}">
        <p14:creationId xmlns:p14="http://schemas.microsoft.com/office/powerpoint/2010/main" val="188143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767236E1-0880-4B40-8375-B3ABD83E3131}" type="datetimeFigureOut">
              <a:t>4/14/2016</a:t>
            </a:fld>
            <a:endParaRPr lang="en-US"/>
          </a:p>
        </p:txBody>
      </p:sp>
      <p:sp>
        <p:nvSpPr>
          <p:cNvPr id="8" name="Footer Placeholder 2"/>
          <p:cNvSpPr>
            <a:spLocks noGrp="1"/>
          </p:cNvSpPr>
          <p:nvPr>
            <p:ph type="ftr" sz="quarter" idx="11"/>
          </p:nvPr>
        </p:nvSpPr>
        <p:spPr/>
        <p:txBody>
          <a:bodyPr/>
          <a:lstStyle/>
          <a:p>
            <a:pPr lvl="0"/>
            <a:r>
              <a:rPr lang="en-US" smtClean="0"/>
              <a:t>李丰 | 大数据</a:t>
            </a:r>
            <a:endParaRPr lang="en-US"/>
          </a:p>
        </p:txBody>
      </p:sp>
      <p:sp>
        <p:nvSpPr>
          <p:cNvPr id="9" name="Slide Number Placeholder 3"/>
          <p:cNvSpPr>
            <a:spLocks noGrp="1"/>
          </p:cNvSpPr>
          <p:nvPr>
            <p:ph type="sldNum" sz="quarter" idx="12"/>
          </p:nvPr>
        </p:nvSpPr>
        <p:spPr/>
        <p:txBody>
          <a:bodyPr/>
          <a:lstStyle/>
          <a:p>
            <a:pPr lvl="0"/>
            <a:fld id="{E0092D12-9533-4FD7-BEBC-80636578D814}" type="slidenum">
              <a:t>11</a:t>
            </a:fld>
            <a:endParaRPr lang="en-US"/>
          </a:p>
        </p:txBody>
      </p:sp>
      <p:sp>
        <p:nvSpPr>
          <p:cNvPr id="2" name="Text Box 1"/>
          <p:cNvSpPr/>
          <p:nvPr/>
        </p:nvSpPr>
        <p:spPr>
          <a:xfrm>
            <a:off x="1775645" y="533968"/>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5" name="Picture 8" descr="C:\Documents and Settings\Administrator\Application Data\Tencent\Users\1318763799\QQ\WinTemp\RichOle\$LJK$BS~Q%T%IRL%}3B0(7R.jpg">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476175" y="1828878"/>
            <a:ext cx="5644049" cy="3522877"/>
          </a:xfrm>
          <a:prstGeom prst="rect">
            <a:avLst/>
          </a:prstGeom>
          <a:noFill/>
          <a:ln>
            <a:noFill/>
          </a:ln>
        </p:spPr>
      </p:pic>
      <p:sp>
        <p:nvSpPr>
          <p:cNvPr id="6" name="Text Box 1"/>
          <p:cNvSpPr/>
          <p:nvPr/>
        </p:nvSpPr>
        <p:spPr>
          <a:xfrm>
            <a:off x="1918689" y="1261273"/>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540" b="1">
                <a:solidFill>
                  <a:srgbClr val="005777"/>
                </a:solidFill>
                <a:latin typeface="微软雅黑" pitchFamily="18"/>
                <a:ea typeface="微软雅黑" pitchFamily="2"/>
                <a:cs typeface="微软雅黑" pitchFamily="2"/>
              </a:rPr>
              <a:t>Hadoop</a:t>
            </a:r>
            <a:r>
              <a:rPr lang="zh-CN" altLang="en-US" sz="2540" b="1">
                <a:solidFill>
                  <a:srgbClr val="005777"/>
                </a:solidFill>
                <a:latin typeface="微软雅黑" pitchFamily="18"/>
                <a:ea typeface="微软雅黑" pitchFamily="2"/>
                <a:cs typeface="微软雅黑" pitchFamily="2"/>
              </a:rPr>
              <a:t>数据处理实例</a:t>
            </a:r>
          </a:p>
        </p:txBody>
      </p:sp>
    </p:spTree>
    <p:extLst>
      <p:ext uri="{BB962C8B-B14F-4D97-AF65-F5344CB8AC3E}">
        <p14:creationId xmlns:p14="http://schemas.microsoft.com/office/powerpoint/2010/main" val="4235672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F13A3961-843C-4565-B985-B1D757288E86}"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B442B907-7935-4A94-B9D7-DB2B0D38C3FF}" type="slidenum">
              <a:t>12</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5" name="Picture 7" descr="C:\Documents and Settings\Administrator\Application Data\Tencent\Users\1318763799\QQ\WinTemp\RichOle\9R05BY~XC4[KQ]JL$W44}7O.png">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077415" y="1709675"/>
            <a:ext cx="5567628" cy="3479768"/>
          </a:xfrm>
          <a:prstGeom prst="rect">
            <a:avLst/>
          </a:prstGeom>
          <a:noFill/>
          <a:ln>
            <a:noFill/>
          </a:ln>
        </p:spPr>
      </p:pic>
      <p:sp>
        <p:nvSpPr>
          <p:cNvPr id="6" name="Text Box 1"/>
          <p:cNvSpPr/>
          <p:nvPr/>
        </p:nvSpPr>
        <p:spPr>
          <a:xfrm>
            <a:off x="2404321" y="5589837"/>
            <a:ext cx="6914141" cy="8634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pPr algn="ctr"/>
            <a:r>
              <a:rPr lang="en-US" sz="1814" b="1">
                <a:solidFill>
                  <a:srgbClr val="005777"/>
                </a:solidFill>
                <a:latin typeface="微软雅黑" pitchFamily="18"/>
                <a:ea typeface="微软雅黑" pitchFamily="2"/>
                <a:cs typeface="微软雅黑" pitchFamily="2"/>
              </a:rPr>
              <a:t>Hadoop streaming</a:t>
            </a:r>
            <a:r>
              <a:rPr lang="zh-CN" altLang="en-US" sz="1814" b="1">
                <a:solidFill>
                  <a:srgbClr val="005777"/>
                </a:solidFill>
                <a:latin typeface="微软雅黑" pitchFamily="18"/>
                <a:ea typeface="微软雅黑" pitchFamily="2"/>
                <a:cs typeface="微软雅黑" pitchFamily="2"/>
              </a:rPr>
              <a:t>实现</a:t>
            </a:r>
            <a:r>
              <a:rPr lang="en-US" sz="1814" b="1">
                <a:solidFill>
                  <a:srgbClr val="005777"/>
                </a:solidFill>
                <a:latin typeface="微软雅黑" pitchFamily="18"/>
                <a:ea typeface="微软雅黑" pitchFamily="2"/>
                <a:cs typeface="微软雅黑" pitchFamily="2"/>
              </a:rPr>
              <a:t/>
            </a:r>
            <a:br>
              <a:rPr lang="en-US" sz="1814" b="1">
                <a:solidFill>
                  <a:srgbClr val="005777"/>
                </a:solidFill>
                <a:latin typeface="微软雅黑" pitchFamily="18"/>
                <a:ea typeface="微软雅黑" pitchFamily="2"/>
                <a:cs typeface="微软雅黑" pitchFamily="2"/>
              </a:rPr>
            </a:br>
            <a:r>
              <a:rPr lang="en-US" sz="1814" b="1">
                <a:solidFill>
                  <a:srgbClr val="005777"/>
                </a:solidFill>
                <a:latin typeface="微软雅黑" pitchFamily="18"/>
                <a:ea typeface="微软雅黑" pitchFamily="2"/>
                <a:cs typeface="微软雅黑" pitchFamily="2"/>
              </a:rPr>
              <a:t>mapper</a:t>
            </a:r>
            <a:r>
              <a:rPr lang="zh-CN" altLang="en-US" sz="1814" b="1">
                <a:solidFill>
                  <a:srgbClr val="005777"/>
                </a:solidFill>
                <a:latin typeface="微软雅黑" pitchFamily="18"/>
                <a:ea typeface="微软雅黑" pitchFamily="2"/>
                <a:cs typeface="微软雅黑" pitchFamily="2"/>
              </a:rPr>
              <a:t>为</a:t>
            </a:r>
            <a:r>
              <a:rPr lang="en-US" sz="1814" b="1">
                <a:solidFill>
                  <a:srgbClr val="005777"/>
                </a:solidFill>
                <a:latin typeface="微软雅黑" pitchFamily="18"/>
                <a:ea typeface="微软雅黑" pitchFamily="2"/>
                <a:cs typeface="微软雅黑" pitchFamily="2"/>
              </a:rPr>
              <a:t>shell</a:t>
            </a:r>
            <a:r>
              <a:rPr lang="zh-CN" altLang="en-US" sz="1814" b="1">
                <a:solidFill>
                  <a:srgbClr val="005777"/>
                </a:solidFill>
                <a:latin typeface="微软雅黑" pitchFamily="18"/>
                <a:ea typeface="微软雅黑" pitchFamily="2"/>
                <a:cs typeface="微软雅黑" pitchFamily="2"/>
              </a:rPr>
              <a:t>命令</a:t>
            </a:r>
            <a:r>
              <a:rPr lang="en-US" sz="1814" b="1">
                <a:solidFill>
                  <a:srgbClr val="005777"/>
                </a:solidFill>
                <a:latin typeface="微软雅黑" pitchFamily="18"/>
                <a:ea typeface="微软雅黑" pitchFamily="2"/>
                <a:cs typeface="微软雅黑" pitchFamily="2"/>
              </a:rPr>
              <a:t/>
            </a:r>
            <a:br>
              <a:rPr lang="en-US" sz="1814" b="1">
                <a:solidFill>
                  <a:srgbClr val="005777"/>
                </a:solidFill>
                <a:latin typeface="微软雅黑" pitchFamily="18"/>
                <a:ea typeface="微软雅黑" pitchFamily="2"/>
                <a:cs typeface="微软雅黑" pitchFamily="2"/>
              </a:rPr>
            </a:br>
            <a:r>
              <a:rPr lang="en-US" sz="1814" b="1">
                <a:solidFill>
                  <a:srgbClr val="005777"/>
                </a:solidFill>
                <a:latin typeface="微软雅黑" pitchFamily="18"/>
                <a:ea typeface="微软雅黑" pitchFamily="2"/>
                <a:cs typeface="微软雅黑" pitchFamily="2"/>
              </a:rPr>
              <a:t>reducer</a:t>
            </a:r>
            <a:r>
              <a:rPr lang="zh-CN" altLang="en-US" sz="1814" b="1">
                <a:solidFill>
                  <a:srgbClr val="005777"/>
                </a:solidFill>
                <a:latin typeface="微软雅黑" pitchFamily="18"/>
                <a:ea typeface="微软雅黑" pitchFamily="2"/>
                <a:cs typeface="微软雅黑" pitchFamily="2"/>
              </a:rPr>
              <a:t>为</a:t>
            </a:r>
            <a:r>
              <a:rPr lang="en-US" sz="1814" b="1">
                <a:solidFill>
                  <a:srgbClr val="005777"/>
                </a:solidFill>
                <a:latin typeface="微软雅黑" pitchFamily="18"/>
                <a:ea typeface="微软雅黑" pitchFamily="2"/>
                <a:cs typeface="微软雅黑" pitchFamily="2"/>
              </a:rPr>
              <a:t>c++</a:t>
            </a:r>
            <a:r>
              <a:rPr lang="zh-CN" altLang="en-US" sz="1814" b="1">
                <a:solidFill>
                  <a:srgbClr val="005777"/>
                </a:solidFill>
                <a:latin typeface="微软雅黑" pitchFamily="18"/>
                <a:ea typeface="微软雅黑" pitchFamily="2"/>
                <a:cs typeface="微软雅黑" pitchFamily="2"/>
              </a:rPr>
              <a:t>程序</a:t>
            </a:r>
          </a:p>
        </p:txBody>
      </p:sp>
      <p:sp>
        <p:nvSpPr>
          <p:cNvPr id="7" name="Text Box 1"/>
          <p:cNvSpPr/>
          <p:nvPr/>
        </p:nvSpPr>
        <p:spPr>
          <a:xfrm>
            <a:off x="1918689" y="1163298"/>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540" b="1">
                <a:solidFill>
                  <a:srgbClr val="005777"/>
                </a:solidFill>
                <a:latin typeface="微软雅黑" pitchFamily="18"/>
                <a:ea typeface="微软雅黑" pitchFamily="2"/>
                <a:cs typeface="微软雅黑" pitchFamily="2"/>
              </a:rPr>
              <a:t>Hadoop</a:t>
            </a:r>
            <a:r>
              <a:rPr lang="zh-CN" altLang="en-US" sz="2540" b="1">
                <a:solidFill>
                  <a:srgbClr val="005777"/>
                </a:solidFill>
                <a:latin typeface="微软雅黑" pitchFamily="18"/>
                <a:ea typeface="微软雅黑" pitchFamily="2"/>
                <a:cs typeface="微软雅黑" pitchFamily="2"/>
              </a:rPr>
              <a:t>数据处理实例</a:t>
            </a:r>
          </a:p>
        </p:txBody>
      </p:sp>
    </p:spTree>
    <p:extLst>
      <p:ext uri="{BB962C8B-B14F-4D97-AF65-F5344CB8AC3E}">
        <p14:creationId xmlns:p14="http://schemas.microsoft.com/office/powerpoint/2010/main" val="199293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29C95A73-7559-4A34-8BEB-90F588CBF3FB}"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43B9A511-EAEB-4C45-A006-30A6B670B24D}" type="slidenum">
              <a:t>13</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---Hive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565001" y="1657422"/>
            <a:ext cx="7188473" cy="3724381"/>
          </a:xfrm>
          <a:prstGeom prst="rect">
            <a:avLst/>
          </a:prstGeom>
          <a:noFill/>
          <a:ln>
            <a:noFill/>
          </a:ln>
        </p:spPr>
      </p:pic>
    </p:spTree>
    <p:extLst>
      <p:ext uri="{BB962C8B-B14F-4D97-AF65-F5344CB8AC3E}">
        <p14:creationId xmlns:p14="http://schemas.microsoft.com/office/powerpoint/2010/main" val="4073550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2667714E-CED1-447F-AE46-012CC12A43B0}"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99A3A10C-BEA1-4DE8-B805-348616FC594E}" type="slidenum">
              <a:t>14</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---Hive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134562" y="1314179"/>
            <a:ext cx="7982401" cy="4130980"/>
          </a:xfrm>
          <a:prstGeom prst="rect">
            <a:avLst/>
          </a:prstGeom>
          <a:noFill/>
          <a:ln>
            <a:noFill/>
          </a:ln>
        </p:spPr>
      </p:pic>
    </p:spTree>
    <p:extLst>
      <p:ext uri="{BB962C8B-B14F-4D97-AF65-F5344CB8AC3E}">
        <p14:creationId xmlns:p14="http://schemas.microsoft.com/office/powerpoint/2010/main" val="2439972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pPr lvl="0"/>
            <a:fld id="{816F7321-95E3-4731-9DD4-83F8CD1B9955}" type="datetimeFigureOut">
              <a:t>4/14/2016</a:t>
            </a:fld>
            <a:endParaRPr lang="en-US"/>
          </a:p>
        </p:txBody>
      </p:sp>
      <p:sp>
        <p:nvSpPr>
          <p:cNvPr id="7" name="Footer Placeholder 2"/>
          <p:cNvSpPr>
            <a:spLocks noGrp="1"/>
          </p:cNvSpPr>
          <p:nvPr>
            <p:ph type="ftr" sz="quarter" idx="11"/>
          </p:nvPr>
        </p:nvSpPr>
        <p:spPr/>
        <p:txBody>
          <a:bodyPr/>
          <a:lstStyle/>
          <a:p>
            <a:pPr lvl="0"/>
            <a:r>
              <a:rPr lang="en-US" smtClean="0"/>
              <a:t>李丰 | 大数据</a:t>
            </a:r>
            <a:endParaRPr lang="en-US"/>
          </a:p>
        </p:txBody>
      </p:sp>
      <p:sp>
        <p:nvSpPr>
          <p:cNvPr id="8" name="Slide Number Placeholder 3"/>
          <p:cNvSpPr>
            <a:spLocks noGrp="1"/>
          </p:cNvSpPr>
          <p:nvPr>
            <p:ph type="sldNum" sz="quarter" idx="12"/>
          </p:nvPr>
        </p:nvSpPr>
        <p:spPr/>
        <p:txBody>
          <a:bodyPr/>
          <a:lstStyle/>
          <a:p>
            <a:pPr lvl="0"/>
            <a:fld id="{83B6A39C-5E4F-4999-BBEA-038118B1A303}" type="slidenum">
              <a:t>15</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---Hive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6"/>
          <p:cNvSpPr/>
          <p:nvPr/>
        </p:nvSpPr>
        <p:spPr>
          <a:xfrm>
            <a:off x="2855336" y="1196936"/>
            <a:ext cx="6661364" cy="49134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633">
                <a:solidFill>
                  <a:srgbClr val="000000"/>
                </a:solidFill>
                <a:latin typeface="微软雅黑" pitchFamily="18"/>
                <a:ea typeface="微软雅黑" pitchFamily="2"/>
                <a:cs typeface="微软雅黑" pitchFamily="2"/>
              </a:rPr>
              <a:t>创建分区表</a:t>
            </a:r>
          </a:p>
          <a:p>
            <a:r>
              <a:rPr lang="en-US" sz="1805">
                <a:solidFill>
                  <a:srgbClr val="000000"/>
                </a:solidFill>
                <a:latin typeface="微软雅黑" pitchFamily="18"/>
                <a:ea typeface="微软雅黑" pitchFamily="2"/>
                <a:cs typeface="微软雅黑" pitchFamily="2"/>
              </a:rPr>
              <a:t>create table employee (name string,age int,sex string) partitioned by (city string) row format delimited fields terminated by '\t';</a:t>
            </a:r>
          </a:p>
          <a:p>
            <a:endParaRPr lang="en-US" sz="1805">
              <a:solidFill>
                <a:srgbClr val="000000"/>
              </a:solidFill>
              <a:latin typeface="微软雅黑" pitchFamily="18"/>
              <a:ea typeface="微软雅黑" pitchFamily="2"/>
              <a:cs typeface="微软雅黑" pitchFamily="2"/>
            </a:endParaRPr>
          </a:p>
          <a:p>
            <a:r>
              <a:rPr lang="zh-CN" altLang="en-US" sz="1633">
                <a:solidFill>
                  <a:srgbClr val="000000"/>
                </a:solidFill>
                <a:latin typeface="微软雅黑" pitchFamily="18"/>
                <a:ea typeface="微软雅黑" pitchFamily="2"/>
                <a:cs typeface="微软雅黑" pitchFamily="2"/>
              </a:rPr>
              <a:t>分区表装载数据</a:t>
            </a:r>
          </a:p>
          <a:p>
            <a:r>
              <a:rPr lang="en-US" sz="1805">
                <a:solidFill>
                  <a:srgbClr val="000000"/>
                </a:solidFill>
                <a:latin typeface="微软雅黑" pitchFamily="18"/>
                <a:ea typeface="微软雅黑" pitchFamily="2"/>
                <a:cs typeface="微软雅黑" pitchFamily="2"/>
              </a:rPr>
              <a:t>load data local inpath '/usr/local/lee/employee' into table employee partition (city='hubei');</a:t>
            </a:r>
          </a:p>
          <a:p>
            <a:r>
              <a:rPr lang="en-US" sz="1805">
                <a:solidFill>
                  <a:srgbClr val="262626"/>
                </a:solidFill>
                <a:latin typeface="Liberation Sans" pitchFamily="18"/>
                <a:ea typeface="Microsoft YaHei" pitchFamily="2"/>
                <a:cs typeface="FreeSans" pitchFamily="2"/>
              </a:rPr>
              <a:t/>
            </a:r>
            <a:br>
              <a:rPr lang="en-US" sz="1805">
                <a:solidFill>
                  <a:srgbClr val="262626"/>
                </a:solidFill>
                <a:latin typeface="Liberation Sans" pitchFamily="18"/>
                <a:ea typeface="Microsoft YaHei" pitchFamily="2"/>
                <a:cs typeface="FreeSans" pitchFamily="2"/>
              </a:rPr>
            </a:br>
            <a:r>
              <a:rPr lang="zh-CN" altLang="en-US" sz="1633">
                <a:solidFill>
                  <a:srgbClr val="000000"/>
                </a:solidFill>
                <a:latin typeface="微软雅黑" pitchFamily="18"/>
                <a:ea typeface="微软雅黑" pitchFamily="2"/>
                <a:cs typeface="微软雅黑" pitchFamily="2"/>
              </a:rPr>
              <a:t>添加一列并增加列字段注释 </a:t>
            </a:r>
            <a:r>
              <a:rPr lang="zh-CN" altLang="en-US" sz="1805">
                <a:solidFill>
                  <a:srgbClr val="262626"/>
                </a:solidFill>
                <a:latin typeface="微软雅黑" pitchFamily="18"/>
                <a:ea typeface="微软雅黑" pitchFamily="2"/>
                <a:cs typeface="微软雅黑" pitchFamily="2"/>
              </a:rPr>
              <a:t/>
            </a:r>
            <a:br>
              <a:rPr lang="zh-CN" altLang="en-US" sz="1805">
                <a:solidFill>
                  <a:srgbClr val="262626"/>
                </a:solidFill>
                <a:latin typeface="微软雅黑" pitchFamily="18"/>
                <a:ea typeface="微软雅黑" pitchFamily="2"/>
                <a:cs typeface="微软雅黑" pitchFamily="2"/>
              </a:rPr>
            </a:br>
            <a:r>
              <a:rPr lang="en-US" sz="1805">
                <a:solidFill>
                  <a:srgbClr val="262626"/>
                </a:solidFill>
                <a:latin typeface="Liberation Sans" pitchFamily="18"/>
                <a:ea typeface="Microsoft YaHei" pitchFamily="2"/>
                <a:cs typeface="FreeSans" pitchFamily="2"/>
              </a:rPr>
              <a:t>ALTER TABLE invites ADD COLUMNS (new_col2 INT COMMENT ‘a comment’); </a:t>
            </a:r>
          </a:p>
          <a:p>
            <a:r>
              <a:rPr lang="en-US" sz="1805">
                <a:solidFill>
                  <a:srgbClr val="262626"/>
                </a:solidFill>
                <a:latin typeface="Liberation Sans" pitchFamily="18"/>
                <a:ea typeface="Microsoft YaHei" pitchFamily="2"/>
                <a:cs typeface="FreeSans" pitchFamily="2"/>
              </a:rPr>
              <a:t/>
            </a:r>
            <a:br>
              <a:rPr lang="en-US" sz="1805">
                <a:solidFill>
                  <a:srgbClr val="262626"/>
                </a:solidFill>
                <a:latin typeface="Liberation Sans" pitchFamily="18"/>
                <a:ea typeface="Microsoft YaHei" pitchFamily="2"/>
                <a:cs typeface="FreeSans" pitchFamily="2"/>
              </a:rPr>
            </a:br>
            <a:r>
              <a:rPr lang="zh-CN" altLang="en-US" sz="1633">
                <a:solidFill>
                  <a:srgbClr val="000000"/>
                </a:solidFill>
                <a:latin typeface="微软雅黑" pitchFamily="18"/>
                <a:ea typeface="微软雅黑" pitchFamily="2"/>
                <a:cs typeface="微软雅黑" pitchFamily="2"/>
              </a:rPr>
              <a:t>查询活跃用户</a:t>
            </a:r>
          </a:p>
          <a:p>
            <a:r>
              <a:rPr lang="en-US" sz="1805">
                <a:solidFill>
                  <a:srgbClr val="262626"/>
                </a:solidFill>
                <a:latin typeface="Liberation Sans" pitchFamily="18"/>
                <a:ea typeface="Microsoft YaHei" pitchFamily="2"/>
                <a:cs typeface="FreeSans" pitchFamily="2"/>
              </a:rPr>
              <a:t>Select  userid from user where user.active = 1;</a:t>
            </a:r>
          </a:p>
          <a:p>
            <a:endParaRPr lang="en-US" sz="1805">
              <a:solidFill>
                <a:srgbClr val="000000"/>
              </a:solidFill>
              <a:latin typeface="微软雅黑" pitchFamily="18"/>
              <a:ea typeface="微软雅黑" pitchFamily="2"/>
              <a:cs typeface="微软雅黑" pitchFamily="2"/>
            </a:endParaRPr>
          </a:p>
          <a:p>
            <a:r>
              <a:rPr lang="zh-CN" altLang="en-US" sz="1633">
                <a:solidFill>
                  <a:srgbClr val="000000"/>
                </a:solidFill>
                <a:latin typeface="微软雅黑" pitchFamily="18"/>
                <a:ea typeface="微软雅黑" pitchFamily="2"/>
                <a:cs typeface="微软雅黑" pitchFamily="2"/>
              </a:rPr>
              <a:t>与</a:t>
            </a:r>
            <a:r>
              <a:rPr lang="en-US" sz="1805">
                <a:solidFill>
                  <a:srgbClr val="000000"/>
                </a:solidFill>
                <a:latin typeface="微软雅黑" pitchFamily="18"/>
                <a:ea typeface="微软雅黑" pitchFamily="2"/>
                <a:cs typeface="微软雅黑" pitchFamily="2"/>
              </a:rPr>
              <a:t>sql</a:t>
            </a:r>
            <a:r>
              <a:rPr lang="zh-CN" altLang="en-US" sz="1633">
                <a:solidFill>
                  <a:srgbClr val="000000"/>
                </a:solidFill>
                <a:latin typeface="微软雅黑" pitchFamily="18"/>
                <a:ea typeface="微软雅黑" pitchFamily="2"/>
                <a:cs typeface="微软雅黑" pitchFamily="2"/>
              </a:rPr>
              <a:t>查询语句类似，也支持表的插入，各种复杂的</a:t>
            </a:r>
            <a:r>
              <a:rPr lang="en-US" sz="1805">
                <a:solidFill>
                  <a:srgbClr val="000000"/>
                </a:solidFill>
                <a:latin typeface="微软雅黑" pitchFamily="18"/>
                <a:ea typeface="微软雅黑" pitchFamily="2"/>
                <a:cs typeface="微软雅黑" pitchFamily="2"/>
              </a:rPr>
              <a:t>join</a:t>
            </a:r>
            <a:r>
              <a:rPr lang="zh-CN" altLang="en-US" sz="1633">
                <a:solidFill>
                  <a:srgbClr val="000000"/>
                </a:solidFill>
                <a:latin typeface="微软雅黑" pitchFamily="18"/>
                <a:ea typeface="微软雅黑" pitchFamily="2"/>
                <a:cs typeface="微软雅黑" pitchFamily="2"/>
              </a:rPr>
              <a:t>操作等等</a:t>
            </a:r>
          </a:p>
          <a:p>
            <a:endParaRPr lang="en-US" sz="1805">
              <a:solidFill>
                <a:srgbClr val="000000"/>
              </a:solidFill>
              <a:latin typeface="微软雅黑" pitchFamily="18"/>
              <a:ea typeface="微软雅黑" pitchFamily="2"/>
              <a:cs typeface="微软雅黑" pitchFamily="2"/>
            </a:endParaRPr>
          </a:p>
        </p:txBody>
      </p:sp>
    </p:spTree>
    <p:extLst>
      <p:ext uri="{BB962C8B-B14F-4D97-AF65-F5344CB8AC3E}">
        <p14:creationId xmlns:p14="http://schemas.microsoft.com/office/powerpoint/2010/main" val="335498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half" idx="10"/>
          </p:nvPr>
        </p:nvSpPr>
        <p:spPr/>
        <p:txBody>
          <a:bodyPr/>
          <a:lstStyle/>
          <a:p>
            <a:pPr lvl="0"/>
            <a:fld id="{5053FBBB-0E12-41A5-98A8-CDBDC44CED82}" type="datetimeFigureOut">
              <a:t>4/14/2016</a:t>
            </a:fld>
            <a:endParaRPr lang="en-US"/>
          </a:p>
        </p:txBody>
      </p:sp>
      <p:sp>
        <p:nvSpPr>
          <p:cNvPr id="10" name="Footer Placeholder 2"/>
          <p:cNvSpPr>
            <a:spLocks noGrp="1"/>
          </p:cNvSpPr>
          <p:nvPr>
            <p:ph type="ftr" sz="quarter" idx="11"/>
          </p:nvPr>
        </p:nvSpPr>
        <p:spPr/>
        <p:txBody>
          <a:bodyPr/>
          <a:lstStyle/>
          <a:p>
            <a:pPr lvl="0"/>
            <a:r>
              <a:rPr lang="en-US" smtClean="0"/>
              <a:t>李丰 | 大数据</a:t>
            </a:r>
            <a:endParaRPr lang="en-US"/>
          </a:p>
        </p:txBody>
      </p:sp>
      <p:sp>
        <p:nvSpPr>
          <p:cNvPr id="11" name="Slide Number Placeholder 3"/>
          <p:cNvSpPr>
            <a:spLocks noGrp="1"/>
          </p:cNvSpPr>
          <p:nvPr>
            <p:ph type="sldNum" sz="quarter" idx="12"/>
          </p:nvPr>
        </p:nvSpPr>
        <p:spPr/>
        <p:txBody>
          <a:bodyPr/>
          <a:lstStyle/>
          <a:p>
            <a:pPr lvl="0"/>
            <a:fld id="{169197A2-FC88-4B0D-9D82-3D87BDDB3C7A}" type="slidenum">
              <a:t>16</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---HBase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495111" y="1952655"/>
            <a:ext cx="7688475" cy="3672126"/>
          </a:xfrm>
          <a:prstGeom prst="rect">
            <a:avLst/>
          </a:prstGeom>
          <a:noFill/>
          <a:ln>
            <a:noFill/>
          </a:ln>
        </p:spPr>
      </p:pic>
      <p:sp>
        <p:nvSpPr>
          <p:cNvPr id="8" name="Rectangle 7"/>
          <p:cNvSpPr/>
          <p:nvPr/>
        </p:nvSpPr>
        <p:spPr>
          <a:xfrm>
            <a:off x="2207716" y="1242005"/>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177" b="1">
                <a:solidFill>
                  <a:srgbClr val="005777"/>
                </a:solidFill>
                <a:latin typeface="微软雅黑" pitchFamily="18"/>
                <a:ea typeface="微软雅黑" pitchFamily="2"/>
                <a:cs typeface="微软雅黑" pitchFamily="2"/>
              </a:rPr>
              <a:t>HBase</a:t>
            </a:r>
            <a:r>
              <a:rPr lang="zh-CN" altLang="en-US" sz="2177" b="1">
                <a:solidFill>
                  <a:srgbClr val="005777"/>
                </a:solidFill>
                <a:latin typeface="微软雅黑" pitchFamily="18"/>
                <a:ea typeface="微软雅黑" pitchFamily="2"/>
                <a:cs typeface="微软雅黑" pitchFamily="2"/>
              </a:rPr>
              <a:t>数据模型</a:t>
            </a:r>
          </a:p>
        </p:txBody>
      </p:sp>
    </p:spTree>
    <p:extLst>
      <p:ext uri="{BB962C8B-B14F-4D97-AF65-F5344CB8AC3E}">
        <p14:creationId xmlns:p14="http://schemas.microsoft.com/office/powerpoint/2010/main" val="364363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half" idx="10"/>
          </p:nvPr>
        </p:nvSpPr>
        <p:spPr/>
        <p:txBody>
          <a:bodyPr/>
          <a:lstStyle/>
          <a:p>
            <a:pPr lvl="0"/>
            <a:fld id="{078901DC-3700-41B2-9717-06526BC0ED90}" type="datetimeFigureOut">
              <a:t>4/14/2016</a:t>
            </a:fld>
            <a:endParaRPr lang="en-US"/>
          </a:p>
        </p:txBody>
      </p:sp>
      <p:sp>
        <p:nvSpPr>
          <p:cNvPr id="10" name="Footer Placeholder 2"/>
          <p:cNvSpPr>
            <a:spLocks noGrp="1"/>
          </p:cNvSpPr>
          <p:nvPr>
            <p:ph type="ftr" sz="quarter" idx="11"/>
          </p:nvPr>
        </p:nvSpPr>
        <p:spPr/>
        <p:txBody>
          <a:bodyPr/>
          <a:lstStyle/>
          <a:p>
            <a:pPr lvl="0"/>
            <a:r>
              <a:rPr lang="en-US" smtClean="0"/>
              <a:t>李丰 | 大数据</a:t>
            </a:r>
            <a:endParaRPr lang="en-US"/>
          </a:p>
        </p:txBody>
      </p:sp>
      <p:sp>
        <p:nvSpPr>
          <p:cNvPr id="11" name="Slide Number Placeholder 3"/>
          <p:cNvSpPr>
            <a:spLocks noGrp="1"/>
          </p:cNvSpPr>
          <p:nvPr>
            <p:ph type="sldNum" sz="quarter" idx="12"/>
          </p:nvPr>
        </p:nvSpPr>
        <p:spPr/>
        <p:txBody>
          <a:bodyPr/>
          <a:lstStyle/>
          <a:p>
            <a:pPr lvl="0"/>
            <a:fld id="{8743636E-04A4-45EB-88D5-6DEC693FAD34}" type="slidenum">
              <a:t>17</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---HBase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7" name="Rectangle 6"/>
          <p:cNvSpPr/>
          <p:nvPr/>
        </p:nvSpPr>
        <p:spPr>
          <a:xfrm>
            <a:off x="2207716" y="1242005"/>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177" b="1">
                <a:solidFill>
                  <a:srgbClr val="005777"/>
                </a:solidFill>
                <a:latin typeface="微软雅黑" pitchFamily="18"/>
                <a:ea typeface="微软雅黑" pitchFamily="2"/>
                <a:cs typeface="微软雅黑" pitchFamily="2"/>
              </a:rPr>
              <a:t>HBase</a:t>
            </a:r>
            <a:r>
              <a:rPr lang="zh-CN" altLang="en-US" sz="2177" b="1">
                <a:solidFill>
                  <a:srgbClr val="005777"/>
                </a:solidFill>
                <a:latin typeface="微软雅黑" pitchFamily="18"/>
                <a:ea typeface="微软雅黑" pitchFamily="2"/>
                <a:cs typeface="微软雅黑" pitchFamily="2"/>
              </a:rPr>
              <a:t>数据模型</a:t>
            </a:r>
          </a:p>
        </p:txBody>
      </p:sp>
      <p:pic>
        <p:nvPicPr>
          <p:cNvPr id="8" name="Picture 7">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783813" y="2060428"/>
            <a:ext cx="6840986" cy="3610076"/>
          </a:xfrm>
          <a:prstGeom prst="rect">
            <a:avLst/>
          </a:prstGeom>
          <a:noFill/>
          <a:ln>
            <a:noFill/>
          </a:ln>
        </p:spPr>
      </p:pic>
    </p:spTree>
    <p:extLst>
      <p:ext uri="{BB962C8B-B14F-4D97-AF65-F5344CB8AC3E}">
        <p14:creationId xmlns:p14="http://schemas.microsoft.com/office/powerpoint/2010/main" val="116630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half" idx="10"/>
          </p:nvPr>
        </p:nvSpPr>
        <p:spPr/>
        <p:txBody>
          <a:bodyPr/>
          <a:lstStyle/>
          <a:p>
            <a:pPr lvl="0"/>
            <a:fld id="{D35648A9-D2D3-4E8C-A812-992C9AA33141}" type="datetimeFigureOut">
              <a:t>4/14/2016</a:t>
            </a:fld>
            <a:endParaRPr lang="en-US"/>
          </a:p>
        </p:txBody>
      </p:sp>
      <p:sp>
        <p:nvSpPr>
          <p:cNvPr id="10" name="Footer Placeholder 2"/>
          <p:cNvSpPr>
            <a:spLocks noGrp="1"/>
          </p:cNvSpPr>
          <p:nvPr>
            <p:ph type="ftr" sz="quarter" idx="11"/>
          </p:nvPr>
        </p:nvSpPr>
        <p:spPr/>
        <p:txBody>
          <a:bodyPr/>
          <a:lstStyle/>
          <a:p>
            <a:pPr lvl="0"/>
            <a:r>
              <a:rPr lang="en-US" smtClean="0"/>
              <a:t>李丰 | 大数据</a:t>
            </a:r>
            <a:endParaRPr lang="en-US"/>
          </a:p>
        </p:txBody>
      </p:sp>
      <p:sp>
        <p:nvSpPr>
          <p:cNvPr id="11" name="Slide Number Placeholder 3"/>
          <p:cNvSpPr>
            <a:spLocks noGrp="1"/>
          </p:cNvSpPr>
          <p:nvPr>
            <p:ph type="sldNum" sz="quarter" idx="12"/>
          </p:nvPr>
        </p:nvSpPr>
        <p:spPr/>
        <p:txBody>
          <a:bodyPr/>
          <a:lstStyle/>
          <a:p>
            <a:pPr lvl="0"/>
            <a:fld id="{377E710E-C7B4-4D47-8419-49A713364626}" type="slidenum">
              <a:t>18</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---HBase</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7" name="Rectangle 6"/>
          <p:cNvSpPr/>
          <p:nvPr/>
        </p:nvSpPr>
        <p:spPr>
          <a:xfrm>
            <a:off x="2207716" y="1242005"/>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177" b="1">
                <a:solidFill>
                  <a:srgbClr val="005777"/>
                </a:solidFill>
                <a:latin typeface="微软雅黑" pitchFamily="18"/>
                <a:ea typeface="微软雅黑" pitchFamily="2"/>
                <a:cs typeface="微软雅黑" pitchFamily="2"/>
              </a:rPr>
              <a:t>HBase</a:t>
            </a:r>
            <a:r>
              <a:rPr lang="zh-CN" altLang="en-US" sz="2177" b="1">
                <a:solidFill>
                  <a:srgbClr val="005777"/>
                </a:solidFill>
                <a:latin typeface="微软雅黑" pitchFamily="18"/>
                <a:ea typeface="微软雅黑" pitchFamily="2"/>
                <a:cs typeface="微软雅黑" pitchFamily="2"/>
              </a:rPr>
              <a:t>系统架构</a:t>
            </a:r>
          </a:p>
        </p:txBody>
      </p:sp>
      <p:pic>
        <p:nvPicPr>
          <p:cNvPr id="8" name="Picture 7">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926858" y="1917710"/>
            <a:ext cx="6553591" cy="4226343"/>
          </a:xfrm>
          <a:prstGeom prst="rect">
            <a:avLst/>
          </a:prstGeom>
          <a:noFill/>
          <a:ln>
            <a:noFill/>
          </a:ln>
        </p:spPr>
      </p:pic>
    </p:spTree>
    <p:extLst>
      <p:ext uri="{BB962C8B-B14F-4D97-AF65-F5344CB8AC3E}">
        <p14:creationId xmlns:p14="http://schemas.microsoft.com/office/powerpoint/2010/main" val="148350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half" idx="10"/>
          </p:nvPr>
        </p:nvSpPr>
        <p:spPr/>
        <p:txBody>
          <a:bodyPr/>
          <a:lstStyle/>
          <a:p>
            <a:pPr lvl="0"/>
            <a:fld id="{2EEACD47-2096-4EC6-A454-17719A23B0F6}" type="datetimeFigureOut">
              <a:t>4/14/2016</a:t>
            </a:fld>
            <a:endParaRPr lang="en-US"/>
          </a:p>
        </p:txBody>
      </p:sp>
      <p:sp>
        <p:nvSpPr>
          <p:cNvPr id="10" name="Footer Placeholder 2"/>
          <p:cNvSpPr>
            <a:spLocks noGrp="1"/>
          </p:cNvSpPr>
          <p:nvPr>
            <p:ph type="ftr" sz="quarter" idx="11"/>
          </p:nvPr>
        </p:nvSpPr>
        <p:spPr/>
        <p:txBody>
          <a:bodyPr/>
          <a:lstStyle/>
          <a:p>
            <a:pPr lvl="0"/>
            <a:r>
              <a:rPr lang="en-US" smtClean="0"/>
              <a:t>李丰 | 大数据</a:t>
            </a:r>
            <a:endParaRPr lang="en-US"/>
          </a:p>
        </p:txBody>
      </p:sp>
      <p:sp>
        <p:nvSpPr>
          <p:cNvPr id="11" name="Slide Number Placeholder 3"/>
          <p:cNvSpPr>
            <a:spLocks noGrp="1"/>
          </p:cNvSpPr>
          <p:nvPr>
            <p:ph type="sldNum" sz="quarter" idx="12"/>
          </p:nvPr>
        </p:nvSpPr>
        <p:spPr/>
        <p:txBody>
          <a:bodyPr/>
          <a:lstStyle/>
          <a:p>
            <a:pPr lvl="0"/>
            <a:fld id="{6D0AF1A3-C8AA-4C49-B967-39B741B1A88A}" type="slidenum">
              <a:t>19</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---HBase</a:t>
            </a:r>
          </a:p>
        </p:txBody>
      </p:sp>
      <p:sp>
        <p:nvSpPr>
          <p:cNvPr id="3" name="Text Box 2"/>
          <p:cNvSpPr/>
          <p:nvPr/>
        </p:nvSpPr>
        <p:spPr>
          <a:xfrm>
            <a:off x="1990211" y="1628682"/>
            <a:ext cx="6049015" cy="3465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710659" y="1773360"/>
            <a:ext cx="7601276" cy="4177028"/>
          </a:xfrm>
          <a:prstGeom prst="rect">
            <a:avLst/>
          </a:prstGeom>
          <a:noFill/>
          <a:ln>
            <a:noFill/>
          </a:ln>
        </p:spPr>
      </p:pic>
      <p:sp>
        <p:nvSpPr>
          <p:cNvPr id="8" name="Rectangle 7"/>
          <p:cNvSpPr/>
          <p:nvPr/>
        </p:nvSpPr>
        <p:spPr>
          <a:xfrm>
            <a:off x="2207716" y="1242005"/>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177" b="1">
                <a:solidFill>
                  <a:srgbClr val="005777"/>
                </a:solidFill>
                <a:latin typeface="微软雅黑" pitchFamily="18"/>
                <a:ea typeface="微软雅黑" pitchFamily="2"/>
                <a:cs typeface="微软雅黑" pitchFamily="2"/>
              </a:rPr>
              <a:t>MapReduce on HBase</a:t>
            </a:r>
          </a:p>
        </p:txBody>
      </p:sp>
    </p:spTree>
    <p:extLst>
      <p:ext uri="{BB962C8B-B14F-4D97-AF65-F5344CB8AC3E}">
        <p14:creationId xmlns:p14="http://schemas.microsoft.com/office/powerpoint/2010/main" val="1043444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1"/>
          <p:cNvSpPr>
            <a:spLocks noGrp="1"/>
          </p:cNvSpPr>
          <p:nvPr>
            <p:ph type="dt" sz="half" idx="10"/>
          </p:nvPr>
        </p:nvSpPr>
        <p:spPr/>
        <p:txBody>
          <a:bodyPr/>
          <a:lstStyle/>
          <a:p>
            <a:pPr lvl="0"/>
            <a:fld id="{67AC3C70-8483-4B89-AA6C-E152CE29706C}" type="datetimeFigureOut">
              <a:t>4/14/2016</a:t>
            </a:fld>
            <a:endParaRPr lang="en-US"/>
          </a:p>
        </p:txBody>
      </p:sp>
      <p:sp>
        <p:nvSpPr>
          <p:cNvPr id="18" name="Footer Placeholder 2"/>
          <p:cNvSpPr>
            <a:spLocks noGrp="1"/>
          </p:cNvSpPr>
          <p:nvPr>
            <p:ph type="ftr" sz="quarter" idx="11"/>
          </p:nvPr>
        </p:nvSpPr>
        <p:spPr/>
        <p:txBody>
          <a:bodyPr/>
          <a:lstStyle/>
          <a:p>
            <a:pPr lvl="0"/>
            <a:r>
              <a:rPr lang="en-US" smtClean="0"/>
              <a:t>李丰 | 大数据</a:t>
            </a:r>
            <a:endParaRPr lang="en-US"/>
          </a:p>
        </p:txBody>
      </p:sp>
      <p:sp>
        <p:nvSpPr>
          <p:cNvPr id="19" name="Slide Number Placeholder 3"/>
          <p:cNvSpPr>
            <a:spLocks noGrp="1"/>
          </p:cNvSpPr>
          <p:nvPr>
            <p:ph type="sldNum" sz="quarter" idx="12"/>
          </p:nvPr>
        </p:nvSpPr>
        <p:spPr/>
        <p:txBody>
          <a:bodyPr/>
          <a:lstStyle/>
          <a:p>
            <a:pPr lvl="0"/>
            <a:fld id="{FD4A237D-2F95-448D-B976-0AF887B4BDED}" type="slidenum">
              <a:t>2</a:t>
            </a:fld>
            <a:endParaRPr lang="en-US"/>
          </a:p>
        </p:txBody>
      </p:sp>
      <p:sp>
        <p:nvSpPr>
          <p:cNvPr id="2" name="Text Box 1"/>
          <p:cNvSpPr/>
          <p:nvPr/>
        </p:nvSpPr>
        <p:spPr>
          <a:xfrm>
            <a:off x="1793607" y="580670"/>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nvGrpSpPr>
          <p:cNvPr id="4" name="Group 3"/>
          <p:cNvGrpSpPr/>
          <p:nvPr/>
        </p:nvGrpSpPr>
        <p:grpSpPr>
          <a:xfrm>
            <a:off x="3574478" y="1557160"/>
            <a:ext cx="5225040" cy="4447114"/>
            <a:chOff x="2260800" y="1716480"/>
            <a:chExt cx="5759639" cy="4902120"/>
          </a:xfrm>
        </p:grpSpPr>
        <p:sp>
          <p:nvSpPr>
            <p:cNvPr id="5" name="AutoShape 4"/>
            <p:cNvSpPr/>
            <p:nvPr/>
          </p:nvSpPr>
          <p:spPr>
            <a:xfrm>
              <a:off x="2796480" y="4197960"/>
              <a:ext cx="77040" cy="77040"/>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AutoShape 5"/>
            <p:cNvSpPr/>
            <p:nvPr/>
          </p:nvSpPr>
          <p:spPr>
            <a:xfrm>
              <a:off x="2814119" y="4991040"/>
              <a:ext cx="77040" cy="78480"/>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7" name="AutoShape 6"/>
            <p:cNvSpPr/>
            <p:nvPr/>
          </p:nvSpPr>
          <p:spPr>
            <a:xfrm>
              <a:off x="2296080" y="2589480"/>
              <a:ext cx="1902240" cy="952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GFS</a:t>
              </a:r>
            </a:p>
          </p:txBody>
        </p:sp>
        <p:sp>
          <p:nvSpPr>
            <p:cNvPr id="8" name="AutoShape 7"/>
            <p:cNvSpPr/>
            <p:nvPr/>
          </p:nvSpPr>
          <p:spPr>
            <a:xfrm>
              <a:off x="2311560" y="4196520"/>
              <a:ext cx="1904040" cy="792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MapReduce</a:t>
              </a:r>
            </a:p>
          </p:txBody>
        </p:sp>
        <p:sp>
          <p:nvSpPr>
            <p:cNvPr id="9" name="AutoShape 8"/>
            <p:cNvSpPr/>
            <p:nvPr/>
          </p:nvSpPr>
          <p:spPr>
            <a:xfrm>
              <a:off x="2260800" y="5766120"/>
              <a:ext cx="1904040" cy="7909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BigTable</a:t>
              </a:r>
            </a:p>
          </p:txBody>
        </p:sp>
        <p:sp>
          <p:nvSpPr>
            <p:cNvPr id="10" name="AutoShape 9"/>
            <p:cNvSpPr/>
            <p:nvPr/>
          </p:nvSpPr>
          <p:spPr>
            <a:xfrm>
              <a:off x="6116039" y="2589480"/>
              <a:ext cx="1904400" cy="8715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HDFS</a:t>
              </a:r>
            </a:p>
          </p:txBody>
        </p:sp>
        <p:sp>
          <p:nvSpPr>
            <p:cNvPr id="11" name="AutoShape 10"/>
            <p:cNvSpPr/>
            <p:nvPr/>
          </p:nvSpPr>
          <p:spPr>
            <a:xfrm>
              <a:off x="6086520" y="4267800"/>
              <a:ext cx="1904040" cy="793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Hadoop</a:t>
              </a:r>
            </a:p>
          </p:txBody>
        </p:sp>
        <p:sp>
          <p:nvSpPr>
            <p:cNvPr id="12" name="AutoShape 11"/>
            <p:cNvSpPr/>
            <p:nvPr/>
          </p:nvSpPr>
          <p:spPr>
            <a:xfrm>
              <a:off x="6086520" y="5826960"/>
              <a:ext cx="1904040" cy="791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HBase</a:t>
              </a:r>
            </a:p>
          </p:txBody>
        </p:sp>
        <p:sp>
          <p:nvSpPr>
            <p:cNvPr id="13" name="AutoShape 12"/>
            <p:cNvSpPr/>
            <p:nvPr/>
          </p:nvSpPr>
          <p:spPr>
            <a:xfrm>
              <a:off x="4359240" y="2791080"/>
              <a:ext cx="1488960" cy="474480"/>
            </a:xfrm>
            <a:custGeom>
              <a:avLst>
                <a:gd name="f0" fmla="val 18148"/>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0082B3"/>
            </a:solid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4" name="AutoShape 13"/>
            <p:cNvSpPr/>
            <p:nvPr/>
          </p:nvSpPr>
          <p:spPr>
            <a:xfrm>
              <a:off x="4359240" y="4355640"/>
              <a:ext cx="1488960" cy="474120"/>
            </a:xfrm>
            <a:custGeom>
              <a:avLst>
                <a:gd name="f0" fmla="val 18148"/>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0082B3"/>
            </a:solid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5" name="AutoShape 14"/>
            <p:cNvSpPr/>
            <p:nvPr/>
          </p:nvSpPr>
          <p:spPr>
            <a:xfrm>
              <a:off x="4359240" y="5923440"/>
              <a:ext cx="1488960" cy="474480"/>
            </a:xfrm>
            <a:custGeom>
              <a:avLst>
                <a:gd name="f0" fmla="val 18148"/>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0082B3"/>
            </a:solid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6" name="AutoShape 15"/>
            <p:cNvSpPr/>
            <p:nvPr/>
          </p:nvSpPr>
          <p:spPr>
            <a:xfrm>
              <a:off x="4359240" y="1716480"/>
              <a:ext cx="1953000" cy="713880"/>
            </a:xfrm>
            <a:custGeom>
              <a:avLst>
                <a:gd name="f0" fmla="val 3558"/>
                <a:gd name="f1" fmla="val 2204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3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Google</a:t>
              </a:r>
              <a:r>
                <a:rPr lang="zh-CN" altLang="en-US" sz="1633">
                  <a:solidFill>
                    <a:srgbClr val="FFFFFF"/>
                  </a:solidFill>
                  <a:latin typeface="Liberation Sans" pitchFamily="18"/>
                  <a:ea typeface="微软雅黑" pitchFamily="2"/>
                  <a:cs typeface="微软雅黑" pitchFamily="2"/>
                </a:rPr>
                <a:t>三大牛文</a:t>
              </a:r>
            </a:p>
          </p:txBody>
        </p:sp>
      </p:grpSp>
    </p:spTree>
    <p:extLst>
      <p:ext uri="{BB962C8B-B14F-4D97-AF65-F5344CB8AC3E}">
        <p14:creationId xmlns:p14="http://schemas.microsoft.com/office/powerpoint/2010/main" val="28733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0819344E-E850-4DF0-A033-4039E75B23CF}"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0C20E46A-F374-4CDB-9A9E-CC32277F2F92}" type="slidenum">
              <a:t>20</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---Storm</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568268" y="1654155"/>
            <a:ext cx="6985009" cy="4778599"/>
          </a:xfrm>
          <a:prstGeom prst="rect">
            <a:avLst/>
          </a:prstGeom>
          <a:noFill/>
          <a:ln>
            <a:noFill/>
          </a:ln>
        </p:spPr>
      </p:pic>
    </p:spTree>
    <p:extLst>
      <p:ext uri="{BB962C8B-B14F-4D97-AF65-F5344CB8AC3E}">
        <p14:creationId xmlns:p14="http://schemas.microsoft.com/office/powerpoint/2010/main" val="206047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4C89047E-8CC3-4E45-AB3C-476DA7E24571}" type="datetimeFigureOut">
              <a:t>4/14/2016</a:t>
            </a:fld>
            <a:endParaRPr lang="en-US"/>
          </a:p>
        </p:txBody>
      </p:sp>
      <p:sp>
        <p:nvSpPr>
          <p:cNvPr id="8" name="Footer Placeholder 2"/>
          <p:cNvSpPr>
            <a:spLocks noGrp="1"/>
          </p:cNvSpPr>
          <p:nvPr>
            <p:ph type="ftr" sz="quarter" idx="11"/>
          </p:nvPr>
        </p:nvSpPr>
        <p:spPr/>
        <p:txBody>
          <a:bodyPr/>
          <a:lstStyle/>
          <a:p>
            <a:pPr lvl="0"/>
            <a:r>
              <a:rPr lang="en-US" smtClean="0"/>
              <a:t>李丰 | 大数据</a:t>
            </a:r>
            <a:endParaRPr lang="en-US"/>
          </a:p>
        </p:txBody>
      </p:sp>
      <p:sp>
        <p:nvSpPr>
          <p:cNvPr id="9" name="Slide Number Placeholder 3"/>
          <p:cNvSpPr>
            <a:spLocks noGrp="1"/>
          </p:cNvSpPr>
          <p:nvPr>
            <p:ph type="sldNum" sz="quarter" idx="12"/>
          </p:nvPr>
        </p:nvSpPr>
        <p:spPr/>
        <p:txBody>
          <a:bodyPr/>
          <a:lstStyle/>
          <a:p>
            <a:pPr lvl="0"/>
            <a:fld id="{32591AA2-3BFA-482C-8DD1-F103624ADED7}" type="slidenum">
              <a:t>21</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---Storm</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5"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790350" y="1773360"/>
            <a:ext cx="4177028" cy="3178329"/>
          </a:xfrm>
          <a:prstGeom prst="rect">
            <a:avLst/>
          </a:prstGeom>
          <a:noFill/>
          <a:ln>
            <a:noFill/>
          </a:ln>
        </p:spPr>
      </p:pic>
      <p:pic>
        <p:nvPicPr>
          <p:cNvPr id="6" name="Picture 7">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136195" y="5157765"/>
            <a:ext cx="7704804" cy="1032010"/>
          </a:xfrm>
          <a:prstGeom prst="rect">
            <a:avLst/>
          </a:prstGeom>
          <a:noFill/>
          <a:ln>
            <a:noFill/>
          </a:ln>
        </p:spPr>
      </p:pic>
    </p:spTree>
    <p:extLst>
      <p:ext uri="{BB962C8B-B14F-4D97-AF65-F5344CB8AC3E}">
        <p14:creationId xmlns:p14="http://schemas.microsoft.com/office/powerpoint/2010/main" val="425010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p:cNvSpPr>
            <a:spLocks noGrp="1"/>
          </p:cNvSpPr>
          <p:nvPr>
            <p:ph type="dt" sz="half" idx="10"/>
          </p:nvPr>
        </p:nvSpPr>
        <p:spPr/>
        <p:txBody>
          <a:bodyPr/>
          <a:lstStyle/>
          <a:p>
            <a:pPr lvl="0"/>
            <a:fld id="{1E112D93-6351-437D-9C41-10C115CC7DD9}" type="datetimeFigureOut">
              <a:t>4/14/2016</a:t>
            </a:fld>
            <a:endParaRPr lang="en-US"/>
          </a:p>
        </p:txBody>
      </p:sp>
      <p:sp>
        <p:nvSpPr>
          <p:cNvPr id="12" name="Footer Placeholder 2"/>
          <p:cNvSpPr>
            <a:spLocks noGrp="1"/>
          </p:cNvSpPr>
          <p:nvPr>
            <p:ph type="ftr" sz="quarter" idx="11"/>
          </p:nvPr>
        </p:nvSpPr>
        <p:spPr/>
        <p:txBody>
          <a:bodyPr/>
          <a:lstStyle/>
          <a:p>
            <a:pPr lvl="0"/>
            <a:r>
              <a:rPr lang="en-US" smtClean="0"/>
              <a:t>李丰 | 大数据</a:t>
            </a:r>
            <a:endParaRPr lang="en-US"/>
          </a:p>
        </p:txBody>
      </p:sp>
      <p:sp>
        <p:nvSpPr>
          <p:cNvPr id="13" name="Slide Number Placeholder 3"/>
          <p:cNvSpPr>
            <a:spLocks noGrp="1"/>
          </p:cNvSpPr>
          <p:nvPr>
            <p:ph type="sldNum" sz="quarter" idx="12"/>
          </p:nvPr>
        </p:nvSpPr>
        <p:spPr/>
        <p:txBody>
          <a:bodyPr/>
          <a:lstStyle/>
          <a:p>
            <a:pPr lvl="0"/>
            <a:fld id="{B196E912-C600-44C7-AF94-14FBC3F01281}" type="slidenum">
              <a:t>22</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---Spark</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995433"/>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nvGrpSpPr>
          <p:cNvPr id="5" name="Group 6"/>
          <p:cNvGrpSpPr/>
          <p:nvPr/>
        </p:nvGrpSpPr>
        <p:grpSpPr>
          <a:xfrm>
            <a:off x="2980418" y="1571529"/>
            <a:ext cx="6544120" cy="4397801"/>
            <a:chOff x="1605960" y="1732319"/>
            <a:chExt cx="7213680" cy="4847761"/>
          </a:xfrm>
        </p:grpSpPr>
        <p:sp>
          <p:nvSpPr>
            <p:cNvPr id="6" name="Text Box 7"/>
            <p:cNvSpPr/>
            <p:nvPr/>
          </p:nvSpPr>
          <p:spPr>
            <a:xfrm>
              <a:off x="1938600" y="2563560"/>
              <a:ext cx="666756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7" name="AutoShape 8"/>
            <p:cNvSpPr/>
            <p:nvPr/>
          </p:nvSpPr>
          <p:spPr>
            <a:xfrm>
              <a:off x="2361960" y="3776040"/>
              <a:ext cx="77040" cy="77040"/>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8" name="Rectangle 10"/>
            <p:cNvSpPr/>
            <p:nvPr/>
          </p:nvSpPr>
          <p:spPr>
            <a:xfrm>
              <a:off x="1605960" y="3114720"/>
              <a:ext cx="7213680" cy="1475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2177">
                  <a:solidFill>
                    <a:srgbClr val="262626"/>
                  </a:solidFill>
                  <a:latin typeface="Liberation Sans" pitchFamily="18"/>
                  <a:ea typeface="Microsoft YaHei" pitchFamily="2"/>
                  <a:cs typeface="FreeSans" pitchFamily="2"/>
                </a:rPr>
                <a:t>拥有</a:t>
              </a:r>
              <a:r>
                <a:rPr lang="en-US" sz="2177">
                  <a:solidFill>
                    <a:srgbClr val="262626"/>
                  </a:solidFill>
                  <a:latin typeface="Liberation Sans" pitchFamily="18"/>
                  <a:ea typeface="Microsoft YaHei" pitchFamily="2"/>
                  <a:cs typeface="FreeSans" pitchFamily="2"/>
                </a:rPr>
                <a:t>Hadoop MapReduce</a:t>
              </a:r>
              <a:r>
                <a:rPr lang="zh-CN" altLang="en-US" sz="2177">
                  <a:solidFill>
                    <a:srgbClr val="262626"/>
                  </a:solidFill>
                  <a:latin typeface="Liberation Sans" pitchFamily="18"/>
                  <a:ea typeface="Microsoft YaHei" pitchFamily="2"/>
                  <a:cs typeface="FreeSans" pitchFamily="2"/>
                </a:rPr>
                <a:t>所具有的优点，同时类</a:t>
              </a:r>
              <a:r>
                <a:rPr lang="en-US" sz="2177">
                  <a:solidFill>
                    <a:srgbClr val="262626"/>
                  </a:solidFill>
                  <a:latin typeface="Liberation Sans" pitchFamily="18"/>
                  <a:ea typeface="Microsoft YaHei" pitchFamily="2"/>
                  <a:cs typeface="FreeSans" pitchFamily="2"/>
                </a:rPr>
                <a:t>mapreduce</a:t>
              </a:r>
              <a:r>
                <a:rPr lang="zh-CN" altLang="en-US" sz="2177">
                  <a:solidFill>
                    <a:srgbClr val="262626"/>
                  </a:solidFill>
                  <a:latin typeface="Liberation Sans" pitchFamily="18"/>
                  <a:ea typeface="Microsoft YaHei" pitchFamily="2"/>
                  <a:cs typeface="FreeSans" pitchFamily="2"/>
                </a:rPr>
                <a:t>实现全内存计算，存储，计算速度快，满足实时计算要求</a:t>
              </a:r>
            </a:p>
          </p:txBody>
        </p:sp>
        <p:sp>
          <p:nvSpPr>
            <p:cNvPr id="9" name="Rectangle 11"/>
            <p:cNvSpPr/>
            <p:nvPr/>
          </p:nvSpPr>
          <p:spPr>
            <a:xfrm>
              <a:off x="1605960" y="1732319"/>
              <a:ext cx="5943240" cy="95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en-US" sz="2177">
                  <a:solidFill>
                    <a:srgbClr val="005777"/>
                  </a:solidFill>
                  <a:latin typeface="Liberation Sans" pitchFamily="18"/>
                  <a:ea typeface="Microsoft YaHei" pitchFamily="2"/>
                  <a:cs typeface="FreeSans" pitchFamily="2"/>
                </a:rPr>
                <a:t>UC Berkeley AMP Lab</a:t>
              </a:r>
              <a:r>
                <a:rPr lang="zh-CN" altLang="en-US" sz="2177">
                  <a:solidFill>
                    <a:srgbClr val="005777"/>
                  </a:solidFill>
                  <a:latin typeface="Liberation Sans" pitchFamily="18"/>
                  <a:ea typeface="Microsoft YaHei" pitchFamily="2"/>
                  <a:cs typeface="FreeSans" pitchFamily="2"/>
                </a:rPr>
                <a:t>开源项目</a:t>
              </a:r>
            </a:p>
          </p:txBody>
        </p:sp>
        <p:sp>
          <p:nvSpPr>
            <p:cNvPr id="10" name="Rectangle 12"/>
            <p:cNvSpPr/>
            <p:nvPr/>
          </p:nvSpPr>
          <p:spPr>
            <a:xfrm>
              <a:off x="1605960" y="5104440"/>
              <a:ext cx="7213680" cy="147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2177">
                  <a:solidFill>
                    <a:srgbClr val="262626"/>
                  </a:solidFill>
                  <a:latin typeface="Liberation Sans" pitchFamily="18"/>
                  <a:ea typeface="Microsoft YaHei" pitchFamily="2"/>
                  <a:cs typeface="FreeSans" pitchFamily="2"/>
                </a:rPr>
                <a:t>不仅仅局限于类</a:t>
              </a:r>
              <a:r>
                <a:rPr lang="en-US" sz="2177">
                  <a:solidFill>
                    <a:srgbClr val="262626"/>
                  </a:solidFill>
                  <a:latin typeface="Liberation Sans" pitchFamily="18"/>
                  <a:ea typeface="Microsoft YaHei" pitchFamily="2"/>
                  <a:cs typeface="FreeSans" pitchFamily="2"/>
                </a:rPr>
                <a:t>storm</a:t>
              </a:r>
              <a:r>
                <a:rPr lang="zh-CN" altLang="en-US" sz="2177">
                  <a:solidFill>
                    <a:srgbClr val="262626"/>
                  </a:solidFill>
                  <a:latin typeface="Liberation Sans" pitchFamily="18"/>
                  <a:ea typeface="Microsoft YaHei" pitchFamily="2"/>
                  <a:cs typeface="FreeSans" pitchFamily="2"/>
                </a:rPr>
                <a:t>实时数据流的简单逻辑处理，适用于数据挖掘与机器学习等需要迭代的</a:t>
              </a:r>
              <a:r>
                <a:rPr lang="en-US" sz="2177">
                  <a:solidFill>
                    <a:srgbClr val="262626"/>
                  </a:solidFill>
                  <a:latin typeface="Liberation Sans" pitchFamily="18"/>
                  <a:ea typeface="Microsoft YaHei" pitchFamily="2"/>
                  <a:cs typeface="FreeSans" pitchFamily="2"/>
                </a:rPr>
                <a:t>map reduce</a:t>
              </a:r>
              <a:r>
                <a:rPr lang="zh-CN" altLang="en-US" sz="2177">
                  <a:solidFill>
                    <a:srgbClr val="262626"/>
                  </a:solidFill>
                  <a:latin typeface="Liberation Sans" pitchFamily="18"/>
                  <a:ea typeface="Microsoft YaHei" pitchFamily="2"/>
                  <a:cs typeface="FreeSans" pitchFamily="2"/>
                </a:rPr>
                <a:t>的算法，且运算速度都在秒级以内</a:t>
              </a:r>
            </a:p>
          </p:txBody>
        </p:sp>
      </p:grpSp>
    </p:spTree>
    <p:extLst>
      <p:ext uri="{BB962C8B-B14F-4D97-AF65-F5344CB8AC3E}">
        <p14:creationId xmlns:p14="http://schemas.microsoft.com/office/powerpoint/2010/main" val="157249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A4AD21E0-58B2-4336-97E1-68C95322C506}"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AC3C6D79-5D0B-4698-855A-9FB73164D44F}" type="slidenum">
              <a:t>23</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---Spark</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271401" y="1903013"/>
            <a:ext cx="7618586" cy="4343587"/>
          </a:xfrm>
          <a:prstGeom prst="rect">
            <a:avLst/>
          </a:prstGeom>
          <a:noFill/>
          <a:ln>
            <a:noFill/>
          </a:ln>
        </p:spPr>
      </p:pic>
    </p:spTree>
    <p:extLst>
      <p:ext uri="{BB962C8B-B14F-4D97-AF65-F5344CB8AC3E}">
        <p14:creationId xmlns:p14="http://schemas.microsoft.com/office/powerpoint/2010/main" val="413657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D7B93BAD-70C7-4219-A530-C199D8D1D94C}"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C96681C8-9396-476A-999E-F70F9DF4AC13}" type="slidenum">
              <a:t>24</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---kafka</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4"/>
          <p:cNvSpPr/>
          <p:nvPr/>
        </p:nvSpPr>
        <p:spPr>
          <a:xfrm>
            <a:off x="2450370" y="1290665"/>
            <a:ext cx="6688469" cy="739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177" b="1">
                <a:solidFill>
                  <a:srgbClr val="005777"/>
                </a:solidFill>
                <a:latin typeface="微软雅黑" pitchFamily="18"/>
                <a:ea typeface="微软雅黑" pitchFamily="2"/>
                <a:cs typeface="微软雅黑" pitchFamily="2"/>
              </a:rPr>
              <a:t>分布式消息中间件，</a:t>
            </a:r>
            <a:r>
              <a:rPr lang="en-US" sz="2177" b="1">
                <a:solidFill>
                  <a:srgbClr val="005777"/>
                </a:solidFill>
                <a:latin typeface="微软雅黑" pitchFamily="18"/>
                <a:ea typeface="微软雅黑" pitchFamily="2"/>
                <a:cs typeface="微软雅黑" pitchFamily="2"/>
              </a:rPr>
              <a:t>API</a:t>
            </a:r>
            <a:r>
              <a:rPr lang="zh-CN" altLang="en-US" sz="2177" b="1">
                <a:solidFill>
                  <a:srgbClr val="005777"/>
                </a:solidFill>
                <a:latin typeface="微软雅黑" pitchFamily="18"/>
                <a:ea typeface="微软雅黑" pitchFamily="2"/>
                <a:cs typeface="微软雅黑" pitchFamily="2"/>
              </a:rPr>
              <a:t>灵活易用，与</a:t>
            </a:r>
            <a:r>
              <a:rPr lang="en-US" sz="2177" b="1">
                <a:solidFill>
                  <a:srgbClr val="005777"/>
                </a:solidFill>
                <a:latin typeface="微软雅黑" pitchFamily="18"/>
                <a:ea typeface="微软雅黑" pitchFamily="2"/>
                <a:cs typeface="微软雅黑" pitchFamily="2"/>
              </a:rPr>
              <a:t>hadoop</a:t>
            </a:r>
            <a:r>
              <a:rPr lang="zh-CN" altLang="en-US" sz="2177" b="1">
                <a:solidFill>
                  <a:srgbClr val="005777"/>
                </a:solidFill>
                <a:latin typeface="微软雅黑" pitchFamily="18"/>
                <a:ea typeface="微软雅黑" pitchFamily="2"/>
                <a:cs typeface="微软雅黑" pitchFamily="2"/>
              </a:rPr>
              <a:t>，</a:t>
            </a:r>
            <a:r>
              <a:rPr lang="en-US" sz="2177" b="1">
                <a:solidFill>
                  <a:srgbClr val="005777"/>
                </a:solidFill>
                <a:latin typeface="微软雅黑" pitchFamily="18"/>
                <a:ea typeface="微软雅黑" pitchFamily="2"/>
                <a:cs typeface="微软雅黑" pitchFamily="2"/>
              </a:rPr>
              <a:t>storm</a:t>
            </a:r>
            <a:r>
              <a:rPr lang="zh-CN" altLang="en-US" sz="2177" b="1">
                <a:solidFill>
                  <a:srgbClr val="005777"/>
                </a:solidFill>
                <a:latin typeface="微软雅黑" pitchFamily="18"/>
                <a:ea typeface="微软雅黑" pitchFamily="2"/>
                <a:cs typeface="微软雅黑" pitchFamily="2"/>
              </a:rPr>
              <a:t>集成紧密</a:t>
            </a:r>
          </a:p>
        </p:txBody>
      </p:sp>
      <p:pic>
        <p:nvPicPr>
          <p:cNvPr id="6" name="Picture 5">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215885" y="3357625"/>
            <a:ext cx="6057834" cy="2743318"/>
          </a:xfrm>
          <a:prstGeom prst="rect">
            <a:avLst/>
          </a:prstGeom>
          <a:noFill/>
          <a:ln>
            <a:noFill/>
          </a:ln>
        </p:spPr>
      </p:pic>
      <p:sp>
        <p:nvSpPr>
          <p:cNvPr id="7" name="Text Box 6"/>
          <p:cNvSpPr/>
          <p:nvPr/>
        </p:nvSpPr>
        <p:spPr>
          <a:xfrm>
            <a:off x="2439266" y="2133910"/>
            <a:ext cx="6688796" cy="7377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177" b="1">
                <a:solidFill>
                  <a:srgbClr val="005777"/>
                </a:solidFill>
                <a:latin typeface="微软雅黑" pitchFamily="18"/>
                <a:ea typeface="微软雅黑" pitchFamily="2"/>
                <a:cs typeface="微软雅黑" pitchFamily="2"/>
              </a:rPr>
              <a:t>消息的发布与订阅，都是以</a:t>
            </a:r>
            <a:r>
              <a:rPr lang="en-US" sz="2177" b="1">
                <a:solidFill>
                  <a:srgbClr val="005777"/>
                </a:solidFill>
                <a:latin typeface="微软雅黑" pitchFamily="18"/>
                <a:ea typeface="微软雅黑" pitchFamily="2"/>
                <a:cs typeface="微软雅黑" pitchFamily="2"/>
              </a:rPr>
              <a:t>topic</a:t>
            </a:r>
            <a:r>
              <a:rPr lang="zh-CN" altLang="en-US" sz="2177" b="1">
                <a:solidFill>
                  <a:srgbClr val="005777"/>
                </a:solidFill>
                <a:latin typeface="微软雅黑" pitchFamily="18"/>
                <a:ea typeface="微软雅黑" pitchFamily="2"/>
                <a:cs typeface="微软雅黑" pitchFamily="2"/>
              </a:rPr>
              <a:t>为区分，非常适合互联网产品应用形态</a:t>
            </a:r>
          </a:p>
        </p:txBody>
      </p:sp>
    </p:spTree>
    <p:extLst>
      <p:ext uri="{BB962C8B-B14F-4D97-AF65-F5344CB8AC3E}">
        <p14:creationId xmlns:p14="http://schemas.microsoft.com/office/powerpoint/2010/main" val="426494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
          <p:cNvSpPr>
            <a:spLocks noGrp="1"/>
          </p:cNvSpPr>
          <p:nvPr>
            <p:ph type="dt" sz="half" idx="10"/>
          </p:nvPr>
        </p:nvSpPr>
        <p:spPr/>
        <p:txBody>
          <a:bodyPr/>
          <a:lstStyle/>
          <a:p>
            <a:pPr lvl="0"/>
            <a:fld id="{B1F127DB-801C-4A0C-AA04-E16B9EA56341}" type="datetimeFigureOut">
              <a:t>4/14/2016</a:t>
            </a:fld>
            <a:endParaRPr lang="en-US"/>
          </a:p>
        </p:txBody>
      </p:sp>
      <p:sp>
        <p:nvSpPr>
          <p:cNvPr id="16" name="Footer Placeholder 2"/>
          <p:cNvSpPr>
            <a:spLocks noGrp="1"/>
          </p:cNvSpPr>
          <p:nvPr>
            <p:ph type="ftr" sz="quarter" idx="11"/>
          </p:nvPr>
        </p:nvSpPr>
        <p:spPr/>
        <p:txBody>
          <a:bodyPr/>
          <a:lstStyle/>
          <a:p>
            <a:pPr lvl="0"/>
            <a:r>
              <a:rPr lang="en-US" smtClean="0"/>
              <a:t>李丰 | 大数据</a:t>
            </a:r>
            <a:endParaRPr lang="en-US"/>
          </a:p>
        </p:txBody>
      </p:sp>
      <p:sp>
        <p:nvSpPr>
          <p:cNvPr id="17" name="Slide Number Placeholder 3"/>
          <p:cNvSpPr>
            <a:spLocks noGrp="1"/>
          </p:cNvSpPr>
          <p:nvPr>
            <p:ph type="sldNum" sz="quarter" idx="12"/>
          </p:nvPr>
        </p:nvSpPr>
        <p:spPr/>
        <p:txBody>
          <a:bodyPr/>
          <a:lstStyle/>
          <a:p>
            <a:pPr lvl="0"/>
            <a:fld id="{8ED2FB56-C5D0-41CA-A692-57B73B95150C}" type="slidenum">
              <a:t>25</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---zookeeper</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75973"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4"/>
          <p:cNvSpPr/>
          <p:nvPr/>
        </p:nvSpPr>
        <p:spPr>
          <a:xfrm>
            <a:off x="1991844" y="1266825"/>
            <a:ext cx="7417083"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177" b="1">
                <a:solidFill>
                  <a:srgbClr val="005777"/>
                </a:solidFill>
                <a:latin typeface="微软雅黑" pitchFamily="18"/>
                <a:ea typeface="微软雅黑" pitchFamily="2"/>
                <a:cs typeface="微软雅黑" pitchFamily="2"/>
              </a:rPr>
              <a:t>开源分布式系统核心组件</a:t>
            </a:r>
            <a:r>
              <a:rPr lang="en-US" sz="2177" b="1">
                <a:solidFill>
                  <a:srgbClr val="005777"/>
                </a:solidFill>
                <a:latin typeface="微软雅黑" pitchFamily="18"/>
                <a:ea typeface="微软雅黑" pitchFamily="2"/>
                <a:cs typeface="微软雅黑" pitchFamily="2"/>
              </a:rPr>
              <a:t>---</a:t>
            </a:r>
            <a:r>
              <a:rPr lang="zh-CN" altLang="en-US" sz="2177" b="1">
                <a:solidFill>
                  <a:srgbClr val="005777"/>
                </a:solidFill>
                <a:latin typeface="微软雅黑" pitchFamily="18"/>
                <a:ea typeface="微软雅黑" pitchFamily="2"/>
                <a:cs typeface="微软雅黑" pitchFamily="2"/>
              </a:rPr>
              <a:t>分布式配置管理</a:t>
            </a:r>
          </a:p>
        </p:txBody>
      </p:sp>
      <p:sp>
        <p:nvSpPr>
          <p:cNvPr id="6" name="Oval 5"/>
          <p:cNvSpPr/>
          <p:nvPr/>
        </p:nvSpPr>
        <p:spPr>
          <a:xfrm>
            <a:off x="5198587" y="3416411"/>
            <a:ext cx="1857618" cy="100816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Zookeeper</a:t>
            </a:r>
          </a:p>
        </p:txBody>
      </p:sp>
      <p:sp>
        <p:nvSpPr>
          <p:cNvPr id="7" name="AutoShape 6"/>
          <p:cNvSpPr/>
          <p:nvPr/>
        </p:nvSpPr>
        <p:spPr>
          <a:xfrm>
            <a:off x="8229300" y="3546392"/>
            <a:ext cx="1322345" cy="64957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HBase</a:t>
            </a:r>
          </a:p>
        </p:txBody>
      </p:sp>
      <p:sp>
        <p:nvSpPr>
          <p:cNvPr id="8" name="AutoShape 7"/>
          <p:cNvSpPr/>
          <p:nvPr/>
        </p:nvSpPr>
        <p:spPr>
          <a:xfrm>
            <a:off x="5520925" y="5541828"/>
            <a:ext cx="1322345" cy="64827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Strom</a:t>
            </a:r>
          </a:p>
        </p:txBody>
      </p:sp>
      <p:sp>
        <p:nvSpPr>
          <p:cNvPr id="9" name="AutoShape 8"/>
          <p:cNvSpPr/>
          <p:nvPr/>
        </p:nvSpPr>
        <p:spPr>
          <a:xfrm>
            <a:off x="2804388" y="3554230"/>
            <a:ext cx="1322345" cy="64957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Kafka</a:t>
            </a:r>
          </a:p>
        </p:txBody>
      </p:sp>
      <p:sp>
        <p:nvSpPr>
          <p:cNvPr id="10" name="AutoShape 9"/>
          <p:cNvSpPr/>
          <p:nvPr/>
        </p:nvSpPr>
        <p:spPr>
          <a:xfrm>
            <a:off x="5304727" y="1906280"/>
            <a:ext cx="1538544" cy="64794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Hadoop</a:t>
            </a:r>
          </a:p>
        </p:txBody>
      </p:sp>
      <p:sp>
        <p:nvSpPr>
          <p:cNvPr id="11" name="AutoShape 10"/>
          <p:cNvSpPr/>
          <p:nvPr/>
        </p:nvSpPr>
        <p:spPr>
          <a:xfrm>
            <a:off x="7214598" y="3645021"/>
            <a:ext cx="863819" cy="452321"/>
          </a:xfrm>
          <a:custGeom>
            <a:avLst>
              <a:gd name="f0" fmla="val 15957"/>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2" name="AutoShape 11"/>
          <p:cNvSpPr/>
          <p:nvPr/>
        </p:nvSpPr>
        <p:spPr>
          <a:xfrm>
            <a:off x="4200215" y="3666901"/>
            <a:ext cx="911173" cy="435338"/>
          </a:xfrm>
          <a:custGeom>
            <a:avLst>
              <a:gd name="f0" fmla="val 5136"/>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3" name="AutoShape 12"/>
          <p:cNvSpPr/>
          <p:nvPr/>
        </p:nvSpPr>
        <p:spPr>
          <a:xfrm>
            <a:off x="5965083" y="4557501"/>
            <a:ext cx="432073" cy="835405"/>
          </a:xfrm>
          <a:custGeom>
            <a:avLst>
              <a:gd name="f0" fmla="val 16013"/>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4" name="AutoShape 13"/>
          <p:cNvSpPr/>
          <p:nvPr/>
        </p:nvSpPr>
        <p:spPr>
          <a:xfrm>
            <a:off x="5838368" y="2615950"/>
            <a:ext cx="431746" cy="658723"/>
          </a:xfrm>
          <a:custGeom>
            <a:avLst>
              <a:gd name="f0" fmla="val 7071"/>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Tree>
    <p:extLst>
      <p:ext uri="{BB962C8B-B14F-4D97-AF65-F5344CB8AC3E}">
        <p14:creationId xmlns:p14="http://schemas.microsoft.com/office/powerpoint/2010/main" val="26443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p:txBody>
          <a:bodyPr/>
          <a:lstStyle/>
          <a:p>
            <a:pPr lvl="0"/>
            <a:fld id="{F5E84B4B-B420-4A96-AE22-E6BCA930FC53}" type="datetimeFigureOut">
              <a:t>4/14/2016</a:t>
            </a:fld>
            <a:endParaRPr lang="en-US"/>
          </a:p>
        </p:txBody>
      </p:sp>
      <p:sp>
        <p:nvSpPr>
          <p:cNvPr id="15" name="Footer Placeholder 2"/>
          <p:cNvSpPr>
            <a:spLocks noGrp="1"/>
          </p:cNvSpPr>
          <p:nvPr>
            <p:ph type="ftr" sz="quarter" idx="11"/>
          </p:nvPr>
        </p:nvSpPr>
        <p:spPr/>
        <p:txBody>
          <a:bodyPr/>
          <a:lstStyle/>
          <a:p>
            <a:pPr lvl="0"/>
            <a:r>
              <a:rPr lang="en-US" smtClean="0"/>
              <a:t>李丰 | 大数据</a:t>
            </a:r>
            <a:endParaRPr lang="en-US"/>
          </a:p>
        </p:txBody>
      </p:sp>
      <p:sp>
        <p:nvSpPr>
          <p:cNvPr id="16" name="Slide Number Placeholder 3"/>
          <p:cNvSpPr>
            <a:spLocks noGrp="1"/>
          </p:cNvSpPr>
          <p:nvPr>
            <p:ph type="sldNum" sz="quarter" idx="12"/>
          </p:nvPr>
        </p:nvSpPr>
        <p:spPr/>
        <p:txBody>
          <a:bodyPr/>
          <a:lstStyle/>
          <a:p>
            <a:pPr lvl="0"/>
            <a:fld id="{4E1B7D19-7567-4BE7-BF02-B5370A02C806}" type="slidenum">
              <a:t>26</a:t>
            </a:fld>
            <a:endParaRPr lang="en-US"/>
          </a:p>
        </p:txBody>
      </p:sp>
      <p:sp>
        <p:nvSpPr>
          <p:cNvPr id="2" name="Text Box 1"/>
          <p:cNvSpPr/>
          <p:nvPr/>
        </p:nvSpPr>
        <p:spPr>
          <a:xfrm>
            <a:off x="1775644" y="566626"/>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a:t>
            </a:r>
            <a:r>
              <a:rPr lang="zh-CN" altLang="en-US" sz="2903" b="1">
                <a:solidFill>
                  <a:srgbClr val="005777"/>
                </a:solidFill>
                <a:latin typeface="微软雅黑" pitchFamily="18"/>
                <a:ea typeface="微软雅黑" pitchFamily="2"/>
                <a:cs typeface="微软雅黑" pitchFamily="2"/>
              </a:rPr>
              <a:t>总结</a:t>
            </a:r>
          </a:p>
        </p:txBody>
      </p:sp>
      <p:sp>
        <p:nvSpPr>
          <p:cNvPr id="3" name="Text Box 3"/>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nvGrpSpPr>
          <p:cNvPr id="4" name="Group 4"/>
          <p:cNvGrpSpPr/>
          <p:nvPr/>
        </p:nvGrpSpPr>
        <p:grpSpPr>
          <a:xfrm>
            <a:off x="3001319" y="2055856"/>
            <a:ext cx="6046730" cy="1350431"/>
            <a:chOff x="1628999" y="2266200"/>
            <a:chExt cx="6665400" cy="1488600"/>
          </a:xfrm>
        </p:grpSpPr>
        <p:sp>
          <p:nvSpPr>
            <p:cNvPr id="5" name="Text Box 5"/>
            <p:cNvSpPr/>
            <p:nvPr/>
          </p:nvSpPr>
          <p:spPr>
            <a:xfrm>
              <a:off x="1628999" y="2612520"/>
              <a:ext cx="6665400" cy="37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AutoShape 7"/>
            <p:cNvSpPr/>
            <p:nvPr/>
          </p:nvSpPr>
          <p:spPr>
            <a:xfrm>
              <a:off x="3233880" y="2266200"/>
              <a:ext cx="2379960" cy="5335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633">
                  <a:solidFill>
                    <a:srgbClr val="262626"/>
                  </a:solidFill>
                  <a:latin typeface="Liberation Sans" pitchFamily="18"/>
                  <a:ea typeface="Microsoft YaHei" pitchFamily="2"/>
                  <a:cs typeface="FreeSans" pitchFamily="2"/>
                </a:rPr>
                <a:t>大数据分析，处理</a:t>
              </a:r>
            </a:p>
          </p:txBody>
        </p:sp>
        <p:sp>
          <p:nvSpPr>
            <p:cNvPr id="7" name="AutoShape 8"/>
            <p:cNvSpPr/>
            <p:nvPr/>
          </p:nvSpPr>
          <p:spPr>
            <a:xfrm>
              <a:off x="1707480" y="3221640"/>
              <a:ext cx="2379960" cy="533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633">
                  <a:solidFill>
                    <a:srgbClr val="262626"/>
                  </a:solidFill>
                  <a:latin typeface="Liberation Sans" pitchFamily="18"/>
                  <a:ea typeface="Microsoft YaHei" pitchFamily="2"/>
                  <a:cs typeface="FreeSans" pitchFamily="2"/>
                </a:rPr>
                <a:t>分布式计算</a:t>
              </a:r>
            </a:p>
          </p:txBody>
        </p:sp>
        <p:sp>
          <p:nvSpPr>
            <p:cNvPr id="8" name="AutoShape 9"/>
            <p:cNvSpPr/>
            <p:nvPr/>
          </p:nvSpPr>
          <p:spPr>
            <a:xfrm>
              <a:off x="4990680" y="3221640"/>
              <a:ext cx="2379960" cy="5331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633">
                  <a:solidFill>
                    <a:srgbClr val="262626"/>
                  </a:solidFill>
                  <a:latin typeface="Liberation Sans" pitchFamily="18"/>
                  <a:ea typeface="Microsoft YaHei" pitchFamily="2"/>
                  <a:cs typeface="FreeSans" pitchFamily="2"/>
                </a:rPr>
                <a:t>分布式存储</a:t>
              </a:r>
            </a:p>
          </p:txBody>
        </p:sp>
        <p:sp>
          <p:nvSpPr>
            <p:cNvPr id="9" name="AutoShape 10"/>
            <p:cNvSpPr/>
            <p:nvPr/>
          </p:nvSpPr>
          <p:spPr>
            <a:xfrm>
              <a:off x="3534840" y="2801160"/>
              <a:ext cx="315000" cy="416520"/>
            </a:xfrm>
            <a:custGeom>
              <a:avLst>
                <a:gd name="f0" fmla="val 819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0" name="AutoShape 11"/>
            <p:cNvSpPr/>
            <p:nvPr/>
          </p:nvSpPr>
          <p:spPr>
            <a:xfrm>
              <a:off x="5213160" y="2801160"/>
              <a:ext cx="315000" cy="416520"/>
            </a:xfrm>
            <a:custGeom>
              <a:avLst>
                <a:gd name="f0" fmla="val 819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sp>
        <p:nvSpPr>
          <p:cNvPr id="11" name="AutoShape 12"/>
          <p:cNvSpPr/>
          <p:nvPr/>
        </p:nvSpPr>
        <p:spPr>
          <a:xfrm>
            <a:off x="3123463" y="3984343"/>
            <a:ext cx="5185197" cy="48628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805">
                <a:solidFill>
                  <a:srgbClr val="262626"/>
                </a:solidFill>
                <a:latin typeface="Liberation Sans" pitchFamily="18"/>
                <a:ea typeface="Microsoft YaHei" pitchFamily="2"/>
                <a:cs typeface="FreeSans" pitchFamily="2"/>
              </a:rPr>
              <a:t>分布式计算技术：</a:t>
            </a:r>
            <a:r>
              <a:rPr lang="en-US" sz="1633">
                <a:solidFill>
                  <a:srgbClr val="262626"/>
                </a:solidFill>
                <a:latin typeface="Liberation Sans" pitchFamily="18"/>
                <a:ea typeface="Microsoft YaHei" pitchFamily="2"/>
                <a:cs typeface="FreeSans" pitchFamily="2"/>
              </a:rPr>
              <a:t>map/reduce spark storm</a:t>
            </a:r>
            <a:r>
              <a:rPr lang="zh-CN" altLang="en-US" sz="1805">
                <a:solidFill>
                  <a:srgbClr val="262626"/>
                </a:solidFill>
                <a:latin typeface="Liberation Sans" pitchFamily="18"/>
                <a:ea typeface="Microsoft YaHei" pitchFamily="2"/>
                <a:cs typeface="FreeSans" pitchFamily="2"/>
              </a:rPr>
              <a:t>等等</a:t>
            </a:r>
          </a:p>
        </p:txBody>
      </p:sp>
      <p:sp>
        <p:nvSpPr>
          <p:cNvPr id="12" name="AutoShape 13"/>
          <p:cNvSpPr/>
          <p:nvPr/>
        </p:nvSpPr>
        <p:spPr>
          <a:xfrm>
            <a:off x="3000992" y="5084610"/>
            <a:ext cx="5307340" cy="61920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805">
                <a:solidFill>
                  <a:srgbClr val="262626"/>
                </a:solidFill>
                <a:latin typeface="Liberation Sans" pitchFamily="18"/>
                <a:ea typeface="Microsoft YaHei" pitchFamily="2"/>
                <a:cs typeface="FreeSans" pitchFamily="2"/>
              </a:rPr>
              <a:t>分布式存储：分布式文件系统（</a:t>
            </a:r>
            <a:r>
              <a:rPr lang="en-US" sz="1633">
                <a:solidFill>
                  <a:srgbClr val="262626"/>
                </a:solidFill>
                <a:latin typeface="Liberation Sans" pitchFamily="18"/>
                <a:ea typeface="Microsoft YaHei" pitchFamily="2"/>
                <a:cs typeface="FreeSans" pitchFamily="2"/>
              </a:rPr>
              <a:t>hdfs</a:t>
            </a:r>
            <a:r>
              <a:rPr lang="zh-CN" altLang="en-US" sz="1805">
                <a:solidFill>
                  <a:srgbClr val="262626"/>
                </a:solidFill>
                <a:latin typeface="Liberation Sans" pitchFamily="18"/>
                <a:ea typeface="Microsoft YaHei" pitchFamily="2"/>
                <a:cs typeface="FreeSans" pitchFamily="2"/>
              </a:rPr>
              <a:t>），</a:t>
            </a:r>
            <a:r>
              <a:rPr lang="en-US" sz="1633">
                <a:solidFill>
                  <a:srgbClr val="262626"/>
                </a:solidFill>
                <a:latin typeface="Liberation Sans" pitchFamily="18"/>
                <a:ea typeface="Microsoft YaHei" pitchFamily="2"/>
                <a:cs typeface="FreeSans" pitchFamily="2"/>
              </a:rPr>
              <a:t/>
            </a:r>
            <a:br>
              <a:rPr lang="en-US" sz="1633">
                <a:solidFill>
                  <a:srgbClr val="262626"/>
                </a:solidFill>
                <a:latin typeface="Liberation Sans" pitchFamily="18"/>
                <a:ea typeface="Microsoft YaHei" pitchFamily="2"/>
                <a:cs typeface="FreeSans" pitchFamily="2"/>
              </a:rPr>
            </a:br>
            <a:r>
              <a:rPr lang="zh-CN" altLang="en-US" sz="1805">
                <a:solidFill>
                  <a:srgbClr val="262626"/>
                </a:solidFill>
                <a:latin typeface="Liberation Sans" pitchFamily="18"/>
                <a:ea typeface="Microsoft YaHei" pitchFamily="2"/>
                <a:cs typeface="FreeSans" pitchFamily="2"/>
              </a:rPr>
              <a:t>分布式</a:t>
            </a:r>
            <a:r>
              <a:rPr lang="en-US" sz="1633">
                <a:solidFill>
                  <a:srgbClr val="262626"/>
                </a:solidFill>
                <a:latin typeface="Liberation Sans" pitchFamily="18"/>
                <a:ea typeface="Microsoft YaHei" pitchFamily="2"/>
                <a:cs typeface="FreeSans" pitchFamily="2"/>
              </a:rPr>
              <a:t>NoSql KV</a:t>
            </a:r>
            <a:r>
              <a:rPr lang="zh-CN" altLang="en-US" sz="1805">
                <a:solidFill>
                  <a:srgbClr val="262626"/>
                </a:solidFill>
                <a:latin typeface="Liberation Sans" pitchFamily="18"/>
                <a:ea typeface="Microsoft YaHei" pitchFamily="2"/>
                <a:cs typeface="FreeSans" pitchFamily="2"/>
              </a:rPr>
              <a:t>存储（</a:t>
            </a:r>
            <a:r>
              <a:rPr lang="en-US" sz="1633">
                <a:solidFill>
                  <a:srgbClr val="262626"/>
                </a:solidFill>
                <a:latin typeface="Liberation Sans" pitchFamily="18"/>
                <a:ea typeface="Microsoft YaHei" pitchFamily="2"/>
                <a:cs typeface="FreeSans" pitchFamily="2"/>
              </a:rPr>
              <a:t>hbase</a:t>
            </a:r>
            <a:r>
              <a:rPr lang="zh-CN" altLang="en-US" sz="1805">
                <a:solidFill>
                  <a:srgbClr val="262626"/>
                </a:solidFill>
                <a:latin typeface="Liberation Sans" pitchFamily="18"/>
                <a:ea typeface="Microsoft YaHei" pitchFamily="2"/>
                <a:cs typeface="FreeSans" pitchFamily="2"/>
              </a:rPr>
              <a:t>等）</a:t>
            </a:r>
          </a:p>
        </p:txBody>
      </p:sp>
      <p:sp>
        <p:nvSpPr>
          <p:cNvPr id="13" name="AutoShape 14"/>
          <p:cNvSpPr/>
          <p:nvPr/>
        </p:nvSpPr>
        <p:spPr>
          <a:xfrm>
            <a:off x="2636197" y="1400399"/>
            <a:ext cx="6625112" cy="48726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805">
                <a:solidFill>
                  <a:srgbClr val="262626"/>
                </a:solidFill>
                <a:latin typeface="Liberation Sans" pitchFamily="18"/>
                <a:ea typeface="Microsoft YaHei" pitchFamily="2"/>
                <a:cs typeface="FreeSans" pitchFamily="2"/>
              </a:rPr>
              <a:t>大数据处理核心思路： 大而化小，按一定规则的分布式处理</a:t>
            </a:r>
          </a:p>
        </p:txBody>
      </p:sp>
    </p:spTree>
    <p:extLst>
      <p:ext uri="{BB962C8B-B14F-4D97-AF65-F5344CB8AC3E}">
        <p14:creationId xmlns:p14="http://schemas.microsoft.com/office/powerpoint/2010/main" val="336040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p:cNvSpPr>
            <a:spLocks noGrp="1"/>
          </p:cNvSpPr>
          <p:nvPr>
            <p:ph type="dt" sz="half" idx="10"/>
          </p:nvPr>
        </p:nvSpPr>
        <p:spPr/>
        <p:txBody>
          <a:bodyPr/>
          <a:lstStyle/>
          <a:p>
            <a:pPr lvl="0"/>
            <a:fld id="{AC876C14-5A99-43A3-9108-0767287A230C}" type="datetimeFigureOut">
              <a:t>4/14/2016</a:t>
            </a:fld>
            <a:endParaRPr lang="en-US"/>
          </a:p>
        </p:txBody>
      </p:sp>
      <p:sp>
        <p:nvSpPr>
          <p:cNvPr id="32" name="Footer Placeholder 2"/>
          <p:cNvSpPr>
            <a:spLocks noGrp="1"/>
          </p:cNvSpPr>
          <p:nvPr>
            <p:ph type="ftr" sz="quarter" idx="11"/>
          </p:nvPr>
        </p:nvSpPr>
        <p:spPr/>
        <p:txBody>
          <a:bodyPr/>
          <a:lstStyle/>
          <a:p>
            <a:pPr lvl="0"/>
            <a:r>
              <a:rPr lang="en-US" smtClean="0"/>
              <a:t>李丰 | 大数据</a:t>
            </a:r>
            <a:endParaRPr lang="en-US"/>
          </a:p>
        </p:txBody>
      </p:sp>
      <p:sp>
        <p:nvSpPr>
          <p:cNvPr id="33" name="Slide Number Placeholder 3"/>
          <p:cNvSpPr>
            <a:spLocks noGrp="1"/>
          </p:cNvSpPr>
          <p:nvPr>
            <p:ph type="sldNum" sz="quarter" idx="12"/>
          </p:nvPr>
        </p:nvSpPr>
        <p:spPr/>
        <p:txBody>
          <a:bodyPr/>
          <a:lstStyle/>
          <a:p>
            <a:pPr lvl="0"/>
            <a:fld id="{7CB146D2-6A60-4A00-A759-88C2EB21C1E8}" type="slidenum">
              <a:t>27</a:t>
            </a:fld>
            <a:endParaRPr lang="en-US"/>
          </a:p>
        </p:txBody>
      </p:sp>
      <p:sp>
        <p:nvSpPr>
          <p:cNvPr id="2" name="Text Box 1"/>
          <p:cNvSpPr/>
          <p:nvPr/>
        </p:nvSpPr>
        <p:spPr>
          <a:xfrm>
            <a:off x="1775644" y="566626"/>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大数据技术工业界具体应用实例</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6"/>
          <p:cNvSpPr/>
          <p:nvPr/>
        </p:nvSpPr>
        <p:spPr>
          <a:xfrm>
            <a:off x="2129990" y="1131292"/>
            <a:ext cx="7274038" cy="5760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540" b="1">
                <a:solidFill>
                  <a:srgbClr val="005777"/>
                </a:solidFill>
                <a:latin typeface="微软雅黑" pitchFamily="18"/>
                <a:ea typeface="微软雅黑" pitchFamily="2"/>
                <a:cs typeface="微软雅黑" pitchFamily="2"/>
              </a:rPr>
              <a:t>推荐基础架构</a:t>
            </a:r>
          </a:p>
        </p:txBody>
      </p:sp>
      <p:sp>
        <p:nvSpPr>
          <p:cNvPr id="6" name="AutoShape 7"/>
          <p:cNvSpPr/>
          <p:nvPr/>
        </p:nvSpPr>
        <p:spPr>
          <a:xfrm>
            <a:off x="2622154" y="2755728"/>
            <a:ext cx="1697264" cy="647946"/>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HBase</a:t>
            </a:r>
          </a:p>
        </p:txBody>
      </p:sp>
      <p:sp>
        <p:nvSpPr>
          <p:cNvPr id="7" name="AutoShape 8"/>
          <p:cNvSpPr/>
          <p:nvPr/>
        </p:nvSpPr>
        <p:spPr>
          <a:xfrm>
            <a:off x="2278911" y="4365468"/>
            <a:ext cx="2873626" cy="576097"/>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0800 f8 1"/>
              <a:gd name="f12" fmla="*/ 0 f9 1"/>
              <a:gd name="f13" fmla="*/ f10 1 f2"/>
              <a:gd name="f14" fmla="*/ 0 f8 1"/>
              <a:gd name="f15" fmla="*/ 10800 f9 1"/>
              <a:gd name="f16" fmla="*/ 21600 f9 1"/>
              <a:gd name="f17" fmla="*/ 21600 f8 1"/>
              <a:gd name="f18" fmla="+- f13 0 f1"/>
            </a:gdLst>
            <a:ahLst/>
            <a:cxnLst>
              <a:cxn ang="3cd4">
                <a:pos x="hc" y="t"/>
              </a:cxn>
              <a:cxn ang="0">
                <a:pos x="r" y="vc"/>
              </a:cxn>
              <a:cxn ang="cd4">
                <a:pos x="hc" y="b"/>
              </a:cxn>
              <a:cxn ang="cd2">
                <a:pos x="l" y="vc"/>
              </a:cxn>
              <a:cxn ang="f18">
                <a:pos x="f11" y="f12"/>
              </a:cxn>
              <a:cxn ang="f18">
                <a:pos x="f14" y="f15"/>
              </a:cxn>
              <a:cxn ang="f18">
                <a:pos x="f11" y="f16"/>
              </a:cxn>
              <a:cxn ang="f18">
                <a:pos x="f17" y="f15"/>
              </a:cxn>
            </a:cxnLst>
            <a:rect l="l" t="t" r="r" b="b"/>
            <a:pathLst>
              <a:path w="21600" h="21600">
                <a:moveTo>
                  <a:pt x="f5" y="f5"/>
                </a:moveTo>
                <a:lnTo>
                  <a:pt x="f6" y="f5"/>
                </a:lnTo>
                <a:lnTo>
                  <a:pt x="f6" y="f6"/>
                </a:lnTo>
                <a:lnTo>
                  <a:pt x="f5" y="f6"/>
                </a:lnTo>
                <a:lnTo>
                  <a:pt x="f5" y="f5"/>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en-US" sz="1805">
                <a:solidFill>
                  <a:srgbClr val="262626"/>
                </a:solidFill>
                <a:latin typeface="Liberation Sans" pitchFamily="18"/>
                <a:ea typeface="Microsoft YaHei" pitchFamily="2"/>
                <a:cs typeface="FreeSans" pitchFamily="2"/>
              </a:rPr>
              <a:t>              Hadoop</a:t>
            </a:r>
          </a:p>
        </p:txBody>
      </p:sp>
      <p:sp>
        <p:nvSpPr>
          <p:cNvPr id="8" name="AutoShape 9"/>
          <p:cNvSpPr/>
          <p:nvPr/>
        </p:nvSpPr>
        <p:spPr>
          <a:xfrm>
            <a:off x="6876910" y="3104849"/>
            <a:ext cx="1368392" cy="684522"/>
          </a:xfrm>
          <a:custGeom>
            <a:avLst/>
            <a:gdLst>
              <a:gd name="f0" fmla="val 10800000"/>
              <a:gd name="f1" fmla="val 5400000"/>
              <a:gd name="f2" fmla="val 180"/>
              <a:gd name="f3" fmla="val w"/>
              <a:gd name="f4" fmla="val h"/>
              <a:gd name="f5" fmla="val 0"/>
              <a:gd name="f6" fmla="val 21600"/>
              <a:gd name="f7" fmla="val 3600"/>
              <a:gd name="f8" fmla="val 1500"/>
              <a:gd name="f9" fmla="val 1800"/>
              <a:gd name="f10" fmla="val 3000"/>
              <a:gd name="f11" fmla="val 14409"/>
              <a:gd name="f12" fmla="val 20100"/>
              <a:gd name="f13" fmla="val 16209"/>
              <a:gd name="f14" fmla="val 18600"/>
              <a:gd name="f15" fmla="val 18009"/>
              <a:gd name="f16" fmla="val 11610"/>
              <a:gd name="f17" fmla="val 17893"/>
              <a:gd name="f18" fmla="val 11472"/>
              <a:gd name="f19" fmla="val 20839"/>
              <a:gd name="f20" fmla="val 4833"/>
              <a:gd name="f21" fmla="val 21528"/>
              <a:gd name="f22" fmla="val 2450"/>
              <a:gd name="f23" fmla="val 21113"/>
              <a:gd name="f24" fmla="val 1591"/>
              <a:gd name="f25" fmla="val 20781"/>
              <a:gd name="f26" fmla="val 20300"/>
              <a:gd name="f27" fmla="+- 0 0 0"/>
              <a:gd name="f28" fmla="*/ f3 1 21600"/>
              <a:gd name="f29" fmla="*/ f4 1 21600"/>
              <a:gd name="f30" fmla="*/ f27 f0 1"/>
              <a:gd name="f31" fmla="*/ 0 f28 1"/>
              <a:gd name="f32" fmla="*/ 18600 f28 1"/>
              <a:gd name="f33" fmla="*/ 18009 f29 1"/>
              <a:gd name="f34" fmla="*/ 3600 f29 1"/>
              <a:gd name="f35" fmla="*/ 10800 f28 1"/>
              <a:gd name="f36" fmla="*/ 0 f29 1"/>
              <a:gd name="f37" fmla="*/ f30 1 f2"/>
              <a:gd name="f38" fmla="*/ 10800 f29 1"/>
              <a:gd name="f39" fmla="*/ 19890 f29 1"/>
              <a:gd name="f40" fmla="*/ 21600 f28 1"/>
              <a:gd name="f41" fmla="+- f37 0 f1"/>
            </a:gdLst>
            <a:ahLst/>
            <a:cxnLst>
              <a:cxn ang="3cd4">
                <a:pos x="hc" y="t"/>
              </a:cxn>
              <a:cxn ang="0">
                <a:pos x="r" y="vc"/>
              </a:cxn>
              <a:cxn ang="cd4">
                <a:pos x="hc" y="b"/>
              </a:cxn>
              <a:cxn ang="cd2">
                <a:pos x="l" y="vc"/>
              </a:cxn>
              <a:cxn ang="f41">
                <a:pos x="f35" y="f36"/>
              </a:cxn>
              <a:cxn ang="f41">
                <a:pos x="f31" y="f38"/>
              </a:cxn>
              <a:cxn ang="f41">
                <a:pos x="f35" y="f39"/>
              </a:cxn>
              <a:cxn ang="f41">
                <a:pos x="f40" y="f38"/>
              </a:cxn>
            </a:cxnLst>
            <a:rect l="f31" t="f34" r="f32" b="f33"/>
            <a:pathLst>
              <a:path w="21600" h="21600">
                <a:moveTo>
                  <a:pt x="f5" y="f7"/>
                </a:moveTo>
                <a:lnTo>
                  <a:pt x="f8" y="f7"/>
                </a:lnTo>
                <a:lnTo>
                  <a:pt x="f8" y="f9"/>
                </a:lnTo>
                <a:lnTo>
                  <a:pt x="f10" y="f9"/>
                </a:lnTo>
                <a:lnTo>
                  <a:pt x="f10" y="f5"/>
                </a:lnTo>
                <a:lnTo>
                  <a:pt x="f6" y="f5"/>
                </a:lnTo>
                <a:lnTo>
                  <a:pt x="f6" y="f11"/>
                </a:lnTo>
                <a:lnTo>
                  <a:pt x="f12" y="f11"/>
                </a:lnTo>
                <a:lnTo>
                  <a:pt x="f12" y="f13"/>
                </a:lnTo>
                <a:lnTo>
                  <a:pt x="f14" y="f13"/>
                </a:lnTo>
                <a:lnTo>
                  <a:pt x="f14" y="f15"/>
                </a:lnTo>
                <a:cubicBezTo>
                  <a:pt x="f16" y="f17"/>
                  <a:pt x="f18" y="f19"/>
                  <a:pt x="f20" y="f21"/>
                </a:cubicBezTo>
                <a:cubicBezTo>
                  <a:pt x="f22" y="f23"/>
                  <a:pt x="f24" y="f25"/>
                  <a:pt x="f5" y="f26"/>
                </a:cubicBezTo>
                <a:close/>
              </a:path>
              <a:path w="21600" h="21600" fill="none">
                <a:moveTo>
                  <a:pt x="f8" y="f7"/>
                </a:moveTo>
                <a:lnTo>
                  <a:pt x="f14" y="f7"/>
                </a:lnTo>
                <a:lnTo>
                  <a:pt x="f14" y="f13"/>
                </a:lnTo>
              </a:path>
              <a:path w="21600" h="21600" fill="none">
                <a:moveTo>
                  <a:pt x="f10" y="f9"/>
                </a:moveTo>
                <a:lnTo>
                  <a:pt x="f12" y="f9"/>
                </a:lnTo>
                <a:lnTo>
                  <a:pt x="f12" y="f11"/>
                </a:lnTo>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storm cluster</a:t>
            </a:r>
          </a:p>
        </p:txBody>
      </p:sp>
      <p:sp>
        <p:nvSpPr>
          <p:cNvPr id="9" name="AutoShape 10"/>
          <p:cNvSpPr/>
          <p:nvPr/>
        </p:nvSpPr>
        <p:spPr>
          <a:xfrm>
            <a:off x="6887360" y="4579709"/>
            <a:ext cx="2378522" cy="576423"/>
          </a:xfrm>
          <a:custGeom>
            <a:avLst/>
            <a:gdLst>
              <a:gd name="f0" fmla="val 10800000"/>
              <a:gd name="f1" fmla="val 5400000"/>
              <a:gd name="f2" fmla="val 16200000"/>
              <a:gd name="f3" fmla="val 180"/>
              <a:gd name="f4" fmla="val w"/>
              <a:gd name="f5" fmla="val h"/>
              <a:gd name="f6" fmla="val 0"/>
              <a:gd name="f7" fmla="val 21600"/>
              <a:gd name="f8" fmla="val 18200"/>
              <a:gd name="f9" fmla="+- 18200 0 21600"/>
              <a:gd name="f10" fmla="+- 21600 0 10800"/>
              <a:gd name="f11" fmla="val 3400"/>
              <a:gd name="f12" fmla="+- 3400 0 0"/>
              <a:gd name="f13" fmla="+- 0 0 10800"/>
              <a:gd name="f14" fmla="+- 18200 0 14800"/>
              <a:gd name="f15" fmla="+- 0 0 0"/>
              <a:gd name="f16" fmla="*/ f4 1 21600"/>
              <a:gd name="f17" fmla="*/ f5 1 21600"/>
              <a:gd name="f18" fmla="+- 21600 0 f8"/>
              <a:gd name="f19" fmla="+- 10800 0 f6"/>
              <a:gd name="f20" fmla="+- 0 0 f1"/>
              <a:gd name="f21" fmla="abs f9"/>
              <a:gd name="f22" fmla="abs f10"/>
              <a:gd name="f23" fmla="?: f10 0 f0"/>
              <a:gd name="f24" fmla="?: f10 f0 0"/>
              <a:gd name="f25" fmla="+- 0 0 f11"/>
              <a:gd name="f26" fmla="+- 10800 0 f7"/>
              <a:gd name="f27" fmla="abs f12"/>
              <a:gd name="f28" fmla="abs f13"/>
              <a:gd name="f29" fmla="?: f13 0 f0"/>
              <a:gd name="f30" fmla="?: f13 f0 0"/>
              <a:gd name="f31" fmla="+- 14800 0 f8"/>
              <a:gd name="f32" fmla="abs f14"/>
              <a:gd name="f33" fmla="*/ f15 f0 1"/>
              <a:gd name="f34" fmla="*/ 3400 f16 1"/>
              <a:gd name="f35" fmla="*/ 14800 f16 1"/>
              <a:gd name="f36" fmla="*/ 21600 f17 1"/>
              <a:gd name="f37" fmla="*/ 0 f17 1"/>
              <a:gd name="f38" fmla="abs f18"/>
              <a:gd name="f39" fmla="abs f19"/>
              <a:gd name="f40" fmla="?: f18 f20 f1"/>
              <a:gd name="f41" fmla="?: f18 f1 f20"/>
              <a:gd name="f42" fmla="?: f18 f2 f1"/>
              <a:gd name="f43" fmla="?: f18 f1 f2"/>
              <a:gd name="f44" fmla="?: f9 f20 f1"/>
              <a:gd name="f45" fmla="?: f9 f1 f20"/>
              <a:gd name="f46" fmla="?: f9 f24 f23"/>
              <a:gd name="f47" fmla="?: f9 f23 f24"/>
              <a:gd name="f48" fmla="abs f25"/>
              <a:gd name="f49" fmla="abs f26"/>
              <a:gd name="f50" fmla="?: f25 f20 f1"/>
              <a:gd name="f51" fmla="?: f25 f1 f20"/>
              <a:gd name="f52" fmla="?: f25 f2 f1"/>
              <a:gd name="f53" fmla="?: f25 f1 f2"/>
              <a:gd name="f54" fmla="?: f12 f20 f1"/>
              <a:gd name="f55" fmla="?: f12 f1 f20"/>
              <a:gd name="f56" fmla="?: f12 f30 f29"/>
              <a:gd name="f57" fmla="?: f12 f29 f30"/>
              <a:gd name="f58" fmla="abs f31"/>
              <a:gd name="f59" fmla="?: f31 f20 f1"/>
              <a:gd name="f60" fmla="?: f31 f1 f20"/>
              <a:gd name="f61" fmla="?: f31 f2 f1"/>
              <a:gd name="f62" fmla="?: f31 f1 f2"/>
              <a:gd name="f63" fmla="?: f14 f20 f1"/>
              <a:gd name="f64" fmla="?: f14 f1 f20"/>
              <a:gd name="f65" fmla="?: f14 f24 f23"/>
              <a:gd name="f66" fmla="?: f14 f23 f24"/>
              <a:gd name="f67" fmla="*/ 10800 f16 1"/>
              <a:gd name="f68" fmla="*/ f33 1 f3"/>
              <a:gd name="f69" fmla="*/ 0 f16 1"/>
              <a:gd name="f70" fmla="*/ 10800 f17 1"/>
              <a:gd name="f71" fmla="*/ 21600 f16 1"/>
              <a:gd name="f72" fmla="?: f18 f43 f42"/>
              <a:gd name="f73" fmla="?: f18 f42 f43"/>
              <a:gd name="f74" fmla="?: f19 f41 f40"/>
              <a:gd name="f75" fmla="?: f10 f46 f47"/>
              <a:gd name="f76" fmla="?: f10 f44 f45"/>
              <a:gd name="f77" fmla="?: f25 f53 f52"/>
              <a:gd name="f78" fmla="?: f25 f52 f53"/>
              <a:gd name="f79" fmla="?: f26 f51 f50"/>
              <a:gd name="f80" fmla="?: f13 f56 f57"/>
              <a:gd name="f81" fmla="?: f13 f54 f55"/>
              <a:gd name="f82" fmla="?: f31 f62 f61"/>
              <a:gd name="f83" fmla="?: f31 f61 f62"/>
              <a:gd name="f84" fmla="?: f19 f60 f59"/>
              <a:gd name="f85" fmla="?: f10 f65 f66"/>
              <a:gd name="f86" fmla="?: f10 f63 f64"/>
              <a:gd name="f87" fmla="+- f68 0 f1"/>
              <a:gd name="f88" fmla="?: f19 f73 f72"/>
              <a:gd name="f89" fmla="?: f26 f78 f77"/>
              <a:gd name="f90" fmla="?: f19 f83 f82"/>
            </a:gdLst>
            <a:ahLst/>
            <a:cxnLst>
              <a:cxn ang="3cd4">
                <a:pos x="hc" y="t"/>
              </a:cxn>
              <a:cxn ang="0">
                <a:pos x="r" y="vc"/>
              </a:cxn>
              <a:cxn ang="cd4">
                <a:pos x="hc" y="b"/>
              </a:cxn>
              <a:cxn ang="cd2">
                <a:pos x="l" y="vc"/>
              </a:cxn>
              <a:cxn ang="f87">
                <a:pos x="f67" y="f37"/>
              </a:cxn>
              <a:cxn ang="f87">
                <a:pos x="f69" y="f70"/>
              </a:cxn>
              <a:cxn ang="f87">
                <a:pos x="f67" y="f36"/>
              </a:cxn>
              <a:cxn ang="f87">
                <a:pos x="f35" y="f70"/>
              </a:cxn>
              <a:cxn ang="f87">
                <a:pos x="f71" y="f70"/>
              </a:cxn>
            </a:cxnLst>
            <a:rect l="f34" t="f37" r="f35" b="f36"/>
            <a:pathLst>
              <a:path w="21600" h="21600">
                <a:moveTo>
                  <a:pt x="f8" y="f6"/>
                </a:moveTo>
                <a:arcTo wR="f38" hR="f39" stAng="f88" swAng="f74"/>
                <a:arcTo wR="f21" hR="f22" stAng="f75" swAng="f76"/>
                <a:lnTo>
                  <a:pt x="f11" y="f7"/>
                </a:lnTo>
                <a:arcTo wR="f48" hR="f49" stAng="f89" swAng="f79"/>
                <a:arcTo wR="f27" hR="f28" stAng="f80" swAng="f81"/>
                <a:close/>
              </a:path>
              <a:path w="21600" h="21600">
                <a:moveTo>
                  <a:pt x="f8" y="f6"/>
                </a:moveTo>
                <a:arcTo wR="f58" hR="f39" stAng="f90" swAng="f84"/>
                <a:arcTo wR="f32" hR="f22" stAng="f85" swAng="f86"/>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805">
                <a:solidFill>
                  <a:srgbClr val="262626"/>
                </a:solidFill>
                <a:latin typeface="Liberation Sans" pitchFamily="18"/>
                <a:ea typeface="Microsoft YaHei" pitchFamily="2"/>
                <a:cs typeface="FreeSans" pitchFamily="2"/>
              </a:rPr>
              <a:t>Kafka</a:t>
            </a:r>
          </a:p>
        </p:txBody>
      </p:sp>
      <p:grpSp>
        <p:nvGrpSpPr>
          <p:cNvPr id="10" name="Group 11"/>
          <p:cNvGrpSpPr/>
          <p:nvPr/>
        </p:nvGrpSpPr>
        <p:grpSpPr>
          <a:xfrm>
            <a:off x="8540209" y="3131955"/>
            <a:ext cx="1808305" cy="455913"/>
            <a:chOff x="7734599" y="3452400"/>
            <a:chExt cx="1993321" cy="502560"/>
          </a:xfrm>
        </p:grpSpPr>
        <p:sp>
          <p:nvSpPr>
            <p:cNvPr id="11" name="AutoShape 12"/>
            <p:cNvSpPr/>
            <p:nvPr/>
          </p:nvSpPr>
          <p:spPr>
            <a:xfrm>
              <a:off x="7734599" y="3452400"/>
              <a:ext cx="1041479" cy="502560"/>
            </a:xfrm>
            <a:custGeom>
              <a:avLst/>
              <a:gdLst>
                <a:gd name="f0" fmla="val 10800000"/>
                <a:gd name="f1" fmla="val 5400000"/>
                <a:gd name="f2" fmla="val 180"/>
                <a:gd name="f3" fmla="val w"/>
                <a:gd name="f4" fmla="val h"/>
                <a:gd name="f5" fmla="val 0"/>
                <a:gd name="f6" fmla="val 21600"/>
                <a:gd name="f7" fmla="val 4300"/>
                <a:gd name="f8" fmla="+- 0 0 0"/>
                <a:gd name="f9" fmla="*/ f3 1 21600"/>
                <a:gd name="f10" fmla="*/ f4 1 21600"/>
                <a:gd name="f11" fmla="*/ f8 f0 1"/>
                <a:gd name="f12" fmla="*/ 0 f9 1"/>
                <a:gd name="f13" fmla="*/ 21600 f9 1"/>
                <a:gd name="f14" fmla="*/ 21600 f10 1"/>
                <a:gd name="f15" fmla="*/ 4300 f10 1"/>
                <a:gd name="f16" fmla="*/ 10800 f9 1"/>
                <a:gd name="f17" fmla="*/ 0 f10 1"/>
                <a:gd name="f18" fmla="*/ f11 1 f2"/>
                <a:gd name="f19" fmla="*/ 10800 f10 1"/>
                <a:gd name="f20" fmla="+- f18 0 f1"/>
              </a:gdLst>
              <a:ahLst/>
              <a:cxnLst>
                <a:cxn ang="3cd4">
                  <a:pos x="hc" y="t"/>
                </a:cxn>
                <a:cxn ang="0">
                  <a:pos x="r" y="vc"/>
                </a:cxn>
                <a:cxn ang="cd4">
                  <a:pos x="hc" y="b"/>
                </a:cxn>
                <a:cxn ang="cd2">
                  <a:pos x="l" y="vc"/>
                </a:cxn>
                <a:cxn ang="f20">
                  <a:pos x="f16" y="f17"/>
                </a:cxn>
                <a:cxn ang="f20">
                  <a:pos x="f12" y="f19"/>
                </a:cxn>
                <a:cxn ang="f20">
                  <a:pos x="f16" y="f14"/>
                </a:cxn>
                <a:cxn ang="f20">
                  <a:pos x="f13" y="f19"/>
                </a:cxn>
              </a:cxnLst>
              <a:rect l="f12" t="f15" r="f13" b="f14"/>
              <a:pathLst>
                <a:path w="21600" h="21600">
                  <a:moveTo>
                    <a:pt x="f7" y="f5"/>
                  </a:moveTo>
                  <a:lnTo>
                    <a:pt x="f6" y="f5"/>
                  </a:lnTo>
                  <a:lnTo>
                    <a:pt x="f6" y="f6"/>
                  </a:lnTo>
                  <a:lnTo>
                    <a:pt x="f5" y="f6"/>
                  </a:lnTo>
                  <a:lnTo>
                    <a:pt x="f5" y="f7"/>
                  </a:lnTo>
                  <a:lnTo>
                    <a:pt x="f7"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2" name="AutoShape 13"/>
            <p:cNvSpPr/>
            <p:nvPr/>
          </p:nvSpPr>
          <p:spPr>
            <a:xfrm>
              <a:off x="7983000" y="3452400"/>
              <a:ext cx="1102680" cy="502560"/>
            </a:xfrm>
            <a:custGeom>
              <a:avLst/>
              <a:gdLst>
                <a:gd name="f0" fmla="val 10800000"/>
                <a:gd name="f1" fmla="val 5400000"/>
                <a:gd name="f2" fmla="val 180"/>
                <a:gd name="f3" fmla="val w"/>
                <a:gd name="f4" fmla="val h"/>
                <a:gd name="f5" fmla="val 0"/>
                <a:gd name="f6" fmla="val 21600"/>
                <a:gd name="f7" fmla="val 4300"/>
                <a:gd name="f8" fmla="+- 0 0 0"/>
                <a:gd name="f9" fmla="*/ f3 1 21600"/>
                <a:gd name="f10" fmla="*/ f4 1 21600"/>
                <a:gd name="f11" fmla="*/ f8 f0 1"/>
                <a:gd name="f12" fmla="*/ 0 f9 1"/>
                <a:gd name="f13" fmla="*/ 21600 f9 1"/>
                <a:gd name="f14" fmla="*/ 21600 f10 1"/>
                <a:gd name="f15" fmla="*/ 4300 f10 1"/>
                <a:gd name="f16" fmla="*/ 10800 f9 1"/>
                <a:gd name="f17" fmla="*/ 0 f10 1"/>
                <a:gd name="f18" fmla="*/ f11 1 f2"/>
                <a:gd name="f19" fmla="*/ 10800 f10 1"/>
                <a:gd name="f20" fmla="+- f18 0 f1"/>
              </a:gdLst>
              <a:ahLst/>
              <a:cxnLst>
                <a:cxn ang="3cd4">
                  <a:pos x="hc" y="t"/>
                </a:cxn>
                <a:cxn ang="0">
                  <a:pos x="r" y="vc"/>
                </a:cxn>
                <a:cxn ang="cd4">
                  <a:pos x="hc" y="b"/>
                </a:cxn>
                <a:cxn ang="cd2">
                  <a:pos x="l" y="vc"/>
                </a:cxn>
                <a:cxn ang="f20">
                  <a:pos x="f16" y="f17"/>
                </a:cxn>
                <a:cxn ang="f20">
                  <a:pos x="f12" y="f19"/>
                </a:cxn>
                <a:cxn ang="f20">
                  <a:pos x="f16" y="f14"/>
                </a:cxn>
                <a:cxn ang="f20">
                  <a:pos x="f13" y="f19"/>
                </a:cxn>
              </a:cxnLst>
              <a:rect l="f12" t="f15" r="f13" b="f14"/>
              <a:pathLst>
                <a:path w="21600" h="21600">
                  <a:moveTo>
                    <a:pt x="f7" y="f5"/>
                  </a:moveTo>
                  <a:lnTo>
                    <a:pt x="f6" y="f5"/>
                  </a:lnTo>
                  <a:lnTo>
                    <a:pt x="f6" y="f6"/>
                  </a:lnTo>
                  <a:lnTo>
                    <a:pt x="f5" y="f6"/>
                  </a:lnTo>
                  <a:lnTo>
                    <a:pt x="f5" y="f7"/>
                  </a:lnTo>
                  <a:lnTo>
                    <a:pt x="f7"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3" name="AutoShape 14"/>
            <p:cNvSpPr/>
            <p:nvPr/>
          </p:nvSpPr>
          <p:spPr>
            <a:xfrm>
              <a:off x="8256240" y="3452400"/>
              <a:ext cx="1471680" cy="502560"/>
            </a:xfrm>
            <a:custGeom>
              <a:avLst/>
              <a:gdLst>
                <a:gd name="f0" fmla="val 10800000"/>
                <a:gd name="f1" fmla="val 5400000"/>
                <a:gd name="f2" fmla="val 180"/>
                <a:gd name="f3" fmla="val w"/>
                <a:gd name="f4" fmla="val h"/>
                <a:gd name="f5" fmla="val 0"/>
                <a:gd name="f6" fmla="val 21600"/>
                <a:gd name="f7" fmla="val 4300"/>
                <a:gd name="f8" fmla="+- 0 0 0"/>
                <a:gd name="f9" fmla="*/ f3 1 21600"/>
                <a:gd name="f10" fmla="*/ f4 1 21600"/>
                <a:gd name="f11" fmla="*/ f8 f0 1"/>
                <a:gd name="f12" fmla="*/ 0 f9 1"/>
                <a:gd name="f13" fmla="*/ 21600 f9 1"/>
                <a:gd name="f14" fmla="*/ 21600 f10 1"/>
                <a:gd name="f15" fmla="*/ 4300 f10 1"/>
                <a:gd name="f16" fmla="*/ 10800 f9 1"/>
                <a:gd name="f17" fmla="*/ 0 f10 1"/>
                <a:gd name="f18" fmla="*/ f11 1 f2"/>
                <a:gd name="f19" fmla="*/ 10800 f10 1"/>
                <a:gd name="f20" fmla="+- f18 0 f1"/>
              </a:gdLst>
              <a:ahLst/>
              <a:cxnLst>
                <a:cxn ang="3cd4">
                  <a:pos x="hc" y="t"/>
                </a:cxn>
                <a:cxn ang="0">
                  <a:pos x="r" y="vc"/>
                </a:cxn>
                <a:cxn ang="cd4">
                  <a:pos x="hc" y="b"/>
                </a:cxn>
                <a:cxn ang="cd2">
                  <a:pos x="l" y="vc"/>
                </a:cxn>
                <a:cxn ang="f20">
                  <a:pos x="f16" y="f17"/>
                </a:cxn>
                <a:cxn ang="f20">
                  <a:pos x="f12" y="f19"/>
                </a:cxn>
                <a:cxn ang="f20">
                  <a:pos x="f16" y="f14"/>
                </a:cxn>
                <a:cxn ang="f20">
                  <a:pos x="f13" y="f19"/>
                </a:cxn>
              </a:cxnLst>
              <a:rect l="f12" t="f15" r="f13" b="f14"/>
              <a:pathLst>
                <a:path w="21600" h="21600">
                  <a:moveTo>
                    <a:pt x="f7" y="f5"/>
                  </a:moveTo>
                  <a:lnTo>
                    <a:pt x="f6" y="f5"/>
                  </a:lnTo>
                  <a:lnTo>
                    <a:pt x="f6" y="f6"/>
                  </a:lnTo>
                  <a:lnTo>
                    <a:pt x="f5" y="f6"/>
                  </a:lnTo>
                  <a:lnTo>
                    <a:pt x="f5" y="f7"/>
                  </a:lnTo>
                  <a:lnTo>
                    <a:pt x="f7" y="f5"/>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en-US" sz="1633">
                  <a:solidFill>
                    <a:srgbClr val="262626"/>
                  </a:solidFill>
                  <a:latin typeface="Liberation Sans" pitchFamily="18"/>
                  <a:ea typeface="Microsoft YaHei" pitchFamily="2"/>
                  <a:cs typeface="FreeSans" pitchFamily="2"/>
                </a:rPr>
                <a:t>webserver</a:t>
              </a:r>
            </a:p>
          </p:txBody>
        </p:sp>
      </p:grpSp>
      <p:sp>
        <p:nvSpPr>
          <p:cNvPr id="14" name="AutoShape 15"/>
          <p:cNvSpPr/>
          <p:nvPr/>
        </p:nvSpPr>
        <p:spPr>
          <a:xfrm>
            <a:off x="3283816" y="3446457"/>
            <a:ext cx="425541" cy="919011"/>
          </a:xfrm>
          <a:custGeom>
            <a:avLst>
              <a:gd name="f0" fmla="val 50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5" name="AutoShape 16"/>
          <p:cNvSpPr/>
          <p:nvPr/>
        </p:nvSpPr>
        <p:spPr>
          <a:xfrm>
            <a:off x="4363508" y="3224052"/>
            <a:ext cx="1587858" cy="517965"/>
          </a:xfrm>
          <a:custGeom>
            <a:avLst>
              <a:gd name="f0" fmla="val 3140"/>
              <a:gd name="f1" fmla="val 30283"/>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805">
                <a:solidFill>
                  <a:srgbClr val="262626"/>
                </a:solidFill>
                <a:latin typeface="Liberation Sans" pitchFamily="18"/>
                <a:ea typeface="Microsoft YaHei" pitchFamily="2"/>
                <a:cs typeface="FreeSans" pitchFamily="2"/>
              </a:rPr>
              <a:t>推荐算法</a:t>
            </a:r>
          </a:p>
        </p:txBody>
      </p:sp>
      <p:sp>
        <p:nvSpPr>
          <p:cNvPr id="16" name="Line 17"/>
          <p:cNvSpPr/>
          <p:nvPr/>
        </p:nvSpPr>
        <p:spPr>
          <a:xfrm>
            <a:off x="5951040" y="2336720"/>
            <a:ext cx="1306" cy="3256057"/>
          </a:xfrm>
          <a:prstGeom prst="line">
            <a:avLst/>
          </a:prstGeom>
          <a:noFill/>
          <a:ln w="9360" cap="sq">
            <a:solidFill>
              <a:srgbClr val="262626"/>
            </a:solidFill>
            <a:custDash>
              <a:ds d="100000" sp="100000"/>
              <a:ds d="400000" sp="100000"/>
            </a:custDash>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7" name="Line 18"/>
          <p:cNvSpPr/>
          <p:nvPr/>
        </p:nvSpPr>
        <p:spPr>
          <a:xfrm>
            <a:off x="2129990" y="2060428"/>
            <a:ext cx="1306" cy="3532022"/>
          </a:xfrm>
          <a:prstGeom prst="line">
            <a:avLst/>
          </a:prstGeom>
          <a:noFill/>
          <a:ln w="15840" cap="sq">
            <a:solidFill>
              <a:srgbClr val="262626"/>
            </a:solidFill>
            <a:prstDash val="solid"/>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8" name="Line 19"/>
          <p:cNvSpPr/>
          <p:nvPr/>
        </p:nvSpPr>
        <p:spPr>
          <a:xfrm>
            <a:off x="2129989" y="2060428"/>
            <a:ext cx="8286780" cy="1306"/>
          </a:xfrm>
          <a:prstGeom prst="line">
            <a:avLst/>
          </a:prstGeom>
          <a:noFill/>
          <a:ln w="15840" cap="sq">
            <a:solidFill>
              <a:srgbClr val="262626"/>
            </a:solidFill>
            <a:prstDash val="solid"/>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9" name="Line 20"/>
          <p:cNvSpPr/>
          <p:nvPr/>
        </p:nvSpPr>
        <p:spPr>
          <a:xfrm>
            <a:off x="2129989" y="5592450"/>
            <a:ext cx="8286780" cy="1960"/>
          </a:xfrm>
          <a:prstGeom prst="line">
            <a:avLst/>
          </a:prstGeom>
          <a:noFill/>
          <a:ln w="15840" cap="sq">
            <a:solidFill>
              <a:srgbClr val="262626"/>
            </a:solidFill>
            <a:prstDash val="solid"/>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20" name="Line 21"/>
          <p:cNvSpPr/>
          <p:nvPr/>
        </p:nvSpPr>
        <p:spPr>
          <a:xfrm>
            <a:off x="10416769" y="2060428"/>
            <a:ext cx="1960" cy="3532022"/>
          </a:xfrm>
          <a:prstGeom prst="line">
            <a:avLst/>
          </a:prstGeom>
          <a:noFill/>
          <a:ln w="15840" cap="sq">
            <a:solidFill>
              <a:srgbClr val="262626"/>
            </a:solidFill>
            <a:prstDash val="solid"/>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21" name="AutoShape 22"/>
          <p:cNvSpPr/>
          <p:nvPr/>
        </p:nvSpPr>
        <p:spPr>
          <a:xfrm>
            <a:off x="9203831" y="3590808"/>
            <a:ext cx="571525" cy="1350757"/>
          </a:xfrm>
          <a:custGeom>
            <a:avLst>
              <a:gd name="f0" fmla="val 17024"/>
              <a:gd name="f1" fmla="val 20456"/>
              <a:gd name="f2" fmla="val 5400"/>
            </a:avLst>
            <a:gdLst>
              <a:gd name="f3" fmla="val 21600000"/>
              <a:gd name="f4" fmla="val 10800000"/>
              <a:gd name="f5" fmla="val 5400000"/>
              <a:gd name="f6" fmla="val 180"/>
              <a:gd name="f7" fmla="val w"/>
              <a:gd name="f8" fmla="val h"/>
              <a:gd name="f9" fmla="val 0"/>
              <a:gd name="f10" fmla="val 21600"/>
              <a:gd name="f11" fmla="*/ 5419351 1 1725033"/>
              <a:gd name="f12" fmla="+- 0 0 21600"/>
              <a:gd name="f13" fmla="*/ 21600 21600 1"/>
              <a:gd name="f14" fmla="*/ 21600 2195 1"/>
              <a:gd name="f15" fmla="*/ 21600 14189 1"/>
              <a:gd name="f16" fmla="val 10800"/>
              <a:gd name="f17" fmla="val 3375"/>
              <a:gd name="f18" fmla="+- 0 0 0"/>
              <a:gd name="f19" fmla="*/ f7 1 21600"/>
              <a:gd name="f20" fmla="*/ f8 1 21600"/>
              <a:gd name="f21" fmla="*/ f14 1 16384"/>
              <a:gd name="f22" fmla="*/ f15 1 16384"/>
              <a:gd name="f23" fmla="pin f9 f1 f10"/>
              <a:gd name="f24" fmla="pin 0 f2 f10"/>
              <a:gd name="f25" fmla="min f12 f10"/>
              <a:gd name="f26" fmla="max f12 f10"/>
              <a:gd name="f27" fmla="*/ f18 f4 1"/>
              <a:gd name="f28" fmla="val f23"/>
              <a:gd name="f29" fmla="val f24"/>
              <a:gd name="f30" fmla="+- f23 f23 0"/>
              <a:gd name="f31" fmla="*/ f24 1 21600"/>
              <a:gd name="f32" fmla="*/ f24 f24 1"/>
              <a:gd name="f33" fmla="*/ f9 f19 1"/>
              <a:gd name="f34" fmla="*/ f23 f20 1"/>
              <a:gd name="f35" fmla="*/ f24 f19 1"/>
              <a:gd name="f36" fmla="*/ 21600 f20 1"/>
              <a:gd name="f37" fmla="*/ f21 f19 1"/>
              <a:gd name="f38" fmla="*/ f22 f19 1"/>
              <a:gd name="f39" fmla="+- f26 0 f25"/>
              <a:gd name="f40" fmla="*/ 0 f19 1"/>
              <a:gd name="f41" fmla="*/ f27 1 f6"/>
              <a:gd name="f42" fmla="*/ f10 f19 1"/>
              <a:gd name="f43" fmla="+- f30 0 21600"/>
              <a:gd name="f44" fmla="*/ f31 f31 1"/>
              <a:gd name="f45" fmla="+- f13 0 f32"/>
              <a:gd name="f46" fmla="*/ f39 1 2"/>
              <a:gd name="f47" fmla="+- f41 0 f5"/>
              <a:gd name="f48" fmla="*/ f29 f19 1"/>
              <a:gd name="f49" fmla="+- f43 f23 0"/>
              <a:gd name="f50" fmla="+- 1 0 f44"/>
              <a:gd name="f51" fmla="+- f43 0 128"/>
              <a:gd name="f52" fmla="sqrt f45"/>
              <a:gd name="f53" fmla="+- f25 f46 0"/>
              <a:gd name="f54" fmla="sqrt f50"/>
              <a:gd name="f55" fmla="+- f52 21600 0"/>
              <a:gd name="f56" fmla="+- 0 0 f53"/>
              <a:gd name="f57" fmla="+- f10 0 f53"/>
              <a:gd name="f58" fmla="+- f29 0 f53"/>
              <a:gd name="f59" fmla="*/ f13 1 f55"/>
              <a:gd name="f60" fmla="+- f59 64 0"/>
              <a:gd name="f61" fmla="pin f60 f0 f51"/>
              <a:gd name="f62" fmla="+- f61 21600 0"/>
              <a:gd name="f63" fmla="+- f49 0 f61"/>
              <a:gd name="f64" fmla="+- 21600 f61 0"/>
              <a:gd name="f65" fmla="+- f43 0 f61"/>
              <a:gd name="f66" fmla="+- 21600 0 f61"/>
              <a:gd name="f67" fmla="*/ f61 1 2"/>
              <a:gd name="f68" fmla="*/ f61 f20 1"/>
              <a:gd name="f69" fmla="+- f62 0 f23"/>
              <a:gd name="f70" fmla="*/ f63 1 2"/>
              <a:gd name="f71" fmla="*/ f64 1 2"/>
              <a:gd name="f72" fmla="*/ f65 1 2"/>
              <a:gd name="f73" fmla="*/ f66 1 2"/>
              <a:gd name="f74" fmla="min f65 f28"/>
              <a:gd name="f75" fmla="max f65 f28"/>
              <a:gd name="f76" fmla="*/ f69 1 2"/>
              <a:gd name="f77" fmla="+- f71 128 0"/>
              <a:gd name="f78" fmla="*/ f73 1 f67"/>
              <a:gd name="f79" fmla="min 0 f69"/>
              <a:gd name="f80" fmla="max 0 f69"/>
              <a:gd name="f81" fmla="+- f75 0 f74"/>
              <a:gd name="f82" fmla="*/ f72 f20 1"/>
              <a:gd name="f83" fmla="*/ f71 f20 1"/>
              <a:gd name="f84" fmla="*/ f76 f54 1"/>
              <a:gd name="f85" fmla="+- f76 f70 0"/>
              <a:gd name="f86" fmla="*/ f78 f78 1"/>
              <a:gd name="f87" fmla="*/ f76 1 2"/>
              <a:gd name="f88" fmla="+- f80 0 f79"/>
              <a:gd name="f89" fmla="*/ f81 1 2"/>
              <a:gd name="f90" fmla="+- f76 f84 0"/>
              <a:gd name="f91" fmla="+- f70 f84 0"/>
              <a:gd name="f92" fmla="*/ f85 1 2"/>
              <a:gd name="f93" fmla="+- 1 0 f86"/>
              <a:gd name="f94" fmla="+- f23 0 f87"/>
              <a:gd name="f95" fmla="*/ f87 f20 1"/>
              <a:gd name="f96" fmla="*/ f88 1 2"/>
              <a:gd name="f97" fmla="+- f74 f89 0"/>
              <a:gd name="f98" fmla="*/ f46 f89 1"/>
              <a:gd name="f99" fmla="+- f90 f23 0"/>
              <a:gd name="f100" fmla="+- f92 0 f76"/>
              <a:gd name="f101" fmla="sqrt f93"/>
              <a:gd name="f102" fmla="*/ f94 f20 1"/>
              <a:gd name="f103" fmla="+- f79 f96 0"/>
              <a:gd name="f104" fmla="*/ f46 f96 1"/>
              <a:gd name="f105" fmla="+- f70 0 f97"/>
              <a:gd name="f106" fmla="+- f91 0 f97"/>
              <a:gd name="f107" fmla="+- f92 0 f97"/>
              <a:gd name="f108" fmla="+- f65 0 f97"/>
              <a:gd name="f109" fmla="*/ f92 f20 1"/>
              <a:gd name="f110" fmla="+- f99 0 21600"/>
              <a:gd name="f111" fmla="*/ f100 1 f76"/>
              <a:gd name="f112" fmla="*/ 21600 f101 1"/>
              <a:gd name="f113" fmla="+- 0 0 f103"/>
              <a:gd name="f114" fmla="+- f76 0 f103"/>
              <a:gd name="f115" fmla="at2 f57 f105"/>
              <a:gd name="f116" fmla="at2 f58 f106"/>
              <a:gd name="f117" fmla="+- f90 0 f103"/>
              <a:gd name="f118" fmla="+- f92 0 f103"/>
              <a:gd name="f119" fmla="at2 f56 f108"/>
              <a:gd name="f120" fmla="+- f110 21600 0"/>
              <a:gd name="f121" fmla="*/ f111 f111 1"/>
              <a:gd name="f122" fmla="+- f112 0 64"/>
              <a:gd name="f123" fmla="at2 f56 f113"/>
              <a:gd name="f124" fmla="at2 f57 f114"/>
              <a:gd name="f125" fmla="+- f115 f5 0"/>
              <a:gd name="f126" fmla="+- f116 f5 0"/>
              <a:gd name="f127" fmla="at2 f58 f117"/>
              <a:gd name="f128" fmla="+- f119 f5 0"/>
              <a:gd name="f129" fmla="*/ f110 f20 1"/>
              <a:gd name="f130" fmla="+- f120 0 f61"/>
              <a:gd name="f131" fmla="+- 1 0 f121"/>
              <a:gd name="f132" fmla="+- f123 f5 0"/>
              <a:gd name="f133" fmla="+- f124 f5 0"/>
              <a:gd name="f134" fmla="*/ f125 f11 1"/>
              <a:gd name="f135" fmla="*/ f126 f11 1"/>
              <a:gd name="f136" fmla="+- f127 f5 0"/>
              <a:gd name="f137" fmla="*/ f128 f11 1"/>
              <a:gd name="f138" fmla="sqrt f131"/>
              <a:gd name="f139" fmla="*/ f132 f11 1"/>
              <a:gd name="f140" fmla="*/ f133 f11 1"/>
              <a:gd name="f141" fmla="*/ f134 1 f4"/>
              <a:gd name="f142" fmla="*/ f135 1 f4"/>
              <a:gd name="f143" fmla="*/ f136 f11 1"/>
              <a:gd name="f144" fmla="*/ f137 1 f4"/>
              <a:gd name="f145" fmla="*/ f130 f20 1"/>
              <a:gd name="f146" fmla="*/ 21600 f138 1"/>
              <a:gd name="f147" fmla="*/ f139 1 f4"/>
              <a:gd name="f148" fmla="*/ f140 1 f4"/>
              <a:gd name="f149" fmla="+- 0 0 f141"/>
              <a:gd name="f150" fmla="+- 0 0 f142"/>
              <a:gd name="f151" fmla="*/ f143 1 f4"/>
              <a:gd name="f152" fmla="+- 0 0 f144"/>
              <a:gd name="f153" fmla="+- 0 0 f147"/>
              <a:gd name="f154" fmla="+- 0 0 f148"/>
              <a:gd name="f155" fmla="+- 0 0 f149"/>
              <a:gd name="f156" fmla="+- 0 0 f150"/>
              <a:gd name="f157" fmla="+- f146 0 f53"/>
              <a:gd name="f158" fmla="+- 0 0 f151"/>
              <a:gd name="f159" fmla="+- 0 0 f152"/>
              <a:gd name="f160" fmla="+- 0 0 f153"/>
              <a:gd name="f161" fmla="+- 0 0 f154"/>
              <a:gd name="f162" fmla="*/ f155 f4 1"/>
              <a:gd name="f163" fmla="*/ f156 f4 1"/>
              <a:gd name="f164" fmla="at2 f157 f118"/>
              <a:gd name="f165" fmla="+- 0 0 f158"/>
              <a:gd name="f166" fmla="at2 f157 f107"/>
              <a:gd name="f167" fmla="*/ f159 f4 1"/>
              <a:gd name="f168" fmla="*/ f160 f4 1"/>
              <a:gd name="f169" fmla="*/ f161 f4 1"/>
              <a:gd name="f170" fmla="*/ f162 1 f11"/>
              <a:gd name="f171" fmla="*/ f163 1 f11"/>
              <a:gd name="f172" fmla="+- f164 f5 0"/>
              <a:gd name="f173" fmla="*/ f165 f4 1"/>
              <a:gd name="f174" fmla="+- f166 f5 0"/>
              <a:gd name="f175" fmla="*/ f167 1 f11"/>
              <a:gd name="f176" fmla="*/ f168 1 f11"/>
              <a:gd name="f177" fmla="*/ f169 1 f11"/>
              <a:gd name="f178" fmla="+- f170 0 f5"/>
              <a:gd name="f179" fmla="+- f171 0 f5"/>
              <a:gd name="f180" fmla="*/ f172 f11 1"/>
              <a:gd name="f181" fmla="*/ f173 1 f11"/>
              <a:gd name="f182" fmla="*/ f174 f11 1"/>
              <a:gd name="f183" fmla="+- f175 0 f5"/>
              <a:gd name="f184" fmla="+- f176 0 f5"/>
              <a:gd name="f185" fmla="+- f177 0 f5"/>
              <a:gd name="f186" fmla="cos 1 f178"/>
              <a:gd name="f187" fmla="sin 1 f178"/>
              <a:gd name="f188" fmla="+- f179 0 f178"/>
              <a:gd name="f189" fmla="*/ f180 1 f4"/>
              <a:gd name="f190" fmla="+- f181 0 f5"/>
              <a:gd name="f191" fmla="*/ f182 1 f4"/>
              <a:gd name="f192" fmla="cos 1 f184"/>
              <a:gd name="f193" fmla="sin 1 f184"/>
              <a:gd name="f194" fmla="+- f185 0 f184"/>
              <a:gd name="f195" fmla="+- 0 0 f186"/>
              <a:gd name="f196" fmla="+- 0 0 f187"/>
              <a:gd name="f197" fmla="+- f188 f3 0"/>
              <a:gd name="f198" fmla="+- 0 0 f189"/>
              <a:gd name="f199" fmla="cos 1 f190"/>
              <a:gd name="f200" fmla="sin 1 f190"/>
              <a:gd name="f201" fmla="+- 0 0 f191"/>
              <a:gd name="f202" fmla="+- 0 0 f192"/>
              <a:gd name="f203" fmla="+- 0 0 f193"/>
              <a:gd name="f204" fmla="+- f194 f3 0"/>
              <a:gd name="f205" fmla="*/ f89 f195 1"/>
              <a:gd name="f206" fmla="*/ f46 f196 1"/>
              <a:gd name="f207" fmla="?: f188 f188 f197"/>
              <a:gd name="f208" fmla="+- 0 0 f199"/>
              <a:gd name="f209" fmla="+- 0 0 f200"/>
              <a:gd name="f210" fmla="+- 0 0 f198"/>
              <a:gd name="f211" fmla="+- 0 0 f201"/>
              <a:gd name="f212" fmla="*/ f96 f202 1"/>
              <a:gd name="f213" fmla="*/ f46 f203 1"/>
              <a:gd name="f214" fmla="?: f194 f194 f204"/>
              <a:gd name="f215" fmla="*/ f205 f205 1"/>
              <a:gd name="f216" fmla="*/ f206 f206 1"/>
              <a:gd name="f217" fmla="*/ f96 f208 1"/>
              <a:gd name="f218" fmla="*/ f46 f209 1"/>
              <a:gd name="f219" fmla="*/ f210 f4 1"/>
              <a:gd name="f220" fmla="*/ f211 f4 1"/>
              <a:gd name="f221" fmla="*/ f212 f212 1"/>
              <a:gd name="f222" fmla="*/ f213 f213 1"/>
              <a:gd name="f223" fmla="+- f215 f216 0"/>
              <a:gd name="f224" fmla="*/ f217 f217 1"/>
              <a:gd name="f225" fmla="*/ f218 f218 1"/>
              <a:gd name="f226" fmla="*/ f219 1 f11"/>
              <a:gd name="f227" fmla="*/ f220 1 f11"/>
              <a:gd name="f228" fmla="+- f221 f222 0"/>
              <a:gd name="f229" fmla="sqrt f223"/>
              <a:gd name="f230" fmla="+- f224 f225 0"/>
              <a:gd name="f231" fmla="+- f226 0 f5"/>
              <a:gd name="f232" fmla="+- f227 0 f5"/>
              <a:gd name="f233" fmla="sqrt f228"/>
              <a:gd name="f234" fmla="*/ f98 1 f229"/>
              <a:gd name="f235" fmla="sqrt f230"/>
              <a:gd name="f236" fmla="+- f231 0 f190"/>
              <a:gd name="f237" fmla="cos 1 f232"/>
              <a:gd name="f238" fmla="sin 1 f232"/>
              <a:gd name="f239" fmla="+- f183 0 f232"/>
              <a:gd name="f240" fmla="+- f232 0 f178"/>
              <a:gd name="f241" fmla="*/ f104 1 f233"/>
              <a:gd name="f242" fmla="*/ f195 f234 1"/>
              <a:gd name="f243" fmla="*/ f196 f234 1"/>
              <a:gd name="f244" fmla="*/ f104 1 f235"/>
              <a:gd name="f245" fmla="+- f236 0 f3"/>
              <a:gd name="f246" fmla="+- 0 0 f237"/>
              <a:gd name="f247" fmla="+- 0 0 f238"/>
              <a:gd name="f248" fmla="+- f239 0 f3"/>
              <a:gd name="f249" fmla="+- f240 0 f3"/>
              <a:gd name="f250" fmla="*/ f202 f241 1"/>
              <a:gd name="f251" fmla="*/ f203 f241 1"/>
              <a:gd name="f252" fmla="+- f53 0 f242"/>
              <a:gd name="f253" fmla="+- f97 0 f243"/>
              <a:gd name="f254" fmla="*/ f208 f244 1"/>
              <a:gd name="f255" fmla="*/ f209 f244 1"/>
              <a:gd name="f256" fmla="?: f236 f245 f236"/>
              <a:gd name="f257" fmla="*/ f89 f246 1"/>
              <a:gd name="f258" fmla="*/ f46 f247 1"/>
              <a:gd name="f259" fmla="?: f239 f248 f239"/>
              <a:gd name="f260" fmla="?: f240 f249 f240"/>
              <a:gd name="f261" fmla="+- f53 0 f250"/>
              <a:gd name="f262" fmla="+- f103 0 f251"/>
              <a:gd name="f263" fmla="+- f53 0 f254"/>
              <a:gd name="f264" fmla="+- f103 0 f255"/>
              <a:gd name="f265" fmla="*/ f257 f257 1"/>
              <a:gd name="f266" fmla="*/ f258 f258 1"/>
              <a:gd name="f267" fmla="+- f265 f266 0"/>
              <a:gd name="f268" fmla="sqrt f267"/>
              <a:gd name="f269" fmla="*/ f98 1 f268"/>
              <a:gd name="f270" fmla="*/ f246 f269 1"/>
              <a:gd name="f271" fmla="*/ f247 f269 1"/>
              <a:gd name="f272" fmla="+- f53 0 f270"/>
              <a:gd name="f273" fmla="+- f97 0 f271"/>
            </a:gdLst>
            <a:ahLst>
              <a:ahXY gdRefY="f0" minY="f60" maxY="f51">
                <a:pos x="f33" y="f68"/>
              </a:ahXY>
              <a:ahXY gdRefY="f1" minY="f9" maxY="f10">
                <a:pos x="f33" y="f34"/>
              </a:ahXY>
              <a:ahXY gdRefX="f2" minX="f9" maxX="f10">
                <a:pos x="f35" y="f36"/>
              </a:ahXY>
            </a:ahLst>
            <a:cxnLst>
              <a:cxn ang="3cd4">
                <a:pos x="hc" y="t"/>
              </a:cxn>
              <a:cxn ang="0">
                <a:pos x="r" y="vc"/>
              </a:cxn>
              <a:cxn ang="cd4">
                <a:pos x="hc" y="b"/>
              </a:cxn>
              <a:cxn ang="cd2">
                <a:pos x="l" y="vc"/>
              </a:cxn>
              <a:cxn ang="f47">
                <a:pos x="f40" y="f82"/>
              </a:cxn>
              <a:cxn ang="f47">
                <a:pos x="f48" y="f129"/>
              </a:cxn>
              <a:cxn ang="f47">
                <a:pos x="f40" y="f83"/>
              </a:cxn>
              <a:cxn ang="f47">
                <a:pos x="f48" y="f145"/>
              </a:cxn>
              <a:cxn ang="f47">
                <a:pos x="f42" y="f109"/>
              </a:cxn>
            </a:cxnLst>
            <a:rect l="f37" t="f95" r="f38" b="f102"/>
            <a:pathLst>
              <a:path w="21600" h="21600">
                <a:moveTo>
                  <a:pt x="f261" y="f262"/>
                </a:moveTo>
                <a:arcTo wR="f46" hR="f96" stAng="f184" swAng="f214"/>
                <a:moveTo>
                  <a:pt x="f252" y="f253"/>
                </a:moveTo>
                <a:arcTo wR="f46" hR="f89" stAng="f178" swAng="f207"/>
                <a:lnTo>
                  <a:pt x="f29" y="f130"/>
                </a:lnTo>
                <a:lnTo>
                  <a:pt x="f9" y="f71"/>
                </a:lnTo>
                <a:lnTo>
                  <a:pt x="f29" y="f110"/>
                </a:lnTo>
                <a:lnTo>
                  <a:pt x="f263" y="f264"/>
                </a:lnTo>
                <a:arcTo wR="f46" hR="f96" stAng="f190" swAng="f256"/>
                <a:lnTo>
                  <a:pt x="f272" y="f273"/>
                </a:lnTo>
                <a:arcTo wR="f46" hR="f89" stAng="f232" swAng="f259"/>
                <a:close/>
              </a:path>
              <a:path w="21600" h="21600">
                <a:moveTo>
                  <a:pt x="f261" y="f262"/>
                </a:moveTo>
                <a:arcTo wR="f46" hR="f96" stAng="f184" swAng="f214"/>
                <a:lnTo>
                  <a:pt x="f252" y="f253"/>
                </a:lnTo>
                <a:arcTo wR="f46" hR="f89" stAng="f178" swAng="f260"/>
                <a:lnTo>
                  <a:pt x="f272" y="f273"/>
                </a:lnTo>
                <a:arcTo wR="f46" hR="f89" stAng="f232" swAng="f259"/>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2" name="AutoShape 23"/>
          <p:cNvSpPr/>
          <p:nvPr/>
        </p:nvSpPr>
        <p:spPr>
          <a:xfrm>
            <a:off x="7390954" y="3789372"/>
            <a:ext cx="338343" cy="790663"/>
          </a:xfrm>
          <a:custGeom>
            <a:avLst>
              <a:gd name="f0" fmla="val 4613"/>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3" name="AutoShape 24"/>
          <p:cNvSpPr/>
          <p:nvPr/>
        </p:nvSpPr>
        <p:spPr>
          <a:xfrm>
            <a:off x="3255403" y="1800139"/>
            <a:ext cx="511433" cy="955589"/>
          </a:xfrm>
          <a:custGeom>
            <a:avLst>
              <a:gd name="f0" fmla="val 5783"/>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4" name="AutoShape 25"/>
          <p:cNvSpPr/>
          <p:nvPr/>
        </p:nvSpPr>
        <p:spPr>
          <a:xfrm>
            <a:off x="7305063" y="1801772"/>
            <a:ext cx="511433" cy="1277929"/>
          </a:xfrm>
          <a:custGeom>
            <a:avLst>
              <a:gd name="f0" fmla="val 4318"/>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5" name="Text Box 26"/>
          <p:cNvSpPr/>
          <p:nvPr/>
        </p:nvSpPr>
        <p:spPr>
          <a:xfrm>
            <a:off x="8194354" y="2311573"/>
            <a:ext cx="2017645" cy="40790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452" b="1">
                <a:solidFill>
                  <a:srgbClr val="005777"/>
                </a:solidFill>
                <a:latin typeface="微软雅黑" pitchFamily="18"/>
                <a:ea typeface="微软雅黑" pitchFamily="2"/>
                <a:cs typeface="微软雅黑" pitchFamily="2"/>
              </a:rPr>
              <a:t>在线推荐模块</a:t>
            </a:r>
          </a:p>
        </p:txBody>
      </p:sp>
      <p:sp>
        <p:nvSpPr>
          <p:cNvPr id="26" name="Text Box 27"/>
          <p:cNvSpPr/>
          <p:nvPr/>
        </p:nvSpPr>
        <p:spPr>
          <a:xfrm>
            <a:off x="4433397" y="2311572"/>
            <a:ext cx="2016012" cy="4075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452" b="1">
                <a:solidFill>
                  <a:srgbClr val="005777"/>
                </a:solidFill>
                <a:latin typeface="微软雅黑" pitchFamily="18"/>
                <a:ea typeface="微软雅黑" pitchFamily="2"/>
                <a:cs typeface="微软雅黑" pitchFamily="2"/>
              </a:rPr>
              <a:t>离线推荐模块</a:t>
            </a:r>
          </a:p>
        </p:txBody>
      </p:sp>
      <p:sp>
        <p:nvSpPr>
          <p:cNvPr id="27" name="Text Box 28"/>
          <p:cNvSpPr/>
          <p:nvPr/>
        </p:nvSpPr>
        <p:spPr>
          <a:xfrm>
            <a:off x="4144369" y="1547362"/>
            <a:ext cx="2887995" cy="4082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1452" b="1">
                <a:solidFill>
                  <a:srgbClr val="005777"/>
                </a:solidFill>
                <a:latin typeface="微软雅黑" pitchFamily="18"/>
                <a:ea typeface="微软雅黑" pitchFamily="2"/>
                <a:cs typeface="微软雅黑" pitchFamily="2"/>
              </a:rPr>
              <a:t>              </a:t>
            </a:r>
            <a:r>
              <a:rPr lang="zh-CN" altLang="en-US" sz="1814" b="1">
                <a:solidFill>
                  <a:srgbClr val="005777"/>
                </a:solidFill>
                <a:latin typeface="微软雅黑" pitchFamily="18"/>
                <a:ea typeface="微软雅黑" pitchFamily="2"/>
                <a:cs typeface="微软雅黑" pitchFamily="2"/>
              </a:rPr>
              <a:t>推 荐 结 果</a:t>
            </a:r>
          </a:p>
        </p:txBody>
      </p:sp>
      <p:sp>
        <p:nvSpPr>
          <p:cNvPr id="28" name="AutoShape 29"/>
          <p:cNvSpPr/>
          <p:nvPr/>
        </p:nvSpPr>
        <p:spPr>
          <a:xfrm>
            <a:off x="4144369" y="4076440"/>
            <a:ext cx="871330" cy="289355"/>
          </a:xfrm>
          <a:custGeom>
            <a:avLst>
              <a:gd name="f0" fmla="val 18022"/>
              <a:gd name="f1" fmla="val 20706"/>
              <a:gd name="f2" fmla="val 16200"/>
            </a:avLst>
            <a:gdLst>
              <a:gd name="f3" fmla="val 21600000"/>
              <a:gd name="f4" fmla="val 10800000"/>
              <a:gd name="f5" fmla="val 5400000"/>
              <a:gd name="f6" fmla="val 180"/>
              <a:gd name="f7" fmla="val w"/>
              <a:gd name="f8" fmla="val h"/>
              <a:gd name="f9" fmla="val 0"/>
              <a:gd name="f10" fmla="val 21600"/>
              <a:gd name="f11" fmla="*/ 5419351 1 1725033"/>
              <a:gd name="f12" fmla="*/ 21600 2 1"/>
              <a:gd name="f13" fmla="*/ 21600 21600 1"/>
              <a:gd name="f14" fmla="*/ 21600 2195 1"/>
              <a:gd name="f15" fmla="*/ 21600 14189 1"/>
              <a:gd name="f16" fmla="val 10800"/>
              <a:gd name="f17" fmla="val 3375"/>
              <a:gd name="f18" fmla="+- 0 0 0"/>
              <a:gd name="f19" fmla="*/ f7 1 21600"/>
              <a:gd name="f20" fmla="*/ f8 1 21600"/>
              <a:gd name="f21" fmla="*/ f14 1 16384"/>
              <a:gd name="f22" fmla="*/ f15 1 16384"/>
              <a:gd name="f23" fmla="pin f9 f1 f10"/>
              <a:gd name="f24" fmla="pin f9 f2 f10"/>
              <a:gd name="f25" fmla="min 0 f12"/>
              <a:gd name="f26" fmla="max 0 f12"/>
              <a:gd name="f27" fmla="*/ f18 f4 1"/>
              <a:gd name="f28" fmla="val f23"/>
              <a:gd name="f29" fmla="val f24"/>
              <a:gd name="f30" fmla="+- f23 f23 0"/>
              <a:gd name="f31" fmla="+- 21600 0 f24"/>
              <a:gd name="f32" fmla="*/ 21600 f20 1"/>
              <a:gd name="f33" fmla="*/ f23 f19 1"/>
              <a:gd name="f34" fmla="*/ 21600 f19 1"/>
              <a:gd name="f35" fmla="*/ f24 f20 1"/>
              <a:gd name="f36" fmla="*/ f22 f20 1"/>
              <a:gd name="f37" fmla="*/ f21 f20 1"/>
              <a:gd name="f38" fmla="+- f26 0 f25"/>
              <a:gd name="f39" fmla="*/ 0 f20 1"/>
              <a:gd name="f40" fmla="*/ f27 1 f6"/>
              <a:gd name="f41" fmla="*/ f10 f20 1"/>
              <a:gd name="f42" fmla="+- f30 0 21600"/>
              <a:gd name="f43" fmla="*/ f31 1 21600"/>
              <a:gd name="f44" fmla="*/ f31 f31 1"/>
              <a:gd name="f45" fmla="*/ f38 1 2"/>
              <a:gd name="f46" fmla="+- f40 0 f5"/>
              <a:gd name="f47" fmla="*/ f29 f20 1"/>
              <a:gd name="f48" fmla="+- f42 f23 0"/>
              <a:gd name="f49" fmla="*/ f43 f43 1"/>
              <a:gd name="f50" fmla="+- f42 0 128"/>
              <a:gd name="f51" fmla="+- f13 0 f44"/>
              <a:gd name="f52" fmla="+- f25 f45 0"/>
              <a:gd name="f53" fmla="+- 1 0 f49"/>
              <a:gd name="f54" fmla="sqrt f51"/>
              <a:gd name="f55" fmla="+- f10 0 f52"/>
              <a:gd name="f56" fmla="+- 0 0 f52"/>
              <a:gd name="f57" fmla="+- f29 0 f52"/>
              <a:gd name="f58" fmla="sqrt f53"/>
              <a:gd name="f59" fmla="+- f54 21600 0"/>
              <a:gd name="f60" fmla="*/ f13 1 f59"/>
              <a:gd name="f61" fmla="+- f60 64 0"/>
              <a:gd name="f62" fmla="pin f61 f0 f50"/>
              <a:gd name="f63" fmla="+- f62 21600 0"/>
              <a:gd name="f64" fmla="+- f48 0 f62"/>
              <a:gd name="f65" fmla="+- 21600 f62 0"/>
              <a:gd name="f66" fmla="+- f42 0 f62"/>
              <a:gd name="f67" fmla="+- 21600 0 f62"/>
              <a:gd name="f68" fmla="*/ f62 1 2"/>
              <a:gd name="f69" fmla="*/ f62 f19 1"/>
              <a:gd name="f70" fmla="+- f63 0 f23"/>
              <a:gd name="f71" fmla="*/ f64 1 2"/>
              <a:gd name="f72" fmla="*/ f65 1 2"/>
              <a:gd name="f73" fmla="*/ f66 1 2"/>
              <a:gd name="f74" fmla="*/ f67 1 2"/>
              <a:gd name="f75" fmla="min f66 f28"/>
              <a:gd name="f76" fmla="max f66 f28"/>
              <a:gd name="f77" fmla="*/ f70 1 2"/>
              <a:gd name="f78" fmla="+- f72 128 0"/>
              <a:gd name="f79" fmla="*/ f74 1 f68"/>
              <a:gd name="f80" fmla="min 0 f70"/>
              <a:gd name="f81" fmla="max 0 f70"/>
              <a:gd name="f82" fmla="+- f76 0 f75"/>
              <a:gd name="f83" fmla="*/ f73 f19 1"/>
              <a:gd name="f84" fmla="*/ f72 f19 1"/>
              <a:gd name="f85" fmla="*/ f77 f58 1"/>
              <a:gd name="f86" fmla="+- f77 f71 0"/>
              <a:gd name="f87" fmla="*/ f79 f79 1"/>
              <a:gd name="f88" fmla="*/ f77 1 2"/>
              <a:gd name="f89" fmla="+- f81 0 f80"/>
              <a:gd name="f90" fmla="*/ f82 1 2"/>
              <a:gd name="f91" fmla="+- f77 f85 0"/>
              <a:gd name="f92" fmla="+- f71 f85 0"/>
              <a:gd name="f93" fmla="*/ f86 1 2"/>
              <a:gd name="f94" fmla="+- 1 0 f87"/>
              <a:gd name="f95" fmla="+- f23 0 f88"/>
              <a:gd name="f96" fmla="*/ f88 f19 1"/>
              <a:gd name="f97" fmla="*/ f89 1 2"/>
              <a:gd name="f98" fmla="+- f75 f90 0"/>
              <a:gd name="f99" fmla="*/ f90 f45 1"/>
              <a:gd name="f100" fmla="+- f91 f23 0"/>
              <a:gd name="f101" fmla="+- f93 0 f77"/>
              <a:gd name="f102" fmla="sqrt f94"/>
              <a:gd name="f103" fmla="*/ f95 f19 1"/>
              <a:gd name="f104" fmla="+- f80 f97 0"/>
              <a:gd name="f105" fmla="*/ f97 f45 1"/>
              <a:gd name="f106" fmla="+- f71 0 f98"/>
              <a:gd name="f107" fmla="+- f92 0 f98"/>
              <a:gd name="f108" fmla="+- f93 0 f98"/>
              <a:gd name="f109" fmla="+- f66 0 f98"/>
              <a:gd name="f110" fmla="*/ f93 f19 1"/>
              <a:gd name="f111" fmla="+- f100 0 21600"/>
              <a:gd name="f112" fmla="*/ f101 1 f77"/>
              <a:gd name="f113" fmla="*/ 21600 f102 1"/>
              <a:gd name="f114" fmla="+- 0 0 f104"/>
              <a:gd name="f115" fmla="+- f77 0 f104"/>
              <a:gd name="f116" fmla="at2 f106 f56"/>
              <a:gd name="f117" fmla="at2 f107 f57"/>
              <a:gd name="f118" fmla="+- f91 0 f104"/>
              <a:gd name="f119" fmla="+- f93 0 f104"/>
              <a:gd name="f120" fmla="at2 f109 f55"/>
              <a:gd name="f121" fmla="+- f111 21600 0"/>
              <a:gd name="f122" fmla="*/ f112 f112 1"/>
              <a:gd name="f123" fmla="+- 21600 0 f113"/>
              <a:gd name="f124" fmla="at2 f114 f55"/>
              <a:gd name="f125" fmla="at2 f115 f56"/>
              <a:gd name="f126" fmla="+- f116 f5 0"/>
              <a:gd name="f127" fmla="+- f117 f5 0"/>
              <a:gd name="f128" fmla="at2 f118 f57"/>
              <a:gd name="f129" fmla="+- f120 f5 0"/>
              <a:gd name="f130" fmla="*/ f111 f19 1"/>
              <a:gd name="f131" fmla="+- f121 0 f62"/>
              <a:gd name="f132" fmla="+- 1 0 f122"/>
              <a:gd name="f133" fmla="+- f123 64 0"/>
              <a:gd name="f134" fmla="+- f124 f5 0"/>
              <a:gd name="f135" fmla="+- f125 f5 0"/>
              <a:gd name="f136" fmla="*/ f126 f11 1"/>
              <a:gd name="f137" fmla="*/ f127 f11 1"/>
              <a:gd name="f138" fmla="+- f128 f5 0"/>
              <a:gd name="f139" fmla="*/ f129 f11 1"/>
              <a:gd name="f140" fmla="sqrt f132"/>
              <a:gd name="f141" fmla="*/ f134 f11 1"/>
              <a:gd name="f142" fmla="*/ f135 f11 1"/>
              <a:gd name="f143" fmla="*/ f136 1 f4"/>
              <a:gd name="f144" fmla="*/ f137 1 f4"/>
              <a:gd name="f145" fmla="*/ f138 f11 1"/>
              <a:gd name="f146" fmla="*/ f139 1 f4"/>
              <a:gd name="f147" fmla="*/ f131 f19 1"/>
              <a:gd name="f148" fmla="*/ 21600 f140 1"/>
              <a:gd name="f149" fmla="*/ f141 1 f4"/>
              <a:gd name="f150" fmla="*/ f142 1 f4"/>
              <a:gd name="f151" fmla="+- 0 0 f143"/>
              <a:gd name="f152" fmla="+- 0 0 f144"/>
              <a:gd name="f153" fmla="*/ f145 1 f4"/>
              <a:gd name="f154" fmla="+- 0 0 f146"/>
              <a:gd name="f155" fmla="+- 21600 0 f148"/>
              <a:gd name="f156" fmla="+- 0 0 f149"/>
              <a:gd name="f157" fmla="+- 0 0 f150"/>
              <a:gd name="f158" fmla="+- 0 0 f151"/>
              <a:gd name="f159" fmla="+- 0 0 f152"/>
              <a:gd name="f160" fmla="+- 0 0 f153"/>
              <a:gd name="f161" fmla="+- 0 0 f154"/>
              <a:gd name="f162" fmla="+- 0 0 f156"/>
              <a:gd name="f163" fmla="+- 0 0 f157"/>
              <a:gd name="f164" fmla="*/ f158 f4 1"/>
              <a:gd name="f165" fmla="*/ f159 f4 1"/>
              <a:gd name="f166" fmla="+- f155 0 f52"/>
              <a:gd name="f167" fmla="+- 0 0 f160"/>
              <a:gd name="f168" fmla="*/ f161 f4 1"/>
              <a:gd name="f169" fmla="*/ f162 f4 1"/>
              <a:gd name="f170" fmla="*/ f163 f4 1"/>
              <a:gd name="f171" fmla="*/ f164 1 f11"/>
              <a:gd name="f172" fmla="*/ f165 1 f11"/>
              <a:gd name="f173" fmla="at2 f119 f166"/>
              <a:gd name="f174" fmla="*/ f167 f4 1"/>
              <a:gd name="f175" fmla="at2 f108 f166"/>
              <a:gd name="f176" fmla="*/ f168 1 f11"/>
              <a:gd name="f177" fmla="*/ f169 1 f11"/>
              <a:gd name="f178" fmla="*/ f170 1 f11"/>
              <a:gd name="f179" fmla="+- f171 0 f5"/>
              <a:gd name="f180" fmla="+- f172 0 f5"/>
              <a:gd name="f181" fmla="+- f173 f5 0"/>
              <a:gd name="f182" fmla="*/ f174 1 f11"/>
              <a:gd name="f183" fmla="+- f175 f5 0"/>
              <a:gd name="f184" fmla="+- f176 0 f5"/>
              <a:gd name="f185" fmla="+- f177 0 f5"/>
              <a:gd name="f186" fmla="+- f178 0 f5"/>
              <a:gd name="f187" fmla="cos 1 f179"/>
              <a:gd name="f188" fmla="sin 1 f179"/>
              <a:gd name="f189" fmla="+- f180 0 f179"/>
              <a:gd name="f190" fmla="*/ f181 f11 1"/>
              <a:gd name="f191" fmla="+- f182 0 f5"/>
              <a:gd name="f192" fmla="*/ f183 f11 1"/>
              <a:gd name="f193" fmla="cos 1 f185"/>
              <a:gd name="f194" fmla="sin 1 f185"/>
              <a:gd name="f195" fmla="+- f186 0 f185"/>
              <a:gd name="f196" fmla="+- 0 0 f187"/>
              <a:gd name="f197" fmla="+- 0 0 f188"/>
              <a:gd name="f198" fmla="+- f189 f3 0"/>
              <a:gd name="f199" fmla="*/ f190 1 f4"/>
              <a:gd name="f200" fmla="cos 1 f191"/>
              <a:gd name="f201" fmla="sin 1 f191"/>
              <a:gd name="f202" fmla="*/ f192 1 f4"/>
              <a:gd name="f203" fmla="cos 1 f186"/>
              <a:gd name="f204" fmla="sin 1 f186"/>
              <a:gd name="f205" fmla="+- 0 0 f193"/>
              <a:gd name="f206" fmla="+- 0 0 f194"/>
              <a:gd name="f207" fmla="+- f195 f3 0"/>
              <a:gd name="f208" fmla="*/ f45 f196 1"/>
              <a:gd name="f209" fmla="*/ f90 f197 1"/>
              <a:gd name="f210" fmla="?: f189 f189 f198"/>
              <a:gd name="f211" fmla="+- 0 0 f199"/>
              <a:gd name="f212" fmla="+- 0 0 f200"/>
              <a:gd name="f213" fmla="+- 0 0 f201"/>
              <a:gd name="f214" fmla="+- 0 0 f202"/>
              <a:gd name="f215" fmla="+- 0 0 f203"/>
              <a:gd name="f216" fmla="+- 0 0 f204"/>
              <a:gd name="f217" fmla="*/ f45 f205 1"/>
              <a:gd name="f218" fmla="*/ f97 f206 1"/>
              <a:gd name="f219" fmla="?: f195 f195 f207"/>
              <a:gd name="f220" fmla="*/ f208 f208 1"/>
              <a:gd name="f221" fmla="*/ f209 f209 1"/>
              <a:gd name="f222" fmla="*/ f45 f212 1"/>
              <a:gd name="f223" fmla="*/ f97 f213 1"/>
              <a:gd name="f224" fmla="+- 0 0 f211"/>
              <a:gd name="f225" fmla="+- 0 0 f214"/>
              <a:gd name="f226" fmla="*/ f45 f215 1"/>
              <a:gd name="f227" fmla="*/ f97 f216 1"/>
              <a:gd name="f228" fmla="*/ f217 f217 1"/>
              <a:gd name="f229" fmla="*/ f218 f218 1"/>
              <a:gd name="f230" fmla="+- f220 f221 0"/>
              <a:gd name="f231" fmla="*/ f222 f222 1"/>
              <a:gd name="f232" fmla="*/ f223 f223 1"/>
              <a:gd name="f233" fmla="*/ f224 f4 1"/>
              <a:gd name="f234" fmla="*/ f225 f4 1"/>
              <a:gd name="f235" fmla="*/ f226 f226 1"/>
              <a:gd name="f236" fmla="*/ f227 f227 1"/>
              <a:gd name="f237" fmla="+- f228 f229 0"/>
              <a:gd name="f238" fmla="sqrt f230"/>
              <a:gd name="f239" fmla="+- f231 f232 0"/>
              <a:gd name="f240" fmla="*/ f233 1 f11"/>
              <a:gd name="f241" fmla="*/ f234 1 f11"/>
              <a:gd name="f242" fmla="+- f235 f236 0"/>
              <a:gd name="f243" fmla="sqrt f237"/>
              <a:gd name="f244" fmla="*/ f99 1 f238"/>
              <a:gd name="f245" fmla="sqrt f239"/>
              <a:gd name="f246" fmla="+- f240 0 f5"/>
              <a:gd name="f247" fmla="+- f241 0 f5"/>
              <a:gd name="f248" fmla="sqrt f242"/>
              <a:gd name="f249" fmla="*/ f105 1 f243"/>
              <a:gd name="f250" fmla="*/ f196 f244 1"/>
              <a:gd name="f251" fmla="*/ f197 f244 1"/>
              <a:gd name="f252" fmla="*/ f105 1 f245"/>
              <a:gd name="f253" fmla="+- f246 0 f191"/>
              <a:gd name="f254" fmla="cos 1 f247"/>
              <a:gd name="f255" fmla="sin 1 f247"/>
              <a:gd name="f256" fmla="+- f184 0 f247"/>
              <a:gd name="f257" fmla="*/ f105 1 f248"/>
              <a:gd name="f258" fmla="+- f246 0 f186"/>
              <a:gd name="f259" fmla="*/ f205 f249 1"/>
              <a:gd name="f260" fmla="*/ f206 f249 1"/>
              <a:gd name="f261" fmla="+- f98 0 f250"/>
              <a:gd name="f262" fmla="+- f52 0 f251"/>
              <a:gd name="f263" fmla="*/ f212 f252 1"/>
              <a:gd name="f264" fmla="*/ f213 f252 1"/>
              <a:gd name="f265" fmla="+- f253 0 f3"/>
              <a:gd name="f266" fmla="+- 0 0 f254"/>
              <a:gd name="f267" fmla="+- 0 0 f255"/>
              <a:gd name="f268" fmla="+- f256 0 f3"/>
              <a:gd name="f269" fmla="*/ f215 f257 1"/>
              <a:gd name="f270" fmla="*/ f216 f257 1"/>
              <a:gd name="f271" fmla="+- f258 f3 0"/>
              <a:gd name="f272" fmla="+- f104 0 f259"/>
              <a:gd name="f273" fmla="+- f52 0 f260"/>
              <a:gd name="f274" fmla="+- f104 0 f263"/>
              <a:gd name="f275" fmla="+- f52 0 f264"/>
              <a:gd name="f276" fmla="?: f253 f265 f253"/>
              <a:gd name="f277" fmla="*/ f45 f266 1"/>
              <a:gd name="f278" fmla="*/ f90 f267 1"/>
              <a:gd name="f279" fmla="?: f256 f268 f256"/>
              <a:gd name="f280" fmla="+- f104 0 f269"/>
              <a:gd name="f281" fmla="+- f52 0 f270"/>
              <a:gd name="f282" fmla="?: f258 f258 f271"/>
              <a:gd name="f283" fmla="*/ f277 f277 1"/>
              <a:gd name="f284" fmla="*/ f278 f278 1"/>
              <a:gd name="f285" fmla="+- f283 f284 0"/>
              <a:gd name="f286" fmla="sqrt f285"/>
              <a:gd name="f287" fmla="*/ f99 1 f286"/>
              <a:gd name="f288" fmla="*/ f266 f287 1"/>
              <a:gd name="f289" fmla="*/ f267 f287 1"/>
              <a:gd name="f290" fmla="+- f98 0 f288"/>
              <a:gd name="f291" fmla="+- f52 0 f289"/>
            </a:gdLst>
            <a:ahLst>
              <a:ahXY gdRefX="f0" minX="f61" maxX="f50">
                <a:pos x="f69" y="f32"/>
              </a:ahXY>
              <a:ahXY gdRefX="f1" minX="f9" maxX="f10">
                <a:pos x="f33" y="f32"/>
              </a:ahXY>
              <a:ahXY gdRefY="f2" minY="f9" maxY="f10">
                <a:pos x="f34" y="f35"/>
              </a:ahXY>
            </a:ahLst>
            <a:cxnLst>
              <a:cxn ang="3cd4">
                <a:pos x="hc" y="t"/>
              </a:cxn>
              <a:cxn ang="0">
                <a:pos x="r" y="vc"/>
              </a:cxn>
              <a:cxn ang="cd4">
                <a:pos x="hc" y="b"/>
              </a:cxn>
              <a:cxn ang="cd2">
                <a:pos x="l" y="vc"/>
              </a:cxn>
              <a:cxn ang="f46">
                <a:pos x="f110" y="f39"/>
              </a:cxn>
              <a:cxn ang="f46">
                <a:pos x="f83" y="f41"/>
              </a:cxn>
              <a:cxn ang="f46">
                <a:pos x="f130" y="f47"/>
              </a:cxn>
              <a:cxn ang="f46">
                <a:pos x="f84" y="f41"/>
              </a:cxn>
              <a:cxn ang="f46">
                <a:pos x="f147" y="f47"/>
              </a:cxn>
            </a:cxnLst>
            <a:rect l="f96" t="f37" r="f103" b="f36"/>
            <a:pathLst>
              <a:path w="21600" h="21600">
                <a:moveTo>
                  <a:pt x="f272" y="f273"/>
                </a:moveTo>
                <a:arcTo wR="f97" hR="f45" stAng="f185" swAng="f219"/>
                <a:moveTo>
                  <a:pt x="f261" y="f262"/>
                </a:moveTo>
                <a:arcTo wR="f90" hR="f45" stAng="f179" swAng="f210"/>
                <a:lnTo>
                  <a:pt x="f131" y="f29"/>
                </a:lnTo>
                <a:lnTo>
                  <a:pt x="f72" y="f10"/>
                </a:lnTo>
                <a:lnTo>
                  <a:pt x="f111" y="f29"/>
                </a:lnTo>
                <a:lnTo>
                  <a:pt x="f274" y="f275"/>
                </a:lnTo>
                <a:arcTo wR="f97" hR="f45" stAng="f191" swAng="f276"/>
                <a:lnTo>
                  <a:pt x="f290" y="f291"/>
                </a:lnTo>
                <a:arcTo wR="f90" hR="f45" stAng="f247" swAng="f279"/>
                <a:close/>
              </a:path>
              <a:path w="21600" h="21600">
                <a:moveTo>
                  <a:pt x="f272" y="f273"/>
                </a:moveTo>
                <a:arcTo wR="f97" hR="f45" stAng="f185" swAng="f219"/>
                <a:lnTo>
                  <a:pt x="f280" y="f281"/>
                </a:lnTo>
                <a:arcTo wR="f97" hR="f45" stAng="f186" swAng="f282"/>
                <a:lnTo>
                  <a:pt x="f290" y="f291"/>
                </a:lnTo>
                <a:arcTo wR="f90" hR="f45" stAng="f247" swAng="f279"/>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9" name="Text Box 30"/>
          <p:cNvSpPr/>
          <p:nvPr/>
        </p:nvSpPr>
        <p:spPr>
          <a:xfrm>
            <a:off x="3766509" y="3935683"/>
            <a:ext cx="2433715" cy="40790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1452" b="1">
                <a:solidFill>
                  <a:srgbClr val="005777"/>
                </a:solidFill>
                <a:latin typeface="微软雅黑" pitchFamily="18"/>
                <a:ea typeface="微软雅黑" pitchFamily="2"/>
                <a:cs typeface="微软雅黑" pitchFamily="2"/>
              </a:rPr>
              <a:t>              mapreduce</a:t>
            </a:r>
          </a:p>
        </p:txBody>
      </p:sp>
      <p:sp>
        <p:nvSpPr>
          <p:cNvPr id="30" name="AutoShape 31"/>
          <p:cNvSpPr/>
          <p:nvPr/>
        </p:nvSpPr>
        <p:spPr>
          <a:xfrm>
            <a:off x="6144705" y="2460495"/>
            <a:ext cx="1154480" cy="517965"/>
          </a:xfrm>
          <a:custGeom>
            <a:avLst>
              <a:gd name="f0" fmla="val 22339"/>
              <a:gd name="f1" fmla="val 5566"/>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805">
                <a:solidFill>
                  <a:srgbClr val="262626"/>
                </a:solidFill>
                <a:latin typeface="Liberation Sans" pitchFamily="18"/>
                <a:ea typeface="Microsoft YaHei" pitchFamily="2"/>
                <a:cs typeface="FreeSans" pitchFamily="2"/>
              </a:rPr>
              <a:t>推荐算法</a:t>
            </a:r>
          </a:p>
        </p:txBody>
      </p:sp>
    </p:spTree>
    <p:extLst>
      <p:ext uri="{BB962C8B-B14F-4D97-AF65-F5344CB8AC3E}">
        <p14:creationId xmlns:p14="http://schemas.microsoft.com/office/powerpoint/2010/main" val="310562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1"/>
          <p:cNvSpPr>
            <a:spLocks noGrp="1"/>
          </p:cNvSpPr>
          <p:nvPr>
            <p:ph type="dt" sz="half" idx="10"/>
          </p:nvPr>
        </p:nvSpPr>
        <p:spPr/>
        <p:txBody>
          <a:bodyPr/>
          <a:lstStyle/>
          <a:p>
            <a:pPr lvl="0"/>
            <a:fld id="{C38012B1-F9BD-4ECF-B834-74249F64A77C}" type="datetimeFigureOut">
              <a:t>4/14/2016</a:t>
            </a:fld>
            <a:endParaRPr lang="en-US"/>
          </a:p>
        </p:txBody>
      </p:sp>
      <p:sp>
        <p:nvSpPr>
          <p:cNvPr id="28" name="Footer Placeholder 2"/>
          <p:cNvSpPr>
            <a:spLocks noGrp="1"/>
          </p:cNvSpPr>
          <p:nvPr>
            <p:ph type="ftr" sz="quarter" idx="11"/>
          </p:nvPr>
        </p:nvSpPr>
        <p:spPr/>
        <p:txBody>
          <a:bodyPr/>
          <a:lstStyle/>
          <a:p>
            <a:pPr lvl="0"/>
            <a:r>
              <a:rPr lang="en-US" smtClean="0"/>
              <a:t>李丰 | 大数据</a:t>
            </a:r>
            <a:endParaRPr lang="en-US"/>
          </a:p>
        </p:txBody>
      </p:sp>
      <p:sp>
        <p:nvSpPr>
          <p:cNvPr id="29" name="Slide Number Placeholder 3"/>
          <p:cNvSpPr>
            <a:spLocks noGrp="1"/>
          </p:cNvSpPr>
          <p:nvPr>
            <p:ph type="sldNum" sz="quarter" idx="12"/>
          </p:nvPr>
        </p:nvSpPr>
        <p:spPr/>
        <p:txBody>
          <a:bodyPr/>
          <a:lstStyle/>
          <a:p>
            <a:pPr lvl="0"/>
            <a:fld id="{77578C47-6325-4154-AD67-BDF200D93322}" type="slidenum">
              <a:t>28</a:t>
            </a:fld>
            <a:endParaRPr lang="en-US"/>
          </a:p>
        </p:txBody>
      </p:sp>
      <p:sp>
        <p:nvSpPr>
          <p:cNvPr id="2" name="Text Box 1"/>
          <p:cNvSpPr/>
          <p:nvPr/>
        </p:nvSpPr>
        <p:spPr>
          <a:xfrm>
            <a:off x="1775644" y="566626"/>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大数据技术工业界具体应用实例</a:t>
            </a:r>
          </a:p>
        </p:txBody>
      </p:sp>
      <p:sp>
        <p:nvSpPr>
          <p:cNvPr id="3" name="Text Box 2"/>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134888" y="1202488"/>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540" b="1">
                <a:solidFill>
                  <a:srgbClr val="005777"/>
                </a:solidFill>
                <a:latin typeface="微软雅黑" pitchFamily="18"/>
                <a:ea typeface="微软雅黑" pitchFamily="2"/>
                <a:cs typeface="微软雅黑" pitchFamily="2"/>
              </a:rPr>
              <a:t>老点击流（用户行为收集系统）</a:t>
            </a:r>
          </a:p>
        </p:txBody>
      </p:sp>
      <p:grpSp>
        <p:nvGrpSpPr>
          <p:cNvPr id="5" name="Group 4"/>
          <p:cNvGrpSpPr/>
          <p:nvPr/>
        </p:nvGrpSpPr>
        <p:grpSpPr>
          <a:xfrm>
            <a:off x="2926531" y="1628682"/>
            <a:ext cx="6047057" cy="3275326"/>
            <a:chOff x="1546560" y="1795320"/>
            <a:chExt cx="6665760" cy="3610440"/>
          </a:xfrm>
        </p:grpSpPr>
        <p:sp>
          <p:nvSpPr>
            <p:cNvPr id="6" name="Text Box 5"/>
            <p:cNvSpPr/>
            <p:nvPr/>
          </p:nvSpPr>
          <p:spPr>
            <a:xfrm>
              <a:off x="1546560" y="1795320"/>
              <a:ext cx="666576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7" name="AutoShape 7"/>
            <p:cNvSpPr/>
            <p:nvPr/>
          </p:nvSpPr>
          <p:spPr>
            <a:xfrm>
              <a:off x="1985760" y="3799440"/>
              <a:ext cx="77040" cy="78480"/>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8" name="Rectangle 8"/>
            <p:cNvSpPr/>
            <p:nvPr/>
          </p:nvSpPr>
          <p:spPr>
            <a:xfrm>
              <a:off x="1784520" y="1949040"/>
              <a:ext cx="150696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webserver1</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(tomcat)</a:t>
              </a:r>
            </a:p>
          </p:txBody>
        </p:sp>
        <p:sp>
          <p:nvSpPr>
            <p:cNvPr id="9" name="Rectangle 9"/>
            <p:cNvSpPr/>
            <p:nvPr/>
          </p:nvSpPr>
          <p:spPr>
            <a:xfrm>
              <a:off x="3690360" y="1964880"/>
              <a:ext cx="150696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webserver2 (tomcat)</a:t>
              </a:r>
            </a:p>
          </p:txBody>
        </p:sp>
        <p:sp>
          <p:nvSpPr>
            <p:cNvPr id="10" name="Rectangle 10"/>
            <p:cNvSpPr/>
            <p:nvPr/>
          </p:nvSpPr>
          <p:spPr>
            <a:xfrm>
              <a:off x="6229800" y="1984319"/>
              <a:ext cx="1506599" cy="63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webservern</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(tomcat)</a:t>
              </a:r>
            </a:p>
          </p:txBody>
        </p:sp>
        <p:sp>
          <p:nvSpPr>
            <p:cNvPr id="11" name="AutoShape 11"/>
            <p:cNvSpPr/>
            <p:nvPr/>
          </p:nvSpPr>
          <p:spPr>
            <a:xfrm>
              <a:off x="2341080" y="2588040"/>
              <a:ext cx="395640" cy="962280"/>
            </a:xfrm>
            <a:custGeom>
              <a:avLst>
                <a:gd name="f0" fmla="val 17156"/>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2" name="AutoShape 12"/>
            <p:cNvSpPr/>
            <p:nvPr/>
          </p:nvSpPr>
          <p:spPr>
            <a:xfrm>
              <a:off x="4245120" y="2603880"/>
              <a:ext cx="395640" cy="936360"/>
            </a:xfrm>
            <a:custGeom>
              <a:avLst>
                <a:gd name="f0" fmla="val 17027"/>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3" name="AutoShape 13"/>
            <p:cNvSpPr/>
            <p:nvPr/>
          </p:nvSpPr>
          <p:spPr>
            <a:xfrm>
              <a:off x="6786360" y="2635200"/>
              <a:ext cx="395640" cy="936360"/>
            </a:xfrm>
            <a:custGeom>
              <a:avLst>
                <a:gd name="f0" fmla="val 17027"/>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4" name="Rectangle 14"/>
            <p:cNvSpPr/>
            <p:nvPr/>
          </p:nvSpPr>
          <p:spPr>
            <a:xfrm>
              <a:off x="1968480" y="3573360"/>
              <a:ext cx="1085040" cy="521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logs</a:t>
              </a:r>
            </a:p>
          </p:txBody>
        </p:sp>
        <p:sp>
          <p:nvSpPr>
            <p:cNvPr id="15" name="Rectangle 15"/>
            <p:cNvSpPr/>
            <p:nvPr/>
          </p:nvSpPr>
          <p:spPr>
            <a:xfrm>
              <a:off x="3900240" y="3576600"/>
              <a:ext cx="1085040" cy="52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logs</a:t>
              </a:r>
            </a:p>
          </p:txBody>
        </p:sp>
        <p:sp>
          <p:nvSpPr>
            <p:cNvPr id="16" name="Rectangle 16"/>
            <p:cNvSpPr/>
            <p:nvPr/>
          </p:nvSpPr>
          <p:spPr>
            <a:xfrm>
              <a:off x="6441480" y="3617279"/>
              <a:ext cx="1084680" cy="521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logs</a:t>
              </a:r>
            </a:p>
          </p:txBody>
        </p:sp>
        <p:sp>
          <p:nvSpPr>
            <p:cNvPr id="17" name="Line 17"/>
            <p:cNvSpPr/>
            <p:nvPr/>
          </p:nvSpPr>
          <p:spPr>
            <a:xfrm>
              <a:off x="5356440" y="2269440"/>
              <a:ext cx="712440" cy="0"/>
            </a:xfrm>
            <a:prstGeom prst="line">
              <a:avLst/>
            </a:prstGeom>
            <a:noFill/>
            <a:ln w="19080" cap="sq">
              <a:solidFill>
                <a:srgbClr val="262626"/>
              </a:solidFill>
              <a:custDash>
                <a:ds d="400000" sp="100000"/>
              </a:custDash>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8" name="Line 18"/>
            <p:cNvSpPr/>
            <p:nvPr/>
          </p:nvSpPr>
          <p:spPr>
            <a:xfrm>
              <a:off x="5356440" y="3006360"/>
              <a:ext cx="712440" cy="0"/>
            </a:xfrm>
            <a:prstGeom prst="line">
              <a:avLst/>
            </a:prstGeom>
            <a:noFill/>
            <a:ln w="19080" cap="sq">
              <a:solidFill>
                <a:srgbClr val="262626"/>
              </a:solidFill>
              <a:custDash>
                <a:ds d="400000" sp="100000"/>
              </a:custDash>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9" name="Line 19"/>
            <p:cNvSpPr/>
            <p:nvPr/>
          </p:nvSpPr>
          <p:spPr>
            <a:xfrm>
              <a:off x="5349600" y="3776400"/>
              <a:ext cx="712080" cy="0"/>
            </a:xfrm>
            <a:prstGeom prst="line">
              <a:avLst/>
            </a:prstGeom>
            <a:noFill/>
            <a:ln w="19080" cap="sq">
              <a:solidFill>
                <a:srgbClr val="262626"/>
              </a:solidFill>
              <a:custDash>
                <a:ds d="400000" sp="100000"/>
              </a:custDash>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20" name="Rectangle 20"/>
            <p:cNvSpPr/>
            <p:nvPr/>
          </p:nvSpPr>
          <p:spPr>
            <a:xfrm>
              <a:off x="1945800" y="4852440"/>
              <a:ext cx="5671800" cy="55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633">
                  <a:solidFill>
                    <a:srgbClr val="262626"/>
                  </a:solidFill>
                  <a:latin typeface="Liberation Sans" pitchFamily="18"/>
                  <a:ea typeface="Microsoft YaHei" pitchFamily="2"/>
                  <a:cs typeface="FreeSans" pitchFamily="2"/>
                </a:rPr>
                <a:t>关系型数据库</a:t>
              </a:r>
            </a:p>
          </p:txBody>
        </p:sp>
        <p:sp>
          <p:nvSpPr>
            <p:cNvPr id="21" name="AutoShape 21"/>
            <p:cNvSpPr/>
            <p:nvPr/>
          </p:nvSpPr>
          <p:spPr>
            <a:xfrm>
              <a:off x="2341080" y="4101840"/>
              <a:ext cx="395640" cy="749160"/>
            </a:xfrm>
            <a:custGeom>
              <a:avLst>
                <a:gd name="f0" fmla="val 15886"/>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2" name="AutoShape 22"/>
            <p:cNvSpPr/>
            <p:nvPr/>
          </p:nvSpPr>
          <p:spPr>
            <a:xfrm>
              <a:off x="4245120" y="4096440"/>
              <a:ext cx="395640" cy="749160"/>
            </a:xfrm>
            <a:custGeom>
              <a:avLst>
                <a:gd name="f0" fmla="val 15886"/>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3" name="AutoShape 23"/>
            <p:cNvSpPr/>
            <p:nvPr/>
          </p:nvSpPr>
          <p:spPr>
            <a:xfrm>
              <a:off x="6798599" y="4142160"/>
              <a:ext cx="395280" cy="708840"/>
            </a:xfrm>
            <a:custGeom>
              <a:avLst>
                <a:gd name="f0" fmla="val 15562"/>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4" name="Text Box 24"/>
            <p:cNvSpPr/>
            <p:nvPr/>
          </p:nvSpPr>
          <p:spPr>
            <a:xfrm>
              <a:off x="2579039" y="4275000"/>
              <a:ext cx="950039" cy="39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1452" b="1">
                  <a:solidFill>
                    <a:srgbClr val="005777"/>
                  </a:solidFill>
                  <a:latin typeface="微软雅黑" pitchFamily="18"/>
                  <a:ea typeface="微软雅黑" pitchFamily="2"/>
                  <a:cs typeface="微软雅黑" pitchFamily="2"/>
                </a:rPr>
                <a:t>work1</a:t>
              </a:r>
            </a:p>
          </p:txBody>
        </p:sp>
        <p:sp>
          <p:nvSpPr>
            <p:cNvPr id="25" name="Text Box 25"/>
            <p:cNvSpPr/>
            <p:nvPr/>
          </p:nvSpPr>
          <p:spPr>
            <a:xfrm>
              <a:off x="4444920" y="4245480"/>
              <a:ext cx="950039" cy="39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1452" b="1">
                  <a:solidFill>
                    <a:srgbClr val="005777"/>
                  </a:solidFill>
                  <a:latin typeface="微软雅黑" pitchFamily="18"/>
                  <a:ea typeface="微软雅黑" pitchFamily="2"/>
                  <a:cs typeface="微软雅黑" pitchFamily="2"/>
                </a:rPr>
                <a:t>work2</a:t>
              </a:r>
            </a:p>
          </p:txBody>
        </p:sp>
        <p:sp>
          <p:nvSpPr>
            <p:cNvPr id="26" name="Text Box 26"/>
            <p:cNvSpPr/>
            <p:nvPr/>
          </p:nvSpPr>
          <p:spPr>
            <a:xfrm>
              <a:off x="6997680" y="4278600"/>
              <a:ext cx="950400" cy="395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1452" b="1">
                  <a:solidFill>
                    <a:srgbClr val="005777"/>
                  </a:solidFill>
                  <a:latin typeface="微软雅黑" pitchFamily="18"/>
                  <a:ea typeface="微软雅黑" pitchFamily="2"/>
                  <a:cs typeface="微软雅黑" pitchFamily="2"/>
                </a:rPr>
                <a:t>workn</a:t>
              </a:r>
            </a:p>
          </p:txBody>
        </p:sp>
      </p:grpSp>
    </p:spTree>
    <p:extLst>
      <p:ext uri="{BB962C8B-B14F-4D97-AF65-F5344CB8AC3E}">
        <p14:creationId xmlns:p14="http://schemas.microsoft.com/office/powerpoint/2010/main" val="1509664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1"/>
          <p:cNvSpPr>
            <a:spLocks noGrp="1"/>
          </p:cNvSpPr>
          <p:nvPr>
            <p:ph type="dt" sz="half" idx="10"/>
          </p:nvPr>
        </p:nvSpPr>
        <p:spPr/>
        <p:txBody>
          <a:bodyPr/>
          <a:lstStyle/>
          <a:p>
            <a:pPr lvl="0"/>
            <a:fld id="{5862AC3B-AFAB-4B68-94AC-166F96944163}" type="datetimeFigureOut">
              <a:t>4/14/2016</a:t>
            </a:fld>
            <a:endParaRPr lang="en-US"/>
          </a:p>
        </p:txBody>
      </p:sp>
      <p:sp>
        <p:nvSpPr>
          <p:cNvPr id="25" name="Footer Placeholder 2"/>
          <p:cNvSpPr>
            <a:spLocks noGrp="1"/>
          </p:cNvSpPr>
          <p:nvPr>
            <p:ph type="ftr" sz="quarter" idx="11"/>
          </p:nvPr>
        </p:nvSpPr>
        <p:spPr/>
        <p:txBody>
          <a:bodyPr/>
          <a:lstStyle/>
          <a:p>
            <a:pPr lvl="0"/>
            <a:r>
              <a:rPr lang="en-US" smtClean="0"/>
              <a:t>李丰 | 大数据</a:t>
            </a:r>
            <a:endParaRPr lang="en-US"/>
          </a:p>
        </p:txBody>
      </p:sp>
      <p:sp>
        <p:nvSpPr>
          <p:cNvPr id="26" name="Slide Number Placeholder 3"/>
          <p:cNvSpPr>
            <a:spLocks noGrp="1"/>
          </p:cNvSpPr>
          <p:nvPr>
            <p:ph type="sldNum" sz="quarter" idx="12"/>
          </p:nvPr>
        </p:nvSpPr>
        <p:spPr/>
        <p:txBody>
          <a:bodyPr/>
          <a:lstStyle/>
          <a:p>
            <a:pPr lvl="0"/>
            <a:fld id="{9FCE8F06-6BAB-4986-A386-AAF0C73BCF02}" type="slidenum">
              <a:t>29</a:t>
            </a:fld>
            <a:endParaRPr lang="en-US"/>
          </a:p>
        </p:txBody>
      </p:sp>
      <p:sp>
        <p:nvSpPr>
          <p:cNvPr id="2" name="Text Box 1"/>
          <p:cNvSpPr/>
          <p:nvPr/>
        </p:nvSpPr>
        <p:spPr>
          <a:xfrm>
            <a:off x="1775644" y="566626"/>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大数据技术工业界具体应用实例</a:t>
            </a:r>
          </a:p>
        </p:txBody>
      </p:sp>
      <p:sp>
        <p:nvSpPr>
          <p:cNvPr id="3" name="Text Box 2"/>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61930" y="1512744"/>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4"/>
          <p:cNvSpPr/>
          <p:nvPr/>
        </p:nvSpPr>
        <p:spPr>
          <a:xfrm>
            <a:off x="2134562" y="1235147"/>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540" b="1">
                <a:solidFill>
                  <a:srgbClr val="005777"/>
                </a:solidFill>
                <a:latin typeface="微软雅黑" pitchFamily="18"/>
                <a:ea typeface="微软雅黑" pitchFamily="2"/>
                <a:cs typeface="微软雅黑" pitchFamily="2"/>
              </a:rPr>
              <a:t>新点击流（用户行为收集系统）</a:t>
            </a:r>
          </a:p>
        </p:txBody>
      </p:sp>
      <p:grpSp>
        <p:nvGrpSpPr>
          <p:cNvPr id="6" name="Group 5"/>
          <p:cNvGrpSpPr/>
          <p:nvPr/>
        </p:nvGrpSpPr>
        <p:grpSpPr>
          <a:xfrm>
            <a:off x="2134562" y="1628682"/>
            <a:ext cx="7055226" cy="3641754"/>
            <a:chOff x="673560" y="1795320"/>
            <a:chExt cx="7777080" cy="4014359"/>
          </a:xfrm>
        </p:grpSpPr>
        <p:sp>
          <p:nvSpPr>
            <p:cNvPr id="7" name="Text Box 6"/>
            <p:cNvSpPr/>
            <p:nvPr/>
          </p:nvSpPr>
          <p:spPr>
            <a:xfrm>
              <a:off x="1546920" y="1795320"/>
              <a:ext cx="666576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8" name="AutoShape 8"/>
            <p:cNvSpPr/>
            <p:nvPr/>
          </p:nvSpPr>
          <p:spPr>
            <a:xfrm>
              <a:off x="1986119" y="3799440"/>
              <a:ext cx="77040" cy="78480"/>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9" name="Rectangle 9"/>
            <p:cNvSpPr/>
            <p:nvPr/>
          </p:nvSpPr>
          <p:spPr>
            <a:xfrm>
              <a:off x="2260800" y="2024639"/>
              <a:ext cx="1585800" cy="491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webserver1</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(nginx)</a:t>
              </a:r>
            </a:p>
          </p:txBody>
        </p:sp>
        <p:sp>
          <p:nvSpPr>
            <p:cNvPr id="10" name="Rectangle 10"/>
            <p:cNvSpPr/>
            <p:nvPr/>
          </p:nvSpPr>
          <p:spPr>
            <a:xfrm>
              <a:off x="4339800" y="2024639"/>
              <a:ext cx="1585440" cy="491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webserver2</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(nginx)</a:t>
              </a:r>
            </a:p>
          </p:txBody>
        </p:sp>
        <p:sp>
          <p:nvSpPr>
            <p:cNvPr id="11" name="Rectangle 11"/>
            <p:cNvSpPr/>
            <p:nvPr/>
          </p:nvSpPr>
          <p:spPr>
            <a:xfrm>
              <a:off x="6864840" y="2019240"/>
              <a:ext cx="1585800" cy="491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webservern</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(nginx)</a:t>
              </a:r>
            </a:p>
          </p:txBody>
        </p:sp>
        <p:sp>
          <p:nvSpPr>
            <p:cNvPr id="12" name="Line 12"/>
            <p:cNvSpPr/>
            <p:nvPr/>
          </p:nvSpPr>
          <p:spPr>
            <a:xfrm>
              <a:off x="6070319" y="2266200"/>
              <a:ext cx="633601" cy="1440"/>
            </a:xfrm>
            <a:prstGeom prst="line">
              <a:avLst/>
            </a:prstGeom>
            <a:noFill/>
            <a:ln w="19080" cap="sq">
              <a:solidFill>
                <a:srgbClr val="262626"/>
              </a:solidFill>
              <a:custDash>
                <a:ds d="100000" sp="100000"/>
                <a:ds d="400000" sp="100000"/>
              </a:custDash>
              <a:miter/>
            </a:ln>
          </p:spPr>
          <p:txBody>
            <a:bodyPr vert="horz" wrap="square" lIns="81646" tIns="42456" rIns="81646" bIns="42456" anchor="t" anchorCtr="0" compatLnSpc="0">
              <a:noAutofit/>
            </a:bodyPr>
            <a:lstStyle/>
            <a:p>
              <a:pPr hangingPunct="0"/>
              <a:endParaRPr lang="en-US" sz="1633">
                <a:latin typeface="Liberation Sans" pitchFamily="18"/>
                <a:ea typeface="Microsoft YaHei" pitchFamily="2"/>
                <a:cs typeface="FreeSans" pitchFamily="2"/>
              </a:endParaRPr>
            </a:p>
          </p:txBody>
        </p:sp>
        <p:sp>
          <p:nvSpPr>
            <p:cNvPr id="13" name="AutoShape 13"/>
            <p:cNvSpPr/>
            <p:nvPr/>
          </p:nvSpPr>
          <p:spPr>
            <a:xfrm>
              <a:off x="3025440" y="3611880"/>
              <a:ext cx="4632480" cy="712080"/>
            </a:xfrm>
            <a:custGeom>
              <a:avLst/>
              <a:gdLst>
                <a:gd name="f0" fmla="val 10800000"/>
                <a:gd name="f1" fmla="val 5400000"/>
                <a:gd name="f2" fmla="val 180"/>
                <a:gd name="f3" fmla="val w"/>
                <a:gd name="f4" fmla="val h"/>
                <a:gd name="f5" fmla="val 0"/>
                <a:gd name="f6" fmla="val 21600"/>
                <a:gd name="f7" fmla="val 3600"/>
                <a:gd name="f8" fmla="val 1500"/>
                <a:gd name="f9" fmla="val 1800"/>
                <a:gd name="f10" fmla="val 3000"/>
                <a:gd name="f11" fmla="val 14409"/>
                <a:gd name="f12" fmla="val 20100"/>
                <a:gd name="f13" fmla="val 16209"/>
                <a:gd name="f14" fmla="val 18600"/>
                <a:gd name="f15" fmla="val 18009"/>
                <a:gd name="f16" fmla="val 11610"/>
                <a:gd name="f17" fmla="val 17893"/>
                <a:gd name="f18" fmla="val 11472"/>
                <a:gd name="f19" fmla="val 20839"/>
                <a:gd name="f20" fmla="val 4833"/>
                <a:gd name="f21" fmla="val 21528"/>
                <a:gd name="f22" fmla="val 2450"/>
                <a:gd name="f23" fmla="val 21113"/>
                <a:gd name="f24" fmla="val 1591"/>
                <a:gd name="f25" fmla="val 20781"/>
                <a:gd name="f26" fmla="val 20300"/>
                <a:gd name="f27" fmla="+- 0 0 0"/>
                <a:gd name="f28" fmla="*/ f3 1 21600"/>
                <a:gd name="f29" fmla="*/ f4 1 21600"/>
                <a:gd name="f30" fmla="*/ f27 f0 1"/>
                <a:gd name="f31" fmla="*/ 0 f28 1"/>
                <a:gd name="f32" fmla="*/ 18600 f28 1"/>
                <a:gd name="f33" fmla="*/ 18009 f29 1"/>
                <a:gd name="f34" fmla="*/ 3600 f29 1"/>
                <a:gd name="f35" fmla="*/ 10800 f28 1"/>
                <a:gd name="f36" fmla="*/ 0 f29 1"/>
                <a:gd name="f37" fmla="*/ f30 1 f2"/>
                <a:gd name="f38" fmla="*/ 10800 f29 1"/>
                <a:gd name="f39" fmla="*/ 19890 f29 1"/>
                <a:gd name="f40" fmla="*/ 21600 f28 1"/>
                <a:gd name="f41" fmla="+- f37 0 f1"/>
              </a:gdLst>
              <a:ahLst/>
              <a:cxnLst>
                <a:cxn ang="3cd4">
                  <a:pos x="hc" y="t"/>
                </a:cxn>
                <a:cxn ang="0">
                  <a:pos x="r" y="vc"/>
                </a:cxn>
                <a:cxn ang="cd4">
                  <a:pos x="hc" y="b"/>
                </a:cxn>
                <a:cxn ang="cd2">
                  <a:pos x="l" y="vc"/>
                </a:cxn>
                <a:cxn ang="f41">
                  <a:pos x="f35" y="f36"/>
                </a:cxn>
                <a:cxn ang="f41">
                  <a:pos x="f31" y="f38"/>
                </a:cxn>
                <a:cxn ang="f41">
                  <a:pos x="f35" y="f39"/>
                </a:cxn>
                <a:cxn ang="f41">
                  <a:pos x="f40" y="f38"/>
                </a:cxn>
              </a:cxnLst>
              <a:rect l="f31" t="f34" r="f32" b="f33"/>
              <a:pathLst>
                <a:path w="21600" h="21600">
                  <a:moveTo>
                    <a:pt x="f5" y="f7"/>
                  </a:moveTo>
                  <a:lnTo>
                    <a:pt x="f8" y="f7"/>
                  </a:lnTo>
                  <a:lnTo>
                    <a:pt x="f8" y="f9"/>
                  </a:lnTo>
                  <a:lnTo>
                    <a:pt x="f10" y="f9"/>
                  </a:lnTo>
                  <a:lnTo>
                    <a:pt x="f10" y="f5"/>
                  </a:lnTo>
                  <a:lnTo>
                    <a:pt x="f6" y="f5"/>
                  </a:lnTo>
                  <a:lnTo>
                    <a:pt x="f6" y="f11"/>
                  </a:lnTo>
                  <a:lnTo>
                    <a:pt x="f12" y="f11"/>
                  </a:lnTo>
                  <a:lnTo>
                    <a:pt x="f12" y="f13"/>
                  </a:lnTo>
                  <a:lnTo>
                    <a:pt x="f14" y="f13"/>
                  </a:lnTo>
                  <a:lnTo>
                    <a:pt x="f14" y="f15"/>
                  </a:lnTo>
                  <a:cubicBezTo>
                    <a:pt x="f16" y="f17"/>
                    <a:pt x="f18" y="f19"/>
                    <a:pt x="f20" y="f21"/>
                  </a:cubicBezTo>
                  <a:cubicBezTo>
                    <a:pt x="f22" y="f23"/>
                    <a:pt x="f24" y="f25"/>
                    <a:pt x="f5" y="f26"/>
                  </a:cubicBezTo>
                  <a:close/>
                </a:path>
                <a:path w="21600" h="21600" fill="none">
                  <a:moveTo>
                    <a:pt x="f8" y="f7"/>
                  </a:moveTo>
                  <a:lnTo>
                    <a:pt x="f14" y="f7"/>
                  </a:lnTo>
                  <a:lnTo>
                    <a:pt x="f14" y="f13"/>
                  </a:lnTo>
                </a:path>
                <a:path w="21600" h="21600" fill="none">
                  <a:moveTo>
                    <a:pt x="f10" y="f9"/>
                  </a:moveTo>
                  <a:lnTo>
                    <a:pt x="f12" y="f9"/>
                  </a:lnTo>
                  <a:lnTo>
                    <a:pt x="f12" y="f11"/>
                  </a:lnTo>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Kafka cluster</a:t>
              </a:r>
            </a:p>
          </p:txBody>
        </p:sp>
        <p:sp>
          <p:nvSpPr>
            <p:cNvPr id="14" name="AutoShape 14"/>
            <p:cNvSpPr/>
            <p:nvPr/>
          </p:nvSpPr>
          <p:spPr>
            <a:xfrm>
              <a:off x="3372120" y="2518200"/>
              <a:ext cx="395280" cy="1091880"/>
            </a:xfrm>
            <a:custGeom>
              <a:avLst>
                <a:gd name="f0" fmla="val 17685"/>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5" name="AutoShape 15"/>
            <p:cNvSpPr/>
            <p:nvPr/>
          </p:nvSpPr>
          <p:spPr>
            <a:xfrm>
              <a:off x="5356440" y="2512800"/>
              <a:ext cx="395640" cy="1091880"/>
            </a:xfrm>
            <a:custGeom>
              <a:avLst>
                <a:gd name="f0" fmla="val 17685"/>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6" name="AutoShape 16"/>
            <p:cNvSpPr/>
            <p:nvPr/>
          </p:nvSpPr>
          <p:spPr>
            <a:xfrm>
              <a:off x="6944039" y="2512800"/>
              <a:ext cx="395280" cy="1091880"/>
            </a:xfrm>
            <a:custGeom>
              <a:avLst>
                <a:gd name="f0" fmla="val 17685"/>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7" name="Text Box 17"/>
            <p:cNvSpPr/>
            <p:nvPr/>
          </p:nvSpPr>
          <p:spPr>
            <a:xfrm>
              <a:off x="3697559" y="2687760"/>
              <a:ext cx="705240" cy="63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452" b="1">
                  <a:solidFill>
                    <a:srgbClr val="005777"/>
                  </a:solidFill>
                  <a:latin typeface="微软雅黑" pitchFamily="18"/>
                  <a:ea typeface="微软雅黑" pitchFamily="2"/>
                  <a:cs typeface="微软雅黑" pitchFamily="2"/>
                </a:rPr>
                <a:t>网络</a:t>
              </a:r>
            </a:p>
          </p:txBody>
        </p:sp>
        <p:sp>
          <p:nvSpPr>
            <p:cNvPr id="18" name="Text Box 18"/>
            <p:cNvSpPr/>
            <p:nvPr/>
          </p:nvSpPr>
          <p:spPr>
            <a:xfrm>
              <a:off x="5681880" y="2766600"/>
              <a:ext cx="705240" cy="63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452" b="1">
                  <a:solidFill>
                    <a:srgbClr val="005777"/>
                  </a:solidFill>
                  <a:latin typeface="微软雅黑" pitchFamily="18"/>
                  <a:ea typeface="微软雅黑" pitchFamily="2"/>
                  <a:cs typeface="微软雅黑" pitchFamily="2"/>
                </a:rPr>
                <a:t>网络</a:t>
              </a:r>
            </a:p>
          </p:txBody>
        </p:sp>
        <p:sp>
          <p:nvSpPr>
            <p:cNvPr id="19" name="Text Box 19"/>
            <p:cNvSpPr/>
            <p:nvPr/>
          </p:nvSpPr>
          <p:spPr>
            <a:xfrm>
              <a:off x="7306199" y="2747160"/>
              <a:ext cx="705240" cy="63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1452" b="1">
                  <a:solidFill>
                    <a:srgbClr val="005777"/>
                  </a:solidFill>
                  <a:latin typeface="微软雅黑" pitchFamily="18"/>
                  <a:ea typeface="微软雅黑" pitchFamily="2"/>
                  <a:cs typeface="微软雅黑" pitchFamily="2"/>
                </a:rPr>
                <a:t>网络</a:t>
              </a:r>
            </a:p>
          </p:txBody>
        </p:sp>
        <p:sp>
          <p:nvSpPr>
            <p:cNvPr id="20" name="AutoShape 20"/>
            <p:cNvSpPr/>
            <p:nvPr/>
          </p:nvSpPr>
          <p:spPr>
            <a:xfrm>
              <a:off x="673560" y="3582360"/>
              <a:ext cx="1683719" cy="99900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en-US" sz="1633">
                  <a:solidFill>
                    <a:srgbClr val="262626"/>
                  </a:solidFill>
                  <a:latin typeface="Liberation Sans" pitchFamily="18"/>
                  <a:ea typeface="Microsoft YaHei" pitchFamily="2"/>
                  <a:cs typeface="FreeSans" pitchFamily="2"/>
                </a:rPr>
                <a:t>Storm cluster</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a:t>
              </a:r>
              <a:r>
                <a:rPr lang="zh-CN" altLang="en-US" sz="1633">
                  <a:solidFill>
                    <a:srgbClr val="262626"/>
                  </a:solidFill>
                  <a:latin typeface="Liberation Sans" pitchFamily="18"/>
                  <a:ea typeface="Microsoft YaHei" pitchFamily="2"/>
                  <a:cs typeface="FreeSans" pitchFamily="2"/>
                </a:rPr>
                <a:t>实时流计算</a:t>
              </a:r>
              <a:r>
                <a:rPr lang="en-US" sz="1633">
                  <a:solidFill>
                    <a:srgbClr val="262626"/>
                  </a:solidFill>
                  <a:latin typeface="Liberation Sans" pitchFamily="18"/>
                  <a:ea typeface="Microsoft YaHei" pitchFamily="2"/>
                  <a:cs typeface="FreeSans" pitchFamily="2"/>
                </a:rPr>
                <a:t>)</a:t>
              </a:r>
            </a:p>
          </p:txBody>
        </p:sp>
        <p:sp>
          <p:nvSpPr>
            <p:cNvPr id="21" name="AutoShape 21"/>
            <p:cNvSpPr/>
            <p:nvPr/>
          </p:nvSpPr>
          <p:spPr>
            <a:xfrm>
              <a:off x="4040639" y="4890960"/>
              <a:ext cx="2583000" cy="91871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Hadoop</a:t>
              </a:r>
              <a:br>
                <a:rPr lang="en-US" sz="1633">
                  <a:solidFill>
                    <a:srgbClr val="262626"/>
                  </a:solidFill>
                  <a:latin typeface="Liberation Sans" pitchFamily="18"/>
                  <a:ea typeface="Microsoft YaHei" pitchFamily="2"/>
                  <a:cs typeface="FreeSans" pitchFamily="2"/>
                </a:rPr>
              </a:br>
              <a:r>
                <a:rPr lang="en-US" sz="1633">
                  <a:solidFill>
                    <a:srgbClr val="262626"/>
                  </a:solidFill>
                  <a:latin typeface="Liberation Sans" pitchFamily="18"/>
                  <a:ea typeface="Microsoft YaHei" pitchFamily="2"/>
                  <a:cs typeface="FreeSans" pitchFamily="2"/>
                </a:rPr>
                <a:t>(</a:t>
              </a:r>
              <a:r>
                <a:rPr lang="zh-CN" altLang="en-US" sz="1633">
                  <a:solidFill>
                    <a:srgbClr val="262626"/>
                  </a:solidFill>
                  <a:latin typeface="Liberation Sans" pitchFamily="18"/>
                  <a:ea typeface="Microsoft YaHei" pitchFamily="2"/>
                  <a:cs typeface="FreeSans" pitchFamily="2"/>
                </a:rPr>
                <a:t>离线大数据计算</a:t>
              </a:r>
              <a:r>
                <a:rPr lang="en-US" sz="1633">
                  <a:solidFill>
                    <a:srgbClr val="262626"/>
                  </a:solidFill>
                  <a:latin typeface="Liberation Sans" pitchFamily="18"/>
                  <a:ea typeface="Microsoft YaHei" pitchFamily="2"/>
                  <a:cs typeface="FreeSans" pitchFamily="2"/>
                </a:rPr>
                <a:t>)</a:t>
              </a:r>
            </a:p>
          </p:txBody>
        </p:sp>
        <p:sp>
          <p:nvSpPr>
            <p:cNvPr id="22" name="AutoShape 22"/>
            <p:cNvSpPr/>
            <p:nvPr/>
          </p:nvSpPr>
          <p:spPr>
            <a:xfrm>
              <a:off x="2358720" y="3858479"/>
              <a:ext cx="663480" cy="450000"/>
            </a:xfrm>
            <a:custGeom>
              <a:avLst>
                <a:gd name="f0" fmla="val 7339"/>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23" name="AutoShape 23"/>
            <p:cNvSpPr/>
            <p:nvPr/>
          </p:nvSpPr>
          <p:spPr>
            <a:xfrm>
              <a:off x="4880520" y="4299840"/>
              <a:ext cx="547920" cy="561240"/>
            </a:xfrm>
            <a:custGeom>
              <a:avLst>
                <a:gd name="f0" fmla="val 11086"/>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spTree>
    <p:extLst>
      <p:ext uri="{BB962C8B-B14F-4D97-AF65-F5344CB8AC3E}">
        <p14:creationId xmlns:p14="http://schemas.microsoft.com/office/powerpoint/2010/main" val="3454968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A2B5A5F4-473B-40C2-B958-3DC261132F19}"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406E40C8-846F-4A2E-9A6D-3D8BDD2835E0}" type="slidenum">
              <a:t>3</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如何将传统统计工具应用到大数据</a:t>
            </a: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en-US" dirty="0"/>
              <a:t>MapReduce：用于大规模数据集（大于1TB）的并行运算策略。</a:t>
            </a:r>
          </a:p>
          <a:p>
            <a:pPr lvl="0">
              <a:buSzPct val="45000"/>
              <a:buFont typeface="StarSymbol"/>
              <a:buChar char="●"/>
            </a:pPr>
            <a:r>
              <a:rPr lang="zh-CN" altLang="en-US" b="1" dirty="0"/>
              <a:t>主要思想：</a:t>
            </a:r>
            <a:r>
              <a:rPr lang="zh-CN" altLang="en-US" dirty="0"/>
              <a:t>将一个巨大的统计任务拆分（</a:t>
            </a:r>
            <a:r>
              <a:rPr lang="en-US" altLang="zh-CN" dirty="0"/>
              <a:t>map</a:t>
            </a:r>
            <a:r>
              <a:rPr lang="zh-CN" altLang="en-US" dirty="0"/>
              <a:t>）计算并最终合并结果（</a:t>
            </a:r>
            <a:r>
              <a:rPr lang="en-US" altLang="zh-CN" dirty="0"/>
              <a:t>reduce</a:t>
            </a:r>
            <a:r>
              <a:rPr lang="zh-CN" altLang="en-US" dirty="0"/>
              <a:t>）</a:t>
            </a:r>
          </a:p>
          <a:p>
            <a:pPr lvl="0">
              <a:buSzPct val="45000"/>
              <a:buFont typeface="StarSymbol"/>
              <a:buChar char="●"/>
            </a:pPr>
            <a:r>
              <a:rPr lang="zh-CN" altLang="en-US" dirty="0"/>
              <a:t>假设任务之间是相互独立的。</a:t>
            </a:r>
          </a:p>
        </p:txBody>
      </p:sp>
    </p:spTree>
    <p:extLst>
      <p:ext uri="{BB962C8B-B14F-4D97-AF65-F5344CB8AC3E}">
        <p14:creationId xmlns:p14="http://schemas.microsoft.com/office/powerpoint/2010/main" val="194364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half" idx="10"/>
          </p:nvPr>
        </p:nvSpPr>
        <p:spPr/>
        <p:txBody>
          <a:bodyPr/>
          <a:lstStyle/>
          <a:p>
            <a:pPr lvl="0"/>
            <a:fld id="{1CAE76E1-BC1A-4821-8145-16F5BFCCCCBA}" type="datetimeFigureOut">
              <a:t>4/14/2016</a:t>
            </a:fld>
            <a:endParaRPr lang="en-US"/>
          </a:p>
        </p:txBody>
      </p:sp>
      <p:sp>
        <p:nvSpPr>
          <p:cNvPr id="10" name="Footer Placeholder 2"/>
          <p:cNvSpPr>
            <a:spLocks noGrp="1"/>
          </p:cNvSpPr>
          <p:nvPr>
            <p:ph type="ftr" sz="quarter" idx="11"/>
          </p:nvPr>
        </p:nvSpPr>
        <p:spPr/>
        <p:txBody>
          <a:bodyPr/>
          <a:lstStyle/>
          <a:p>
            <a:pPr lvl="0"/>
            <a:r>
              <a:rPr lang="en-US" smtClean="0"/>
              <a:t>李丰 | 大数据</a:t>
            </a:r>
            <a:endParaRPr lang="en-US"/>
          </a:p>
        </p:txBody>
      </p:sp>
      <p:sp>
        <p:nvSpPr>
          <p:cNvPr id="11" name="Slide Number Placeholder 3"/>
          <p:cNvSpPr>
            <a:spLocks noGrp="1"/>
          </p:cNvSpPr>
          <p:nvPr>
            <p:ph type="sldNum" sz="quarter" idx="12"/>
          </p:nvPr>
        </p:nvSpPr>
        <p:spPr/>
        <p:txBody>
          <a:bodyPr/>
          <a:lstStyle/>
          <a:p>
            <a:pPr lvl="0"/>
            <a:fld id="{1FEF6758-E589-46DA-AC7B-34BB3DEEA3D9}" type="slidenum">
              <a:t>30</a:t>
            </a:fld>
            <a:endParaRPr lang="en-US"/>
          </a:p>
        </p:txBody>
      </p:sp>
      <p:sp>
        <p:nvSpPr>
          <p:cNvPr id="2" name="Text Box 1"/>
          <p:cNvSpPr/>
          <p:nvPr/>
        </p:nvSpPr>
        <p:spPr>
          <a:xfrm>
            <a:off x="1775644" y="599285"/>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大数据技术工业界具体应用实例</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Rectangle 6"/>
          <p:cNvSpPr/>
          <p:nvPr/>
        </p:nvSpPr>
        <p:spPr>
          <a:xfrm>
            <a:off x="3848808" y="1916076"/>
            <a:ext cx="3816804" cy="5760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805">
                <a:solidFill>
                  <a:srgbClr val="262626"/>
                </a:solidFill>
                <a:latin typeface="Liberation Sans" pitchFamily="18"/>
                <a:ea typeface="Microsoft YaHei" pitchFamily="2"/>
                <a:cs typeface="FreeSans" pitchFamily="2"/>
              </a:rPr>
              <a:t>一、管理，运行，扩展方便</a:t>
            </a:r>
          </a:p>
        </p:txBody>
      </p:sp>
      <p:sp>
        <p:nvSpPr>
          <p:cNvPr id="6" name="Rectangle 7"/>
          <p:cNvSpPr/>
          <p:nvPr/>
        </p:nvSpPr>
        <p:spPr>
          <a:xfrm>
            <a:off x="3834766" y="2987604"/>
            <a:ext cx="3816804" cy="91770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805">
                <a:solidFill>
                  <a:srgbClr val="262626"/>
                </a:solidFill>
                <a:latin typeface="Liberation Sans" pitchFamily="18"/>
                <a:ea typeface="Microsoft YaHei" pitchFamily="2"/>
                <a:cs typeface="FreeSans" pitchFamily="2"/>
              </a:rPr>
              <a:t>二、与网页数据解析处理等模块由</a:t>
            </a:r>
            <a:r>
              <a:rPr lang="en-US" sz="1633">
                <a:solidFill>
                  <a:srgbClr val="262626"/>
                </a:solidFill>
                <a:latin typeface="Liberation Sans" pitchFamily="18"/>
                <a:ea typeface="Microsoft YaHei" pitchFamily="2"/>
                <a:cs typeface="FreeSans" pitchFamily="2"/>
              </a:rPr>
              <a:t>hadoop</a:t>
            </a:r>
            <a:r>
              <a:rPr lang="zh-CN" altLang="en-US" sz="1805">
                <a:solidFill>
                  <a:srgbClr val="262626"/>
                </a:solidFill>
                <a:latin typeface="Liberation Sans" pitchFamily="18"/>
                <a:ea typeface="Microsoft YaHei" pitchFamily="2"/>
                <a:cs typeface="FreeSans" pitchFamily="2"/>
              </a:rPr>
              <a:t>集成一块，网页解析索引统一构成一个</a:t>
            </a:r>
            <a:r>
              <a:rPr lang="en-US" sz="1633">
                <a:solidFill>
                  <a:srgbClr val="262626"/>
                </a:solidFill>
                <a:latin typeface="Liberation Sans" pitchFamily="18"/>
                <a:ea typeface="Microsoft YaHei" pitchFamily="2"/>
                <a:cs typeface="FreeSans" pitchFamily="2"/>
              </a:rPr>
              <a:t>pipeline</a:t>
            </a:r>
            <a:r>
              <a:rPr lang="zh-CN" altLang="en-US" sz="1805">
                <a:solidFill>
                  <a:srgbClr val="262626"/>
                </a:solidFill>
                <a:latin typeface="Liberation Sans" pitchFamily="18"/>
                <a:ea typeface="Microsoft YaHei" pitchFamily="2"/>
                <a:cs typeface="FreeSans" pitchFamily="2"/>
              </a:rPr>
              <a:t>，</a:t>
            </a:r>
          </a:p>
        </p:txBody>
      </p:sp>
      <p:sp>
        <p:nvSpPr>
          <p:cNvPr id="7" name="Rectangle 8"/>
          <p:cNvSpPr/>
          <p:nvPr/>
        </p:nvSpPr>
        <p:spPr>
          <a:xfrm>
            <a:off x="3848808" y="4436991"/>
            <a:ext cx="3816804" cy="6306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805">
                <a:solidFill>
                  <a:srgbClr val="262626"/>
                </a:solidFill>
                <a:latin typeface="Liberation Sans" pitchFamily="18"/>
                <a:ea typeface="Microsoft YaHei" pitchFamily="2"/>
                <a:cs typeface="FreeSans" pitchFamily="2"/>
              </a:rPr>
              <a:t>三、迁移到</a:t>
            </a:r>
            <a:r>
              <a:rPr lang="en-US" sz="1633">
                <a:solidFill>
                  <a:srgbClr val="262626"/>
                </a:solidFill>
                <a:latin typeface="Liberation Sans" pitchFamily="18"/>
                <a:ea typeface="Microsoft YaHei" pitchFamily="2"/>
                <a:cs typeface="FreeSans" pitchFamily="2"/>
              </a:rPr>
              <a:t>hadoop</a:t>
            </a:r>
            <a:r>
              <a:rPr lang="zh-CN" altLang="en-US" sz="1805">
                <a:solidFill>
                  <a:srgbClr val="262626"/>
                </a:solidFill>
                <a:latin typeface="Liberation Sans" pitchFamily="18"/>
                <a:ea typeface="Microsoft YaHei" pitchFamily="2"/>
                <a:cs typeface="FreeSans" pitchFamily="2"/>
              </a:rPr>
              <a:t>集群建索引，大大增加了集群的利用率</a:t>
            </a:r>
          </a:p>
        </p:txBody>
      </p:sp>
      <p:sp>
        <p:nvSpPr>
          <p:cNvPr id="8" name="Text Box 9"/>
          <p:cNvSpPr/>
          <p:nvPr/>
        </p:nvSpPr>
        <p:spPr>
          <a:xfrm>
            <a:off x="2120192" y="1264539"/>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177" b="1">
                <a:solidFill>
                  <a:srgbClr val="005777"/>
                </a:solidFill>
                <a:latin typeface="微软雅黑" pitchFamily="18"/>
                <a:ea typeface="微软雅黑" pitchFamily="2"/>
                <a:cs typeface="微软雅黑" pitchFamily="2"/>
              </a:rPr>
              <a:t>搜索分布式索引</a:t>
            </a:r>
          </a:p>
        </p:txBody>
      </p:sp>
    </p:spTree>
    <p:extLst>
      <p:ext uri="{BB962C8B-B14F-4D97-AF65-F5344CB8AC3E}">
        <p14:creationId xmlns:p14="http://schemas.microsoft.com/office/powerpoint/2010/main" val="3062497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1"/>
          <p:cNvSpPr>
            <a:spLocks noGrp="1"/>
          </p:cNvSpPr>
          <p:nvPr>
            <p:ph type="dt" sz="half" idx="10"/>
          </p:nvPr>
        </p:nvSpPr>
        <p:spPr/>
        <p:txBody>
          <a:bodyPr/>
          <a:lstStyle/>
          <a:p>
            <a:pPr lvl="0"/>
            <a:fld id="{911D49B3-DF1A-49D1-906F-04BC220B5B7E}" type="datetimeFigureOut">
              <a:t>4/14/2016</a:t>
            </a:fld>
            <a:endParaRPr lang="en-US"/>
          </a:p>
        </p:txBody>
      </p:sp>
      <p:sp>
        <p:nvSpPr>
          <p:cNvPr id="18" name="Footer Placeholder 2"/>
          <p:cNvSpPr>
            <a:spLocks noGrp="1"/>
          </p:cNvSpPr>
          <p:nvPr>
            <p:ph type="ftr" sz="quarter" idx="11"/>
          </p:nvPr>
        </p:nvSpPr>
        <p:spPr/>
        <p:txBody>
          <a:bodyPr/>
          <a:lstStyle/>
          <a:p>
            <a:pPr lvl="0"/>
            <a:r>
              <a:rPr lang="en-US" smtClean="0"/>
              <a:t>李丰 | 大数据</a:t>
            </a:r>
            <a:endParaRPr lang="en-US"/>
          </a:p>
        </p:txBody>
      </p:sp>
      <p:sp>
        <p:nvSpPr>
          <p:cNvPr id="19" name="Slide Number Placeholder 3"/>
          <p:cNvSpPr>
            <a:spLocks noGrp="1"/>
          </p:cNvSpPr>
          <p:nvPr>
            <p:ph type="sldNum" sz="quarter" idx="12"/>
          </p:nvPr>
        </p:nvSpPr>
        <p:spPr/>
        <p:txBody>
          <a:bodyPr/>
          <a:lstStyle/>
          <a:p>
            <a:pPr lvl="0"/>
            <a:fld id="{ACA48FB1-1F65-4AAD-9E1A-CD490EFB24FD}" type="slidenum">
              <a:t>31</a:t>
            </a:fld>
            <a:endParaRPr lang="en-US"/>
          </a:p>
        </p:txBody>
      </p:sp>
      <p:sp>
        <p:nvSpPr>
          <p:cNvPr id="2" name="Text Box 1"/>
          <p:cNvSpPr/>
          <p:nvPr/>
        </p:nvSpPr>
        <p:spPr>
          <a:xfrm>
            <a:off x="1775644" y="566626"/>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大数据技术工业界具体应用实例</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Text Box 4"/>
          <p:cNvSpPr/>
          <p:nvPr/>
        </p:nvSpPr>
        <p:spPr>
          <a:xfrm>
            <a:off x="2120192" y="1264539"/>
            <a:ext cx="7274038"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177" b="1">
                <a:solidFill>
                  <a:srgbClr val="005777"/>
                </a:solidFill>
                <a:latin typeface="微软雅黑" pitchFamily="18"/>
                <a:ea typeface="微软雅黑" pitchFamily="2"/>
                <a:cs typeface="微软雅黑" pitchFamily="2"/>
              </a:rPr>
              <a:t>搜索排序</a:t>
            </a:r>
          </a:p>
        </p:txBody>
      </p:sp>
      <p:grpSp>
        <p:nvGrpSpPr>
          <p:cNvPr id="6" name="Group 5"/>
          <p:cNvGrpSpPr/>
          <p:nvPr/>
        </p:nvGrpSpPr>
        <p:grpSpPr>
          <a:xfrm>
            <a:off x="2329534" y="2422612"/>
            <a:ext cx="6853722" cy="2320715"/>
            <a:chOff x="888480" y="2670480"/>
            <a:chExt cx="7554959" cy="2558159"/>
          </a:xfrm>
        </p:grpSpPr>
        <p:sp>
          <p:nvSpPr>
            <p:cNvPr id="7" name="AutoShape 8"/>
            <p:cNvSpPr/>
            <p:nvPr/>
          </p:nvSpPr>
          <p:spPr>
            <a:xfrm>
              <a:off x="1380239" y="4278600"/>
              <a:ext cx="3729240" cy="95003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en-US" sz="1633">
                  <a:solidFill>
                    <a:srgbClr val="262626"/>
                  </a:solidFill>
                  <a:latin typeface="Liberation Sans" pitchFamily="18"/>
                  <a:ea typeface="Microsoft YaHei" pitchFamily="2"/>
                  <a:cs typeface="FreeSans" pitchFamily="2"/>
                </a:rPr>
                <a:t>Hadoop</a:t>
              </a:r>
            </a:p>
          </p:txBody>
        </p:sp>
        <p:sp>
          <p:nvSpPr>
            <p:cNvPr id="8" name="Oval 9"/>
            <p:cNvSpPr/>
            <p:nvPr/>
          </p:nvSpPr>
          <p:spPr>
            <a:xfrm>
              <a:off x="2327040" y="2670480"/>
              <a:ext cx="2040839" cy="7120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089">
                  <a:solidFill>
                    <a:srgbClr val="262626"/>
                  </a:solidFill>
                  <a:latin typeface="Liberation Sans" pitchFamily="18"/>
                  <a:ea typeface="Microsoft YaHei" pitchFamily="2"/>
                  <a:cs typeface="FreeSans" pitchFamily="2"/>
                </a:rPr>
                <a:t>索引数据本身排序</a:t>
              </a:r>
              <a:r>
                <a:rPr lang="en-US" sz="1089">
                  <a:solidFill>
                    <a:srgbClr val="262626"/>
                  </a:solidFill>
                  <a:latin typeface="Liberation Sans" pitchFamily="18"/>
                  <a:ea typeface="Microsoft YaHei" pitchFamily="2"/>
                  <a:cs typeface="FreeSans" pitchFamily="2"/>
                </a:rPr>
                <a:t>feature</a:t>
              </a:r>
              <a:r>
                <a:rPr lang="zh-CN" altLang="en-US" sz="1089">
                  <a:solidFill>
                    <a:srgbClr val="262626"/>
                  </a:solidFill>
                  <a:latin typeface="Liberation Sans" pitchFamily="18"/>
                  <a:ea typeface="Microsoft YaHei" pitchFamily="2"/>
                  <a:cs typeface="FreeSans" pitchFamily="2"/>
                </a:rPr>
                <a:t>的挖掘</a:t>
              </a:r>
            </a:p>
          </p:txBody>
        </p:sp>
        <p:sp>
          <p:nvSpPr>
            <p:cNvPr id="9" name="AutoShape 10"/>
            <p:cNvSpPr/>
            <p:nvPr/>
          </p:nvSpPr>
          <p:spPr>
            <a:xfrm>
              <a:off x="6779160" y="4357440"/>
              <a:ext cx="1664279" cy="79272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en-US" sz="1633">
                  <a:solidFill>
                    <a:srgbClr val="262626"/>
                  </a:solidFill>
                  <a:latin typeface="Liberation Sans" pitchFamily="18"/>
                  <a:ea typeface="Microsoft YaHei" pitchFamily="2"/>
                  <a:cs typeface="FreeSans" pitchFamily="2"/>
                </a:rPr>
                <a:t>storm/spark</a:t>
              </a:r>
            </a:p>
          </p:txBody>
        </p:sp>
        <p:sp>
          <p:nvSpPr>
            <p:cNvPr id="10" name="Oval 11"/>
            <p:cNvSpPr/>
            <p:nvPr/>
          </p:nvSpPr>
          <p:spPr>
            <a:xfrm>
              <a:off x="888480" y="2705400"/>
              <a:ext cx="1365120" cy="7120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089">
                  <a:solidFill>
                    <a:srgbClr val="262626"/>
                  </a:solidFill>
                  <a:latin typeface="Liberation Sans" pitchFamily="18"/>
                  <a:ea typeface="Microsoft YaHei" pitchFamily="2"/>
                  <a:cs typeface="FreeSans" pitchFamily="2"/>
                </a:rPr>
                <a:t>用户兴趣</a:t>
              </a:r>
            </a:p>
          </p:txBody>
        </p:sp>
        <p:sp>
          <p:nvSpPr>
            <p:cNvPr id="11" name="Oval 12"/>
            <p:cNvSpPr/>
            <p:nvPr/>
          </p:nvSpPr>
          <p:spPr>
            <a:xfrm>
              <a:off x="4488480" y="2708639"/>
              <a:ext cx="1365120" cy="712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r>
                <a:rPr lang="zh-CN" altLang="en-US" sz="1089">
                  <a:solidFill>
                    <a:srgbClr val="262626"/>
                  </a:solidFill>
                  <a:latin typeface="Liberation Sans" pitchFamily="18"/>
                  <a:ea typeface="Microsoft YaHei" pitchFamily="2"/>
                  <a:cs typeface="FreeSans" pitchFamily="2"/>
                </a:rPr>
                <a:t>用户行为</a:t>
              </a:r>
            </a:p>
          </p:txBody>
        </p:sp>
        <p:sp>
          <p:nvSpPr>
            <p:cNvPr id="12" name="Oval 13"/>
            <p:cNvSpPr/>
            <p:nvPr/>
          </p:nvSpPr>
          <p:spPr>
            <a:xfrm>
              <a:off x="6920640" y="2779200"/>
              <a:ext cx="1365120" cy="71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ADEE"/>
            </a:solidFill>
            <a:ln w="9360" cap="sq">
              <a:solidFill>
                <a:srgbClr val="262626"/>
              </a:solidFill>
              <a:prstDash val="solid"/>
              <a:miter/>
            </a:ln>
          </p:spPr>
          <p:txBody>
            <a:bodyPr vert="horz" wrap="square" lIns="81646" tIns="42456" rIns="81646" bIns="42456" anchor="t" anchorCtr="0" compatLnSpc="0">
              <a:noAutofit/>
            </a:bodyPr>
            <a:lstStyle/>
            <a:p>
              <a:pPr algn="ctr"/>
              <a:r>
                <a:rPr lang="zh-CN" altLang="en-US" sz="1089">
                  <a:solidFill>
                    <a:srgbClr val="262626"/>
                  </a:solidFill>
                  <a:latin typeface="Liberation Sans" pitchFamily="18"/>
                  <a:ea typeface="Microsoft YaHei" pitchFamily="2"/>
                  <a:cs typeface="FreeSans" pitchFamily="2"/>
                </a:rPr>
                <a:t>实时用户  行为</a:t>
              </a:r>
              <a:r>
                <a:rPr lang="en-US" sz="1089">
                  <a:solidFill>
                    <a:srgbClr val="262626"/>
                  </a:solidFill>
                  <a:latin typeface="Liberation Sans" pitchFamily="18"/>
                  <a:ea typeface="Microsoft YaHei" pitchFamily="2"/>
                  <a:cs typeface="FreeSans" pitchFamily="2"/>
                </a:rPr>
                <a:t>/</a:t>
              </a:r>
              <a:r>
                <a:rPr lang="zh-CN" altLang="en-US" sz="1089">
                  <a:solidFill>
                    <a:srgbClr val="262626"/>
                  </a:solidFill>
                  <a:latin typeface="Liberation Sans" pitchFamily="18"/>
                  <a:ea typeface="Microsoft YaHei" pitchFamily="2"/>
                  <a:cs typeface="FreeSans" pitchFamily="2"/>
                </a:rPr>
                <a:t>兴趣</a:t>
              </a:r>
            </a:p>
          </p:txBody>
        </p:sp>
        <p:sp>
          <p:nvSpPr>
            <p:cNvPr id="13" name="AutoShape 14"/>
            <p:cNvSpPr/>
            <p:nvPr/>
          </p:nvSpPr>
          <p:spPr>
            <a:xfrm>
              <a:off x="1709280" y="3463199"/>
              <a:ext cx="460439" cy="811800"/>
            </a:xfrm>
            <a:custGeom>
              <a:avLst>
                <a:gd name="f0" fmla="val 6119"/>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4" name="AutoShape 15"/>
            <p:cNvSpPr/>
            <p:nvPr/>
          </p:nvSpPr>
          <p:spPr>
            <a:xfrm>
              <a:off x="3090240" y="3445920"/>
              <a:ext cx="460080" cy="811800"/>
            </a:xfrm>
            <a:custGeom>
              <a:avLst>
                <a:gd name="f0" fmla="val 6119"/>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5" name="AutoShape 16"/>
            <p:cNvSpPr/>
            <p:nvPr/>
          </p:nvSpPr>
          <p:spPr>
            <a:xfrm>
              <a:off x="4572720" y="3494519"/>
              <a:ext cx="459719" cy="812159"/>
            </a:xfrm>
            <a:custGeom>
              <a:avLst>
                <a:gd name="f0" fmla="val 6119"/>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16" name="AutoShape 17"/>
            <p:cNvSpPr/>
            <p:nvPr/>
          </p:nvSpPr>
          <p:spPr>
            <a:xfrm>
              <a:off x="7396920" y="3494519"/>
              <a:ext cx="411120" cy="861119"/>
            </a:xfrm>
            <a:custGeom>
              <a:avLst>
                <a:gd name="f0" fmla="val 5175"/>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ADEE"/>
            </a:solidFill>
            <a:ln w="9360" cap="sq">
              <a:solidFill>
                <a:srgbClr val="262626"/>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spTree>
    <p:extLst>
      <p:ext uri="{BB962C8B-B14F-4D97-AF65-F5344CB8AC3E}">
        <p14:creationId xmlns:p14="http://schemas.microsoft.com/office/powerpoint/2010/main" val="607743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E23429B0-FC6D-477B-960C-9A15E2A45B5B}"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FE8362EB-BB60-4480-9224-DFA4DDA2044F}" type="slidenum">
              <a:t>32</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案例：智能红绿灯</a:t>
            </a:r>
          </a:p>
        </p:txBody>
      </p:sp>
      <p:sp>
        <p:nvSpPr>
          <p:cNvPr id="3" name="Text Placeholder 2"/>
          <p:cNvSpPr txBox="1">
            <a:spLocks noGrp="1"/>
          </p:cNvSpPr>
          <p:nvPr>
            <p:ph type="body" idx="4294967295"/>
          </p:nvPr>
        </p:nvSpPr>
        <p:spPr>
          <a:xfrm>
            <a:off x="0" y="1624013"/>
            <a:ext cx="8229600" cy="3976687"/>
          </a:xfrm>
        </p:spPr>
        <p:txBody>
          <a:bodyPr>
            <a:normAutofit/>
          </a:bodyPr>
          <a:lstStyle/>
          <a:p>
            <a:pPr lvl="0">
              <a:buSzPct val="45000"/>
              <a:buFont typeface="StarSymbol"/>
              <a:buChar char="●"/>
            </a:pPr>
            <a:r>
              <a:rPr lang="zh-CN" altLang="en-US" b="1"/>
              <a:t>背景</a:t>
            </a:r>
            <a:r>
              <a:rPr lang="zh-CN" altLang="en-US"/>
              <a:t>：现有的城市红绿灯控制系统虽然在一定程度上可以满足指挥路口交通的需要，但是随着城市车辆的增长，城市拥堵情况越来越严重，原有的红绿灯控制系统已经表现出明显的缺点：红绿灯时间相对固定，不能伴随车流量的改变而调整红绿灯的显示时间。我们常常会遇到这样的情况，在一个十字路口，本车道非常拥堵，而垂直车道非常空闲，但是红绿灯仍然不能优先照顾已十分拥堵的车道，只能机械的变换。</a:t>
            </a:r>
          </a:p>
          <a:p>
            <a:pPr lvl="0">
              <a:buSzPct val="45000"/>
              <a:buFont typeface="StarSymbol"/>
              <a:buChar char="●"/>
            </a:pPr>
            <a:r>
              <a:rPr lang="zh-CN" altLang="en-US" b="1"/>
              <a:t>数据</a:t>
            </a:r>
            <a:r>
              <a:rPr lang="zh-CN" altLang="en-US"/>
              <a:t>：公交车</a:t>
            </a:r>
            <a:r>
              <a:rPr lang="en-US" altLang="zh-CN"/>
              <a:t>GPS </a:t>
            </a:r>
            <a:r>
              <a:rPr lang="zh-CN" altLang="en-US"/>
              <a:t>信息、出租车</a:t>
            </a:r>
            <a:r>
              <a:rPr lang="en-US" altLang="zh-CN"/>
              <a:t>GPS </a:t>
            </a:r>
            <a:r>
              <a:rPr lang="zh-CN" altLang="en-US"/>
              <a:t>信息、普通市民导航数据</a:t>
            </a:r>
          </a:p>
          <a:p>
            <a:pPr lvl="0">
              <a:buSzPct val="45000"/>
              <a:buFont typeface="StarSymbol"/>
              <a:buChar char="●"/>
            </a:pPr>
            <a:r>
              <a:rPr lang="zh-CN" altLang="en-US" b="1"/>
              <a:t>目标</a:t>
            </a:r>
            <a:r>
              <a:rPr lang="zh-CN" altLang="en-US"/>
              <a:t>：利用这些交通大数据，对红绿灯控制系统进行算法建模，根据交通流量情况实时控制红绿灯的亮灯策略，以最大程度的减少拥堵，加快通行速度。</a:t>
            </a:r>
          </a:p>
        </p:txBody>
      </p:sp>
    </p:spTree>
    <p:extLst>
      <p:ext uri="{BB962C8B-B14F-4D97-AF65-F5344CB8AC3E}">
        <p14:creationId xmlns:p14="http://schemas.microsoft.com/office/powerpoint/2010/main" val="293849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C03BB12C-B7D5-4FC7-8FFB-1BF8C7048485}"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DBD48BB7-6C84-4B6D-A1D4-C4665DF49CC1}" type="slidenum">
              <a:t>33</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案例拓展：智能停电优化管理</a:t>
            </a: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zh-CN" altLang="en-US" b="1"/>
              <a:t>背景</a:t>
            </a:r>
            <a:r>
              <a:rPr lang="zh-CN" altLang="en-US"/>
              <a:t>：将电力公司中可能涉及到停电的业务纳入到一个统一的停电计划平台进行管理</a:t>
            </a:r>
          </a:p>
          <a:p>
            <a:pPr lvl="0">
              <a:buSzPct val="45000"/>
              <a:buFont typeface="StarSymbol"/>
              <a:buChar char="●"/>
            </a:pPr>
            <a:r>
              <a:rPr lang="zh-CN" altLang="en-US" b="1"/>
              <a:t>数据</a:t>
            </a:r>
            <a:r>
              <a:rPr lang="zh-CN" altLang="en-US"/>
              <a:t>：电网拓扑信息</a:t>
            </a:r>
            <a:r>
              <a:rPr lang="en-US" altLang="zh-CN"/>
              <a:t>,</a:t>
            </a:r>
            <a:r>
              <a:rPr lang="zh-CN" altLang="en-US"/>
              <a:t>负荷转移路经</a:t>
            </a:r>
          </a:p>
          <a:p>
            <a:pPr lvl="0">
              <a:buSzPct val="45000"/>
              <a:buFont typeface="StarSymbol"/>
              <a:buChar char="●"/>
            </a:pPr>
            <a:r>
              <a:rPr lang="zh-CN" altLang="en-US" b="1"/>
              <a:t>目标</a:t>
            </a:r>
            <a:r>
              <a:rPr lang="zh-CN" altLang="en-US"/>
              <a:t>：对停电计划进行捏总和科学管控</a:t>
            </a:r>
            <a:r>
              <a:rPr lang="en-US" altLang="zh-CN"/>
              <a:t>,</a:t>
            </a:r>
            <a:r>
              <a:rPr lang="zh-CN" altLang="en-US"/>
              <a:t>以减少重复停电的次数</a:t>
            </a:r>
            <a:r>
              <a:rPr lang="en-US" altLang="zh-CN"/>
              <a:t>,</a:t>
            </a:r>
            <a:r>
              <a:rPr lang="zh-CN" altLang="en-US"/>
              <a:t>缩短停电时间</a:t>
            </a:r>
            <a:r>
              <a:rPr lang="en-US" altLang="zh-CN"/>
              <a:t>,</a:t>
            </a:r>
            <a:r>
              <a:rPr lang="zh-CN" altLang="en-US"/>
              <a:t>提高客户满意度。</a:t>
            </a:r>
          </a:p>
        </p:txBody>
      </p:sp>
    </p:spTree>
    <p:extLst>
      <p:ext uri="{BB962C8B-B14F-4D97-AF65-F5344CB8AC3E}">
        <p14:creationId xmlns:p14="http://schemas.microsoft.com/office/powerpoint/2010/main" val="882612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D8E94D0F-E5B4-467D-A9DE-3278115FD7F1}"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C07CC45B-AAF9-4DD0-AF0D-AEFAA8EE8166}" type="slidenum">
              <a:t>34</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案例：一个小微企业的融资问题</a:t>
            </a: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zh-CN" altLang="en-US"/>
              <a:t>目标客户：四五线城市小微商场超市</a:t>
            </a:r>
          </a:p>
          <a:p>
            <a:pPr lvl="0">
              <a:buSzPct val="45000"/>
              <a:buFont typeface="StarSymbol"/>
              <a:buChar char="●"/>
            </a:pPr>
            <a:r>
              <a:rPr lang="zh-CN" altLang="en-US"/>
              <a:t>问题：如何正确的对每个小微商场超市的融资和还贷能力判断？</a:t>
            </a:r>
          </a:p>
          <a:p>
            <a:pPr lvl="0">
              <a:buSzPct val="45000"/>
              <a:buFont typeface="StarSymbol"/>
              <a:buChar char="●"/>
            </a:pPr>
            <a:r>
              <a:rPr lang="zh-CN" altLang="en-US"/>
              <a:t>传统银行的策率以及局限性：银行流水、财务</a:t>
            </a:r>
          </a:p>
          <a:p>
            <a:pPr lvl="0">
              <a:buSzPct val="45000"/>
              <a:buFont typeface="StarSymbol"/>
              <a:buChar char="●"/>
            </a:pPr>
            <a:r>
              <a:rPr lang="zh-CN" altLang="en-US"/>
              <a:t>从大数据角度考虑这个问题：从上游供货商入手</a:t>
            </a:r>
          </a:p>
        </p:txBody>
      </p:sp>
    </p:spTree>
    <p:extLst>
      <p:ext uri="{BB962C8B-B14F-4D97-AF65-F5344CB8AC3E}">
        <p14:creationId xmlns:p14="http://schemas.microsoft.com/office/powerpoint/2010/main" val="228860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48B1C7AA-A90E-41D3-9F9E-A84FA28474BA}"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C392A956-359F-4847-8F64-B7FB22EB5DCF}" type="slidenum">
              <a:t>35</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案例拓展：动态配电智能用电管理</a:t>
            </a: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zh-CN" altLang="en-US"/>
              <a:t>全面掌控区域用电情况，还要能对用电做出预测和判断，发生突发事件的时候能够及时采取预案措施。</a:t>
            </a:r>
          </a:p>
          <a:p>
            <a:pPr lvl="0">
              <a:buSzPct val="45000"/>
              <a:buFont typeface="StarSymbol"/>
              <a:buChar char="●"/>
            </a:pPr>
            <a:r>
              <a:rPr lang="zh-CN" altLang="en-US"/>
              <a:t>数据</a:t>
            </a:r>
            <a:r>
              <a:rPr lang="en-US" altLang="zh-CN"/>
              <a:t>?</a:t>
            </a:r>
          </a:p>
          <a:p>
            <a:pPr lvl="0">
              <a:buSzPct val="45000"/>
              <a:buFont typeface="StarSymbol"/>
              <a:buChar char="●"/>
            </a:pPr>
            <a:r>
              <a:rPr lang="zh-CN" altLang="en-US"/>
              <a:t>切入点？</a:t>
            </a:r>
          </a:p>
        </p:txBody>
      </p:sp>
    </p:spTree>
    <p:extLst>
      <p:ext uri="{BB962C8B-B14F-4D97-AF65-F5344CB8AC3E}">
        <p14:creationId xmlns:p14="http://schemas.microsoft.com/office/powerpoint/2010/main" val="344639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547A5E3B-A710-4E7A-96D6-CCDB4172C3AC}"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2055EE77-9759-4354-B3BC-336F516AE351}" type="slidenum">
              <a:t>36</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zh-CN" altLang="en-US" sz="2903" b="1" dirty="0">
                <a:solidFill>
                  <a:srgbClr val="005777"/>
                </a:solidFill>
                <a:latin typeface="微软雅黑" pitchFamily="18"/>
                <a:ea typeface="微软雅黑" pitchFamily="2"/>
                <a:cs typeface="微软雅黑" pitchFamily="2"/>
              </a:rPr>
              <a:t>以大数据的视角考虑问题</a:t>
            </a: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zh-CN" altLang="en-US"/>
              <a:t>数据特有的时效性。</a:t>
            </a:r>
          </a:p>
          <a:p>
            <a:pPr lvl="0">
              <a:buSzPct val="45000"/>
              <a:buFont typeface="StarSymbol"/>
              <a:buChar char="●"/>
            </a:pPr>
            <a:r>
              <a:rPr lang="zh-CN" altLang="en-US"/>
              <a:t>数据的隐私安全。</a:t>
            </a:r>
          </a:p>
          <a:p>
            <a:pPr marL="0" lvl="1" indent="0" hangingPunct="0">
              <a:spcBef>
                <a:spcPts val="0"/>
              </a:spcBef>
              <a:spcAft>
                <a:spcPts val="1286"/>
              </a:spcAft>
              <a:buSzPct val="75000"/>
              <a:buFont typeface="StarSymbol"/>
              <a:buChar char="–"/>
            </a:pPr>
            <a:r>
              <a:rPr lang="zh-CN" altLang="en-US" sz="2359">
                <a:latin typeface="Liberation Sans" pitchFamily="34"/>
              </a:rPr>
              <a:t>企业数据安全</a:t>
            </a:r>
          </a:p>
          <a:p>
            <a:pPr marL="0" lvl="1" indent="0" hangingPunct="0">
              <a:spcBef>
                <a:spcPts val="0"/>
              </a:spcBef>
              <a:spcAft>
                <a:spcPts val="1286"/>
              </a:spcAft>
              <a:buSzPct val="75000"/>
              <a:buFont typeface="StarSymbol"/>
              <a:buChar char="–"/>
            </a:pPr>
            <a:r>
              <a:rPr lang="zh-CN" altLang="en-US" sz="2359">
                <a:latin typeface="Liberation Sans" pitchFamily="34"/>
              </a:rPr>
              <a:t>个人存在企业的数据安全</a:t>
            </a:r>
          </a:p>
          <a:p>
            <a:pPr marL="0" lvl="1" indent="0" hangingPunct="0">
              <a:spcBef>
                <a:spcPts val="0"/>
              </a:spcBef>
              <a:spcAft>
                <a:spcPts val="1286"/>
              </a:spcAft>
              <a:buSzPct val="75000"/>
              <a:buFont typeface="StarSymbol"/>
              <a:buChar char="–"/>
            </a:pPr>
            <a:r>
              <a:rPr lang="zh-CN" altLang="en-US" sz="2359">
                <a:latin typeface="Liberation Sans" pitchFamily="34"/>
              </a:rPr>
              <a:t>利用大数据对个人隐私的侵犯</a:t>
            </a:r>
          </a:p>
          <a:p>
            <a:pPr lvl="0">
              <a:buSzPct val="45000"/>
              <a:buFont typeface="StarSymbol"/>
              <a:buChar char="●"/>
            </a:pPr>
            <a:r>
              <a:rPr lang="zh-CN" altLang="en-US"/>
              <a:t>如果数据不使用即便再大也是死数据。</a:t>
            </a:r>
          </a:p>
          <a:p>
            <a:pPr lvl="0">
              <a:buSzPct val="45000"/>
              <a:buFont typeface="StarSymbol"/>
              <a:buChar char="●"/>
            </a:pPr>
            <a:r>
              <a:rPr lang="zh-CN" altLang="en-US"/>
              <a:t>我们实际面对的更多的是复杂数据。</a:t>
            </a:r>
          </a:p>
          <a:p>
            <a:pPr lvl="0">
              <a:buSzPct val="45000"/>
              <a:buFont typeface="StarSymbol"/>
              <a:buChar char="●"/>
            </a:pPr>
            <a:r>
              <a:rPr lang="zh-CN" altLang="en-US"/>
              <a:t>大数据和小问题</a:t>
            </a:r>
          </a:p>
        </p:txBody>
      </p:sp>
    </p:spTree>
    <p:extLst>
      <p:ext uri="{BB962C8B-B14F-4D97-AF65-F5344CB8AC3E}">
        <p14:creationId xmlns:p14="http://schemas.microsoft.com/office/powerpoint/2010/main" val="361196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D43523DF-E73F-475B-8950-AEF188CCA80D}" type="datetimeFigureOut">
              <a:t>4/14/2016</a:t>
            </a:fld>
            <a:endParaRPr lang="en-US"/>
          </a:p>
        </p:txBody>
      </p:sp>
      <p:sp>
        <p:nvSpPr>
          <p:cNvPr id="5" name="Footer Placeholder 2"/>
          <p:cNvSpPr>
            <a:spLocks noGrp="1"/>
          </p:cNvSpPr>
          <p:nvPr>
            <p:ph type="ftr" sz="quarter" idx="11"/>
          </p:nvPr>
        </p:nvSpPr>
        <p:spPr/>
        <p:txBody>
          <a:bodyPr/>
          <a:lstStyle/>
          <a:p>
            <a:pPr lvl="0"/>
            <a:r>
              <a:rPr lang="en-US" smtClean="0"/>
              <a:t>李丰 | 大数据</a:t>
            </a:r>
            <a:endParaRPr lang="en-US"/>
          </a:p>
        </p:txBody>
      </p:sp>
      <p:sp>
        <p:nvSpPr>
          <p:cNvPr id="6" name="Slide Number Placeholder 3"/>
          <p:cNvSpPr>
            <a:spLocks noGrp="1"/>
          </p:cNvSpPr>
          <p:nvPr>
            <p:ph type="sldNum" sz="quarter" idx="12"/>
          </p:nvPr>
        </p:nvSpPr>
        <p:spPr/>
        <p:txBody>
          <a:bodyPr/>
          <a:lstStyle/>
          <a:p>
            <a:pPr lvl="0"/>
            <a:fld id="{441D3237-0CF5-4738-994B-07F42E19B609}" type="slidenum">
              <a:t>4</a:t>
            </a:fld>
            <a:endParaRPr lang="en-US"/>
          </a:p>
        </p:txBody>
      </p:sp>
      <p:sp>
        <p:nvSpPr>
          <p:cNvPr id="2" name="Title 1"/>
          <p:cNvSpPr txBox="1">
            <a:spLocks noGrp="1"/>
          </p:cNvSpPr>
          <p:nvPr>
            <p:ph type="title" idx="4294967295"/>
          </p:nvPr>
        </p:nvSpPr>
        <p:spPr>
          <a:xfrm>
            <a:off x="0" y="365125"/>
            <a:ext cx="10515600" cy="1325563"/>
          </a:xfrm>
        </p:spPr>
        <p:txBody>
          <a:bodyPr/>
          <a:lstStyle/>
          <a:p>
            <a:pPr lvl="0" defTabSz="914400"/>
            <a:r>
              <a:rPr lang="en-US" sz="2903" b="1" dirty="0">
                <a:solidFill>
                  <a:srgbClr val="005777"/>
                </a:solidFill>
                <a:latin typeface="微软雅黑" pitchFamily="18"/>
                <a:ea typeface="微软雅黑" pitchFamily="2"/>
                <a:cs typeface="微软雅黑" pitchFamily="2"/>
              </a:rPr>
              <a:t>MapReduce </a:t>
            </a:r>
            <a:r>
              <a:rPr lang="en-US" sz="2903" b="1" dirty="0" err="1">
                <a:solidFill>
                  <a:srgbClr val="005777"/>
                </a:solidFill>
                <a:latin typeface="微软雅黑" pitchFamily="18"/>
                <a:ea typeface="微软雅黑" pitchFamily="2"/>
                <a:cs typeface="微软雅黑" pitchFamily="2"/>
              </a:rPr>
              <a:t>示例</a:t>
            </a:r>
            <a:endParaRPr lang="en-US" sz="2903" b="1" dirty="0">
              <a:solidFill>
                <a:srgbClr val="005777"/>
              </a:solidFill>
              <a:latin typeface="微软雅黑" pitchFamily="18"/>
              <a:ea typeface="微软雅黑" pitchFamily="2"/>
              <a:cs typeface="微软雅黑" pitchFamily="2"/>
            </a:endParaRPr>
          </a:p>
        </p:txBody>
      </p:sp>
      <p:sp>
        <p:nvSpPr>
          <p:cNvPr id="3" name="Text Placeholder 2"/>
          <p:cNvSpPr txBox="1">
            <a:spLocks noGrp="1"/>
          </p:cNvSpPr>
          <p:nvPr>
            <p:ph type="body" idx="4294967295"/>
          </p:nvPr>
        </p:nvSpPr>
        <p:spPr>
          <a:xfrm>
            <a:off x="0" y="1825625"/>
            <a:ext cx="10515600" cy="4351338"/>
          </a:xfrm>
        </p:spPr>
        <p:txBody>
          <a:bodyPr/>
          <a:lstStyle/>
          <a:p>
            <a:pPr lvl="0">
              <a:buSzPct val="45000"/>
              <a:buFont typeface="StarSymbol"/>
              <a:buChar char="●"/>
            </a:pPr>
            <a:r>
              <a:rPr lang="zh-CN" altLang="en-US"/>
              <a:t>计算全国所有火力发电场的平均发电量。</a:t>
            </a:r>
          </a:p>
          <a:p>
            <a:pPr lvl="0">
              <a:buSzPct val="45000"/>
              <a:buFont typeface="StarSymbol"/>
              <a:buChar char="●"/>
            </a:pPr>
            <a:r>
              <a:rPr lang="zh-CN" altLang="en-US"/>
              <a:t>分别计算各个省的火电发电平均量（</a:t>
            </a:r>
            <a:r>
              <a:rPr lang="en-US" altLang="zh-CN"/>
              <a:t>map</a:t>
            </a:r>
            <a:r>
              <a:rPr lang="zh-CN" altLang="en-US"/>
              <a:t>）</a:t>
            </a:r>
          </a:p>
          <a:p>
            <a:pPr lvl="0">
              <a:buSzPct val="45000"/>
              <a:buFont typeface="StarSymbol"/>
              <a:buChar char="●"/>
            </a:pPr>
            <a:r>
              <a:rPr lang="zh-CN" altLang="en-US"/>
              <a:t>将所有的平均量汇总（</a:t>
            </a:r>
            <a:r>
              <a:rPr lang="en-US" altLang="zh-CN"/>
              <a:t>reduce</a:t>
            </a:r>
            <a:r>
              <a:rPr lang="zh-CN" altLang="en-US"/>
              <a:t>）</a:t>
            </a:r>
          </a:p>
        </p:txBody>
      </p:sp>
    </p:spTree>
    <p:extLst>
      <p:ext uri="{BB962C8B-B14F-4D97-AF65-F5344CB8AC3E}">
        <p14:creationId xmlns:p14="http://schemas.microsoft.com/office/powerpoint/2010/main" val="98022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7DA0467E-A2EE-49B3-BCB8-2E790F723767}"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09A83236-FF49-4B33-AB35-D68AAC37C29D}" type="slidenum">
              <a:t>5</a:t>
            </a:fld>
            <a:endParaRPr lang="en-US"/>
          </a:p>
        </p:txBody>
      </p:sp>
      <p:sp>
        <p:nvSpPr>
          <p:cNvPr id="2" name="Text Box 1"/>
          <p:cNvSpPr/>
          <p:nvPr/>
        </p:nvSpPr>
        <p:spPr>
          <a:xfrm>
            <a:off x="1793607" y="580670"/>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dirty="0">
                <a:solidFill>
                  <a:srgbClr val="005777"/>
                </a:solidFill>
                <a:latin typeface="微软雅黑" pitchFamily="18"/>
                <a:ea typeface="微软雅黑" pitchFamily="2"/>
                <a:cs typeface="微软雅黑" pitchFamily="2"/>
              </a:rPr>
              <a:t>大数据相关技术</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158403" y="2170161"/>
            <a:ext cx="7171163" cy="3367423"/>
          </a:xfrm>
          <a:prstGeom prst="rect">
            <a:avLst/>
          </a:prstGeom>
          <a:noFill/>
          <a:ln>
            <a:noFill/>
          </a:ln>
        </p:spPr>
      </p:pic>
    </p:spTree>
    <p:extLst>
      <p:ext uri="{BB962C8B-B14F-4D97-AF65-F5344CB8AC3E}">
        <p14:creationId xmlns:p14="http://schemas.microsoft.com/office/powerpoint/2010/main" val="2609894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
          <p:cNvSpPr>
            <a:spLocks noGrp="1"/>
          </p:cNvSpPr>
          <p:nvPr>
            <p:ph type="dt" sz="half" idx="10"/>
          </p:nvPr>
        </p:nvSpPr>
        <p:spPr/>
        <p:txBody>
          <a:bodyPr/>
          <a:lstStyle/>
          <a:p>
            <a:pPr lvl="0"/>
            <a:fld id="{FE9A500D-7995-48E5-8FE8-875D08F8DD54}" type="datetimeFigureOut">
              <a:t>4/14/2016</a:t>
            </a:fld>
            <a:endParaRPr lang="en-US"/>
          </a:p>
        </p:txBody>
      </p:sp>
      <p:sp>
        <p:nvSpPr>
          <p:cNvPr id="19" name="Footer Placeholder 2"/>
          <p:cNvSpPr>
            <a:spLocks noGrp="1"/>
          </p:cNvSpPr>
          <p:nvPr>
            <p:ph type="ftr" sz="quarter" idx="11"/>
          </p:nvPr>
        </p:nvSpPr>
        <p:spPr/>
        <p:txBody>
          <a:bodyPr/>
          <a:lstStyle/>
          <a:p>
            <a:pPr lvl="0"/>
            <a:r>
              <a:rPr lang="en-US" smtClean="0"/>
              <a:t>李丰 | 大数据</a:t>
            </a:r>
            <a:endParaRPr lang="en-US"/>
          </a:p>
        </p:txBody>
      </p:sp>
      <p:sp>
        <p:nvSpPr>
          <p:cNvPr id="20" name="Slide Number Placeholder 3"/>
          <p:cNvSpPr>
            <a:spLocks noGrp="1"/>
          </p:cNvSpPr>
          <p:nvPr>
            <p:ph type="sldNum" sz="quarter" idx="12"/>
          </p:nvPr>
        </p:nvSpPr>
        <p:spPr/>
        <p:txBody>
          <a:bodyPr/>
          <a:lstStyle/>
          <a:p>
            <a:pPr lvl="0"/>
            <a:fld id="{B454F417-2A7D-45DC-AE16-96FF9B43953F}" type="slidenum">
              <a:t>6</a:t>
            </a:fld>
            <a:endParaRPr lang="en-US"/>
          </a:p>
        </p:txBody>
      </p:sp>
      <p:sp>
        <p:nvSpPr>
          <p:cNvPr id="2" name="Text Box 1"/>
          <p:cNvSpPr/>
          <p:nvPr/>
        </p:nvSpPr>
        <p:spPr>
          <a:xfrm>
            <a:off x="1793607" y="580670"/>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grpSp>
        <p:nvGrpSpPr>
          <p:cNvPr id="5" name="Group 4"/>
          <p:cNvGrpSpPr/>
          <p:nvPr/>
        </p:nvGrpSpPr>
        <p:grpSpPr>
          <a:xfrm>
            <a:off x="3215886" y="1180933"/>
            <a:ext cx="6312245" cy="3708705"/>
            <a:chOff x="1865519" y="1301759"/>
            <a:chExt cx="6958081" cy="4088161"/>
          </a:xfrm>
        </p:grpSpPr>
        <p:sp>
          <p:nvSpPr>
            <p:cNvPr id="6" name="AutoShape 7"/>
            <p:cNvSpPr/>
            <p:nvPr/>
          </p:nvSpPr>
          <p:spPr>
            <a:xfrm>
              <a:off x="1865519" y="4439160"/>
              <a:ext cx="5587560" cy="950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YARN/MESOS</a:t>
              </a:r>
            </a:p>
          </p:txBody>
        </p:sp>
        <p:sp>
          <p:nvSpPr>
            <p:cNvPr id="7" name="AutoShape 8"/>
            <p:cNvSpPr/>
            <p:nvPr/>
          </p:nvSpPr>
          <p:spPr>
            <a:xfrm>
              <a:off x="1946160" y="3261960"/>
              <a:ext cx="1030680" cy="5335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Storm</a:t>
              </a:r>
            </a:p>
          </p:txBody>
        </p:sp>
        <p:sp>
          <p:nvSpPr>
            <p:cNvPr id="8" name="AutoShape 9"/>
            <p:cNvSpPr/>
            <p:nvPr/>
          </p:nvSpPr>
          <p:spPr>
            <a:xfrm>
              <a:off x="3207600" y="3251159"/>
              <a:ext cx="968040" cy="5284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Spark</a:t>
              </a:r>
            </a:p>
          </p:txBody>
        </p:sp>
        <p:sp>
          <p:nvSpPr>
            <p:cNvPr id="9" name="AutoShape 10"/>
            <p:cNvSpPr/>
            <p:nvPr/>
          </p:nvSpPr>
          <p:spPr>
            <a:xfrm>
              <a:off x="4521960" y="3246120"/>
              <a:ext cx="967680" cy="5320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MPI</a:t>
              </a:r>
            </a:p>
          </p:txBody>
        </p:sp>
        <p:sp>
          <p:nvSpPr>
            <p:cNvPr id="10" name="AutoShape 11"/>
            <p:cNvSpPr/>
            <p:nvPr/>
          </p:nvSpPr>
          <p:spPr>
            <a:xfrm>
              <a:off x="6153120" y="3284639"/>
              <a:ext cx="1109160" cy="4935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Others</a:t>
              </a:r>
            </a:p>
          </p:txBody>
        </p:sp>
        <p:sp>
          <p:nvSpPr>
            <p:cNvPr id="11" name="Oval 12"/>
            <p:cNvSpPr/>
            <p:nvPr/>
          </p:nvSpPr>
          <p:spPr>
            <a:xfrm>
              <a:off x="2024639" y="2084040"/>
              <a:ext cx="1030680" cy="5439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633">
                  <a:solidFill>
                    <a:srgbClr val="FFFFFF"/>
                  </a:solidFill>
                  <a:latin typeface="Liberation Sans" pitchFamily="18"/>
                  <a:ea typeface="微软雅黑" pitchFamily="2"/>
                  <a:cs typeface="微软雅黑" pitchFamily="2"/>
                </a:rPr>
                <a:t>Job/SQL</a:t>
              </a:r>
            </a:p>
          </p:txBody>
        </p:sp>
        <p:sp>
          <p:nvSpPr>
            <p:cNvPr id="12" name="Oval 13"/>
            <p:cNvSpPr/>
            <p:nvPr/>
          </p:nvSpPr>
          <p:spPr>
            <a:xfrm>
              <a:off x="3251159" y="2106720"/>
              <a:ext cx="1074960" cy="5234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en-US" sz="1452">
                  <a:solidFill>
                    <a:srgbClr val="FFFFFF"/>
                  </a:solidFill>
                  <a:latin typeface="Liberation Sans" pitchFamily="18"/>
                  <a:ea typeface="微软雅黑" pitchFamily="2"/>
                  <a:cs typeface="微软雅黑" pitchFamily="2"/>
                </a:rPr>
                <a:t>Topology</a:t>
              </a:r>
            </a:p>
          </p:txBody>
        </p:sp>
        <p:sp>
          <p:nvSpPr>
            <p:cNvPr id="13" name="Text Box 14"/>
            <p:cNvSpPr/>
            <p:nvPr/>
          </p:nvSpPr>
          <p:spPr>
            <a:xfrm>
              <a:off x="4493880" y="1977120"/>
              <a:ext cx="2371320" cy="63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903" b="1">
                  <a:solidFill>
                    <a:srgbClr val="005777"/>
                  </a:solidFill>
                  <a:latin typeface="微软雅黑" pitchFamily="18"/>
                  <a:ea typeface="微软雅黑" pitchFamily="2"/>
                  <a:cs typeface="微软雅黑" pitchFamily="2"/>
                </a:rPr>
                <a:t>      ……</a:t>
              </a:r>
            </a:p>
          </p:txBody>
        </p:sp>
        <p:sp>
          <p:nvSpPr>
            <p:cNvPr id="14" name="Text Box 15"/>
            <p:cNvSpPr/>
            <p:nvPr/>
          </p:nvSpPr>
          <p:spPr>
            <a:xfrm>
              <a:off x="4745880" y="3184920"/>
              <a:ext cx="1489319" cy="47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903" b="1">
                  <a:solidFill>
                    <a:srgbClr val="005777"/>
                  </a:solidFill>
                  <a:latin typeface="微软雅黑" pitchFamily="18"/>
                  <a:ea typeface="微软雅黑" pitchFamily="2"/>
                  <a:cs typeface="微软雅黑" pitchFamily="2"/>
                </a:rPr>
                <a:t>      …</a:t>
              </a:r>
            </a:p>
          </p:txBody>
        </p:sp>
        <p:sp>
          <p:nvSpPr>
            <p:cNvPr id="15" name="AutoShape 16"/>
            <p:cNvSpPr/>
            <p:nvPr/>
          </p:nvSpPr>
          <p:spPr>
            <a:xfrm>
              <a:off x="7819200" y="4101480"/>
              <a:ext cx="1004400" cy="673920"/>
            </a:xfrm>
            <a:custGeom>
              <a:avLst>
                <a:gd name="f0" fmla="val -14572"/>
                <a:gd name="f1" fmla="val 15983"/>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3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zh-CN" altLang="en-US" sz="907">
                  <a:solidFill>
                    <a:srgbClr val="FFFFFF"/>
                  </a:solidFill>
                  <a:latin typeface="Liberation Sans" pitchFamily="18"/>
                  <a:ea typeface="微软雅黑" pitchFamily="2"/>
                  <a:cs typeface="微软雅黑" pitchFamily="2"/>
                </a:rPr>
                <a:t>资源管理层</a:t>
              </a:r>
            </a:p>
          </p:txBody>
        </p:sp>
        <p:sp>
          <p:nvSpPr>
            <p:cNvPr id="16" name="AutoShape 17"/>
            <p:cNvSpPr/>
            <p:nvPr/>
          </p:nvSpPr>
          <p:spPr>
            <a:xfrm>
              <a:off x="7817040" y="2633760"/>
              <a:ext cx="1006559" cy="673200"/>
            </a:xfrm>
            <a:custGeom>
              <a:avLst>
                <a:gd name="f0" fmla="val -14533"/>
                <a:gd name="f1" fmla="val 20341"/>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3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zh-CN" altLang="en-US" sz="907">
                  <a:solidFill>
                    <a:srgbClr val="FFFFFF"/>
                  </a:solidFill>
                  <a:latin typeface="Liberation Sans" pitchFamily="18"/>
                  <a:ea typeface="微软雅黑" pitchFamily="2"/>
                  <a:cs typeface="微软雅黑" pitchFamily="2"/>
                </a:rPr>
                <a:t>计算框架层</a:t>
              </a:r>
            </a:p>
          </p:txBody>
        </p:sp>
        <p:sp>
          <p:nvSpPr>
            <p:cNvPr id="17" name="AutoShape 18"/>
            <p:cNvSpPr/>
            <p:nvPr/>
          </p:nvSpPr>
          <p:spPr>
            <a:xfrm>
              <a:off x="7558199" y="1301759"/>
              <a:ext cx="1006200" cy="673920"/>
            </a:xfrm>
            <a:custGeom>
              <a:avLst>
                <a:gd name="f0" fmla="val -14021"/>
                <a:gd name="f1" fmla="val 24310"/>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3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0082B3"/>
            </a:solidFill>
            <a:ln>
              <a:noFill/>
              <a:prstDash val="solid"/>
            </a:ln>
          </p:spPr>
          <p:txBody>
            <a:bodyPr vert="horz" wrap="square" lIns="81646" tIns="42456" rIns="81646" bIns="42456" anchor="ctr" anchorCtr="0" compatLnSpc="0">
              <a:noAutofit/>
            </a:bodyPr>
            <a:lstStyle/>
            <a:p>
              <a:pPr algn="ctr"/>
              <a:r>
                <a:rPr lang="zh-CN" altLang="en-US" sz="907">
                  <a:solidFill>
                    <a:srgbClr val="FFFFFF"/>
                  </a:solidFill>
                  <a:latin typeface="Liberation Sans" pitchFamily="18"/>
                  <a:ea typeface="微软雅黑" pitchFamily="2"/>
                  <a:cs typeface="微软雅黑" pitchFamily="2"/>
                </a:rPr>
                <a:t>应用程序层</a:t>
              </a:r>
            </a:p>
          </p:txBody>
        </p:sp>
      </p:grpSp>
    </p:spTree>
    <p:extLst>
      <p:ext uri="{BB962C8B-B14F-4D97-AF65-F5344CB8AC3E}">
        <p14:creationId xmlns:p14="http://schemas.microsoft.com/office/powerpoint/2010/main" val="234338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56EB6CDF-3203-4FF7-91B6-0A7631FD2AAF}"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CD8701B8-6DDC-4249-AD89-7D707B3EE21B}" type="slidenum">
              <a:t>7</a:t>
            </a:fld>
            <a:endParaRPr lang="en-US"/>
          </a:p>
        </p:txBody>
      </p:sp>
      <p:sp>
        <p:nvSpPr>
          <p:cNvPr id="2" name="Text Box 1"/>
          <p:cNvSpPr/>
          <p:nvPr/>
        </p:nvSpPr>
        <p:spPr>
          <a:xfrm>
            <a:off x="1772379" y="584915"/>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278912" y="1349126"/>
            <a:ext cx="7472928" cy="4159718"/>
          </a:xfrm>
          <a:prstGeom prst="rect">
            <a:avLst/>
          </a:prstGeom>
          <a:noFill/>
          <a:ln>
            <a:noFill/>
          </a:ln>
        </p:spPr>
      </p:pic>
    </p:spTree>
    <p:extLst>
      <p:ext uri="{BB962C8B-B14F-4D97-AF65-F5344CB8AC3E}">
        <p14:creationId xmlns:p14="http://schemas.microsoft.com/office/powerpoint/2010/main" val="939319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half" idx="10"/>
          </p:nvPr>
        </p:nvSpPr>
        <p:spPr/>
        <p:txBody>
          <a:bodyPr/>
          <a:lstStyle/>
          <a:p>
            <a:pPr lvl="0"/>
            <a:fld id="{7ADA0EED-5582-46C5-8F38-8A528687FD93}" type="datetimeFigureOut">
              <a:t>4/14/2016</a:t>
            </a:fld>
            <a:endParaRPr lang="en-US"/>
          </a:p>
        </p:txBody>
      </p:sp>
      <p:sp>
        <p:nvSpPr>
          <p:cNvPr id="9" name="Footer Placeholder 2"/>
          <p:cNvSpPr>
            <a:spLocks noGrp="1"/>
          </p:cNvSpPr>
          <p:nvPr>
            <p:ph type="ftr" sz="quarter" idx="11"/>
          </p:nvPr>
        </p:nvSpPr>
        <p:spPr/>
        <p:txBody>
          <a:bodyPr/>
          <a:lstStyle/>
          <a:p>
            <a:pPr lvl="0"/>
            <a:r>
              <a:rPr lang="en-US" smtClean="0"/>
              <a:t>李丰 | 大数据</a:t>
            </a:r>
            <a:endParaRPr lang="en-US"/>
          </a:p>
        </p:txBody>
      </p:sp>
      <p:sp>
        <p:nvSpPr>
          <p:cNvPr id="10" name="Slide Number Placeholder 3"/>
          <p:cNvSpPr>
            <a:spLocks noGrp="1"/>
          </p:cNvSpPr>
          <p:nvPr>
            <p:ph type="sldNum" sz="quarter" idx="12"/>
          </p:nvPr>
        </p:nvSpPr>
        <p:spPr/>
        <p:txBody>
          <a:bodyPr/>
          <a:lstStyle/>
          <a:p>
            <a:pPr lvl="0"/>
            <a:fld id="{21D9E4DB-BDD3-4B04-ACD5-00C9C2BF01F7}" type="slidenum">
              <a:t>8</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a:solidFill>
                  <a:srgbClr val="005777"/>
                </a:solidFill>
                <a:latin typeface="微软雅黑" pitchFamily="18"/>
                <a:ea typeface="微软雅黑" pitchFamily="2"/>
                <a:cs typeface="微软雅黑" pitchFamily="2"/>
              </a:rPr>
              <a:t>大数据相关技术</a:t>
            </a:r>
            <a:r>
              <a:rPr lang="en-US" sz="2903" b="1">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AutoShape 3"/>
          <p:cNvSpPr/>
          <p:nvPr/>
        </p:nvSpPr>
        <p:spPr>
          <a:xfrm>
            <a:off x="3309616" y="2727316"/>
            <a:ext cx="71196" cy="71196"/>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ADEE"/>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5" name="AutoShape 4"/>
          <p:cNvSpPr/>
          <p:nvPr/>
        </p:nvSpPr>
        <p:spPr>
          <a:xfrm>
            <a:off x="3325291" y="3446457"/>
            <a:ext cx="71196" cy="72829"/>
          </a:xfrm>
          <a:custGeom>
            <a:avLst>
              <a:gd name="f0" fmla="val 8100"/>
            </a:avLst>
            <a:gdLst>
              <a:gd name="f1" fmla="val w"/>
              <a:gd name="f2" fmla="val h"/>
              <a:gd name="f3" fmla="val 0"/>
              <a:gd name="f4" fmla="val 21600"/>
              <a:gd name="f5" fmla="val 7600"/>
              <a:gd name="f6" fmla="val 10800"/>
              <a:gd name="f7" fmla="val -2147483647"/>
              <a:gd name="f8" fmla="val 2147483647"/>
              <a:gd name="f9" fmla="*/ f1 1 21600"/>
              <a:gd name="f10" fmla="*/ f2 1 21600"/>
              <a:gd name="f11" fmla="pin 0 f0 10800"/>
              <a:gd name="f12" fmla="*/ f5 f11 1"/>
              <a:gd name="f13" fmla="*/ f11 f9 1"/>
              <a:gd name="f14" fmla="*/ 10800 f10 1"/>
              <a:gd name="f15" fmla="*/ f12 1 10800"/>
              <a:gd name="f16" fmla="+- f5 0 f15"/>
              <a:gd name="f17" fmla="+- 10800 f16 0"/>
              <a:gd name="f18" fmla="+- 10800 0 f16"/>
              <a:gd name="f19" fmla="*/ f18 f9 1"/>
              <a:gd name="f20" fmla="*/ f17 f9 1"/>
              <a:gd name="f21" fmla="*/ f17 f10 1"/>
              <a:gd name="f22" fmla="*/ f18 f10 1"/>
            </a:gdLst>
            <a:ahLst>
              <a:ahXY gdRefX="f0" minX="f3" maxX="f6">
                <a:pos x="f13" y="f14"/>
              </a:ahXY>
            </a:ahLst>
            <a:cxnLst>
              <a:cxn ang="3cd4">
                <a:pos x="hc" y="t"/>
              </a:cxn>
              <a:cxn ang="0">
                <a:pos x="r" y="vc"/>
              </a:cxn>
              <a:cxn ang="cd4">
                <a:pos x="hc" y="b"/>
              </a:cxn>
              <a:cxn ang="cd2">
                <a:pos x="l" y="vc"/>
              </a:cxn>
            </a:cxnLst>
            <a:rect l="f19" t="f22" r="f20" b="f21"/>
            <a:pathLst>
              <a:path w="21600" h="21600">
                <a:moveTo>
                  <a:pt x="f3" y="f6"/>
                </a:moveTo>
                <a:lnTo>
                  <a:pt x="f18" y="f18"/>
                </a:lnTo>
                <a:lnTo>
                  <a:pt x="f6" y="f3"/>
                </a:lnTo>
                <a:lnTo>
                  <a:pt x="f17" y="f18"/>
                </a:lnTo>
                <a:lnTo>
                  <a:pt x="f4" y="f6"/>
                </a:lnTo>
                <a:lnTo>
                  <a:pt x="f17" y="f17"/>
                </a:lnTo>
                <a:lnTo>
                  <a:pt x="f6" y="f4"/>
                </a:lnTo>
                <a:lnTo>
                  <a:pt x="f18" y="f17"/>
                </a:lnTo>
                <a:lnTo>
                  <a:pt x="f3" y="f6"/>
                </a:lnTo>
                <a:close/>
              </a:path>
            </a:pathLst>
          </a:custGeom>
          <a:solidFill>
            <a:srgbClr val="00B0F0"/>
          </a:solidFill>
          <a:ln w="25560" cap="sq">
            <a:solidFill>
              <a:srgbClr val="0070C0"/>
            </a:solidFill>
            <a:prstDash val="solid"/>
            <a:miter/>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6" name="Text Box 5"/>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628359" y="1305035"/>
            <a:ext cx="6934716" cy="4248224"/>
          </a:xfrm>
          <a:prstGeom prst="rect">
            <a:avLst/>
          </a:prstGeom>
          <a:noFill/>
          <a:ln>
            <a:noFill/>
          </a:ln>
        </p:spPr>
      </p:pic>
    </p:spTree>
    <p:extLst>
      <p:ext uri="{BB962C8B-B14F-4D97-AF65-F5344CB8AC3E}">
        <p14:creationId xmlns:p14="http://schemas.microsoft.com/office/powerpoint/2010/main" val="286186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574615F2-CAB5-420F-AAF6-24E599FED016}" type="datetimeFigureOut">
              <a:t>4/14/2016</a:t>
            </a:fld>
            <a:endParaRPr lang="en-US"/>
          </a:p>
        </p:txBody>
      </p:sp>
      <p:sp>
        <p:nvSpPr>
          <p:cNvPr id="8" name="Footer Placeholder 2"/>
          <p:cNvSpPr>
            <a:spLocks noGrp="1"/>
          </p:cNvSpPr>
          <p:nvPr>
            <p:ph type="ftr" sz="quarter" idx="11"/>
          </p:nvPr>
        </p:nvSpPr>
        <p:spPr/>
        <p:txBody>
          <a:bodyPr/>
          <a:lstStyle/>
          <a:p>
            <a:pPr lvl="0"/>
            <a:r>
              <a:rPr lang="en-US" smtClean="0"/>
              <a:t>李丰 | 大数据</a:t>
            </a:r>
            <a:endParaRPr lang="en-US"/>
          </a:p>
        </p:txBody>
      </p:sp>
      <p:sp>
        <p:nvSpPr>
          <p:cNvPr id="9" name="Slide Number Placeholder 3"/>
          <p:cNvSpPr>
            <a:spLocks noGrp="1"/>
          </p:cNvSpPr>
          <p:nvPr>
            <p:ph type="sldNum" sz="quarter" idx="12"/>
          </p:nvPr>
        </p:nvSpPr>
        <p:spPr/>
        <p:txBody>
          <a:bodyPr/>
          <a:lstStyle/>
          <a:p>
            <a:pPr lvl="0"/>
            <a:fld id="{ACA606F1-158E-4971-B3C8-CA8A34091A58}" type="slidenum">
              <a:t>9</a:t>
            </a:fld>
            <a:endParaRPr lang="en-US"/>
          </a:p>
        </p:txBody>
      </p:sp>
      <p:sp>
        <p:nvSpPr>
          <p:cNvPr id="2" name="Text Box 1"/>
          <p:cNvSpPr/>
          <p:nvPr/>
        </p:nvSpPr>
        <p:spPr>
          <a:xfrm>
            <a:off x="1775645" y="566626"/>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zh-CN" altLang="en-US" sz="2903" b="1" dirty="0">
                <a:solidFill>
                  <a:srgbClr val="005777"/>
                </a:solidFill>
                <a:latin typeface="微软雅黑" pitchFamily="18"/>
                <a:ea typeface="微软雅黑" pitchFamily="2"/>
                <a:cs typeface="微软雅黑" pitchFamily="2"/>
              </a:rPr>
              <a:t>大数据相关技术</a:t>
            </a:r>
            <a:r>
              <a:rPr lang="en-US" sz="2903" b="1" dirty="0">
                <a:solidFill>
                  <a:srgbClr val="005777"/>
                </a:solidFill>
                <a:latin typeface="微软雅黑" pitchFamily="18"/>
                <a:ea typeface="微软雅黑" pitchFamily="2"/>
                <a:cs typeface="微软雅黑" pitchFamily="2"/>
              </a:rPr>
              <a:t>---Hadoop</a:t>
            </a:r>
          </a:p>
        </p:txBody>
      </p:sp>
      <p:sp>
        <p:nvSpPr>
          <p:cNvPr id="3" name="Text Box 2"/>
          <p:cNvSpPr/>
          <p:nvPr/>
        </p:nvSpPr>
        <p:spPr>
          <a:xfrm>
            <a:off x="2926858" y="1628682"/>
            <a:ext cx="6048689" cy="3445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sp>
        <p:nvSpPr>
          <p:cNvPr id="4" name="Text Box 3"/>
          <p:cNvSpPr/>
          <p:nvPr/>
        </p:nvSpPr>
        <p:spPr>
          <a:xfrm>
            <a:off x="2279239" y="1062057"/>
            <a:ext cx="6366130" cy="5764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81646" tIns="42456" rIns="81646" bIns="42456" anchor="ctr" anchorCtr="0" compatLnSpc="0">
            <a:noAutofit/>
          </a:bodyPr>
          <a:lstStyle/>
          <a:p>
            <a:pPr hangingPunct="0"/>
            <a:endParaRPr lang="en-US" sz="1633">
              <a:latin typeface="Liberation Sans" pitchFamily="18"/>
              <a:ea typeface="Microsoft YaHei" pitchFamily="2"/>
              <a:cs typeface="FreeSans" pitchFamily="2"/>
            </a:endParaRPr>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782180" y="1973230"/>
            <a:ext cx="7160060" cy="4203808"/>
          </a:xfrm>
          <a:prstGeom prst="rect">
            <a:avLst/>
          </a:prstGeom>
          <a:noFill/>
          <a:ln>
            <a:noFill/>
          </a:ln>
        </p:spPr>
      </p:pic>
      <p:sp>
        <p:nvSpPr>
          <p:cNvPr id="6" name="Text Box 5"/>
          <p:cNvSpPr/>
          <p:nvPr/>
        </p:nvSpPr>
        <p:spPr>
          <a:xfrm>
            <a:off x="2277606" y="1262907"/>
            <a:ext cx="6366130" cy="57805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81646" tIns="42456" rIns="81646" bIns="42456" anchor="ctr" anchorCtr="0" compatLnSpc="0">
            <a:noAutofit/>
          </a:bodyPr>
          <a:lstStyle/>
          <a:p>
            <a:r>
              <a:rPr lang="en-US" sz="2177" b="1">
                <a:solidFill>
                  <a:srgbClr val="005777"/>
                </a:solidFill>
                <a:latin typeface="微软雅黑" pitchFamily="18"/>
                <a:ea typeface="微软雅黑" pitchFamily="2"/>
                <a:cs typeface="微软雅黑" pitchFamily="2"/>
              </a:rPr>
              <a:t>Hadoop job</a:t>
            </a:r>
            <a:r>
              <a:rPr lang="zh-CN" altLang="en-US" sz="2177" b="1">
                <a:solidFill>
                  <a:srgbClr val="005777"/>
                </a:solidFill>
                <a:latin typeface="微软雅黑" pitchFamily="18"/>
                <a:ea typeface="微软雅黑" pitchFamily="2"/>
                <a:cs typeface="微软雅黑" pitchFamily="2"/>
              </a:rPr>
              <a:t>数据处理流程</a:t>
            </a:r>
          </a:p>
        </p:txBody>
      </p:sp>
    </p:spTree>
    <p:extLst>
      <p:ext uri="{BB962C8B-B14F-4D97-AF65-F5344CB8AC3E}">
        <p14:creationId xmlns:p14="http://schemas.microsoft.com/office/powerpoint/2010/main" val="397722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1276</Words>
  <Application>Microsoft Office PowerPoint</Application>
  <PresentationFormat>Widescreen</PresentationFormat>
  <Paragraphs>332</Paragraphs>
  <Slides>36</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Caladea</vt:lpstr>
      <vt:lpstr>Cantarell</vt:lpstr>
      <vt:lpstr>FreeSans</vt:lpstr>
      <vt:lpstr>Liberation Sans</vt:lpstr>
      <vt:lpstr>StarSymbol</vt:lpstr>
      <vt:lpstr>宋体</vt:lpstr>
      <vt:lpstr>Microsoft YaHei</vt:lpstr>
      <vt:lpstr>Microsoft YaHei</vt:lpstr>
      <vt:lpstr>黑体</vt:lpstr>
      <vt:lpstr>Arial</vt:lpstr>
      <vt:lpstr>Calibri</vt:lpstr>
      <vt:lpstr>Century Gothic</vt:lpstr>
      <vt:lpstr>Wingdings 3</vt:lpstr>
      <vt:lpstr>Ion Boardroom</vt:lpstr>
      <vt:lpstr>大数据相关技术及生态</vt:lpstr>
      <vt:lpstr>PowerPoint Presentation</vt:lpstr>
      <vt:lpstr>如何将传统统计工具应用到大数据</vt:lpstr>
      <vt:lpstr>MapReduce 示例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案例：智能红绿灯</vt:lpstr>
      <vt:lpstr>案例拓展：智能停电优化管理</vt:lpstr>
      <vt:lpstr>案例：一个小微企业的融资问题</vt:lpstr>
      <vt:lpstr>案例拓展：动态配电智能用电管理</vt:lpstr>
      <vt:lpstr>以大数据的视角考虑问题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大数据相关技术</dc:title>
  <dc:creator>Feng Li</dc:creator>
  <cp:lastModifiedBy>Feng Li</cp:lastModifiedBy>
  <cp:revision>8</cp:revision>
  <dcterms:created xsi:type="dcterms:W3CDTF">2016-04-14T04:52:27Z</dcterms:created>
  <dcterms:modified xsi:type="dcterms:W3CDTF">2016-04-14T05:08:18Z</dcterms:modified>
</cp:coreProperties>
</file>