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42" autoAdjust="0"/>
    <p:restoredTop sz="86443" autoAdjust="0"/>
  </p:normalViewPr>
  <p:slideViewPr>
    <p:cSldViewPr>
      <p:cViewPr varScale="1">
        <p:scale>
          <a:sx n="59" d="100"/>
          <a:sy n="59" d="100"/>
        </p:scale>
        <p:origin x="-84" y="-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634512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2120" y="6381328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pic>
        <p:nvPicPr>
          <p:cNvPr id="9" name="bfhLogo" descr="Bern University of Applied Sciences Engineering and Information Technology"/>
          <p:cNvPicPr/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67544" y="6480818"/>
            <a:ext cx="2447925" cy="2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/>
          <p:nvPr userDrawn="1"/>
        </p:nvSpPr>
        <p:spPr>
          <a:xfrm rot="5400000">
            <a:off x="4121088" y="-4121088"/>
            <a:ext cx="216024" cy="845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CS</a:t>
            </a:r>
            <a:r>
              <a:rPr lang="en-GB" baseline="0" noProof="0" dirty="0" smtClean="0"/>
              <a:t> Task 1: First Analysis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Target Users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Clinical staff</a:t>
            </a:r>
          </a:p>
          <a:p>
            <a:endParaRPr lang="en-GB" noProof="0" dirty="0" smtClean="0"/>
          </a:p>
          <a:p>
            <a:r>
              <a:rPr lang="en-GB" noProof="0" dirty="0" smtClean="0"/>
              <a:t>Receptionists</a:t>
            </a:r>
          </a:p>
          <a:p>
            <a:endParaRPr lang="en-GB" noProof="0" dirty="0" smtClean="0"/>
          </a:p>
          <a:p>
            <a:r>
              <a:rPr lang="en-GB" noProof="0" dirty="0" smtClean="0"/>
              <a:t>Medical</a:t>
            </a:r>
            <a:r>
              <a:rPr lang="en-GB" baseline="0" noProof="0" dirty="0" smtClean="0"/>
              <a:t> records staff</a:t>
            </a:r>
          </a:p>
          <a:p>
            <a:endParaRPr lang="en-GB" baseline="0" noProof="0" dirty="0" smtClean="0"/>
          </a:p>
          <a:p>
            <a:r>
              <a:rPr lang="en-GB" baseline="0" noProof="0" dirty="0" smtClean="0"/>
              <a:t>Other actors</a:t>
            </a:r>
          </a:p>
          <a:p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4664"/>
            <a:ext cx="9620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Key features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noProof="0" dirty="0" smtClean="0"/>
              <a:t>From</a:t>
            </a:r>
            <a:r>
              <a:rPr lang="en-GB" baseline="0" noProof="0" dirty="0" smtClean="0"/>
              <a:t> user’s perspective</a:t>
            </a:r>
            <a:endParaRPr lang="en-GB" noProof="0" dirty="0" smtClean="0"/>
          </a:p>
          <a:p>
            <a:r>
              <a:rPr lang="en-GB" noProof="0" dirty="0" smtClean="0"/>
              <a:t>Data manipulation</a:t>
            </a:r>
          </a:p>
          <a:p>
            <a:pPr lvl="1"/>
            <a:r>
              <a:rPr lang="en-GB" noProof="0" dirty="0" smtClean="0"/>
              <a:t>Insert, update, delete</a:t>
            </a:r>
            <a:r>
              <a:rPr lang="en-GB" baseline="0" noProof="0" dirty="0" smtClean="0"/>
              <a:t> for patient records, treatment, prescriptions</a:t>
            </a:r>
          </a:p>
          <a:p>
            <a:pPr lvl="1"/>
            <a:r>
              <a:rPr lang="en-GB" baseline="0" noProof="0" dirty="0" smtClean="0"/>
              <a:t>Insert, update, delete for appointments</a:t>
            </a:r>
          </a:p>
          <a:p>
            <a:pPr lvl="0"/>
            <a:r>
              <a:rPr lang="en-GB" noProof="0" dirty="0" smtClean="0"/>
              <a:t>Reporting/views</a:t>
            </a:r>
          </a:p>
          <a:p>
            <a:pPr lvl="1"/>
            <a:r>
              <a:rPr lang="en-GB" noProof="0" dirty="0" smtClean="0"/>
              <a:t>Reports for government</a:t>
            </a:r>
          </a:p>
          <a:p>
            <a:pPr lvl="1"/>
            <a:r>
              <a:rPr lang="en-GB" noProof="0" dirty="0" smtClean="0"/>
              <a:t>Local reports</a:t>
            </a:r>
          </a:p>
          <a:p>
            <a:pPr lvl="1"/>
            <a:r>
              <a:rPr lang="en-GB" noProof="0" dirty="0" smtClean="0"/>
              <a:t>View</a:t>
            </a:r>
            <a:r>
              <a:rPr lang="en-GB" baseline="0" noProof="0" dirty="0" smtClean="0"/>
              <a:t> patient records, prescriptions, full history</a:t>
            </a:r>
          </a:p>
          <a:p>
            <a:pPr lvl="0"/>
            <a:r>
              <a:rPr lang="en-GB" noProof="0" dirty="0" smtClean="0"/>
              <a:t>Various </a:t>
            </a:r>
          </a:p>
          <a:p>
            <a:pPr lvl="1"/>
            <a:r>
              <a:rPr lang="en-GB" noProof="0" dirty="0" smtClean="0"/>
              <a:t>Features</a:t>
            </a:r>
            <a:r>
              <a:rPr lang="en-GB" baseline="0" noProof="0" dirty="0" smtClean="0"/>
              <a:t> like print reports, send mails, search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Critical success</a:t>
            </a:r>
            <a:r>
              <a:rPr lang="en-GB" baseline="0" noProof="0" dirty="0" smtClean="0"/>
              <a:t> factors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noProof="0" dirty="0" smtClean="0"/>
              <a:t>(not</a:t>
            </a:r>
            <a:r>
              <a:rPr lang="en-GB" baseline="0" noProof="0" dirty="0" smtClean="0"/>
              <a:t> ordered by importance)</a:t>
            </a:r>
          </a:p>
          <a:p>
            <a:pPr marL="342900" indent="-228600"/>
            <a:r>
              <a:rPr lang="en-GB" baseline="0" noProof="0" dirty="0" smtClean="0"/>
              <a:t>Common known usability</a:t>
            </a:r>
          </a:p>
          <a:p>
            <a:pPr marL="342900" indent="-228600"/>
            <a:r>
              <a:rPr lang="en-GB" baseline="0" noProof="0" dirty="0" smtClean="0"/>
              <a:t>Infrastructure available</a:t>
            </a:r>
          </a:p>
          <a:p>
            <a:pPr marL="342900" indent="-228600"/>
            <a:r>
              <a:rPr lang="en-GB" baseline="0" noProof="0" dirty="0" smtClean="0"/>
              <a:t>High frequent availability of internet access, webserver, </a:t>
            </a:r>
            <a:r>
              <a:rPr lang="en-GB" baseline="0" noProof="0" dirty="0" err="1" smtClean="0"/>
              <a:t>etc</a:t>
            </a:r>
            <a:r>
              <a:rPr lang="en-GB" baseline="0" noProof="0" dirty="0" smtClean="0"/>
              <a:t> -&gt; uptime goal 99.5% </a:t>
            </a:r>
          </a:p>
          <a:p>
            <a:pPr marL="342900" indent="-228600"/>
            <a:r>
              <a:rPr lang="en-GB" baseline="0" noProof="0" dirty="0" smtClean="0"/>
              <a:t>Don’t break the law (data security, privacy protection)</a:t>
            </a:r>
          </a:p>
          <a:p>
            <a:pPr marL="342900" indent="-228600"/>
            <a:r>
              <a:rPr lang="en-GB" baseline="0" noProof="0" dirty="0" smtClean="0"/>
              <a:t>Delivery in time of MHC-PMS</a:t>
            </a:r>
          </a:p>
          <a:p>
            <a:pPr marL="342900" indent="-228600"/>
            <a:r>
              <a:rPr lang="en-GB" baseline="0" noProof="0" dirty="0" smtClean="0"/>
              <a:t>Delivery of promised features</a:t>
            </a:r>
          </a:p>
          <a:p>
            <a:pPr marL="342900" indent="-228600"/>
            <a:r>
              <a:rPr lang="en-GB" baseline="0" noProof="0" dirty="0" smtClean="0"/>
              <a:t>Low or acceptable costs of infrastructure</a:t>
            </a:r>
          </a:p>
          <a:p>
            <a:pPr marL="342900" indent="-228600"/>
            <a:r>
              <a:rPr lang="en-GB" baseline="0" noProof="0" dirty="0" smtClean="0"/>
              <a:t>Acceptance and aid from payer’s </a:t>
            </a:r>
          </a:p>
          <a:p>
            <a:pPr marL="342900" indent="-228600"/>
            <a:r>
              <a:rPr lang="en-GB" baseline="0" noProof="0" dirty="0" smtClean="0"/>
              <a:t>Market available</a:t>
            </a:r>
          </a:p>
          <a:p>
            <a:pPr marL="342900" indent="-228600"/>
            <a:r>
              <a:rPr lang="en-GB" baseline="0" noProof="0" dirty="0" smtClean="0"/>
              <a:t>Working project management</a:t>
            </a:r>
          </a:p>
          <a:p>
            <a:pPr marL="114300" indent="0">
              <a:buNone/>
            </a:pPr>
            <a:endParaRPr lang="en-GB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8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Potential system components 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Clients</a:t>
            </a:r>
          </a:p>
          <a:p>
            <a:pPr lvl="1"/>
            <a:r>
              <a:rPr lang="en-GB" noProof="0" dirty="0" smtClean="0"/>
              <a:t>Including</a:t>
            </a:r>
            <a:r>
              <a:rPr lang="en-GB" baseline="0" noProof="0" dirty="0" smtClean="0"/>
              <a:t> devices like barcode </a:t>
            </a:r>
            <a:r>
              <a:rPr lang="en-GB" baseline="0" noProof="0" dirty="0" err="1" smtClean="0"/>
              <a:t>scaners</a:t>
            </a:r>
            <a:r>
              <a:rPr lang="en-GB" baseline="0" noProof="0" dirty="0" smtClean="0"/>
              <a:t>, scanners, printers, cameras</a:t>
            </a:r>
          </a:p>
          <a:p>
            <a:pPr lvl="1"/>
            <a:r>
              <a:rPr lang="en-GB" baseline="0" noProof="0" dirty="0" smtClean="0"/>
              <a:t>Environment like OS, architecture, Java Version needs to be defined</a:t>
            </a:r>
          </a:p>
          <a:p>
            <a:pPr lvl="0"/>
            <a:r>
              <a:rPr lang="en-GB" noProof="0" dirty="0" smtClean="0"/>
              <a:t>Servers</a:t>
            </a:r>
          </a:p>
          <a:p>
            <a:pPr lvl="1"/>
            <a:r>
              <a:rPr lang="en-GB" noProof="0" dirty="0" smtClean="0"/>
              <a:t>Representing DB-Server,</a:t>
            </a:r>
            <a:r>
              <a:rPr lang="en-GB" baseline="0" noProof="0" dirty="0" smtClean="0"/>
              <a:t> Webserver, Fileserver, </a:t>
            </a:r>
            <a:r>
              <a:rPr lang="en-GB" baseline="0" noProof="0" dirty="0" err="1" smtClean="0"/>
              <a:t>Printserver</a:t>
            </a:r>
            <a:r>
              <a:rPr lang="en-GB" baseline="0" noProof="0" dirty="0" smtClean="0"/>
              <a:t>, etc.</a:t>
            </a:r>
          </a:p>
          <a:p>
            <a:pPr lvl="1"/>
            <a:r>
              <a:rPr lang="en-GB" baseline="0" noProof="0" dirty="0" smtClean="0"/>
              <a:t>Define services, architecture, OS, </a:t>
            </a:r>
            <a:r>
              <a:rPr lang="en-GB" baseline="0" noProof="0" dirty="0" err="1" smtClean="0"/>
              <a:t>etc</a:t>
            </a:r>
            <a:endParaRPr lang="en-GB" baseline="0" noProof="0" dirty="0" smtClean="0"/>
          </a:p>
          <a:p>
            <a:pPr lvl="0"/>
            <a:r>
              <a:rPr lang="en-GB" noProof="0" dirty="0" smtClean="0"/>
              <a:t>Network communication</a:t>
            </a:r>
          </a:p>
          <a:p>
            <a:pPr lvl="1"/>
            <a:r>
              <a:rPr lang="en-GB" noProof="0" dirty="0" smtClean="0"/>
              <a:t>Internet </a:t>
            </a:r>
            <a:r>
              <a:rPr lang="en-GB" noProof="0" dirty="0" err="1" smtClean="0"/>
              <a:t>acces</a:t>
            </a:r>
            <a:r>
              <a:rPr lang="en-GB" noProof="0" dirty="0" smtClean="0"/>
              <a:t>,</a:t>
            </a:r>
            <a:r>
              <a:rPr lang="en-GB" baseline="0" noProof="0" dirty="0" smtClean="0"/>
              <a:t> local area network connection, routing, DNS,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High-</a:t>
            </a:r>
            <a:r>
              <a:rPr lang="de-CH" baseline="0" dirty="0" smtClean="0"/>
              <a:t>level </a:t>
            </a:r>
            <a:r>
              <a:rPr lang="en-GB" baseline="0" noProof="0" dirty="0" smtClean="0"/>
              <a:t>architecture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Database</a:t>
            </a:r>
          </a:p>
          <a:p>
            <a:pPr lvl="1"/>
            <a:r>
              <a:rPr lang="en-GB" noProof="0" dirty="0" smtClean="0"/>
              <a:t>Details needs to</a:t>
            </a:r>
            <a:r>
              <a:rPr lang="en-GB" baseline="0" noProof="0" dirty="0" smtClean="0"/>
              <a:t> be defined (MSSQL, MySQL..)</a:t>
            </a:r>
          </a:p>
          <a:p>
            <a:pPr lvl="0"/>
            <a:r>
              <a:rPr lang="en-GB" noProof="0" dirty="0" smtClean="0"/>
              <a:t>Business logic</a:t>
            </a:r>
          </a:p>
          <a:p>
            <a:pPr lvl="1"/>
            <a:r>
              <a:rPr lang="en-GB" noProof="0" dirty="0" smtClean="0"/>
              <a:t>Either in DB as functions, procedures, </a:t>
            </a:r>
            <a:r>
              <a:rPr lang="en-GB" noProof="0" dirty="0" err="1" smtClean="0"/>
              <a:t>dll’s</a:t>
            </a:r>
            <a:r>
              <a:rPr lang="en-GB" noProof="0" dirty="0" smtClean="0"/>
              <a:t> or  separate layer</a:t>
            </a:r>
            <a:r>
              <a:rPr lang="en-GB" baseline="0" noProof="0" dirty="0" smtClean="0"/>
              <a:t> written in Java</a:t>
            </a:r>
          </a:p>
          <a:p>
            <a:pPr lvl="0"/>
            <a:r>
              <a:rPr lang="en-GB" noProof="0" dirty="0" smtClean="0"/>
              <a:t>Interfaces</a:t>
            </a:r>
          </a:p>
          <a:p>
            <a:pPr lvl="1"/>
            <a:r>
              <a:rPr lang="en-GB" noProof="0" dirty="0" smtClean="0"/>
              <a:t>User interface</a:t>
            </a:r>
            <a:r>
              <a:rPr lang="en-GB" baseline="0" noProof="0" dirty="0" smtClean="0"/>
              <a:t> in Java</a:t>
            </a:r>
          </a:p>
          <a:p>
            <a:pPr lvl="1"/>
            <a:r>
              <a:rPr lang="de-CH" baseline="0" dirty="0" smtClean="0"/>
              <a:t>Other </a:t>
            </a:r>
            <a:r>
              <a:rPr lang="en-GB" baseline="0" noProof="0" dirty="0" smtClean="0"/>
              <a:t>interfaces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webservices</a:t>
            </a:r>
            <a:r>
              <a:rPr lang="de-CH" baseline="0" dirty="0" smtClean="0"/>
              <a:t>, JDBC, </a:t>
            </a:r>
            <a:r>
              <a:rPr lang="de-CH" baseline="0" dirty="0" err="1" smtClean="0"/>
              <a:t>etc</a:t>
            </a:r>
            <a:r>
              <a:rPr lang="de-CH" baseline="0" dirty="0" smtClean="0"/>
              <a:t> </a:t>
            </a:r>
            <a:r>
              <a:rPr lang="en-GB" baseline="0" noProof="0" dirty="0" smtClean="0"/>
              <a:t>needs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defined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31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247</Words>
  <Application>Microsoft Office PowerPoint</Application>
  <PresentationFormat>Bildschirmpräsentation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Nähe</vt:lpstr>
      <vt:lpstr>CS Task 1: First Analysis</vt:lpstr>
      <vt:lpstr>Target Users</vt:lpstr>
      <vt:lpstr>Key features</vt:lpstr>
      <vt:lpstr>Critical success factors</vt:lpstr>
      <vt:lpstr>Potential system components </vt:lpstr>
      <vt:lpstr>High-level architecture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Daniel Inversini</cp:lastModifiedBy>
  <cp:revision>6</cp:revision>
  <dcterms:created xsi:type="dcterms:W3CDTF">2013-02-28T21:47:54Z</dcterms:created>
  <dcterms:modified xsi:type="dcterms:W3CDTF">2013-03-01T10:18:36Z</dcterms:modified>
</cp:coreProperties>
</file>