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docx" ContentType="application/vnd.openxmlformats-officedocument.wordprocessingml.document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1"/>
  </p:notesMasterIdLst>
  <p:sldIdLst>
    <p:sldId id="256" r:id="rId2"/>
    <p:sldId id="257" r:id="rId3"/>
    <p:sldId id="263" r:id="rId4"/>
    <p:sldId id="258" r:id="rId5"/>
    <p:sldId id="265" r:id="rId6"/>
    <p:sldId id="264" r:id="rId7"/>
    <p:sldId id="266" r:id="rId8"/>
    <p:sldId id="267" r:id="rId9"/>
    <p:sldId id="268" r:id="rId10"/>
    <p:sldId id="274" r:id="rId11"/>
    <p:sldId id="269" r:id="rId12"/>
    <p:sldId id="279" r:id="rId13"/>
    <p:sldId id="280" r:id="rId14"/>
    <p:sldId id="281" r:id="rId15"/>
    <p:sldId id="275" r:id="rId16"/>
    <p:sldId id="276" r:id="rId17"/>
    <p:sldId id="271" r:id="rId18"/>
    <p:sldId id="278" r:id="rId19"/>
    <p:sldId id="277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6" autoAdjust="0"/>
    <p:restoredTop sz="86443" autoAdjust="0"/>
  </p:normalViewPr>
  <p:slideViewPr>
    <p:cSldViewPr>
      <p:cViewPr>
        <p:scale>
          <a:sx n="69" d="100"/>
          <a:sy n="69" d="100"/>
        </p:scale>
        <p:origin x="2454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4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3CCE-E73F-4F4A-B6EB-3B1B40CC8C39}" type="datetimeFigureOut">
              <a:rPr lang="de-DE" smtClean="0"/>
              <a:t>14.06.2013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01A81-B682-9C4E-A100-B7EB9080E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6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01A81-B682-9C4E-A100-B7EB9080EA8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66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6/14/2013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6345128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2120" y="6381328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pic>
        <p:nvPicPr>
          <p:cNvPr id="9" name="bfhLogo" descr="Bern University of Applied Sciences Engineering and Information Technology"/>
          <p:cNvPicPr/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67544" y="6480818"/>
            <a:ext cx="2447925" cy="2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/>
          <p:nvPr/>
        </p:nvSpPr>
        <p:spPr>
          <a:xfrm rot="5400000">
            <a:off x="4121088" y="-4121088"/>
            <a:ext cx="216024" cy="845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package" Target="../embeddings/Microsoft_Word_Document2.docx"/><Relationship Id="rId7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err="1" smtClean="0"/>
              <a:t>Präsentation</a:t>
            </a:r>
            <a:r>
              <a:rPr lang="en-GB" noProof="0" dirty="0" smtClean="0"/>
              <a:t> Team Black - Apollo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Daniel Inversini, Julien Villiger, Michael Fankhauser, Marco Füllemann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Bild 5" descr="\\sb000099\FS-User-AEK$\AEKMFA\_private\furtherEducation\BFH\modules\SoftwareEngineeringDesign\statePattern_classdiagramApoll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2420888"/>
            <a:ext cx="51339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27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Demonstration Apollo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074" name="Picture 2" descr="http://www.whateveryouimagine.net/site_images/pla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9289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Retrospektive / Sprint 1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4077072"/>
            <a:ext cx="7571184" cy="232372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de-CH" dirty="0" smtClean="0">
                <a:solidFill>
                  <a:srgbClr val="00B050"/>
                </a:solidFill>
              </a:rPr>
              <a:t>+</a:t>
            </a:r>
          </a:p>
          <a:p>
            <a:r>
              <a:rPr lang="de-CH" dirty="0" smtClean="0"/>
              <a:t>Tasks umgesetzt</a:t>
            </a:r>
          </a:p>
          <a:p>
            <a:r>
              <a:rPr lang="de-CH" dirty="0" smtClean="0"/>
              <a:t>Erstes GUI sichtbar</a:t>
            </a:r>
          </a:p>
          <a:p>
            <a:pPr marL="114300" indent="0">
              <a:buNone/>
            </a:pPr>
            <a:r>
              <a:rPr lang="de-CH" dirty="0">
                <a:solidFill>
                  <a:srgbClr val="FF0000"/>
                </a:solidFill>
              </a:rPr>
              <a:t>-</a:t>
            </a:r>
          </a:p>
          <a:p>
            <a:r>
              <a:rPr lang="de-CH" dirty="0"/>
              <a:t>Höherer Aufwand durch Aufsetzen des Systems</a:t>
            </a:r>
          </a:p>
          <a:p>
            <a:r>
              <a:rPr lang="de-CH" dirty="0"/>
              <a:t>Umgesetzte Struktur </a:t>
            </a:r>
            <a:r>
              <a:rPr lang="de-CH" dirty="0" smtClean="0"/>
              <a:t>fehleranfällig </a:t>
            </a: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>
                <a:sym typeface="Wingdings" pitchFamily="2" charset="2"/>
              </a:rPr>
              <a:t>Fehlende Erfahrung mit </a:t>
            </a:r>
            <a:r>
              <a:rPr lang="de-CH" dirty="0" err="1">
                <a:sym typeface="Wingdings" pitchFamily="2" charset="2"/>
              </a:rPr>
              <a:t>Vaadin</a:t>
            </a:r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611560" y="2048252"/>
          <a:ext cx="3708400" cy="1668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800"/>
                <a:gridCol w="482600"/>
                <a:gridCol w="27940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2.1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Datenkbank erstellen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Datenbankabstraktion erstellen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Controller erstellen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GUI erstellen für Klientendaten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GUI erstellen für Klientendaten / History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Datenbank mit Daten füllen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Navigation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State Pattern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2.9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Styling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3" name="Inhaltsplatzhalter 5"/>
          <p:cNvSpPr txBox="1">
            <a:spLocks/>
          </p:cNvSpPr>
          <p:nvPr/>
        </p:nvSpPr>
        <p:spPr>
          <a:xfrm>
            <a:off x="4444743" y="4077072"/>
            <a:ext cx="3754760" cy="23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92" y="1975151"/>
            <a:ext cx="3525803" cy="210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4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Retrospektive / Sprint 2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4077072"/>
            <a:ext cx="7499176" cy="232372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de-CH" dirty="0" smtClean="0">
                <a:solidFill>
                  <a:srgbClr val="00B050"/>
                </a:solidFill>
              </a:rPr>
              <a:t>+</a:t>
            </a:r>
          </a:p>
          <a:p>
            <a:r>
              <a:rPr lang="de-CH" dirty="0" smtClean="0"/>
              <a:t>Bessere Stabilität durch neue Datenbank und </a:t>
            </a:r>
            <a:r>
              <a:rPr lang="de-CH" dirty="0" err="1" smtClean="0"/>
              <a:t>Refactoring</a:t>
            </a:r>
            <a:endParaRPr lang="de-CH" dirty="0" smtClean="0"/>
          </a:p>
          <a:p>
            <a:r>
              <a:rPr lang="de-CH" dirty="0" smtClean="0"/>
              <a:t>Aufschluss durch Dokumentation</a:t>
            </a:r>
          </a:p>
          <a:p>
            <a:pPr marL="114300" indent="0">
              <a:buNone/>
            </a:pPr>
            <a:r>
              <a:rPr lang="de-CH" dirty="0">
                <a:solidFill>
                  <a:srgbClr val="FF0000"/>
                </a:solidFill>
              </a:rPr>
              <a:t>-</a:t>
            </a:r>
          </a:p>
          <a:p>
            <a:r>
              <a:rPr lang="de-CH" dirty="0"/>
              <a:t>Aus Kundensicht keine </a:t>
            </a:r>
            <a:r>
              <a:rPr lang="de-CH" dirty="0" smtClean="0"/>
              <a:t>Änderung</a:t>
            </a:r>
          </a:p>
          <a:p>
            <a:r>
              <a:rPr lang="de-CH" dirty="0" smtClean="0"/>
              <a:t>Tasks unterschätzt </a:t>
            </a:r>
            <a:r>
              <a:rPr lang="de-CH" dirty="0" smtClean="0">
                <a:sym typeface="Wingdings" pitchFamily="2" charset="2"/>
              </a:rPr>
              <a:t> Fehlende Erfahrung mit </a:t>
            </a:r>
            <a:r>
              <a:rPr lang="de-CH" dirty="0" err="1" smtClean="0">
                <a:sym typeface="Wingdings" pitchFamily="2" charset="2"/>
              </a:rPr>
              <a:t>Vaadin</a:t>
            </a:r>
            <a:endParaRPr lang="de-CH" dirty="0"/>
          </a:p>
          <a:p>
            <a:endParaRPr lang="de-CH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729172" y="1484784"/>
          <a:ext cx="37084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800"/>
                <a:gridCol w="482600"/>
                <a:gridCol w="2794000"/>
              </a:tblGrid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2.10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Update Datenkbank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6576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2.11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Update Datenbankabstratkion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2.12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Setzen von Viewport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2.13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Installations Dokumentation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2.14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Update Klassendiagramm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2.15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Update Domaindiagramm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2.16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Update Sequenzdiagramm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6576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2.17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 err="1">
                          <a:effectLst/>
                        </a:rPr>
                        <a:t>Refactoring</a:t>
                      </a:r>
                      <a:r>
                        <a:rPr lang="de-CH" sz="1100" u="none" strike="noStrike" dirty="0">
                          <a:effectLst/>
                        </a:rPr>
                        <a:t> Code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2.18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>
                          <a:effectLst/>
                        </a:rPr>
                        <a:t>Update </a:t>
                      </a:r>
                      <a:r>
                        <a:rPr lang="de-CH" sz="1100" u="none" strike="noStrike" dirty="0" err="1">
                          <a:effectLst/>
                        </a:rPr>
                        <a:t>Diary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515" y="1710440"/>
            <a:ext cx="3456384" cy="20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9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Retrospektive / Sprint 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4077072"/>
            <a:ext cx="7499176" cy="232372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de-CH" dirty="0" smtClean="0">
                <a:solidFill>
                  <a:srgbClr val="00B050"/>
                </a:solidFill>
              </a:rPr>
              <a:t>+</a:t>
            </a:r>
          </a:p>
          <a:p>
            <a:r>
              <a:rPr lang="de-CH" dirty="0" smtClean="0"/>
              <a:t>Bessere Stabilität durch </a:t>
            </a:r>
            <a:r>
              <a:rPr lang="de-CH" dirty="0" err="1" smtClean="0"/>
              <a:t>Testing</a:t>
            </a:r>
            <a:r>
              <a:rPr lang="de-CH" dirty="0" smtClean="0"/>
              <a:t> und Code Analyse</a:t>
            </a:r>
          </a:p>
          <a:p>
            <a:r>
              <a:rPr lang="de-CH" dirty="0" smtClean="0"/>
              <a:t>Neue Erfahrungen gesammelt mit </a:t>
            </a:r>
            <a:r>
              <a:rPr lang="de-CH" dirty="0" err="1" smtClean="0"/>
              <a:t>JUnit</a:t>
            </a:r>
            <a:endParaRPr lang="de-CH" dirty="0" smtClean="0"/>
          </a:p>
          <a:p>
            <a:r>
              <a:rPr lang="de-CH" dirty="0" smtClean="0"/>
              <a:t>Neues Feature Erfassungsmaske</a:t>
            </a:r>
          </a:p>
          <a:p>
            <a:pPr marL="114300" indent="0">
              <a:buNone/>
            </a:pPr>
            <a:r>
              <a:rPr lang="de-CH" dirty="0" smtClean="0">
                <a:solidFill>
                  <a:srgbClr val="FF0000"/>
                </a:solidFill>
              </a:rPr>
              <a:t>-</a:t>
            </a:r>
            <a:endParaRPr lang="de-CH" dirty="0">
              <a:solidFill>
                <a:srgbClr val="FF0000"/>
              </a:solidFill>
            </a:endParaRPr>
          </a:p>
          <a:p>
            <a:r>
              <a:rPr lang="de-CH" dirty="0" smtClean="0"/>
              <a:t>Koordination untereinander schwierig</a:t>
            </a:r>
          </a:p>
          <a:p>
            <a:r>
              <a:rPr lang="de-CH" dirty="0" err="1" smtClean="0"/>
              <a:t>Testing</a:t>
            </a:r>
            <a:r>
              <a:rPr lang="de-CH" dirty="0" smtClean="0"/>
              <a:t> bestehender Klassen schwierig</a:t>
            </a:r>
            <a:endParaRPr lang="de-CH" dirty="0"/>
          </a:p>
          <a:p>
            <a:endParaRPr lang="de-CH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683568" y="1700808"/>
          <a:ext cx="3022600" cy="929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500"/>
                <a:gridCol w="787400"/>
                <a:gridCol w="19177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2.19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Clienthistory erfassen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2.20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Test erfassen für 2.19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2.21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Junit testing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2.22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Code analysis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>
                          <a:effectLst/>
                        </a:rPr>
                        <a:t>2.23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u="none" strike="noStrike" dirty="0" err="1">
                          <a:effectLst/>
                        </a:rPr>
                        <a:t>Clienthistory</a:t>
                      </a:r>
                      <a:r>
                        <a:rPr lang="de-CH" sz="1100" u="none" strike="noStrike" dirty="0">
                          <a:effectLst/>
                        </a:rPr>
                        <a:t> erfassen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67106"/>
            <a:ext cx="3824900" cy="22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54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/</a:t>
            </a:r>
            <a:r>
              <a:rPr lang="de-DE" dirty="0" err="1" smtClean="0"/>
              <a:t>JUnit</a:t>
            </a:r>
            <a:endParaRPr lang="de-DE" dirty="0"/>
          </a:p>
        </p:txBody>
      </p:sp>
      <p:pic>
        <p:nvPicPr>
          <p:cNvPr id="6" name="Inhaltsplatzhalter 5" descr="Bildschirmfoto 2013-06-14 um 11.26.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04" b="-5604"/>
          <a:stretch>
            <a:fillRect/>
          </a:stretch>
        </p:blipFill>
        <p:spPr>
          <a:xfrm>
            <a:off x="467544" y="1196752"/>
            <a:ext cx="5616624" cy="3538473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Bild 6" descr="Bildschirmfoto 2013-06-14 um 11.29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019770"/>
            <a:ext cx="6264696" cy="13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/</a:t>
            </a:r>
            <a:r>
              <a:rPr lang="de-DE" dirty="0" err="1" smtClean="0"/>
              <a:t>JUnit</a:t>
            </a:r>
            <a:endParaRPr lang="de-DE" dirty="0"/>
          </a:p>
        </p:txBody>
      </p:sp>
      <p:pic>
        <p:nvPicPr>
          <p:cNvPr id="5" name="Inhaltsplatzhalter 4" descr="Bildschirmfoto 2013-06-14 um 11.31.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38" b="-10038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Retrospektive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Fazit allgemein</a:t>
            </a:r>
          </a:p>
          <a:p>
            <a:endParaRPr lang="de-CH" dirty="0" smtClean="0"/>
          </a:p>
          <a:p>
            <a:pPr lvl="1"/>
            <a:r>
              <a:rPr lang="de-CH" dirty="0" smtClean="0"/>
              <a:t>Relativ grosse Einarbeitungszeit 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Z.T. Probleme mit </a:t>
            </a:r>
            <a:r>
              <a:rPr lang="de-CH" dirty="0" err="1" smtClean="0"/>
              <a:t>Github</a:t>
            </a:r>
            <a:r>
              <a:rPr lang="de-CH" dirty="0" smtClean="0"/>
              <a:t>, </a:t>
            </a:r>
            <a:r>
              <a:rPr lang="de-CH" dirty="0" err="1" smtClean="0"/>
              <a:t>IDE’s</a:t>
            </a:r>
            <a:r>
              <a:rPr lang="de-CH" dirty="0" smtClean="0"/>
              <a:t>  (lösbare)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Datenbank «Unschönheiten»</a:t>
            </a:r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Scrum</a:t>
            </a:r>
            <a:r>
              <a:rPr lang="de-CH" dirty="0" smtClean="0"/>
              <a:t> z.T. zu wenig beachtet (direkt zum Programmieren)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Retrospektive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Vaadin</a:t>
            </a:r>
            <a:r>
              <a:rPr lang="de-CH" dirty="0" smtClean="0"/>
              <a:t> &amp; Java geeignet für das ganze Projekt (Patterns, </a:t>
            </a:r>
            <a:r>
              <a:rPr lang="de-CH" dirty="0" err="1" smtClean="0"/>
              <a:t>etc</a:t>
            </a:r>
            <a:r>
              <a:rPr lang="de-CH" dirty="0" smtClean="0"/>
              <a:t>)</a:t>
            </a:r>
          </a:p>
          <a:p>
            <a:endParaRPr lang="de-CH" dirty="0"/>
          </a:p>
          <a:p>
            <a:r>
              <a:rPr lang="de-CH" dirty="0" smtClean="0"/>
              <a:t>Grosse Erfahrungswerte bei der Initialphase zusammen mit den ersten Sprints</a:t>
            </a:r>
          </a:p>
          <a:p>
            <a:endParaRPr lang="de-CH" dirty="0" smtClean="0"/>
          </a:p>
          <a:p>
            <a:r>
              <a:rPr lang="de-CH" dirty="0" smtClean="0"/>
              <a:t>Praktische Anwendung der Theorie (Case </a:t>
            </a:r>
            <a:r>
              <a:rPr lang="de-CH" dirty="0" err="1" smtClean="0"/>
              <a:t>studies</a:t>
            </a:r>
            <a:r>
              <a:rPr lang="de-CH" dirty="0" smtClean="0"/>
              <a:t>)</a:t>
            </a:r>
          </a:p>
          <a:p>
            <a:endParaRPr lang="de-CH" dirty="0"/>
          </a:p>
          <a:p>
            <a:r>
              <a:rPr lang="de-CH" dirty="0" smtClean="0"/>
              <a:t>Erfahrungen (Arbeitsweise, Projektarbeit) durchgängig positiv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Sequenzdiagramme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Test-Cases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FindBugs</a:t>
            </a:r>
            <a:r>
              <a:rPr lang="de-DE" dirty="0" smtClean="0"/>
              <a:t>-Report</a:t>
            </a:r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/>
          </p:nvPr>
        </p:nvGraphicFramePr>
        <p:xfrm>
          <a:off x="950913" y="2027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0913" y="2027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/>
          </p:nvPr>
        </p:nvGraphicFramePr>
        <p:xfrm>
          <a:off x="1115616" y="3356992"/>
          <a:ext cx="584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kument" showAsIcon="1" r:id="rId5" imgW="584200" imgH="558800" progId="Word.Document.12">
                  <p:embed/>
                </p:oleObj>
              </mc:Choice>
              <mc:Fallback>
                <p:oleObj name="Dokument" showAsIcon="1" r:id="rId5" imgW="5842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3356992"/>
                        <a:ext cx="584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115616" y="4581128"/>
          <a:ext cx="584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Dokument" showAsIcon="1" r:id="rId7" imgW="584200" imgH="558800" progId="Word.Document.12">
                  <p:embed/>
                </p:oleObj>
              </mc:Choice>
              <mc:Fallback>
                <p:oleObj name="Dokument" showAsIcon="1" r:id="rId7" imgW="5842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5616" y="4581128"/>
                        <a:ext cx="584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4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Inhalt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Design Thinking / Storyboard</a:t>
            </a:r>
          </a:p>
          <a:p>
            <a:pPr marL="114300" indent="0">
              <a:buNone/>
            </a:pPr>
            <a:endParaRPr lang="en-GB" noProof="0" dirty="0" smtClean="0"/>
          </a:p>
          <a:p>
            <a:r>
              <a:rPr lang="en-GB" noProof="0" dirty="0" smtClean="0"/>
              <a:t>Requirements Engineering / </a:t>
            </a:r>
            <a:r>
              <a:rPr lang="en-GB" noProof="0" dirty="0" err="1" smtClean="0"/>
              <a:t>Entscheidung</a:t>
            </a:r>
            <a:r>
              <a:rPr lang="en-GB" noProof="0" dirty="0" smtClean="0"/>
              <a:t> Use-Case</a:t>
            </a:r>
          </a:p>
          <a:p>
            <a:endParaRPr lang="en-GB" noProof="0" dirty="0" smtClean="0"/>
          </a:p>
          <a:p>
            <a:r>
              <a:rPr lang="en-GB" dirty="0" smtClean="0"/>
              <a:t>Demo</a:t>
            </a:r>
          </a:p>
          <a:p>
            <a:endParaRPr lang="en-GB" noProof="0" dirty="0"/>
          </a:p>
          <a:p>
            <a:r>
              <a:rPr lang="en-GB" dirty="0" smtClean="0"/>
              <a:t>Retrospective</a:t>
            </a:r>
          </a:p>
          <a:p>
            <a:endParaRPr lang="en-GB" noProof="0" dirty="0" smtClean="0"/>
          </a:p>
          <a:p>
            <a:r>
              <a:rPr lang="en-GB" dirty="0" err="1" smtClean="0"/>
              <a:t>Anhang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/>
              <a:t>T</a:t>
            </a:r>
            <a:r>
              <a:rPr lang="de-CH" dirty="0" err="1" smtClean="0"/>
              <a:t>hinking</a:t>
            </a:r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68"/>
          <a:stretch/>
        </p:blipFill>
        <p:spPr>
          <a:xfrm>
            <a:off x="425966" y="1196752"/>
            <a:ext cx="4173971" cy="484088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461227"/>
            <a:ext cx="4844578" cy="33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Storyboard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01" y="1600200"/>
            <a:ext cx="3197943" cy="225951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316947"/>
            <a:ext cx="3847712" cy="30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Requirements</a:t>
            </a:r>
            <a:r>
              <a:rPr lang="de-CH" dirty="0" smtClean="0"/>
              <a:t> Engineering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62" y="1429337"/>
            <a:ext cx="5781675" cy="471487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Requirements</a:t>
            </a:r>
            <a:r>
              <a:rPr lang="de-CH" dirty="0" smtClean="0"/>
              <a:t> Engineering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16990"/>
            <a:ext cx="69723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Diagrams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064800"/>
              </p:ext>
            </p:extLst>
          </p:nvPr>
        </p:nvGraphicFramePr>
        <p:xfrm>
          <a:off x="479439" y="1529193"/>
          <a:ext cx="7403575" cy="4831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9429840" imgH="6153238" progId="Visio.Drawing.15">
                  <p:embed/>
                </p:oleObj>
              </mc:Choice>
              <mc:Fallback>
                <p:oleObj name="Visio" r:id="rId3" imgW="9429840" imgH="615323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39" y="1529193"/>
                        <a:ext cx="7403575" cy="4831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2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76" y="274638"/>
            <a:ext cx="6347048" cy="600442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smtClean="0"/>
              <a:t>Sequenzdiagramm / State Pattern</a:t>
            </a:r>
            <a:endParaRPr lang="de-CH" sz="40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2420"/>
            <a:ext cx="7620000" cy="303615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Presentatio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Template_Presentation.potx</Template>
  <TotalTime>0</TotalTime>
  <Words>324</Words>
  <Application>Microsoft Office PowerPoint</Application>
  <PresentationFormat>Bildschirmpräsentation (4:3)</PresentationFormat>
  <Paragraphs>159</Paragraphs>
  <Slides>19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4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Wingdings</vt:lpstr>
      <vt:lpstr>Template_Presentation</vt:lpstr>
      <vt:lpstr>Microsoft Visio 2003-2010-Zeichnung</vt:lpstr>
      <vt:lpstr>Microsoft Visio-Zeichnung</vt:lpstr>
      <vt:lpstr>Microsoft Word Document</vt:lpstr>
      <vt:lpstr>Dokument</vt:lpstr>
      <vt:lpstr>Präsentation Team Black - Apollo</vt:lpstr>
      <vt:lpstr>Inhalt</vt:lpstr>
      <vt:lpstr>Design Thinking </vt:lpstr>
      <vt:lpstr>Storyboard</vt:lpstr>
      <vt:lpstr>Requirements Engineering</vt:lpstr>
      <vt:lpstr>Requirements Engineering</vt:lpstr>
      <vt:lpstr>Diagrams</vt:lpstr>
      <vt:lpstr>PowerPoint-Präsentation</vt:lpstr>
      <vt:lpstr>Sequenzdiagramm / State Pattern</vt:lpstr>
      <vt:lpstr>State Pattern</vt:lpstr>
      <vt:lpstr>Demonstration Apollo</vt:lpstr>
      <vt:lpstr>Retrospektive / Sprint 1</vt:lpstr>
      <vt:lpstr>Retrospektive / Sprint 2</vt:lpstr>
      <vt:lpstr>Retrospektive / Sprint 3</vt:lpstr>
      <vt:lpstr>Testing/JUnit</vt:lpstr>
      <vt:lpstr>Testing/JUnit</vt:lpstr>
      <vt:lpstr>Retrospektive</vt:lpstr>
      <vt:lpstr>Retrospektive</vt:lpstr>
      <vt:lpstr>Anhang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Daniel Inversini</cp:lastModifiedBy>
  <cp:revision>33</cp:revision>
  <dcterms:created xsi:type="dcterms:W3CDTF">2013-02-28T21:47:54Z</dcterms:created>
  <dcterms:modified xsi:type="dcterms:W3CDTF">2013-06-14T11:49:39Z</dcterms:modified>
</cp:coreProperties>
</file>