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pectral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ectral-regular.fntdata"/><Relationship Id="rId14" Type="http://schemas.openxmlformats.org/officeDocument/2006/relationships/slide" Target="slides/slide9.xml"/><Relationship Id="rId17" Type="http://schemas.openxmlformats.org/officeDocument/2006/relationships/font" Target="fonts/Spectral-italic.fntdata"/><Relationship Id="rId16" Type="http://schemas.openxmlformats.org/officeDocument/2006/relationships/font" Target="fonts/Spectra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Spectral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by </a:t>
            </a:r>
            <a:r>
              <a:rPr lang="en"/>
              <a:t>explaining</a:t>
            </a:r>
            <a:r>
              <a:rPr lang="en"/>
              <a:t> the title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ee7e6286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ee7e6286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Harry Potter reference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8ee7e6286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8ee7e6286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Harry Potter reference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ee7e6286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ee7e6286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of a college that didn’t build any sidewalks at first; a year later paved the tracks that were worn into the lawns to make walkways that followed where people were already walking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design philosophy: take what is already working, fix problematic areas, make improvements, and codify it into a process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Contrast with imposing an artificial system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ee7e6286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ee7e6286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this talk actual</a:t>
            </a:r>
            <a:r>
              <a:rPr lang="en"/>
              <a:t>ly about?  I want to share how I record, collect, and (occasionally) organize ideas, notes, scripts, and other things.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ce8dc2ee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ce8dc2ee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“right” place and making “publishable” were barriers to writing something at all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“The best is the enemy of the good” - Italian proverb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Often no “right” place, lead to scattered notes files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where I </a:t>
            </a:r>
            <a:r>
              <a:rPr i="1" lang="en"/>
              <a:t>might</a:t>
            </a:r>
            <a:r>
              <a:rPr lang="en"/>
              <a:t> have written something months ago lead to much rummaging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ee7e6286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ee7e6286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Reduce friction for writing </a:t>
            </a:r>
            <a:r>
              <a:rPr i="1" lang="en"/>
              <a:t>something</a:t>
            </a:r>
            <a:r>
              <a:rPr lang="en"/>
              <a:t> - store those thoughts and memories, sift through them later - thus “pensieve”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easy to find things - no more rummaging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So</a:t>
            </a:r>
            <a:r>
              <a:rPr lang="en"/>
              <a:t> easy and </a:t>
            </a:r>
            <a:r>
              <a:rPr i="1" lang="en"/>
              <a:t>so</a:t>
            </a:r>
            <a:r>
              <a:rPr lang="en"/>
              <a:t> flexible, I really do much of my thinking here now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8ee7e62868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8ee7e62868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Needed backup!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Shared with manager so she can see my thought process - explicitly invited in, not creepy spying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to move things out of the one file, but still just one repo / workspace to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stress, keep it rough, let notes pile up - keep it </a:t>
            </a:r>
            <a:r>
              <a:rPr i="1" lang="en"/>
              <a:t>easy</a:t>
            </a:r>
            <a:endParaRPr i="1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ee7e62868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ee7e62868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Show visitor's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VS Code </a:t>
            </a:r>
            <a:r>
              <a:rPr lang="en">
                <a:solidFill>
                  <a:schemeClr val="dk1"/>
                </a:solidFill>
              </a:rPr>
              <a:t>sidebar </a:t>
            </a:r>
            <a:r>
              <a:rPr lang="en"/>
              <a:t>outline - follow, sort-by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Workspace-wide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Also GitHub search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- Add to-do for posting slide link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doctoc and retoc - update table-of-contents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Yes, rst (</a:t>
            </a:r>
            <a:r>
              <a:rPr i="1" lang="en"/>
              <a:t>sometimes!</a:t>
            </a:r>
            <a:r>
              <a:rPr lang="en"/>
              <a:t>) has this built-in; md is much lower friction (tried to transition, have a list of rst pain-points)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`git send`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Reduce friction, automate but retain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"Show-and-tell" - shows status, tells what it will 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 More here: </a:t>
            </a:r>
            <a:r>
              <a:rPr lang="en">
                <a:solidFill>
                  <a:schemeClr val="dk1"/>
                </a:solidFill>
              </a:rPr>
              <a:t>https://github.com/inventhouse/bettergit#git-save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74717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87" y="200600"/>
            <a:ext cx="7890225" cy="5453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</p:pic>
      <p:sp>
        <p:nvSpPr>
          <p:cNvPr id="55" name="Google Shape;55;p13"/>
          <p:cNvSpPr/>
          <p:nvPr/>
        </p:nvSpPr>
        <p:spPr>
          <a:xfrm>
            <a:off x="8294675" y="106025"/>
            <a:ext cx="401700" cy="5335500"/>
          </a:xfrm>
          <a:prstGeom prst="rect">
            <a:avLst/>
          </a:prstGeom>
          <a:solidFill>
            <a:srgbClr val="747171"/>
          </a:solidFill>
          <a:ln cap="flat" cmpd="sng" w="9525">
            <a:solidFill>
              <a:srgbClr val="74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444050" y="106025"/>
            <a:ext cx="401700" cy="5335500"/>
          </a:xfrm>
          <a:prstGeom prst="rect">
            <a:avLst/>
          </a:prstGeom>
          <a:solidFill>
            <a:srgbClr val="747171"/>
          </a:solidFill>
          <a:ln cap="flat" cmpd="sng" w="9525">
            <a:solidFill>
              <a:srgbClr val="74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1700" y="106025"/>
            <a:ext cx="8205300" cy="417900"/>
          </a:xfrm>
          <a:prstGeom prst="rect">
            <a:avLst/>
          </a:prstGeom>
          <a:solidFill>
            <a:srgbClr val="747171"/>
          </a:solidFill>
          <a:ln cap="flat" cmpd="sng" w="9525">
            <a:solidFill>
              <a:srgbClr val="74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-93625"/>
            <a:ext cx="8520600" cy="20526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Paving the Bare Spots</a:t>
            </a:r>
            <a:endParaRPr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To Build a Muggle Pensieve</a:t>
            </a:r>
            <a:endParaRPr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87" y="200600"/>
            <a:ext cx="7890225" cy="5453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</p:pic>
      <p:sp>
        <p:nvSpPr>
          <p:cNvPr id="64" name="Google Shape;64;p14"/>
          <p:cNvSpPr/>
          <p:nvPr/>
        </p:nvSpPr>
        <p:spPr>
          <a:xfrm>
            <a:off x="8294675" y="106025"/>
            <a:ext cx="401700" cy="5335500"/>
          </a:xfrm>
          <a:prstGeom prst="rect">
            <a:avLst/>
          </a:prstGeom>
          <a:solidFill>
            <a:srgbClr val="747171"/>
          </a:solidFill>
          <a:ln cap="flat" cmpd="sng" w="9525">
            <a:solidFill>
              <a:srgbClr val="74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444050" y="106025"/>
            <a:ext cx="401700" cy="5335500"/>
          </a:xfrm>
          <a:prstGeom prst="rect">
            <a:avLst/>
          </a:prstGeom>
          <a:solidFill>
            <a:srgbClr val="747171"/>
          </a:solidFill>
          <a:ln cap="flat" cmpd="sng" w="9525">
            <a:solidFill>
              <a:srgbClr val="74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11700" y="106025"/>
            <a:ext cx="8205300" cy="417900"/>
          </a:xfrm>
          <a:prstGeom prst="rect">
            <a:avLst/>
          </a:prstGeom>
          <a:solidFill>
            <a:srgbClr val="747171"/>
          </a:solidFill>
          <a:ln cap="flat" cmpd="sng" w="9525">
            <a:solidFill>
              <a:srgbClr val="74717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ctrTitle"/>
          </p:nvPr>
        </p:nvSpPr>
        <p:spPr>
          <a:xfrm>
            <a:off x="311700" y="211175"/>
            <a:ext cx="8520600" cy="9870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Pensive + Sieve</a:t>
            </a:r>
            <a:endParaRPr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444050" y="1099175"/>
            <a:ext cx="8520600" cy="12888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Magical object for storing and sifting thoughts and memories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>
            <a:alpha val="61450"/>
          </a:srgb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92625"/>
            <a:ext cx="8520600" cy="946500"/>
          </a:xfrm>
          <a:prstGeom prst="rect">
            <a:avLst/>
          </a:prstGeom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Muggle?</a:t>
            </a:r>
            <a:endParaRPr sz="48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 rotWithShape="1">
          <a:blip r:embed="rId3">
            <a:alphaModFix/>
          </a:blip>
          <a:srcRect b="0" l="3951" r="3942" t="15074"/>
          <a:stretch/>
        </p:blipFill>
        <p:spPr>
          <a:xfrm>
            <a:off x="6341400" y="1239125"/>
            <a:ext cx="2490903" cy="305690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>
            <p:ph idx="4294967295" type="ctrTitle"/>
          </p:nvPr>
        </p:nvSpPr>
        <p:spPr>
          <a:xfrm>
            <a:off x="3033050" y="1239125"/>
            <a:ext cx="2949300" cy="6669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← Wizard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6" name="Google Shape;76;p15"/>
          <p:cNvSpPr txBox="1"/>
          <p:nvPr>
            <p:ph idx="4294967295" type="ctrTitle"/>
          </p:nvPr>
        </p:nvSpPr>
        <p:spPr>
          <a:xfrm>
            <a:off x="3033050" y="2876550"/>
            <a:ext cx="2949300" cy="6669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Muggle →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7" name="Google Shape;77;p15"/>
          <p:cNvSpPr txBox="1"/>
          <p:nvPr>
            <p:ph idx="4294967295" type="ctrTitle"/>
          </p:nvPr>
        </p:nvSpPr>
        <p:spPr>
          <a:xfrm>
            <a:off x="3038850" y="1829825"/>
            <a:ext cx="2885100" cy="9465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(</a:t>
            </a: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Real</a:t>
            </a: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 magic powers)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78" name="Google Shape;78;p15"/>
          <p:cNvSpPr txBox="1"/>
          <p:nvPr>
            <p:ph idx="4294967295" type="ctrTitle"/>
          </p:nvPr>
        </p:nvSpPr>
        <p:spPr>
          <a:xfrm>
            <a:off x="3446150" y="3468425"/>
            <a:ext cx="2885100" cy="9465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(No real magic powers)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9371" l="38460" r="13064" t="0"/>
          <a:stretch/>
        </p:blipFill>
        <p:spPr>
          <a:xfrm>
            <a:off x="311700" y="1239125"/>
            <a:ext cx="2490900" cy="305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>
            <a:alpha val="31840"/>
          </a:srgbClr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292625"/>
            <a:ext cx="8520600" cy="946500"/>
          </a:xfrm>
          <a:prstGeom prst="rect">
            <a:avLst/>
          </a:prstGeom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Pave bare spots?</a:t>
            </a:r>
            <a:endParaRPr sz="48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5" name="Google Shape;85;p16"/>
          <p:cNvSpPr txBox="1"/>
          <p:nvPr>
            <p:ph idx="4294967295" type="ctrTitle"/>
          </p:nvPr>
        </p:nvSpPr>
        <p:spPr>
          <a:xfrm>
            <a:off x="5679300" y="1467725"/>
            <a:ext cx="3076800" cy="6669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Find what is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86" name="Google Shape;86;p16"/>
          <p:cNvSpPr txBox="1"/>
          <p:nvPr>
            <p:ph idx="4294967295" type="ctrTitle"/>
          </p:nvPr>
        </p:nvSpPr>
        <p:spPr>
          <a:xfrm>
            <a:off x="5755500" y="2013513"/>
            <a:ext cx="3076800" cy="20508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already working, make improvements and document to build a system that fits </a:t>
            </a: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naturally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39125"/>
            <a:ext cx="4938501" cy="3599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>
            <a:alpha val="21230"/>
          </a:srgbClr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625"/>
            <a:ext cx="8520600" cy="946500"/>
          </a:xfrm>
          <a:prstGeom prst="rect">
            <a:avLst/>
          </a:prstGeom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Collecting my thoughts</a:t>
            </a:r>
            <a:endParaRPr sz="48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3" name="Google Shape;93;p17"/>
          <p:cNvSpPr txBox="1"/>
          <p:nvPr>
            <p:ph idx="4294967295" type="ctrTitle"/>
          </p:nvPr>
        </p:nvSpPr>
        <p:spPr>
          <a:xfrm>
            <a:off x="159300" y="3576600"/>
            <a:ext cx="8520600" cy="13071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The trouble with 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writing things down 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4" name="Google Shape;94;p17"/>
          <p:cNvSpPr txBox="1"/>
          <p:nvPr>
            <p:ph idx="4294967295" type="ctrTitle"/>
          </p:nvPr>
        </p:nvSpPr>
        <p:spPr>
          <a:xfrm>
            <a:off x="3465600" y="1762050"/>
            <a:ext cx="22128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⌨️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95" name="Google Shape;95;p17"/>
          <p:cNvSpPr txBox="1"/>
          <p:nvPr>
            <p:ph idx="4294967295" type="ctrTitle"/>
          </p:nvPr>
        </p:nvSpPr>
        <p:spPr>
          <a:xfrm>
            <a:off x="4896462" y="1762050"/>
            <a:ext cx="7314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 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>
            <a:alpha val="21230"/>
          </a:srgbClr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292625"/>
            <a:ext cx="8520600" cy="946500"/>
          </a:xfrm>
          <a:prstGeom prst="rect">
            <a:avLst/>
          </a:prstGeom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Where should this go?</a:t>
            </a:r>
            <a:endParaRPr sz="48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1" name="Google Shape;101;p18"/>
          <p:cNvSpPr txBox="1"/>
          <p:nvPr>
            <p:ph idx="4294967295" type="ctrTitle"/>
          </p:nvPr>
        </p:nvSpPr>
        <p:spPr>
          <a:xfrm>
            <a:off x="235500" y="4140525"/>
            <a:ext cx="8520600" cy="6669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Where did I put that??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2" name="Google Shape;102;p18"/>
          <p:cNvSpPr txBox="1"/>
          <p:nvPr>
            <p:ph idx="4294967295" type="ctrTitle"/>
          </p:nvPr>
        </p:nvSpPr>
        <p:spPr>
          <a:xfrm>
            <a:off x="1194600" y="2959425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📂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3" name="Google Shape;103;p18"/>
          <p:cNvSpPr txBox="1"/>
          <p:nvPr>
            <p:ph idx="4294967295" type="ctrTitle"/>
          </p:nvPr>
        </p:nvSpPr>
        <p:spPr>
          <a:xfrm>
            <a:off x="6108475" y="1990650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📂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4" name="Google Shape;104;p18"/>
          <p:cNvSpPr txBox="1"/>
          <p:nvPr>
            <p:ph idx="4294967295" type="ctrTitle"/>
          </p:nvPr>
        </p:nvSpPr>
        <p:spPr>
          <a:xfrm>
            <a:off x="1873375" y="952350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📂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5" name="Google Shape;105;p18"/>
          <p:cNvSpPr txBox="1"/>
          <p:nvPr>
            <p:ph idx="4294967295" type="ctrTitle"/>
          </p:nvPr>
        </p:nvSpPr>
        <p:spPr>
          <a:xfrm>
            <a:off x="430663" y="1685850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📄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6" name="Google Shape;106;p18"/>
          <p:cNvSpPr txBox="1"/>
          <p:nvPr>
            <p:ph idx="4294967295" type="ctrTitle"/>
          </p:nvPr>
        </p:nvSpPr>
        <p:spPr>
          <a:xfrm>
            <a:off x="0" y="3632925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🗒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7" name="Google Shape;107;p18"/>
          <p:cNvSpPr txBox="1"/>
          <p:nvPr>
            <p:ph idx="4294967295" type="ctrTitle"/>
          </p:nvPr>
        </p:nvSpPr>
        <p:spPr>
          <a:xfrm>
            <a:off x="7389588" y="952350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📝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8" name="Google Shape;108;p18"/>
          <p:cNvSpPr txBox="1"/>
          <p:nvPr>
            <p:ph idx="4294967295" type="ctrTitle"/>
          </p:nvPr>
        </p:nvSpPr>
        <p:spPr>
          <a:xfrm>
            <a:off x="7132463" y="3420450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📃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09" name="Google Shape;109;p18"/>
          <p:cNvSpPr txBox="1"/>
          <p:nvPr>
            <p:ph idx="4294967295" type="ctrTitle"/>
          </p:nvPr>
        </p:nvSpPr>
        <p:spPr>
          <a:xfrm>
            <a:off x="-12" y="292625"/>
            <a:ext cx="14427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📋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0" name="Google Shape;110;p18"/>
          <p:cNvSpPr txBox="1"/>
          <p:nvPr>
            <p:ph idx="4294967295" type="ctrTitle"/>
          </p:nvPr>
        </p:nvSpPr>
        <p:spPr>
          <a:xfrm>
            <a:off x="3465600" y="1762050"/>
            <a:ext cx="22128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⌨️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1" name="Google Shape;111;p18"/>
          <p:cNvSpPr txBox="1"/>
          <p:nvPr>
            <p:ph idx="4294967295" type="ctrTitle"/>
          </p:nvPr>
        </p:nvSpPr>
        <p:spPr>
          <a:xfrm>
            <a:off x="4896462" y="1762050"/>
            <a:ext cx="731400" cy="16194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?</a:t>
            </a:r>
            <a:endParaRPr sz="9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>
            <a:alpha val="10610"/>
          </a:srgbClr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292625"/>
            <a:ext cx="8520600" cy="946500"/>
          </a:xfrm>
          <a:prstGeom prst="rect">
            <a:avLst/>
          </a:prstGeom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One</a:t>
            </a:r>
            <a:r>
              <a:rPr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 notes file</a:t>
            </a:r>
            <a:endParaRPr sz="48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7" name="Google Shape;117;p19"/>
          <p:cNvSpPr txBox="1"/>
          <p:nvPr>
            <p:ph idx="4294967295" type="ctrTitle"/>
          </p:nvPr>
        </p:nvSpPr>
        <p:spPr>
          <a:xfrm>
            <a:off x="559350" y="1162925"/>
            <a:ext cx="2386500" cy="28203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📓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8" name="Google Shape;118;p19"/>
          <p:cNvSpPr txBox="1"/>
          <p:nvPr>
            <p:ph idx="4294967295" type="ctrTitle"/>
          </p:nvPr>
        </p:nvSpPr>
        <p:spPr>
          <a:xfrm>
            <a:off x="695700" y="3749050"/>
            <a:ext cx="2113800" cy="7161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Notes.md</a:t>
            </a:r>
            <a:endParaRPr sz="30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19" name="Google Shape;119;p19"/>
          <p:cNvSpPr txBox="1"/>
          <p:nvPr>
            <p:ph idx="4294967295" type="ctrTitle"/>
          </p:nvPr>
        </p:nvSpPr>
        <p:spPr>
          <a:xfrm>
            <a:off x="3576900" y="1467850"/>
            <a:ext cx="5179200" cy="29973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New sections go at the top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i="1"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One</a:t>
            </a: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 place to write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i="1"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One</a:t>
            </a: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 place to search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Archaeological layers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Write now, right place later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>
            <a:alpha val="6700"/>
          </a:srgbClr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311700" y="292625"/>
            <a:ext cx="8520600" cy="946500"/>
          </a:xfrm>
          <a:prstGeom prst="rect">
            <a:avLst/>
          </a:prstGeom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One</a:t>
            </a:r>
            <a:r>
              <a:rPr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 repository</a:t>
            </a:r>
            <a:endParaRPr sz="48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5" name="Google Shape;125;p20"/>
          <p:cNvSpPr txBox="1"/>
          <p:nvPr>
            <p:ph idx="4294967295" type="ctrTitle"/>
          </p:nvPr>
        </p:nvSpPr>
        <p:spPr>
          <a:xfrm>
            <a:off x="627150" y="1181375"/>
            <a:ext cx="2386500" cy="28203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📁</a:t>
            </a:r>
            <a:endParaRPr sz="36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sp>
        <p:nvSpPr>
          <p:cNvPr id="126" name="Google Shape;126;p20"/>
          <p:cNvSpPr txBox="1"/>
          <p:nvPr>
            <p:ph idx="4294967295" type="ctrTitle"/>
          </p:nvPr>
        </p:nvSpPr>
        <p:spPr>
          <a:xfrm>
            <a:off x="-374100" y="3703225"/>
            <a:ext cx="4389000" cy="7161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bjh-edx-pensieve</a:t>
            </a:r>
            <a:endParaRPr sz="30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950" y="2250075"/>
            <a:ext cx="946500" cy="9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>
            <p:ph idx="4294967295" type="ctrTitle"/>
          </p:nvPr>
        </p:nvSpPr>
        <p:spPr>
          <a:xfrm>
            <a:off x="3565425" y="1467725"/>
            <a:ext cx="5174700" cy="2997300"/>
          </a:xfrm>
          <a:prstGeom prst="rect">
            <a:avLst/>
          </a:prstGeom>
          <a:effectLst>
            <a:outerShdw blurRad="57150" rotWithShape="0" algn="bl" dir="5400000" dist="19050">
              <a:srgbClr val="D9D9D9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Backup, versioning, organization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Private repo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Share useful stuff - even before it's "ready"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Transparency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Keep it a sandbox - rough is OK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121414"/>
              </a:buClr>
              <a:buSzPts val="2400"/>
              <a:buFont typeface="Spectral"/>
              <a:buChar char="●"/>
            </a:pPr>
            <a:r>
              <a:rPr lang="en" sz="24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Start to organize, but don’t stress</a:t>
            </a:r>
            <a:endParaRPr sz="24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7171">
            <a:alpha val="279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1793700"/>
            <a:ext cx="8520600" cy="946500"/>
          </a:xfrm>
          <a:prstGeom prst="rect">
            <a:avLst/>
          </a:prstGeom>
          <a:effectLst>
            <a:outerShdw blurRad="57150" rotWithShape="0" algn="bl" dir="5400000" dist="19050">
              <a:srgbClr val="EFEFEF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121414"/>
                </a:solidFill>
                <a:latin typeface="Spectral"/>
                <a:ea typeface="Spectral"/>
                <a:cs typeface="Spectral"/>
                <a:sym typeface="Spectral"/>
              </a:rPr>
              <a:t>Let’s see it!</a:t>
            </a:r>
            <a:endParaRPr sz="4800">
              <a:solidFill>
                <a:srgbClr val="121414"/>
              </a:solidFill>
              <a:latin typeface="Spectral"/>
              <a:ea typeface="Spectral"/>
              <a:cs typeface="Spectral"/>
              <a:sym typeface="Spectr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