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8" r:id="rId6"/>
    <p:sldId id="272" r:id="rId7"/>
    <p:sldId id="271" r:id="rId8"/>
    <p:sldId id="269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10/12/2009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10/12/2009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10/12/2009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10/12/2009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10/12/2009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10/12/2009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10/12/2009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10/12/2009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10/12/2009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10/12/2009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10/12/2009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35D96E9-2F8C-4717-83E7-8CBC9BFC8E60}" type="datetimeFigureOut">
              <a:rPr lang="es-AR" smtClean="0"/>
              <a:pPr/>
              <a:t>10/12/2009</a:t>
            </a:fld>
            <a:endParaRPr lang="es-AR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TRANSPORTES TODOMUNDO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929066"/>
            <a:ext cx="6400800" cy="2357454"/>
          </a:xfrm>
        </p:spPr>
        <p:txBody>
          <a:bodyPr>
            <a:normAutofit/>
          </a:bodyPr>
          <a:lstStyle/>
          <a:p>
            <a:r>
              <a:rPr lang="es-MX" dirty="0" smtClean="0"/>
              <a:t>Bruno, Tomás</a:t>
            </a:r>
          </a:p>
          <a:p>
            <a:r>
              <a:rPr lang="es-MX" dirty="0" smtClean="0"/>
              <a:t>Catania, Christian</a:t>
            </a:r>
          </a:p>
          <a:p>
            <a:r>
              <a:rPr lang="es-MX" dirty="0" smtClean="0"/>
              <a:t>Ferreiro, </a:t>
            </a:r>
            <a:r>
              <a:rPr lang="es-MX" dirty="0" err="1" smtClean="0"/>
              <a:t>Demian</a:t>
            </a:r>
            <a:endParaRPr lang="es-MX" dirty="0" smtClean="0"/>
          </a:p>
          <a:p>
            <a:r>
              <a:rPr lang="es-MX" dirty="0" err="1" smtClean="0"/>
              <a:t>Invernizzi</a:t>
            </a:r>
            <a:r>
              <a:rPr lang="es-MX" dirty="0" smtClean="0"/>
              <a:t>, Esteban</a:t>
            </a:r>
          </a:p>
          <a:p>
            <a:r>
              <a:rPr lang="es-MX" dirty="0" err="1" smtClean="0"/>
              <a:t>Llorca</a:t>
            </a:r>
            <a:r>
              <a:rPr lang="es-MX" dirty="0" smtClean="0"/>
              <a:t>, Nicolás</a:t>
            </a:r>
          </a:p>
          <a:p>
            <a:r>
              <a:rPr lang="es-MX" dirty="0" smtClean="0"/>
              <a:t>Meller, Gustavo</a:t>
            </a:r>
          </a:p>
          <a:p>
            <a:r>
              <a:rPr lang="es-MX" dirty="0" err="1" smtClean="0"/>
              <a:t>Mouso</a:t>
            </a:r>
            <a:r>
              <a:rPr lang="es-MX" dirty="0" smtClean="0"/>
              <a:t>, Nicolás</a:t>
            </a:r>
            <a:endParaRPr lang="es-AR" dirty="0"/>
          </a:p>
        </p:txBody>
      </p:sp>
      <p:pic>
        <p:nvPicPr>
          <p:cNvPr id="1026" name="Picture 2" descr="C:\Users\Sabrina\AppData\Local\Microsoft\Windows\Temporary Internet Files\Content.IE5\RY0E7TJ0\MCj029030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571480"/>
            <a:ext cx="4810423" cy="28482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MODELO DE INTERACCION.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Indicar escenarios concretos</a:t>
            </a:r>
          </a:p>
          <a:p>
            <a:r>
              <a:rPr lang="es-MX" dirty="0" smtClean="0"/>
              <a:t>Verificar las relaciones existente entre clases del modelo</a:t>
            </a:r>
          </a:p>
          <a:p>
            <a:r>
              <a:rPr lang="es-MX" dirty="0" smtClean="0"/>
              <a:t>Nombres de mensajes descriptivos</a:t>
            </a:r>
          </a:p>
          <a:p>
            <a:r>
              <a:rPr lang="es-MX" dirty="0" smtClean="0"/>
              <a:t>Uso de bucles y condicionales</a:t>
            </a:r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ESTADOS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Diagrama de estados. </a:t>
            </a:r>
            <a:r>
              <a:rPr lang="en-US" dirty="0" smtClean="0"/>
              <a:t>¿</a:t>
            </a:r>
            <a:r>
              <a:rPr lang="es-AR" dirty="0" smtClean="0"/>
              <a:t>Que nos reflejan? Transiciones y eventos. </a:t>
            </a:r>
          </a:p>
          <a:p>
            <a:r>
              <a:rPr lang="es-AR" dirty="0" smtClean="0"/>
              <a:t>Problemas que se nos presentaron:</a:t>
            </a:r>
          </a:p>
          <a:p>
            <a:pPr lvl="1"/>
            <a:r>
              <a:rPr lang="en-US" dirty="0" smtClean="0"/>
              <a:t>¿</a:t>
            </a:r>
            <a:r>
              <a:rPr lang="es-AR" dirty="0" smtClean="0"/>
              <a:t>Para que objetos?</a:t>
            </a:r>
          </a:p>
          <a:p>
            <a:pPr lvl="1"/>
            <a:r>
              <a:rPr lang="es-AR" dirty="0" smtClean="0"/>
              <a:t>Detección de estados y </a:t>
            </a:r>
            <a:r>
              <a:rPr lang="es-AR" dirty="0" err="1" smtClean="0"/>
              <a:t>superestados</a:t>
            </a:r>
            <a:endParaRPr lang="es-AR" dirty="0" smtClean="0"/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729643"/>
            <a:ext cx="8183880" cy="3398714"/>
          </a:xfrm>
        </p:spPr>
        <p:txBody>
          <a:bodyPr/>
          <a:lstStyle/>
          <a:p>
            <a:r>
              <a:rPr lang="es-MX" dirty="0" smtClean="0"/>
              <a:t>Rigurosidad en las expresiones</a:t>
            </a:r>
          </a:p>
          <a:p>
            <a:r>
              <a:rPr lang="es-MX" dirty="0" smtClean="0"/>
              <a:t>Precisión, no ambigüedad</a:t>
            </a:r>
          </a:p>
          <a:p>
            <a:r>
              <a:rPr lang="es-MX" dirty="0" smtClean="0"/>
              <a:t>Revisión constante</a:t>
            </a:r>
          </a:p>
          <a:p>
            <a:r>
              <a:rPr lang="es-MX" dirty="0" smtClean="0"/>
              <a:t>Coherencia</a:t>
            </a:r>
          </a:p>
          <a:p>
            <a:r>
              <a:rPr lang="es-MX" dirty="0" smtClean="0"/>
              <a:t>Conocimiento del negocio</a:t>
            </a:r>
          </a:p>
          <a:p>
            <a:r>
              <a:rPr lang="es-MX" dirty="0" smtClean="0"/>
              <a:t>Omisión de detalles de implementación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TEMARIO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526963"/>
            <a:ext cx="8183880" cy="3804075"/>
          </a:xfrm>
        </p:spPr>
        <p:txBody>
          <a:bodyPr/>
          <a:lstStyle/>
          <a:p>
            <a:r>
              <a:rPr lang="es-MX" dirty="0" smtClean="0"/>
              <a:t>Objetivo, Alcance e Hipótesis</a:t>
            </a:r>
          </a:p>
          <a:p>
            <a:r>
              <a:rPr lang="es-MX" dirty="0" smtClean="0"/>
              <a:t>Modelo de Negocio</a:t>
            </a:r>
          </a:p>
          <a:p>
            <a:r>
              <a:rPr lang="es-MX" dirty="0" smtClean="0"/>
              <a:t>Actores y Casos de Uso</a:t>
            </a:r>
          </a:p>
          <a:p>
            <a:r>
              <a:rPr lang="es-MX" dirty="0" smtClean="0"/>
              <a:t>Diagramas de Secuencia</a:t>
            </a:r>
          </a:p>
          <a:p>
            <a:r>
              <a:rPr lang="es-MX" dirty="0" smtClean="0"/>
              <a:t>Modelo de Objetos</a:t>
            </a:r>
          </a:p>
          <a:p>
            <a:r>
              <a:rPr lang="es-MX" dirty="0" smtClean="0"/>
              <a:t>Diagrama de Estados</a:t>
            </a:r>
          </a:p>
          <a:p>
            <a:r>
              <a:rPr lang="es-MX" dirty="0" smtClean="0"/>
              <a:t>Conclusiones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Y 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0060" y="2428869"/>
            <a:ext cx="8183880" cy="2000263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Vocabulario utilizado</a:t>
            </a:r>
          </a:p>
          <a:p>
            <a:r>
              <a:rPr lang="es-MX" dirty="0" smtClean="0"/>
              <a:t>Contemplación de todos los objetivos</a:t>
            </a:r>
          </a:p>
          <a:p>
            <a:r>
              <a:rPr lang="es-MX" dirty="0" smtClean="0"/>
              <a:t>Definición de datos que guarda el sistema.</a:t>
            </a:r>
          </a:p>
          <a:p>
            <a:r>
              <a:rPr lang="es-MX" dirty="0" smtClean="0"/>
              <a:t>Definición de funcionalidad no abarcada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2411009"/>
            <a:ext cx="8183880" cy="2035983"/>
          </a:xfrm>
        </p:spPr>
        <p:txBody>
          <a:bodyPr>
            <a:normAutofit/>
          </a:bodyPr>
          <a:lstStyle/>
          <a:p>
            <a:r>
              <a:rPr lang="es-MX" dirty="0" smtClean="0"/>
              <a:t>En relación al dominio del problema</a:t>
            </a:r>
          </a:p>
          <a:p>
            <a:r>
              <a:rPr lang="es-MX" dirty="0" smtClean="0"/>
              <a:t>Verosimilitud</a:t>
            </a:r>
          </a:p>
          <a:p>
            <a:r>
              <a:rPr lang="es-MX" dirty="0" smtClean="0"/>
              <a:t>Confusión con alcances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HIPOTESIS PRINCIPALES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357298"/>
            <a:ext cx="8183880" cy="3541322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Existencia de clientes prioritarios ante sobreventas</a:t>
            </a:r>
          </a:p>
          <a:p>
            <a:r>
              <a:rPr lang="es-MX" dirty="0" smtClean="0"/>
              <a:t>Acuerdo junto al cliente de un seguro en función al valor de la carga y al servicio contratado. </a:t>
            </a:r>
          </a:p>
          <a:p>
            <a:r>
              <a:rPr lang="es-MX" dirty="0" smtClean="0"/>
              <a:t>Reglamentaciones y trámites aduaneros a cargo de terceros</a:t>
            </a:r>
          </a:p>
          <a:p>
            <a:r>
              <a:rPr lang="es-MX" dirty="0" smtClean="0"/>
              <a:t>Indemnizaciones por cuenta de empresas </a:t>
            </a:r>
            <a:r>
              <a:rPr lang="es-MX" dirty="0" err="1" smtClean="0"/>
              <a:t>tercerizadas</a:t>
            </a:r>
            <a:endParaRPr lang="es-MX" dirty="0" smtClean="0"/>
          </a:p>
          <a:p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ITINERARIO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s-MX" dirty="0" smtClean="0"/>
          </a:p>
          <a:p>
            <a:r>
              <a:rPr lang="es-MX" dirty="0" smtClean="0"/>
              <a:t>Itinerarios variables para igual origen y destino</a:t>
            </a:r>
          </a:p>
          <a:p>
            <a:r>
              <a:rPr lang="es-AR" dirty="0" smtClean="0"/>
              <a:t>Itinerarios conformado por tramos.</a:t>
            </a:r>
            <a:endParaRPr lang="es-MX" dirty="0" smtClean="0"/>
          </a:p>
          <a:p>
            <a:r>
              <a:rPr lang="es-MX" dirty="0" smtClean="0"/>
              <a:t>Contratación de empresas de transporte para el envió de las cargas en cada tramo</a:t>
            </a:r>
          </a:p>
          <a:p>
            <a:r>
              <a:rPr lang="es-AR" dirty="0" smtClean="0"/>
              <a:t>Margen de tiempo en la planificación de cada tramo</a:t>
            </a:r>
          </a:p>
          <a:p>
            <a:r>
              <a:rPr lang="es-AR" smtClean="0"/>
              <a:t>[Acá </a:t>
            </a:r>
            <a:r>
              <a:rPr lang="es-AR" dirty="0" smtClean="0"/>
              <a:t>capaz puede ir una imagen mostrando un itinerario con dos tramos]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MODELO DE NEGOCIO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Actividades</a:t>
            </a:r>
            <a:r>
              <a:rPr lang="en-US" dirty="0" smtClean="0"/>
              <a:t> </a:t>
            </a:r>
            <a:r>
              <a:rPr lang="es-AR" dirty="0" smtClean="0"/>
              <a:t>vs Hitos.</a:t>
            </a:r>
          </a:p>
          <a:p>
            <a:r>
              <a:rPr lang="es-AR" dirty="0" smtClean="0"/>
              <a:t>Separar los detalles del modelo de negocio.</a:t>
            </a:r>
          </a:p>
          <a:p>
            <a:r>
              <a:rPr lang="es-AR" dirty="0" smtClean="0"/>
              <a:t>Bifurcaciones dentro de una actividad. </a:t>
            </a:r>
          </a:p>
          <a:p>
            <a:r>
              <a:rPr lang="es-AR" dirty="0" smtClean="0"/>
              <a:t>Problemas para la representación de ciclos.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MODELO DE CASOS DE USO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00042"/>
            <a:ext cx="8183880" cy="49292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MX" sz="3000" b="1" dirty="0" smtClean="0">
                <a:solidFill>
                  <a:schemeClr val="accent6"/>
                </a:solidFill>
              </a:rPr>
              <a:t>Actores</a:t>
            </a:r>
            <a:r>
              <a:rPr lang="es-MX" sz="3000" dirty="0" smtClean="0"/>
              <a:t> </a:t>
            </a:r>
          </a:p>
          <a:p>
            <a:r>
              <a:rPr lang="es-MX" dirty="0" smtClean="0"/>
              <a:t>Identificación.</a:t>
            </a:r>
          </a:p>
          <a:p>
            <a:pPr lvl="1"/>
            <a:r>
              <a:rPr lang="es-MX" dirty="0" smtClean="0"/>
              <a:t>Ni operadores ni intermediarios</a:t>
            </a:r>
          </a:p>
          <a:p>
            <a:endParaRPr lang="es-MX" dirty="0" smtClean="0"/>
          </a:p>
          <a:p>
            <a:r>
              <a:rPr lang="es-MX" dirty="0" smtClean="0"/>
              <a:t>Generalización de actores</a:t>
            </a:r>
          </a:p>
          <a:p>
            <a:endParaRPr lang="es-MX" dirty="0" smtClean="0"/>
          </a:p>
          <a:p>
            <a:pPr>
              <a:buNone/>
            </a:pPr>
            <a:r>
              <a:rPr lang="es-MX" sz="3000" b="1" dirty="0" smtClean="0">
                <a:solidFill>
                  <a:schemeClr val="accent6"/>
                </a:solidFill>
              </a:rPr>
              <a:t>Casos de Uso</a:t>
            </a:r>
          </a:p>
          <a:p>
            <a:r>
              <a:rPr lang="es-MX" dirty="0" smtClean="0"/>
              <a:t>Casos completos pero específicos</a:t>
            </a:r>
          </a:p>
          <a:p>
            <a:pPr lvl="1"/>
            <a:r>
              <a:rPr lang="es-MX" dirty="0" smtClean="0"/>
              <a:t>No exagerar el principio de completitud</a:t>
            </a:r>
          </a:p>
          <a:p>
            <a:r>
              <a:rPr lang="es-MX" dirty="0" smtClean="0"/>
              <a:t>Especificaciones claras</a:t>
            </a:r>
          </a:p>
          <a:p>
            <a:pPr lvl="1"/>
            <a:r>
              <a:rPr lang="es-MX" dirty="0" smtClean="0"/>
              <a:t>No olvidar finalizar caso de uso</a:t>
            </a:r>
          </a:p>
          <a:p>
            <a:pPr lvl="1"/>
            <a:r>
              <a:rPr lang="es-MX" dirty="0" smtClean="0"/>
              <a:t>Requerir correctamente ejecución de subflujos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 smtClean="0"/>
              <a:t>MODELO DE OBJETOS</a:t>
            </a:r>
            <a:endParaRPr lang="es-AR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2755772"/>
          </a:xfrm>
        </p:spPr>
        <p:txBody>
          <a:bodyPr>
            <a:normAutofit/>
          </a:bodyPr>
          <a:lstStyle/>
          <a:p>
            <a:r>
              <a:rPr lang="es-MX" sz="2600" dirty="0" smtClean="0"/>
              <a:t>Sólo clases de entidad.</a:t>
            </a:r>
          </a:p>
          <a:p>
            <a:pPr lvl="1"/>
            <a:r>
              <a:rPr lang="es-MX" sz="2200" dirty="0" smtClean="0"/>
              <a:t>No </a:t>
            </a:r>
            <a:r>
              <a:rPr lang="es-MX" sz="2200" dirty="0" smtClean="0"/>
              <a:t>de control</a:t>
            </a:r>
            <a:r>
              <a:rPr lang="es-MX" sz="2200" dirty="0" smtClean="0"/>
              <a:t>.</a:t>
            </a:r>
          </a:p>
          <a:p>
            <a:pPr lvl="1"/>
            <a:r>
              <a:rPr lang="es-MX" sz="2200" dirty="0" smtClean="0"/>
              <a:t>Atributos y operaciones de dominio del negocio</a:t>
            </a:r>
            <a:endParaRPr lang="es-MX" sz="2200" dirty="0" smtClean="0"/>
          </a:p>
          <a:p>
            <a:r>
              <a:rPr lang="es-MX" sz="2600" dirty="0" smtClean="0"/>
              <a:t>Enfocarse en qué datos maneja el sistema</a:t>
            </a:r>
          </a:p>
          <a:p>
            <a:r>
              <a:rPr lang="es-MX" sz="2600" dirty="0" smtClean="0"/>
              <a:t>Ojo con “Actor en caso de uso -&gt; Clase”</a:t>
            </a:r>
          </a:p>
          <a:p>
            <a:pPr lvl="1"/>
            <a:r>
              <a:rPr lang="es-MX" sz="2200" dirty="0" err="1" smtClean="0"/>
              <a:t>Ej</a:t>
            </a:r>
            <a:r>
              <a:rPr lang="es-MX" sz="2200" dirty="0" smtClean="0"/>
              <a:t>: clase Cliente</a:t>
            </a:r>
            <a:endParaRPr lang="es-MX" sz="2200" dirty="0" smtClean="0"/>
          </a:p>
        </p:txBody>
      </p:sp>
      <p:grpSp>
        <p:nvGrpSpPr>
          <p:cNvPr id="129" name="128 Grupo"/>
          <p:cNvGrpSpPr/>
          <p:nvPr/>
        </p:nvGrpSpPr>
        <p:grpSpPr>
          <a:xfrm>
            <a:off x="571472" y="2928934"/>
            <a:ext cx="4500594" cy="2379479"/>
            <a:chOff x="571472" y="2928934"/>
            <a:chExt cx="4500594" cy="2379479"/>
          </a:xfrm>
        </p:grpSpPr>
        <p:cxnSp>
          <p:nvCxnSpPr>
            <p:cNvPr id="101" name="100 Conector angular"/>
            <p:cNvCxnSpPr>
              <a:stCxn id="98" idx="0"/>
              <a:endCxn id="89" idx="2"/>
            </p:cNvCxnSpPr>
            <p:nvPr/>
          </p:nvCxnSpPr>
          <p:spPr>
            <a:xfrm rot="16200000" flipV="1">
              <a:off x="2970434" y="2899003"/>
              <a:ext cx="524208" cy="2393173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105 Grupo"/>
            <p:cNvGrpSpPr>
              <a:grpSpLocks/>
            </p:cNvGrpSpPr>
            <p:nvPr/>
          </p:nvGrpSpPr>
          <p:grpSpPr>
            <a:xfrm>
              <a:off x="571472" y="2928934"/>
              <a:ext cx="4500594" cy="2379479"/>
              <a:chOff x="714348" y="2928934"/>
              <a:chExt cx="4500594" cy="2379479"/>
            </a:xfrm>
          </p:grpSpPr>
          <p:grpSp>
            <p:nvGrpSpPr>
              <p:cNvPr id="104" name="103 Grupo"/>
              <p:cNvGrpSpPr/>
              <p:nvPr/>
            </p:nvGrpSpPr>
            <p:grpSpPr>
              <a:xfrm>
                <a:off x="714348" y="2928934"/>
                <a:ext cx="4500594" cy="2047560"/>
                <a:chOff x="642910" y="2928934"/>
                <a:chExt cx="4500594" cy="2047560"/>
              </a:xfrm>
            </p:grpSpPr>
            <p:sp>
              <p:nvSpPr>
                <p:cNvPr id="88" name="87 CuadroTexto"/>
                <p:cNvSpPr txBox="1"/>
                <p:nvPr/>
              </p:nvSpPr>
              <p:spPr>
                <a:xfrm>
                  <a:off x="1357290" y="3286124"/>
                  <a:ext cx="1500198" cy="3077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dirty="0" smtClean="0"/>
                    <a:t>Cliente</a:t>
                  </a:r>
                </a:p>
              </p:txBody>
            </p:sp>
            <p:sp>
              <p:nvSpPr>
                <p:cNvPr id="89" name="88 CuadroTexto"/>
                <p:cNvSpPr txBox="1"/>
                <p:nvPr/>
              </p:nvSpPr>
              <p:spPr>
                <a:xfrm>
                  <a:off x="1357290" y="3571876"/>
                  <a:ext cx="1500198" cy="26161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ES" sz="1050" dirty="0" smtClean="0"/>
                    <a:t>-</a:t>
                  </a:r>
                  <a:r>
                    <a:rPr lang="es-ES" sz="1050" dirty="0" err="1" smtClean="0"/>
                    <a:t>datos_cliente</a:t>
                  </a:r>
                  <a:endParaRPr lang="es-ES" sz="1050" dirty="0"/>
                </a:p>
              </p:txBody>
            </p:sp>
            <p:sp>
              <p:nvSpPr>
                <p:cNvPr id="90" name="89 CuadroTexto"/>
                <p:cNvSpPr txBox="1"/>
                <p:nvPr/>
              </p:nvSpPr>
              <p:spPr>
                <a:xfrm>
                  <a:off x="642910" y="4357694"/>
                  <a:ext cx="1428760" cy="3077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dirty="0" smtClean="0"/>
                    <a:t>Pagador</a:t>
                  </a:r>
                </a:p>
              </p:txBody>
            </p:sp>
            <p:sp>
              <p:nvSpPr>
                <p:cNvPr id="91" name="90 CuadroTexto"/>
                <p:cNvSpPr txBox="1"/>
                <p:nvPr/>
              </p:nvSpPr>
              <p:spPr>
                <a:xfrm>
                  <a:off x="642910" y="4643446"/>
                  <a:ext cx="1428760" cy="10772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es-ES" sz="100" dirty="0"/>
                </a:p>
              </p:txBody>
            </p:sp>
            <p:sp>
              <p:nvSpPr>
                <p:cNvPr id="92" name="91 CuadroTexto"/>
                <p:cNvSpPr txBox="1"/>
                <p:nvPr/>
              </p:nvSpPr>
              <p:spPr>
                <a:xfrm>
                  <a:off x="642910" y="4714884"/>
                  <a:ext cx="1428760" cy="25391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ES" sz="1050" dirty="0" smtClean="0"/>
                    <a:t>+</a:t>
                  </a:r>
                  <a:r>
                    <a:rPr lang="es-ES" sz="1050" dirty="0" err="1" smtClean="0"/>
                    <a:t>pagar_servicio</a:t>
                  </a:r>
                  <a:r>
                    <a:rPr lang="es-ES" sz="1050" dirty="0" smtClean="0"/>
                    <a:t>()</a:t>
                  </a:r>
                  <a:endParaRPr lang="es-ES" sz="1050" dirty="0"/>
                </a:p>
              </p:txBody>
            </p:sp>
            <p:cxnSp>
              <p:nvCxnSpPr>
                <p:cNvPr id="93" name="92 Conector angular"/>
                <p:cNvCxnSpPr>
                  <a:stCxn id="90" idx="0"/>
                  <a:endCxn id="89" idx="2"/>
                </p:cNvCxnSpPr>
                <p:nvPr/>
              </p:nvCxnSpPr>
              <p:spPr>
                <a:xfrm rot="5400000" flipH="1" flipV="1">
                  <a:off x="1470235" y="3720541"/>
                  <a:ext cx="524208" cy="750099"/>
                </a:xfrm>
                <a:prstGeom prst="bentConnector3">
                  <a:avLst>
                    <a:gd name="adj1" fmla="val 5000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93 CuadroTexto"/>
                <p:cNvSpPr txBox="1"/>
                <p:nvPr/>
              </p:nvSpPr>
              <p:spPr>
                <a:xfrm>
                  <a:off x="2214546" y="4357694"/>
                  <a:ext cx="1500198" cy="3077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dirty="0" smtClean="0"/>
                    <a:t>Emisor</a:t>
                  </a:r>
                </a:p>
              </p:txBody>
            </p:sp>
            <p:sp>
              <p:nvSpPr>
                <p:cNvPr id="95" name="94 CuadroTexto"/>
                <p:cNvSpPr txBox="1"/>
                <p:nvPr/>
              </p:nvSpPr>
              <p:spPr>
                <a:xfrm>
                  <a:off x="2214546" y="4643445"/>
                  <a:ext cx="1500198" cy="10772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es-ES" sz="100" dirty="0"/>
                </a:p>
              </p:txBody>
            </p:sp>
            <p:sp>
              <p:nvSpPr>
                <p:cNvPr id="96" name="95 CuadroTexto"/>
                <p:cNvSpPr txBox="1"/>
                <p:nvPr/>
              </p:nvSpPr>
              <p:spPr>
                <a:xfrm>
                  <a:off x="2214546" y="4714883"/>
                  <a:ext cx="1500198" cy="25391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ES" sz="1050" dirty="0" smtClean="0"/>
                    <a:t>+</a:t>
                  </a:r>
                  <a:r>
                    <a:rPr lang="es-ES" sz="1050" dirty="0" err="1" smtClean="0"/>
                    <a:t>entregar_carga</a:t>
                  </a:r>
                  <a:r>
                    <a:rPr lang="es-ES" sz="1050" dirty="0" smtClean="0"/>
                    <a:t>()</a:t>
                  </a:r>
                  <a:endParaRPr lang="es-ES" sz="1050" dirty="0"/>
                </a:p>
              </p:txBody>
            </p:sp>
            <p:cxnSp>
              <p:nvCxnSpPr>
                <p:cNvPr id="97" name="96 Conector angular"/>
                <p:cNvCxnSpPr>
                  <a:stCxn id="94" idx="0"/>
                  <a:endCxn id="89" idx="2"/>
                </p:cNvCxnSpPr>
                <p:nvPr/>
              </p:nvCxnSpPr>
              <p:spPr>
                <a:xfrm rot="16200000" flipV="1">
                  <a:off x="2273913" y="3666962"/>
                  <a:ext cx="524208" cy="857256"/>
                </a:xfrm>
                <a:prstGeom prst="bentConnector3">
                  <a:avLst>
                    <a:gd name="adj1" fmla="val 5000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97 CuadroTexto"/>
                <p:cNvSpPr txBox="1"/>
                <p:nvPr/>
              </p:nvSpPr>
              <p:spPr>
                <a:xfrm>
                  <a:off x="3857620" y="4357694"/>
                  <a:ext cx="1285884" cy="3077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dirty="0" smtClean="0"/>
                    <a:t>Receptor</a:t>
                  </a:r>
                </a:p>
              </p:txBody>
            </p:sp>
            <p:sp>
              <p:nvSpPr>
                <p:cNvPr id="99" name="98 CuadroTexto"/>
                <p:cNvSpPr txBox="1"/>
                <p:nvPr/>
              </p:nvSpPr>
              <p:spPr>
                <a:xfrm>
                  <a:off x="3857620" y="4643446"/>
                  <a:ext cx="1285884" cy="10772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es-ES" sz="100" dirty="0"/>
                </a:p>
              </p:txBody>
            </p:sp>
            <p:sp>
              <p:nvSpPr>
                <p:cNvPr id="100" name="99 CuadroTexto"/>
                <p:cNvSpPr txBox="1"/>
                <p:nvPr/>
              </p:nvSpPr>
              <p:spPr>
                <a:xfrm>
                  <a:off x="3857620" y="4714884"/>
                  <a:ext cx="1285884" cy="26161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s-ES" sz="1050" dirty="0" smtClean="0"/>
                    <a:t>+</a:t>
                  </a:r>
                  <a:r>
                    <a:rPr lang="es-ES" sz="1050" dirty="0" err="1" smtClean="0"/>
                    <a:t>recibir_carga</a:t>
                  </a:r>
                  <a:r>
                    <a:rPr lang="es-ES" sz="1050" dirty="0" smtClean="0"/>
                    <a:t>()</a:t>
                  </a:r>
                  <a:endParaRPr lang="es-ES" sz="1050" dirty="0"/>
                </a:p>
              </p:txBody>
            </p:sp>
            <p:sp>
              <p:nvSpPr>
                <p:cNvPr id="102" name="101 Nube"/>
                <p:cNvSpPr/>
                <p:nvPr/>
              </p:nvSpPr>
              <p:spPr>
                <a:xfrm>
                  <a:off x="3357554" y="2928934"/>
                  <a:ext cx="1571636" cy="857256"/>
                </a:xfrm>
                <a:prstGeom prst="cloud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Resto del sistema</a:t>
                  </a:r>
                  <a:endParaRPr lang="es-ES" sz="1400" dirty="0"/>
                </a:p>
              </p:txBody>
            </p:sp>
            <p:cxnSp>
              <p:nvCxnSpPr>
                <p:cNvPr id="103" name="102 Conector recto"/>
                <p:cNvCxnSpPr>
                  <a:stCxn id="102" idx="2"/>
                  <a:endCxn id="88" idx="3"/>
                </p:cNvCxnSpPr>
                <p:nvPr/>
              </p:nvCxnSpPr>
              <p:spPr>
                <a:xfrm rot="10800000" flipV="1">
                  <a:off x="2857489" y="3357561"/>
                  <a:ext cx="504941" cy="8245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104 CuadroTexto"/>
              <p:cNvSpPr txBox="1"/>
              <p:nvPr/>
            </p:nvSpPr>
            <p:spPr>
              <a:xfrm>
                <a:off x="2428860" y="5000636"/>
                <a:ext cx="11072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u="sng" dirty="0" smtClean="0"/>
                  <a:t>Versión -1</a:t>
                </a:r>
                <a:endParaRPr lang="es-ES" sz="1400" u="sng" dirty="0"/>
              </a:p>
            </p:txBody>
          </p:sp>
        </p:grpSp>
      </p:grpSp>
      <p:grpSp>
        <p:nvGrpSpPr>
          <p:cNvPr id="124" name="123 Grupo"/>
          <p:cNvGrpSpPr/>
          <p:nvPr/>
        </p:nvGrpSpPr>
        <p:grpSpPr>
          <a:xfrm>
            <a:off x="6143636" y="2857496"/>
            <a:ext cx="2016129" cy="2522355"/>
            <a:chOff x="6143636" y="2857496"/>
            <a:chExt cx="2016129" cy="2522355"/>
          </a:xfrm>
        </p:grpSpPr>
        <p:sp>
          <p:nvSpPr>
            <p:cNvPr id="107" name="106 CuadroTexto"/>
            <p:cNvSpPr txBox="1"/>
            <p:nvPr/>
          </p:nvSpPr>
          <p:spPr>
            <a:xfrm>
              <a:off x="6429388" y="3929066"/>
              <a:ext cx="1500198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400" dirty="0" smtClean="0"/>
                <a:t>Cliente</a:t>
              </a:r>
            </a:p>
          </p:txBody>
        </p:sp>
        <p:sp>
          <p:nvSpPr>
            <p:cNvPr id="108" name="107 CuadroTexto"/>
            <p:cNvSpPr txBox="1"/>
            <p:nvPr/>
          </p:nvSpPr>
          <p:spPr>
            <a:xfrm>
              <a:off x="6429356" y="4214811"/>
              <a:ext cx="1500198" cy="2970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-</a:t>
              </a:r>
              <a:r>
                <a:rPr lang="es-ES" sz="1050" dirty="0" err="1" smtClean="0"/>
                <a:t>datos_cliente</a:t>
              </a:r>
              <a:endParaRPr lang="es-ES" sz="1050" dirty="0"/>
            </a:p>
          </p:txBody>
        </p:sp>
        <p:sp>
          <p:nvSpPr>
            <p:cNvPr id="109" name="108 Nube"/>
            <p:cNvSpPr/>
            <p:nvPr/>
          </p:nvSpPr>
          <p:spPr>
            <a:xfrm>
              <a:off x="6500826" y="2857496"/>
              <a:ext cx="1571636" cy="857256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Resto del sistema</a:t>
              </a:r>
              <a:endParaRPr lang="es-ES" sz="1400" dirty="0"/>
            </a:p>
          </p:txBody>
        </p:sp>
        <p:cxnSp>
          <p:nvCxnSpPr>
            <p:cNvPr id="110" name="109 Conector recto"/>
            <p:cNvCxnSpPr>
              <a:stCxn id="109" idx="1"/>
              <a:endCxn id="107" idx="0"/>
            </p:cNvCxnSpPr>
            <p:nvPr/>
          </p:nvCxnSpPr>
          <p:spPr>
            <a:xfrm rot="5400000">
              <a:off x="7125453" y="3767874"/>
              <a:ext cx="215227" cy="1071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118 CuadroTexto"/>
            <p:cNvSpPr txBox="1"/>
            <p:nvPr/>
          </p:nvSpPr>
          <p:spPr>
            <a:xfrm>
              <a:off x="6429388" y="4500570"/>
              <a:ext cx="1500198" cy="5770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+</a:t>
              </a:r>
              <a:r>
                <a:rPr lang="es-ES" sz="1050" dirty="0" err="1" smtClean="0"/>
                <a:t>pagar_servicio</a:t>
              </a:r>
              <a:r>
                <a:rPr lang="es-ES" sz="1050" dirty="0" smtClean="0"/>
                <a:t>()</a:t>
              </a:r>
            </a:p>
            <a:p>
              <a:r>
                <a:rPr lang="es-ES" sz="1050" dirty="0" smtClean="0"/>
                <a:t>+</a:t>
              </a:r>
              <a:r>
                <a:rPr lang="es-ES" sz="1050" dirty="0" err="1" smtClean="0"/>
                <a:t>entregar_carga</a:t>
              </a:r>
              <a:r>
                <a:rPr lang="es-ES" sz="1050" dirty="0" smtClean="0"/>
                <a:t>()</a:t>
              </a:r>
            </a:p>
            <a:p>
              <a:r>
                <a:rPr lang="es-ES" sz="1050" dirty="0" smtClean="0"/>
                <a:t>+</a:t>
              </a:r>
              <a:r>
                <a:rPr lang="es-ES" sz="1050" dirty="0" err="1" smtClean="0"/>
                <a:t>recibir_carga</a:t>
              </a:r>
              <a:r>
                <a:rPr lang="es-ES" sz="1050" dirty="0" smtClean="0"/>
                <a:t>()</a:t>
              </a:r>
              <a:endParaRPr lang="es-ES" sz="1050" dirty="0"/>
            </a:p>
          </p:txBody>
        </p:sp>
        <p:sp>
          <p:nvSpPr>
            <p:cNvPr id="123" name="122 CuadroTexto"/>
            <p:cNvSpPr txBox="1"/>
            <p:nvPr/>
          </p:nvSpPr>
          <p:spPr>
            <a:xfrm>
              <a:off x="6143636" y="5072074"/>
              <a:ext cx="2016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u="sng" dirty="0" smtClean="0"/>
                <a:t>Versión </a:t>
              </a:r>
              <a:r>
                <a:rPr lang="es-ES" sz="1400" u="sng" dirty="0" err="1" smtClean="0"/>
                <a:t>remaster</a:t>
              </a:r>
              <a:r>
                <a:rPr lang="es-ES" sz="1400" u="sng" dirty="0" smtClean="0"/>
                <a:t> 09</a:t>
              </a:r>
              <a:endParaRPr lang="es-ES" sz="1400" u="sng" dirty="0"/>
            </a:p>
          </p:txBody>
        </p:sp>
      </p:grpSp>
      <p:sp>
        <p:nvSpPr>
          <p:cNvPr id="127" name="126 Flecha derecha"/>
          <p:cNvSpPr/>
          <p:nvPr/>
        </p:nvSpPr>
        <p:spPr>
          <a:xfrm>
            <a:off x="5143504" y="3786190"/>
            <a:ext cx="78581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432</TotalTime>
  <Words>397</Words>
  <Application>Microsoft Office PowerPoint</Application>
  <PresentationFormat>Presentación en pantalla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Aspecto</vt:lpstr>
      <vt:lpstr>TRANSPORTES TODOMUNDO</vt:lpstr>
      <vt:lpstr>TEMARIO</vt:lpstr>
      <vt:lpstr>OBJETIVO Y ALCANCES</vt:lpstr>
      <vt:lpstr>HIPÓTESIS</vt:lpstr>
      <vt:lpstr>HIPOTESIS PRINCIPALES</vt:lpstr>
      <vt:lpstr>ITINERARIO</vt:lpstr>
      <vt:lpstr>MODELO DE NEGOCIO</vt:lpstr>
      <vt:lpstr>MODELO DE CASOS DE USO</vt:lpstr>
      <vt:lpstr>MODELO DE OBJETOS</vt:lpstr>
      <vt:lpstr>MODELO DE INTERACCION.</vt:lpstr>
      <vt:lpstr>MODELO DE ESTADOS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TRANSPORTES TODOMUNDO</dc:title>
  <dc:creator>Sabrina</dc:creator>
  <cp:lastModifiedBy>Demian</cp:lastModifiedBy>
  <cp:revision>53</cp:revision>
  <dcterms:created xsi:type="dcterms:W3CDTF">2009-11-26T18:16:41Z</dcterms:created>
  <dcterms:modified xsi:type="dcterms:W3CDTF">2009-12-10T16:22:43Z</dcterms:modified>
</cp:coreProperties>
</file>