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128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oja%20de%20c&#225;lculo%20en%20main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chart>
    <c:title>
      <c:tx>
        <c:rich>
          <a:bodyPr/>
          <a:lstStyle/>
          <a:p>
            <a:pPr>
              <a:defRPr/>
            </a:pPr>
            <a:r>
              <a:rPr lang="es-AR"/>
              <a:t>Cantidad</a:t>
            </a:r>
            <a:r>
              <a:rPr lang="es-AR" baseline="0"/>
              <a:t> de empleados por año</a:t>
            </a:r>
            <a:endParaRPr lang="es-AR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'[Hoja de cálculo en main]Hoja1'!$C$1</c:f>
              <c:strCache>
                <c:ptCount val="1"/>
                <c:pt idx="0">
                  <c:v>Empleados</c:v>
                </c:pt>
              </c:strCache>
            </c:strRef>
          </c:tx>
          <c:cat>
            <c:numRef>
              <c:f>'[Hoja de cálculo en main]Hoja1'!$B$2:$B$10</c:f>
              <c:numCache>
                <c:formatCode>General</c:formatCode>
                <c:ptCount val="9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</c:numCache>
            </c:numRef>
          </c:cat>
          <c:val>
            <c:numRef>
              <c:f>'[Hoja de cálculo en main]Hoja1'!$C$2:$C$10</c:f>
              <c:numCache>
                <c:formatCode>General</c:formatCode>
                <c:ptCount val="9"/>
                <c:pt idx="0">
                  <c:v>35</c:v>
                </c:pt>
                <c:pt idx="1">
                  <c:v>45</c:v>
                </c:pt>
                <c:pt idx="2">
                  <c:v>60</c:v>
                </c:pt>
                <c:pt idx="3">
                  <c:v>60</c:v>
                </c:pt>
                <c:pt idx="4">
                  <c:v>75</c:v>
                </c:pt>
                <c:pt idx="5">
                  <c:v>80</c:v>
                </c:pt>
                <c:pt idx="6">
                  <c:v>110</c:v>
                </c:pt>
                <c:pt idx="7">
                  <c:v>90</c:v>
                </c:pt>
                <c:pt idx="8">
                  <c:v>40</c:v>
                </c:pt>
              </c:numCache>
            </c:numRef>
          </c:val>
        </c:ser>
        <c:axId val="79635584"/>
        <c:axId val="84951808"/>
      </c:barChart>
      <c:catAx>
        <c:axId val="79635584"/>
        <c:scaling>
          <c:orientation val="minMax"/>
        </c:scaling>
        <c:axPos val="b"/>
        <c:numFmt formatCode="General" sourceLinked="1"/>
        <c:tickLblPos val="nextTo"/>
        <c:crossAx val="84951808"/>
        <c:crosses val="autoZero"/>
        <c:auto val="1"/>
        <c:lblAlgn val="ctr"/>
        <c:lblOffset val="100"/>
      </c:catAx>
      <c:valAx>
        <c:axId val="84951808"/>
        <c:scaling>
          <c:orientation val="minMax"/>
        </c:scaling>
        <c:axPos val="l"/>
        <c:majorGridlines/>
        <c:numFmt formatCode="General" sourceLinked="1"/>
        <c:tickLblPos val="nextTo"/>
        <c:crossAx val="79635584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64E3C73-C4A4-430D-807B-8BAE622CED06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E1C713-03F6-4AC5-B547-F4E901069C0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3C73-C4A4-430D-807B-8BAE622CED06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C713-03F6-4AC5-B547-F4E901069C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3C73-C4A4-430D-807B-8BAE622CED06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C713-03F6-4AC5-B547-F4E901069C0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3C73-C4A4-430D-807B-8BAE622CED06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C713-03F6-4AC5-B547-F4E901069C0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64E3C73-C4A4-430D-807B-8BAE622CED06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E1C713-03F6-4AC5-B547-F4E901069C0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3C73-C4A4-430D-807B-8BAE622CED06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C713-03F6-4AC5-B547-F4E901069C0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3C73-C4A4-430D-807B-8BAE622CED06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C713-03F6-4AC5-B547-F4E901069C0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3C73-C4A4-430D-807B-8BAE622CED06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C713-03F6-4AC5-B547-F4E901069C0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3C73-C4A4-430D-807B-8BAE622CED06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C713-03F6-4AC5-B547-F4E901069C0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3C73-C4A4-430D-807B-8BAE622CED06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C713-03F6-4AC5-B547-F4E901069C0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3C73-C4A4-430D-807B-8BAE622CED06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C713-03F6-4AC5-B547-F4E901069C0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4E3C73-C4A4-430D-807B-8BAE622CED06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E1C713-03F6-4AC5-B547-F4E901069C0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4625G_viajes_marsa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62000"/>
            <a:ext cx="9144000" cy="7984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Organigrama propuesto</a:t>
            </a:r>
            <a:endParaRPr lang="es-AR" dirty="0"/>
          </a:p>
        </p:txBody>
      </p:sp>
      <p:pic>
        <p:nvPicPr>
          <p:cNvPr id="4" name="3 Marcador de contenido" descr="organigramaNuevo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61975" y="1444625"/>
            <a:ext cx="8020050" cy="4486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Propuestas de Cambio (II)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Ingeniería de Producto</a:t>
            </a:r>
          </a:p>
          <a:p>
            <a:pPr lvl="1"/>
            <a:r>
              <a:rPr lang="es-AR" dirty="0" smtClean="0"/>
              <a:t>Gerencia </a:t>
            </a:r>
            <a:r>
              <a:rPr lang="es-AR" dirty="0" smtClean="0"/>
              <a:t>de Comercialización que </a:t>
            </a:r>
            <a:r>
              <a:rPr lang="es-AR" dirty="0" smtClean="0"/>
              <a:t>nuclea </a:t>
            </a:r>
            <a:r>
              <a:rPr lang="es-AR" dirty="0" smtClean="0"/>
              <a:t>el área de Marketing y Promoción y la de Ventas permitiendo la integración de sus </a:t>
            </a:r>
            <a:r>
              <a:rPr lang="es-AR" dirty="0" smtClean="0"/>
              <a:t>trabajos</a:t>
            </a:r>
          </a:p>
          <a:p>
            <a:pPr lvl="1"/>
            <a:r>
              <a:rPr lang="es-AR" dirty="0" smtClean="0"/>
              <a:t>Análisis profundo de mercado para crear nuevos productos con salida</a:t>
            </a:r>
          </a:p>
          <a:p>
            <a:pPr lvl="1"/>
            <a:r>
              <a:rPr lang="es-AR" dirty="0" smtClean="0"/>
              <a:t>Focalizar esfuerzos en pocos productos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Imagen Comercial</a:t>
            </a:r>
          </a:p>
          <a:p>
            <a:pPr lvl="1"/>
            <a:r>
              <a:rPr lang="es-AR" dirty="0" smtClean="0"/>
              <a:t>Cambio de nombre</a:t>
            </a:r>
          </a:p>
          <a:p>
            <a:pPr lvl="1">
              <a:buNone/>
            </a:pPr>
            <a:endParaRPr lang="es-AR" dirty="0" smtClean="0"/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Historia</a:t>
            </a:r>
            <a:r>
              <a:rPr lang="en-US" dirty="0" smtClean="0"/>
              <a:t> de la </a:t>
            </a:r>
            <a:r>
              <a:rPr lang="en-US" dirty="0" err="1" smtClean="0"/>
              <a:t>empresa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Marsans</a:t>
            </a:r>
            <a:r>
              <a:rPr lang="en-US" dirty="0" smtClean="0"/>
              <a:t> </a:t>
            </a:r>
            <a:r>
              <a:rPr lang="en-US" dirty="0" err="1" smtClean="0"/>
              <a:t>internacional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fundada</a:t>
            </a:r>
            <a:r>
              <a:rPr lang="en-US" dirty="0" smtClean="0"/>
              <a:t>  en 1908 en la ciudad de Barcelona,  </a:t>
            </a:r>
            <a:r>
              <a:rPr lang="en-US" dirty="0" err="1" smtClean="0"/>
              <a:t>Espania</a:t>
            </a:r>
            <a:endParaRPr lang="en-US" dirty="0" smtClean="0"/>
          </a:p>
          <a:p>
            <a:r>
              <a:rPr lang="en-US" dirty="0" err="1" smtClean="0"/>
              <a:t>Comienza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viajes</a:t>
            </a:r>
            <a:r>
              <a:rPr lang="en-US" dirty="0" smtClean="0"/>
              <a:t> y </a:t>
            </a:r>
            <a:r>
              <a:rPr lang="en-US" dirty="0" err="1" smtClean="0"/>
              <a:t>turismo</a:t>
            </a:r>
            <a:r>
              <a:rPr lang="en-US" dirty="0" smtClean="0"/>
              <a:t> </a:t>
            </a:r>
            <a:r>
              <a:rPr lang="en-US" dirty="0" err="1" smtClean="0"/>
              <a:t>minorista</a:t>
            </a:r>
            <a:endParaRPr lang="en-US" dirty="0" smtClean="0"/>
          </a:p>
          <a:p>
            <a:r>
              <a:rPr lang="en-US" dirty="0" smtClean="0"/>
              <a:t>Con los </a:t>
            </a:r>
            <a:r>
              <a:rPr lang="en-US" dirty="0" err="1" smtClean="0"/>
              <a:t>años</a:t>
            </a:r>
            <a:r>
              <a:rPr lang="en-US" dirty="0" smtClean="0"/>
              <a:t> </a:t>
            </a:r>
            <a:r>
              <a:rPr lang="en-US" dirty="0" err="1" smtClean="0"/>
              <a:t>comienza</a:t>
            </a:r>
            <a:r>
              <a:rPr lang="en-US" dirty="0" smtClean="0"/>
              <a:t> a </a:t>
            </a:r>
            <a:r>
              <a:rPr lang="en-US" dirty="0" err="1" smtClean="0"/>
              <a:t>expandirse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mundo</a:t>
            </a:r>
            <a:r>
              <a:rPr lang="en-US" dirty="0" smtClean="0"/>
              <a:t>, </a:t>
            </a:r>
            <a:r>
              <a:rPr lang="en-US" dirty="0" err="1" smtClean="0"/>
              <a:t>fundando</a:t>
            </a:r>
            <a:r>
              <a:rPr lang="en-US" dirty="0" smtClean="0"/>
              <a:t> </a:t>
            </a:r>
            <a:r>
              <a:rPr lang="en-US" dirty="0" err="1" smtClean="0"/>
              <a:t>filiales</a:t>
            </a:r>
            <a:endParaRPr lang="en-US" dirty="0" smtClean="0"/>
          </a:p>
          <a:p>
            <a:r>
              <a:rPr lang="en-US" dirty="0" err="1" smtClean="0"/>
              <a:t>Llega</a:t>
            </a:r>
            <a:r>
              <a:rPr lang="en-US" dirty="0" smtClean="0"/>
              <a:t> a la Argentina y </a:t>
            </a:r>
            <a:r>
              <a:rPr lang="en-US" dirty="0" err="1" smtClean="0"/>
              <a:t>comienza</a:t>
            </a:r>
            <a:r>
              <a:rPr lang="en-US" dirty="0" smtClean="0"/>
              <a:t> a </a:t>
            </a:r>
            <a:r>
              <a:rPr lang="en-US" dirty="0" err="1" smtClean="0"/>
              <a:t>tener</a:t>
            </a:r>
            <a:r>
              <a:rPr lang="en-US" dirty="0" smtClean="0"/>
              <a:t> mucho </a:t>
            </a:r>
            <a:r>
              <a:rPr lang="en-US" dirty="0" err="1" smtClean="0"/>
              <a:t>é</a:t>
            </a:r>
            <a:r>
              <a:rPr lang="en-US" dirty="0" err="1" smtClean="0"/>
              <a:t>xito</a:t>
            </a:r>
            <a:r>
              <a:rPr lang="en-US" dirty="0" smtClean="0"/>
              <a:t>. Este </a:t>
            </a:r>
            <a:r>
              <a:rPr lang="en-US" dirty="0" err="1" smtClean="0"/>
              <a:t>llega</a:t>
            </a:r>
            <a:r>
              <a:rPr lang="en-US" dirty="0" smtClean="0"/>
              <a:t> 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pico</a:t>
            </a:r>
            <a:r>
              <a:rPr lang="en-US" dirty="0" smtClean="0"/>
              <a:t> </a:t>
            </a:r>
            <a:r>
              <a:rPr lang="en-US" dirty="0" err="1" smtClean="0"/>
              <a:t>maximo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el </a:t>
            </a:r>
            <a:r>
              <a:rPr lang="en-US" dirty="0" err="1" smtClean="0"/>
              <a:t>periodo</a:t>
            </a:r>
            <a:r>
              <a:rPr lang="en-US" dirty="0" smtClean="0"/>
              <a:t> de </a:t>
            </a:r>
            <a:r>
              <a:rPr lang="en-US" dirty="0" err="1" smtClean="0"/>
              <a:t>convertibilidad</a:t>
            </a:r>
            <a:endParaRPr lang="en-US" dirty="0" smtClean="0"/>
          </a:p>
          <a:p>
            <a:r>
              <a:rPr lang="en-US" dirty="0" smtClean="0"/>
              <a:t>En los </a:t>
            </a:r>
            <a:r>
              <a:rPr lang="en-US" dirty="0" err="1" smtClean="0"/>
              <a:t>ultimos</a:t>
            </a:r>
            <a:r>
              <a:rPr lang="en-US" dirty="0" smtClean="0"/>
              <a:t> </a:t>
            </a:r>
            <a:r>
              <a:rPr lang="en-US" dirty="0" err="1" smtClean="0"/>
              <a:t>años</a:t>
            </a:r>
            <a:r>
              <a:rPr lang="en-US" dirty="0" smtClean="0"/>
              <a:t>,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precisamente</a:t>
            </a:r>
            <a:r>
              <a:rPr lang="en-US" dirty="0" smtClean="0"/>
              <a:t> en el 2008, </a:t>
            </a:r>
            <a:r>
              <a:rPr lang="en-US" dirty="0" err="1" smtClean="0"/>
              <a:t>Marsans</a:t>
            </a:r>
            <a:r>
              <a:rPr lang="en-US" dirty="0" smtClean="0"/>
              <a:t> Argentina </a:t>
            </a:r>
            <a:r>
              <a:rPr lang="en-US" dirty="0" err="1" smtClean="0"/>
              <a:t>atraviesa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crisis, la </a:t>
            </a:r>
            <a:r>
              <a:rPr lang="en-US" dirty="0" err="1" smtClean="0"/>
              <a:t>cual</a:t>
            </a:r>
            <a:r>
              <a:rPr lang="en-US" dirty="0" smtClean="0"/>
              <a:t> pone en </a:t>
            </a:r>
            <a:r>
              <a:rPr lang="en-US" dirty="0" err="1" smtClean="0"/>
              <a:t>jaque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existencia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Organigrama</a:t>
            </a:r>
            <a:r>
              <a:rPr lang="en-US" dirty="0" smtClean="0"/>
              <a:t> </a:t>
            </a:r>
            <a:r>
              <a:rPr lang="en-US" dirty="0" err="1" smtClean="0"/>
              <a:t>Oficial</a:t>
            </a:r>
            <a:endParaRPr lang="en-US" dirty="0"/>
          </a:p>
        </p:txBody>
      </p:sp>
      <p:pic>
        <p:nvPicPr>
          <p:cNvPr id="4" name="3 Marcador de contenido" descr="organigram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65780"/>
            <a:ext cx="8229600" cy="42439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Problemas</a:t>
            </a:r>
            <a:r>
              <a:rPr lang="en-US" dirty="0" smtClean="0"/>
              <a:t>: </a:t>
            </a:r>
            <a:r>
              <a:rPr lang="en-US" dirty="0" err="1" smtClean="0"/>
              <a:t>Diseño</a:t>
            </a:r>
            <a:r>
              <a:rPr lang="en-US" dirty="0" smtClean="0"/>
              <a:t> y </a:t>
            </a:r>
            <a:r>
              <a:rPr lang="en-US" dirty="0" err="1" smtClean="0"/>
              <a:t>Cambio</a:t>
            </a:r>
            <a:r>
              <a:rPr lang="en-US" dirty="0" smtClean="0"/>
              <a:t> </a:t>
            </a:r>
            <a:r>
              <a:rPr lang="en-US" dirty="0" err="1" smtClean="0"/>
              <a:t>Organizacional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Necesidad</a:t>
            </a:r>
            <a:r>
              <a:rPr lang="en-US" dirty="0" smtClean="0"/>
              <a:t> de </a:t>
            </a:r>
            <a:r>
              <a:rPr lang="en-US" dirty="0" err="1" smtClean="0"/>
              <a:t>reestructuración</a:t>
            </a:r>
            <a:endParaRPr lang="en-US" dirty="0" smtClean="0"/>
          </a:p>
          <a:p>
            <a:pPr lvl="1"/>
            <a:r>
              <a:rPr lang="en-US" dirty="0" err="1" smtClean="0"/>
              <a:t>Estrato</a:t>
            </a:r>
            <a:r>
              <a:rPr lang="en-US" dirty="0" smtClean="0"/>
              <a:t> </a:t>
            </a:r>
            <a:r>
              <a:rPr lang="en-US" dirty="0" err="1" smtClean="0"/>
              <a:t>dirigencial</a:t>
            </a:r>
            <a:r>
              <a:rPr lang="en-US" dirty="0" smtClean="0"/>
              <a:t> </a:t>
            </a:r>
            <a:r>
              <a:rPr lang="en-US" dirty="0" err="1" smtClean="0"/>
              <a:t>sobredimensionado</a:t>
            </a:r>
            <a:endParaRPr lang="en-US" dirty="0" smtClean="0"/>
          </a:p>
          <a:p>
            <a:pPr lvl="1"/>
            <a:r>
              <a:rPr lang="en-US" dirty="0" err="1" smtClean="0"/>
              <a:t>Estructura</a:t>
            </a:r>
            <a:r>
              <a:rPr lang="en-US" dirty="0" smtClean="0"/>
              <a:t> </a:t>
            </a:r>
            <a:r>
              <a:rPr lang="en-US" dirty="0" err="1" smtClean="0"/>
              <a:t>inadecuada</a:t>
            </a:r>
            <a:r>
              <a:rPr lang="en-US" dirty="0" smtClean="0"/>
              <a:t> </a:t>
            </a:r>
            <a:r>
              <a:rPr lang="en-US" dirty="0" err="1" smtClean="0"/>
              <a:t>luego</a:t>
            </a:r>
            <a:r>
              <a:rPr lang="en-US" dirty="0" smtClean="0"/>
              <a:t> de </a:t>
            </a:r>
            <a:r>
              <a:rPr lang="en-US" dirty="0" err="1" smtClean="0"/>
              <a:t>importantes</a:t>
            </a:r>
            <a:r>
              <a:rPr lang="en-US" dirty="0" smtClean="0"/>
              <a:t> </a:t>
            </a:r>
            <a:r>
              <a:rPr lang="en-US" dirty="0" err="1" smtClean="0"/>
              <a:t>recortes</a:t>
            </a:r>
            <a:r>
              <a:rPr lang="en-US" dirty="0" smtClean="0"/>
              <a:t> de </a:t>
            </a:r>
            <a:r>
              <a:rPr lang="en-US" dirty="0" smtClean="0"/>
              <a:t>personal</a:t>
            </a:r>
          </a:p>
          <a:p>
            <a:pPr lvl="1"/>
            <a:r>
              <a:rPr lang="en-US" dirty="0" err="1" smtClean="0"/>
              <a:t>Incertidumbre</a:t>
            </a:r>
            <a:r>
              <a:rPr lang="en-US" dirty="0" smtClean="0"/>
              <a:t> de los </a:t>
            </a:r>
            <a:r>
              <a:rPr lang="en-US" dirty="0" err="1" smtClean="0"/>
              <a:t>empleados</a:t>
            </a:r>
            <a:r>
              <a:rPr lang="en-US" dirty="0" smtClean="0"/>
              <a:t> en </a:t>
            </a:r>
            <a:r>
              <a:rPr lang="en-US" dirty="0" err="1" smtClean="0"/>
              <a:t>cuanto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desempeñar</a:t>
            </a:r>
            <a:endParaRPr lang="en-US" dirty="0" smtClean="0"/>
          </a:p>
          <a:p>
            <a:r>
              <a:rPr lang="en-US" dirty="0" err="1" smtClean="0"/>
              <a:t>Manejo</a:t>
            </a:r>
            <a:r>
              <a:rPr lang="en-US" dirty="0" smtClean="0"/>
              <a:t> </a:t>
            </a:r>
            <a:r>
              <a:rPr lang="en-US" dirty="0" err="1" smtClean="0"/>
              <a:t>departamental</a:t>
            </a:r>
            <a:endParaRPr lang="en-US" dirty="0" smtClean="0"/>
          </a:p>
          <a:p>
            <a:pPr lvl="1"/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comunicación</a:t>
            </a:r>
            <a:r>
              <a:rPr lang="en-US" dirty="0" smtClean="0"/>
              <a:t> y </a:t>
            </a:r>
            <a:r>
              <a:rPr lang="en-US" dirty="0" err="1" smtClean="0"/>
              <a:t>colaboracion</a:t>
            </a:r>
            <a:r>
              <a:rPr lang="en-US" dirty="0" smtClean="0"/>
              <a:t> entre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distintas</a:t>
            </a:r>
            <a:r>
              <a:rPr lang="en-US" dirty="0" smtClean="0"/>
              <a:t> </a:t>
            </a:r>
            <a:r>
              <a:rPr lang="en-US" dirty="0" err="1" smtClean="0"/>
              <a:t>áreas</a:t>
            </a:r>
            <a:r>
              <a:rPr lang="en-US" dirty="0" smtClean="0"/>
              <a:t> y </a:t>
            </a:r>
            <a:r>
              <a:rPr lang="en-US" dirty="0" err="1" smtClean="0"/>
              <a:t>utilización</a:t>
            </a:r>
            <a:r>
              <a:rPr lang="en-US" dirty="0" smtClean="0"/>
              <a:t> de </a:t>
            </a:r>
            <a:r>
              <a:rPr lang="en-US" dirty="0" err="1" smtClean="0"/>
              <a:t>canales</a:t>
            </a:r>
            <a:r>
              <a:rPr lang="en-US" dirty="0" smtClean="0"/>
              <a:t> </a:t>
            </a:r>
            <a:r>
              <a:rPr lang="en-US" dirty="0" err="1" smtClean="0"/>
              <a:t>informales</a:t>
            </a:r>
            <a:endParaRPr lang="en-US" dirty="0" smtClean="0"/>
          </a:p>
          <a:p>
            <a:pPr lvl="1"/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reestructuración</a:t>
            </a:r>
            <a:r>
              <a:rPr lang="en-US" dirty="0" smtClean="0"/>
              <a:t> </a:t>
            </a:r>
            <a:r>
              <a:rPr lang="en-US" dirty="0" err="1" smtClean="0"/>
              <a:t>luego</a:t>
            </a:r>
            <a:r>
              <a:rPr lang="en-US" dirty="0" smtClean="0"/>
              <a:t> de </a:t>
            </a:r>
            <a:r>
              <a:rPr lang="en-US" dirty="0" err="1" smtClean="0"/>
              <a:t>importantes</a:t>
            </a:r>
            <a:r>
              <a:rPr lang="en-US" dirty="0" smtClean="0"/>
              <a:t> </a:t>
            </a:r>
            <a:r>
              <a:rPr lang="en-US" dirty="0" err="1" smtClean="0"/>
              <a:t>recortes</a:t>
            </a:r>
            <a:r>
              <a:rPr lang="en-US" dirty="0" smtClean="0"/>
              <a:t> de personal</a:t>
            </a:r>
          </a:p>
          <a:p>
            <a:r>
              <a:rPr lang="en-US" dirty="0" err="1" smtClean="0"/>
              <a:t>Falta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confianza</a:t>
            </a:r>
            <a:r>
              <a:rPr lang="en-US" dirty="0" smtClean="0"/>
              <a:t> en la </a:t>
            </a:r>
            <a:r>
              <a:rPr lang="en-US" dirty="0" err="1" smtClean="0"/>
              <a:t>Direccion</a:t>
            </a:r>
            <a:r>
              <a:rPr lang="en-US" dirty="0" smtClean="0"/>
              <a:t> </a:t>
            </a:r>
            <a:r>
              <a:rPr lang="en-US" dirty="0" smtClean="0"/>
              <a:t>General</a:t>
            </a:r>
          </a:p>
          <a:p>
            <a:pPr lvl="1"/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conducción</a:t>
            </a:r>
            <a:r>
              <a:rPr lang="en-US" dirty="0" smtClean="0"/>
              <a:t> y </a:t>
            </a:r>
            <a:r>
              <a:rPr lang="en-US" dirty="0" err="1" smtClean="0"/>
              <a:t>estrategia</a:t>
            </a:r>
            <a:r>
              <a:rPr lang="en-US" dirty="0" smtClean="0"/>
              <a:t> </a:t>
            </a:r>
            <a:r>
              <a:rPr lang="en-US" dirty="0" err="1" smtClean="0"/>
              <a:t>indefinida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r>
              <a:rPr lang="en-US" dirty="0" smtClean="0"/>
              <a:t>: </a:t>
            </a:r>
            <a:r>
              <a:rPr lang="en-US" dirty="0" err="1" smtClean="0"/>
              <a:t>Ingenieria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Producto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r>
              <a:rPr lang="en-US" dirty="0" smtClean="0"/>
              <a:t> 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generar</a:t>
            </a:r>
            <a:r>
              <a:rPr lang="en-US" dirty="0" smtClean="0"/>
              <a:t> valor </a:t>
            </a:r>
            <a:r>
              <a:rPr lang="en-US" dirty="0" err="1" smtClean="0"/>
              <a:t>agregado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se </a:t>
            </a:r>
            <a:r>
              <a:rPr lang="en-US" dirty="0" err="1" smtClean="0"/>
              <a:t>utilizan</a:t>
            </a:r>
            <a:r>
              <a:rPr lang="en-US" dirty="0" smtClean="0"/>
              <a:t> los </a:t>
            </a:r>
            <a:r>
              <a:rPr lang="en-US" dirty="0" err="1" smtClean="0"/>
              <a:t>resultados</a:t>
            </a:r>
            <a:r>
              <a:rPr lang="en-US" dirty="0" smtClean="0"/>
              <a:t> de </a:t>
            </a:r>
            <a:r>
              <a:rPr lang="en-US" dirty="0" err="1" smtClean="0"/>
              <a:t>Investigaciones</a:t>
            </a:r>
            <a:r>
              <a:rPr lang="en-US" dirty="0" smtClean="0"/>
              <a:t> de Marketing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integración</a:t>
            </a:r>
            <a:r>
              <a:rPr lang="en-US" dirty="0" smtClean="0"/>
              <a:t> entre los </a:t>
            </a:r>
            <a:r>
              <a:rPr lang="en-US" dirty="0" err="1" smtClean="0"/>
              <a:t>trabajos</a:t>
            </a:r>
            <a:r>
              <a:rPr lang="en-US" dirty="0" smtClean="0"/>
              <a:t> de </a:t>
            </a:r>
            <a:r>
              <a:rPr lang="en-US" dirty="0" err="1" smtClean="0"/>
              <a:t>distintos</a:t>
            </a:r>
            <a:r>
              <a:rPr lang="en-US" dirty="0" smtClean="0"/>
              <a:t> </a:t>
            </a:r>
            <a:r>
              <a:rPr lang="en-US" dirty="0" err="1" smtClean="0"/>
              <a:t>departamentos</a:t>
            </a:r>
            <a:endParaRPr lang="en-US" dirty="0" smtClean="0"/>
          </a:p>
          <a:p>
            <a:r>
              <a:rPr lang="en-US" dirty="0" err="1" smtClean="0"/>
              <a:t>Malas</a:t>
            </a:r>
            <a:r>
              <a:rPr lang="en-US" dirty="0" smtClean="0"/>
              <a:t> </a:t>
            </a:r>
            <a:r>
              <a:rPr lang="en-US" dirty="0" err="1" smtClean="0"/>
              <a:t>inversiones</a:t>
            </a:r>
            <a:r>
              <a:rPr lang="en-US" dirty="0" smtClean="0"/>
              <a:t> </a:t>
            </a:r>
            <a:r>
              <a:rPr lang="en-US" dirty="0" err="1" smtClean="0"/>
              <a:t>comerciales</a:t>
            </a:r>
            <a:endParaRPr lang="en-US" dirty="0" smtClean="0"/>
          </a:p>
          <a:p>
            <a:pPr lvl="1"/>
            <a:r>
              <a:rPr lang="en-US" dirty="0" err="1" smtClean="0"/>
              <a:t>Esfuerzos</a:t>
            </a:r>
            <a:r>
              <a:rPr lang="en-US" dirty="0" smtClean="0"/>
              <a:t> </a:t>
            </a:r>
            <a:r>
              <a:rPr lang="en-US" dirty="0" err="1" smtClean="0"/>
              <a:t>dispersos</a:t>
            </a:r>
            <a:r>
              <a:rPr lang="en-US" dirty="0" smtClean="0"/>
              <a:t> en </a:t>
            </a:r>
            <a:r>
              <a:rPr lang="en-US" dirty="0" err="1" smtClean="0"/>
              <a:t>demasiados</a:t>
            </a:r>
            <a:r>
              <a:rPr lang="en-US" dirty="0" smtClean="0"/>
              <a:t> </a:t>
            </a:r>
            <a:r>
              <a:rPr lang="en-US" dirty="0" err="1" smtClean="0"/>
              <a:t>productos</a:t>
            </a:r>
            <a:endParaRPr lang="en-US" dirty="0" smtClean="0"/>
          </a:p>
          <a:p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flexibilidad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fluctuaciones</a:t>
            </a:r>
            <a:r>
              <a:rPr lang="en-US" dirty="0" smtClean="0"/>
              <a:t> del </a:t>
            </a:r>
            <a:r>
              <a:rPr lang="en-US" dirty="0" err="1" smtClean="0"/>
              <a:t>mercado</a:t>
            </a:r>
            <a:endParaRPr lang="en-US" dirty="0" smtClean="0"/>
          </a:p>
          <a:p>
            <a:pPr lvl="1"/>
            <a:r>
              <a:rPr lang="en-US" dirty="0" smtClean="0"/>
              <a:t>No se </a:t>
            </a:r>
            <a:r>
              <a:rPr lang="en-US" dirty="0" err="1" smtClean="0"/>
              <a:t>implementaron</a:t>
            </a:r>
            <a:r>
              <a:rPr lang="en-US" dirty="0" smtClean="0"/>
              <a:t> </a:t>
            </a:r>
            <a:r>
              <a:rPr lang="en-US" dirty="0" err="1" smtClean="0"/>
              <a:t>cambios</a:t>
            </a:r>
            <a:r>
              <a:rPr lang="en-US" dirty="0" smtClean="0"/>
              <a:t> en los </a:t>
            </a:r>
            <a:r>
              <a:rPr lang="en-US" dirty="0" err="1" smtClean="0"/>
              <a:t>productos</a:t>
            </a:r>
            <a:r>
              <a:rPr lang="en-US" dirty="0" smtClean="0"/>
              <a:t> </a:t>
            </a:r>
            <a:r>
              <a:rPr lang="en-US" dirty="0" err="1" smtClean="0"/>
              <a:t>ofrecidos</a:t>
            </a:r>
            <a:r>
              <a:rPr lang="en-US" dirty="0" smtClean="0"/>
              <a:t> a </a:t>
            </a:r>
            <a:r>
              <a:rPr lang="en-US" dirty="0" err="1" smtClean="0"/>
              <a:t>pesar</a:t>
            </a:r>
            <a:r>
              <a:rPr lang="en-US" dirty="0" smtClean="0"/>
              <a:t> de </a:t>
            </a:r>
            <a:r>
              <a:rPr lang="en-US" smtClean="0"/>
              <a:t>la crisis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r>
              <a:rPr lang="en-US" dirty="0" smtClean="0"/>
              <a:t>: Marketing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Imagen</a:t>
            </a:r>
            <a:r>
              <a:rPr lang="en-US" dirty="0" smtClean="0"/>
              <a:t> </a:t>
            </a:r>
            <a:r>
              <a:rPr lang="en-US" dirty="0" err="1" smtClean="0"/>
              <a:t>comercial</a:t>
            </a:r>
            <a:endParaRPr lang="en-US" dirty="0" smtClean="0"/>
          </a:p>
          <a:p>
            <a:pPr lvl="1"/>
            <a:r>
              <a:rPr lang="en-US" dirty="0" smtClean="0"/>
              <a:t>Mal </a:t>
            </a:r>
            <a:r>
              <a:rPr lang="en-US" dirty="0" err="1" smtClean="0"/>
              <a:t>concepto</a:t>
            </a:r>
            <a:r>
              <a:rPr lang="en-US" dirty="0" smtClean="0"/>
              <a:t> de la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luego</a:t>
            </a:r>
            <a:r>
              <a:rPr lang="en-US" dirty="0" smtClean="0"/>
              <a:t> del </a:t>
            </a:r>
            <a:r>
              <a:rPr lang="en-US" dirty="0" err="1" smtClean="0"/>
              <a:t>escándalo</a:t>
            </a:r>
            <a:r>
              <a:rPr lang="en-US" dirty="0" smtClean="0"/>
              <a:t> de </a:t>
            </a:r>
            <a:r>
              <a:rPr lang="en-US" dirty="0" err="1" smtClean="0"/>
              <a:t>A</a:t>
            </a:r>
            <a:r>
              <a:rPr lang="en-US" dirty="0" err="1" smtClean="0"/>
              <a:t>erolíneas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err="1" smtClean="0"/>
              <a:t>rgentinas</a:t>
            </a:r>
            <a:endParaRPr lang="en-US" dirty="0"/>
          </a:p>
        </p:txBody>
      </p:sp>
      <p:pic>
        <p:nvPicPr>
          <p:cNvPr id="4" name="3 Imagen" descr="viaje-en-aerolineas-argentin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819400"/>
            <a:ext cx="3448050" cy="2868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r>
              <a:rPr lang="en-US" dirty="0" smtClean="0"/>
              <a:t>: </a:t>
            </a:r>
            <a:r>
              <a:rPr lang="en-US" dirty="0" err="1" smtClean="0"/>
              <a:t>Inestabilidad</a:t>
            </a:r>
            <a:r>
              <a:rPr lang="en-US" dirty="0" smtClean="0"/>
              <a:t> </a:t>
            </a:r>
            <a:r>
              <a:rPr lang="en-US" dirty="0" err="1" smtClean="0"/>
              <a:t>Financiera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Atraso</a:t>
            </a:r>
            <a:r>
              <a:rPr lang="en-US" dirty="0" smtClean="0"/>
              <a:t> en el </a:t>
            </a:r>
            <a:r>
              <a:rPr lang="en-US" dirty="0" err="1" smtClean="0"/>
              <a:t>pago</a:t>
            </a:r>
            <a:r>
              <a:rPr lang="en-US" dirty="0" smtClean="0"/>
              <a:t> de </a:t>
            </a:r>
            <a:r>
              <a:rPr lang="en-US" dirty="0" err="1" smtClean="0"/>
              <a:t>sueldos</a:t>
            </a:r>
            <a:endParaRPr lang="en-US" dirty="0" smtClean="0"/>
          </a:p>
          <a:p>
            <a:pPr lvl="1"/>
            <a:r>
              <a:rPr lang="en-US" dirty="0" err="1" smtClean="0"/>
              <a:t>Disconformidad</a:t>
            </a:r>
            <a:r>
              <a:rPr lang="en-US" dirty="0" smtClean="0"/>
              <a:t> </a:t>
            </a:r>
            <a:r>
              <a:rPr lang="en-US" dirty="0" smtClean="0"/>
              <a:t>de los </a:t>
            </a:r>
            <a:r>
              <a:rPr lang="en-US" dirty="0" err="1" smtClean="0"/>
              <a:t>recursos</a:t>
            </a:r>
            <a:endParaRPr lang="en-US" dirty="0" smtClean="0"/>
          </a:p>
          <a:p>
            <a:r>
              <a:rPr lang="en-US" dirty="0" err="1" smtClean="0"/>
              <a:t>Despidos</a:t>
            </a:r>
            <a:r>
              <a:rPr lang="en-US" dirty="0" smtClean="0"/>
              <a:t> </a:t>
            </a:r>
            <a:r>
              <a:rPr lang="en-US" dirty="0" err="1" smtClean="0"/>
              <a:t>masivos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reducir</a:t>
            </a:r>
            <a:r>
              <a:rPr lang="en-US" dirty="0" smtClean="0"/>
              <a:t> </a:t>
            </a:r>
            <a:r>
              <a:rPr lang="en-US" dirty="0" err="1" smtClean="0"/>
              <a:t>costos</a:t>
            </a:r>
            <a:endParaRPr lang="en-US" dirty="0" smtClean="0"/>
          </a:p>
          <a:p>
            <a:pPr lvl="1"/>
            <a:r>
              <a:rPr lang="en-US" dirty="0" err="1" smtClean="0"/>
              <a:t>Incertidumbre</a:t>
            </a:r>
            <a:r>
              <a:rPr lang="en-US" dirty="0" smtClean="0"/>
              <a:t>,  </a:t>
            </a: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entusiasmo</a:t>
            </a:r>
            <a:r>
              <a:rPr lang="en-US" dirty="0" smtClean="0"/>
              <a:t> y </a:t>
            </a:r>
            <a:r>
              <a:rPr lang="en-US" dirty="0" err="1" smtClean="0"/>
              <a:t>responsabilidad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Problemas: Inestabilidad Financiera (II)</a:t>
            </a:r>
            <a:endParaRPr lang="es-AR" dirty="0"/>
          </a:p>
        </p:txBody>
      </p:sp>
      <p:graphicFrame>
        <p:nvGraphicFramePr>
          <p:cNvPr id="6" name="2 Gráfico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Propuestas de cambio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Problemas de diseño y cambio organizacional</a:t>
            </a:r>
          </a:p>
          <a:p>
            <a:pPr lvl="1"/>
            <a:r>
              <a:rPr lang="es-AR" dirty="0" smtClean="0"/>
              <a:t>Fusión de la Gerencia de Finanzas y la de Administración en una que abarcaría las áreas de Recursos Humanos, Sistemas y Finanzas</a:t>
            </a:r>
          </a:p>
          <a:p>
            <a:pPr lvl="1"/>
            <a:r>
              <a:rPr lang="es-AR" dirty="0" smtClean="0"/>
              <a:t>Creación de una Gerencia de Producto que abarque las áreas de Planificación y compras</a:t>
            </a:r>
          </a:p>
          <a:p>
            <a:pPr lvl="1"/>
            <a:r>
              <a:rPr lang="es-AR" dirty="0" smtClean="0"/>
              <a:t>Creación de una Gerencia de Comercialización que nuclee el área de Marketing y Promoción y la de Ventas</a:t>
            </a:r>
          </a:p>
          <a:p>
            <a:pPr lvl="1"/>
            <a:r>
              <a:rPr lang="es-AR" dirty="0" smtClean="0"/>
              <a:t>Creación de un Comité Directivo para mejorar el proceso de toma de decisiones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Personalizado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C00000"/>
      </a:accent1>
      <a:accent2>
        <a:srgbClr val="F2AD7A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945D4A"/>
      </a:hlink>
      <a:folHlink>
        <a:srgbClr val="633E31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120</TotalTime>
  <Words>397</Words>
  <Application>Microsoft Office PowerPoint</Application>
  <PresentationFormat>Presentación en pantalla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Origen</vt:lpstr>
      <vt:lpstr>Diapositiva 1</vt:lpstr>
      <vt:lpstr>Historia de la empresa</vt:lpstr>
      <vt:lpstr>Organigrama Oficial</vt:lpstr>
      <vt:lpstr>Problemas: Diseño y Cambio Organizacional</vt:lpstr>
      <vt:lpstr>Problemas: Ingenieria de Producto</vt:lpstr>
      <vt:lpstr>Problemas: Marketing</vt:lpstr>
      <vt:lpstr>Problemas: Inestabilidad Financiera</vt:lpstr>
      <vt:lpstr>Problemas: Inestabilidad Financiera (II)</vt:lpstr>
      <vt:lpstr>Propuestas de cambio</vt:lpstr>
      <vt:lpstr>Organigrama propuesto</vt:lpstr>
      <vt:lpstr>Propuestas de Cambio (II)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Tomi</dc:creator>
  <cp:lastModifiedBy>Alejandra</cp:lastModifiedBy>
  <cp:revision>14</cp:revision>
  <dcterms:created xsi:type="dcterms:W3CDTF">2009-11-23T20:28:55Z</dcterms:created>
  <dcterms:modified xsi:type="dcterms:W3CDTF">2009-11-24T19:35:35Z</dcterms:modified>
</cp:coreProperties>
</file>