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57" r:id="rId5"/>
    <p:sldId id="259" r:id="rId6"/>
    <p:sldId id="260" r:id="rId7"/>
    <p:sldId id="261" r:id="rId8"/>
    <p:sldId id="268" r:id="rId9"/>
    <p:sldId id="262" r:id="rId10"/>
    <p:sldId id="263" r:id="rId11"/>
    <p:sldId id="265" r:id="rId12"/>
    <p:sldId id="269" r:id="rId13"/>
    <p:sldId id="264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 varScale="1">
        <p:scale>
          <a:sx n="88" d="100"/>
          <a:sy n="88" d="100"/>
        </p:scale>
        <p:origin x="-6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3/3/2011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43808" y="274638"/>
            <a:ext cx="5112568" cy="1138138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dirty="0" smtClean="0"/>
              <a:t>Haga clic para modificar el estilo de texto del patrón</a:t>
            </a:r>
          </a:p>
          <a:p>
            <a:pPr lvl="1" eaLnBrk="1" latinLnBrk="0" hangingPunct="1"/>
            <a:r>
              <a:rPr lang="es-ES" dirty="0" smtClean="0"/>
              <a:t>Segundo nivel</a:t>
            </a:r>
          </a:p>
          <a:p>
            <a:pPr lvl="2" eaLnBrk="1" latinLnBrk="0" hangingPunct="1"/>
            <a:r>
              <a:rPr lang="es-ES" dirty="0" smtClean="0"/>
              <a:t>Tercer nivel</a:t>
            </a:r>
          </a:p>
          <a:p>
            <a:pPr lvl="3" eaLnBrk="1" latinLnBrk="0" hangingPunct="1"/>
            <a:r>
              <a:rPr lang="es-ES" dirty="0" smtClean="0"/>
              <a:t>Cuarto nivel</a:t>
            </a:r>
          </a:p>
          <a:p>
            <a:pPr lvl="4" eaLnBrk="1" latinLnBrk="0" hangingPunct="1"/>
            <a:r>
              <a:rPr lang="es-ES" dirty="0" smtClean="0"/>
              <a:t>Quinto nivel</a:t>
            </a:r>
            <a:endParaRPr kumimoji="0"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7" name="6 Imagen" descr="logo_300.t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3/3/2011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3/3/2011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Teambook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Red social de eventos deportivos</a:t>
            </a:r>
            <a:endParaRPr lang="es-AR" dirty="0"/>
          </a:p>
        </p:txBody>
      </p:sp>
      <p:pic>
        <p:nvPicPr>
          <p:cNvPr id="6" name="5 Imagen" descr="logo_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492896"/>
            <a:ext cx="1993404" cy="199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Ventajas de la arquitectura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Multiplataforma</a:t>
            </a:r>
          </a:p>
          <a:p>
            <a:r>
              <a:rPr lang="es-AR" dirty="0" smtClean="0"/>
              <a:t>No requiere instalación</a:t>
            </a:r>
          </a:p>
          <a:p>
            <a:r>
              <a:rPr lang="es-AR" dirty="0" smtClean="0"/>
              <a:t>Actualizaciones dinámicas</a:t>
            </a:r>
          </a:p>
          <a:p>
            <a:endParaRPr lang="es-AR" dirty="0" smtClean="0"/>
          </a:p>
          <a:p>
            <a:r>
              <a:rPr lang="es-AR" dirty="0" smtClean="0"/>
              <a:t>Independencia de SO</a:t>
            </a:r>
          </a:p>
          <a:p>
            <a:r>
              <a:rPr lang="es-AR" dirty="0" smtClean="0"/>
              <a:t>Independencia de BD</a:t>
            </a:r>
          </a:p>
          <a:p>
            <a:r>
              <a:rPr lang="es-AR" dirty="0" smtClean="0"/>
              <a:t>Simple y robusta</a:t>
            </a:r>
          </a:p>
          <a:p>
            <a:endParaRPr lang="es-AR" dirty="0"/>
          </a:p>
        </p:txBody>
      </p:sp>
      <p:sp>
        <p:nvSpPr>
          <p:cNvPr id="4" name="3 Cerrar llave"/>
          <p:cNvSpPr/>
          <p:nvPr/>
        </p:nvSpPr>
        <p:spPr>
          <a:xfrm>
            <a:off x="5436096" y="2204864"/>
            <a:ext cx="216024" cy="1512168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5868144" y="2708920"/>
            <a:ext cx="13789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000" dirty="0" smtClean="0"/>
              <a:t>Cliente</a:t>
            </a:r>
          </a:p>
        </p:txBody>
      </p:sp>
      <p:sp>
        <p:nvSpPr>
          <p:cNvPr id="6" name="5 Cerrar llave"/>
          <p:cNvSpPr/>
          <p:nvPr/>
        </p:nvSpPr>
        <p:spPr>
          <a:xfrm>
            <a:off x="5436096" y="4365104"/>
            <a:ext cx="216024" cy="1512168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CuadroTexto"/>
          <p:cNvSpPr txBox="1"/>
          <p:nvPr/>
        </p:nvSpPr>
        <p:spPr>
          <a:xfrm>
            <a:off x="5868144" y="4869160"/>
            <a:ext cx="16145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000" dirty="0" smtClean="0"/>
              <a:t>Servidor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Desarrollo</a:t>
            </a:r>
            <a:endParaRPr lang="es-AR" dirty="0"/>
          </a:p>
        </p:txBody>
      </p:sp>
      <p:sp>
        <p:nvSpPr>
          <p:cNvPr id="20484" name="AutoShape 4" descr="https://mail.google.com/mail/?ui=2&amp;ik=9f980b76cf&amp;view=att&amp;th=12e79f5e6d60edb4&amp;attid=0.1&amp;disp=inline&amp;realattid=f_gkt68an11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0486" name="AutoShape 6" descr="https://mail.google.com/mail/?ui=2&amp;ik=9f980b76cf&amp;view=att&amp;th=12e79f5e6d60edb4&amp;attid=0.1&amp;disp=inline&amp;realattid=f_gkt68an11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0488" name="AutoShape 8" descr="https://mail.google.com/mail/?ui=2&amp;ik=9f980b76cf&amp;view=att&amp;th=12e79f5e6d60edb4&amp;attid=0.1&amp;disp=inline&amp;realattid=f_gkt68an11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0490" name="AutoShape 10" descr="https://mail.google.com/mail/?ui=2&amp;ik=9f980b76cf&amp;view=att&amp;th=12e79f5e6d60edb4&amp;attid=0.1&amp;disp=inline&amp;realattid=f_gkt68an11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0492" name="AutoShape 12" descr="https://mail.google.com/mail/?ui=2&amp;ik=9f980b76cf&amp;view=att&amp;th=12e79f5e6d60edb4&amp;attid=0.1&amp;disp=inline&amp;realattid=f_gkt68an11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" name="9 Imagen" descr="Arquitectura_Grai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204864"/>
            <a:ext cx="4429744" cy="3000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72330" y="121442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>
                <a:latin typeface="+mj-lt"/>
              </a:rPr>
              <a:t>Grails</a:t>
            </a:r>
            <a:endParaRPr lang="es-E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786050" y="285728"/>
            <a:ext cx="5112568" cy="1138138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Desarrollo</a:t>
            </a:r>
            <a:endParaRPr kumimoji="0" lang="es-AR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042" y="1214422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>
                <a:latin typeface="+mj-lt"/>
              </a:rPr>
              <a:t>Pivotal</a:t>
            </a:r>
            <a:r>
              <a:rPr lang="es-ES" sz="2000" dirty="0" smtClean="0">
                <a:latin typeface="+mj-lt"/>
              </a:rPr>
              <a:t> </a:t>
            </a:r>
            <a:r>
              <a:rPr lang="es-ES" sz="2000" dirty="0" err="1" smtClean="0">
                <a:latin typeface="+mj-lt"/>
              </a:rPr>
              <a:t>Tracker</a:t>
            </a:r>
            <a:endParaRPr lang="es-ES" sz="2000" dirty="0" smtClean="0">
              <a:latin typeface="+mj-lt"/>
            </a:endParaRPr>
          </a:p>
        </p:txBody>
      </p:sp>
      <p:pic>
        <p:nvPicPr>
          <p:cNvPr id="6" name="Picture 5" descr="track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785926"/>
            <a:ext cx="8501090" cy="4779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Mejoras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Integración con otras redes sociales</a:t>
            </a:r>
          </a:p>
          <a:p>
            <a:r>
              <a:rPr lang="es-AR" dirty="0" smtClean="0"/>
              <a:t>Integración con</a:t>
            </a:r>
          </a:p>
          <a:p>
            <a:r>
              <a:rPr lang="es-AR" dirty="0" smtClean="0"/>
              <a:t>Extensión a dispositivos móviles</a:t>
            </a:r>
          </a:p>
          <a:p>
            <a:endParaRPr lang="es-AR" dirty="0" smtClean="0"/>
          </a:p>
          <a:p>
            <a:r>
              <a:rPr lang="es-AR" dirty="0" smtClean="0"/>
              <a:t>Reserva de canchas vía web</a:t>
            </a:r>
          </a:p>
          <a:p>
            <a:r>
              <a:rPr lang="es-AR" dirty="0" smtClean="0"/>
              <a:t>Consultar disponibilidad en los establecimientos deportivos</a:t>
            </a:r>
          </a:p>
          <a:p>
            <a:endParaRPr lang="es-AR" dirty="0" smtClean="0"/>
          </a:p>
          <a:p>
            <a:endParaRPr lang="es-AR" dirty="0"/>
          </a:p>
        </p:txBody>
      </p:sp>
      <p:pic>
        <p:nvPicPr>
          <p:cNvPr id="21506" name="Picture 2" descr="http://www.readwriteweb.es/wp-content/uploads/2010/01/Logo-twit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1556792"/>
            <a:ext cx="494184" cy="494184"/>
          </a:xfrm>
          <a:prstGeom prst="rect">
            <a:avLst/>
          </a:prstGeom>
          <a:noFill/>
        </p:spPr>
      </p:pic>
      <p:pic>
        <p:nvPicPr>
          <p:cNvPr id="21512" name="Picture 8" descr="http://upload.wikimedia.org/wikipedia/commons/9/9a/Google_maps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276872"/>
            <a:ext cx="1647149" cy="3419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Preguntas</a:t>
            </a:r>
            <a:endParaRPr lang="es-AR" dirty="0"/>
          </a:p>
        </p:txBody>
      </p:sp>
      <p:sp>
        <p:nvSpPr>
          <p:cNvPr id="5" name="4 Botón de acción: Ayuda">
            <a:hlinkClick r:id="" action="ppaction://noaction" highlightClick="1"/>
          </p:cNvPr>
          <p:cNvSpPr/>
          <p:nvPr/>
        </p:nvSpPr>
        <p:spPr>
          <a:xfrm>
            <a:off x="3563888" y="2708920"/>
            <a:ext cx="1368152" cy="140245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928802"/>
            <a:ext cx="7467600" cy="4525963"/>
          </a:xfrm>
        </p:spPr>
        <p:txBody>
          <a:bodyPr/>
          <a:lstStyle/>
          <a:p>
            <a:r>
              <a:rPr lang="es-AR" dirty="0" smtClean="0"/>
              <a:t>Introducción</a:t>
            </a:r>
          </a:p>
          <a:p>
            <a:r>
              <a:rPr lang="es-AR" dirty="0" smtClean="0"/>
              <a:t>Objetivo y Alcance</a:t>
            </a:r>
          </a:p>
          <a:p>
            <a:r>
              <a:rPr lang="es-AR" dirty="0" smtClean="0"/>
              <a:t>Casos de Uso Principales</a:t>
            </a:r>
          </a:p>
          <a:p>
            <a:r>
              <a:rPr lang="es-AR" dirty="0" smtClean="0"/>
              <a:t>Modelo de </a:t>
            </a:r>
            <a:r>
              <a:rPr lang="es-AR" dirty="0" smtClean="0"/>
              <a:t>dominio</a:t>
            </a:r>
          </a:p>
          <a:p>
            <a:r>
              <a:rPr lang="es-AR" dirty="0" smtClean="0"/>
              <a:t>Arquitectura de </a:t>
            </a:r>
            <a:r>
              <a:rPr lang="es-AR" dirty="0" smtClean="0"/>
              <a:t>software</a:t>
            </a:r>
            <a:endParaRPr lang="es-AR" dirty="0" smtClean="0"/>
          </a:p>
          <a:p>
            <a:r>
              <a:rPr lang="es-AR" dirty="0" smtClean="0"/>
              <a:t>Desarrollo de la aplicación</a:t>
            </a:r>
          </a:p>
          <a:p>
            <a:r>
              <a:rPr lang="es-ES" dirty="0" smtClean="0"/>
              <a:t>Futuras Mejoras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2708920"/>
            <a:ext cx="1600200" cy="1600200"/>
          </a:xfrm>
          <a:prstGeom prst="rect">
            <a:avLst/>
          </a:prstGeom>
        </p:spPr>
      </p:pic>
      <p:pic>
        <p:nvPicPr>
          <p:cNvPr id="5" name="4 Imagen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91880" y="2636912"/>
            <a:ext cx="1600200" cy="1699920"/>
          </a:xfrm>
          <a:prstGeom prst="rect">
            <a:avLst/>
          </a:prstGeom>
        </p:spPr>
      </p:pic>
      <p:sp>
        <p:nvSpPr>
          <p:cNvPr id="7" name="6 Más"/>
          <p:cNvSpPr/>
          <p:nvPr/>
        </p:nvSpPr>
        <p:spPr>
          <a:xfrm>
            <a:off x="2195736" y="2996952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Igual que"/>
          <p:cNvSpPr/>
          <p:nvPr/>
        </p:nvSpPr>
        <p:spPr>
          <a:xfrm>
            <a:off x="5436096" y="2996952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9" name="8 Imagen" descr="logo_a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8224" y="2564904"/>
            <a:ext cx="1993404" cy="199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pPr>
              <a:buNone/>
            </a:pPr>
            <a:endParaRPr lang="es-AR" dirty="0" smtClean="0"/>
          </a:p>
          <a:p>
            <a:r>
              <a:rPr lang="es-AR" dirty="0" smtClean="0"/>
              <a:t>Desarrollar una red social de eventos deportivos integrada a </a:t>
            </a:r>
            <a:r>
              <a:rPr lang="es-AR" dirty="0" err="1" smtClean="0"/>
              <a:t>Facebook</a:t>
            </a:r>
            <a:r>
              <a:rPr lang="es-AR" dirty="0" smtClean="0"/>
              <a:t>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Información sobre deportistas, establecimientos y equipos.</a:t>
            </a:r>
          </a:p>
          <a:p>
            <a:r>
              <a:rPr lang="es-AR" dirty="0" smtClean="0"/>
              <a:t>Organización de eventos deportivos.</a:t>
            </a:r>
          </a:p>
          <a:p>
            <a:r>
              <a:rPr lang="es-AR" dirty="0" smtClean="0"/>
              <a:t>Historial de los partidos jugados.</a:t>
            </a:r>
          </a:p>
          <a:p>
            <a:r>
              <a:rPr lang="es-AR" dirty="0" smtClean="0"/>
              <a:t>Calificación de jugadores.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Casos de Uso (I)</a:t>
            </a:r>
            <a:endParaRPr lang="es-AR" dirty="0"/>
          </a:p>
        </p:txBody>
      </p:sp>
      <p:sp>
        <p:nvSpPr>
          <p:cNvPr id="4" name="3 Elipse"/>
          <p:cNvSpPr/>
          <p:nvPr/>
        </p:nvSpPr>
        <p:spPr>
          <a:xfrm>
            <a:off x="4427984" y="1916832"/>
            <a:ext cx="273630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Buscar Establecimientos</a:t>
            </a:r>
            <a:endParaRPr lang="es-AR" dirty="0"/>
          </a:p>
        </p:txBody>
      </p:sp>
      <p:sp>
        <p:nvSpPr>
          <p:cNvPr id="5" name="4 Elipse"/>
          <p:cNvSpPr/>
          <p:nvPr/>
        </p:nvSpPr>
        <p:spPr>
          <a:xfrm>
            <a:off x="4427984" y="3140968"/>
            <a:ext cx="266429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Unirse a un partido</a:t>
            </a:r>
            <a:endParaRPr lang="es-AR" dirty="0"/>
          </a:p>
        </p:txBody>
      </p:sp>
      <p:sp>
        <p:nvSpPr>
          <p:cNvPr id="6" name="5 Elipse"/>
          <p:cNvSpPr/>
          <p:nvPr/>
        </p:nvSpPr>
        <p:spPr>
          <a:xfrm>
            <a:off x="4355976" y="4365104"/>
            <a:ext cx="27363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Calificar a los participantes</a:t>
            </a:r>
            <a:endParaRPr lang="es-AR" dirty="0"/>
          </a:p>
        </p:txBody>
      </p:sp>
      <p:pic>
        <p:nvPicPr>
          <p:cNvPr id="7" name="Picture 3" descr="C:\Users\Familia Compaq\Pictures\Microsoft Clip Organizer\j04326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284984"/>
            <a:ext cx="7112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10 Conector recto de flecha"/>
          <p:cNvCxnSpPr>
            <a:stCxn id="7" idx="3"/>
            <a:endCxn id="4" idx="2"/>
          </p:cNvCxnSpPr>
          <p:nvPr/>
        </p:nvCxnSpPr>
        <p:spPr>
          <a:xfrm flipV="1">
            <a:off x="2258864" y="2374032"/>
            <a:ext cx="2169120" cy="12665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7" idx="3"/>
            <a:endCxn id="5" idx="2"/>
          </p:cNvCxnSpPr>
          <p:nvPr/>
        </p:nvCxnSpPr>
        <p:spPr>
          <a:xfrm flipV="1">
            <a:off x="2258864" y="3598168"/>
            <a:ext cx="2169120" cy="424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7" idx="3"/>
            <a:endCxn id="6" idx="2"/>
          </p:cNvCxnSpPr>
          <p:nvPr/>
        </p:nvCxnSpPr>
        <p:spPr>
          <a:xfrm>
            <a:off x="2258864" y="3640584"/>
            <a:ext cx="2097112" cy="1156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403648" y="407707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Jugador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Casos de Uso (II)</a:t>
            </a:r>
            <a:endParaRPr lang="es-AR" dirty="0"/>
          </a:p>
        </p:txBody>
      </p:sp>
      <p:sp>
        <p:nvSpPr>
          <p:cNvPr id="4" name="3 Elipse"/>
          <p:cNvSpPr/>
          <p:nvPr/>
        </p:nvSpPr>
        <p:spPr>
          <a:xfrm>
            <a:off x="4427984" y="1916832"/>
            <a:ext cx="230425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Crear un partido</a:t>
            </a:r>
            <a:endParaRPr lang="es-AR" dirty="0"/>
          </a:p>
        </p:txBody>
      </p:sp>
      <p:sp>
        <p:nvSpPr>
          <p:cNvPr id="5" name="4 Elipse"/>
          <p:cNvSpPr/>
          <p:nvPr/>
        </p:nvSpPr>
        <p:spPr>
          <a:xfrm>
            <a:off x="4427984" y="3140968"/>
            <a:ext cx="223224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Invitar a jugadores</a:t>
            </a:r>
            <a:endParaRPr lang="es-AR" dirty="0"/>
          </a:p>
        </p:txBody>
      </p:sp>
      <p:sp>
        <p:nvSpPr>
          <p:cNvPr id="6" name="5 Elipse"/>
          <p:cNvSpPr/>
          <p:nvPr/>
        </p:nvSpPr>
        <p:spPr>
          <a:xfrm>
            <a:off x="4355976" y="4365104"/>
            <a:ext cx="230425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Registrar el resultado</a:t>
            </a:r>
            <a:endParaRPr lang="es-AR" dirty="0"/>
          </a:p>
        </p:txBody>
      </p:sp>
      <p:pic>
        <p:nvPicPr>
          <p:cNvPr id="7" name="Picture 3" descr="C:\Users\Familia Compaq\Pictures\Microsoft Clip Organizer\j04326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284984"/>
            <a:ext cx="7112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10 Conector recto de flecha"/>
          <p:cNvCxnSpPr>
            <a:stCxn id="7" idx="3"/>
            <a:endCxn id="4" idx="2"/>
          </p:cNvCxnSpPr>
          <p:nvPr/>
        </p:nvCxnSpPr>
        <p:spPr>
          <a:xfrm flipV="1">
            <a:off x="2258864" y="2312876"/>
            <a:ext cx="2169120" cy="13277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7" idx="3"/>
            <a:endCxn id="5" idx="2"/>
          </p:cNvCxnSpPr>
          <p:nvPr/>
        </p:nvCxnSpPr>
        <p:spPr>
          <a:xfrm flipV="1">
            <a:off x="2258864" y="3598168"/>
            <a:ext cx="2169120" cy="424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7" idx="3"/>
            <a:endCxn id="6" idx="2"/>
          </p:cNvCxnSpPr>
          <p:nvPr/>
        </p:nvCxnSpPr>
        <p:spPr>
          <a:xfrm>
            <a:off x="2258864" y="3640584"/>
            <a:ext cx="2097112" cy="11205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403648" y="407707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Organizador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Modelo de Dominio</a:t>
            </a:r>
            <a:endParaRPr lang="es-AR" dirty="0"/>
          </a:p>
        </p:txBody>
      </p:sp>
      <p:sp>
        <p:nvSpPr>
          <p:cNvPr id="6" name="Rounded Rectangle 5"/>
          <p:cNvSpPr/>
          <p:nvPr/>
        </p:nvSpPr>
        <p:spPr>
          <a:xfrm>
            <a:off x="2643174" y="2786058"/>
            <a:ext cx="121444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Jugador</a:t>
            </a:r>
            <a:endParaRPr lang="es-ES" dirty="0"/>
          </a:p>
        </p:txBody>
      </p:sp>
      <p:sp>
        <p:nvSpPr>
          <p:cNvPr id="7" name="Rounded Rectangle 6"/>
          <p:cNvSpPr/>
          <p:nvPr/>
        </p:nvSpPr>
        <p:spPr>
          <a:xfrm>
            <a:off x="4572000" y="2786058"/>
            <a:ext cx="105727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Equipo</a:t>
            </a:r>
            <a:endParaRPr lang="es-ES" dirty="0"/>
          </a:p>
        </p:txBody>
      </p:sp>
      <p:sp>
        <p:nvSpPr>
          <p:cNvPr id="8" name="Diamond 7"/>
          <p:cNvSpPr/>
          <p:nvPr/>
        </p:nvSpPr>
        <p:spPr>
          <a:xfrm>
            <a:off x="4357686" y="3071810"/>
            <a:ext cx="214314" cy="3428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Straight Connector 9"/>
          <p:cNvCxnSpPr>
            <a:stCxn id="8" idx="1"/>
            <a:endCxn id="6" idx="3"/>
          </p:cNvCxnSpPr>
          <p:nvPr/>
        </p:nvCxnSpPr>
        <p:spPr>
          <a:xfrm rot="10800000">
            <a:off x="3857620" y="3243258"/>
            <a:ext cx="500066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572000" y="4429132"/>
            <a:ext cx="100013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Partido</a:t>
            </a:r>
            <a:endParaRPr lang="es-ES" dirty="0"/>
          </a:p>
        </p:txBody>
      </p:sp>
      <p:sp>
        <p:nvSpPr>
          <p:cNvPr id="13" name="Diamond 12"/>
          <p:cNvSpPr/>
          <p:nvPr/>
        </p:nvSpPr>
        <p:spPr>
          <a:xfrm>
            <a:off x="5000628" y="4143380"/>
            <a:ext cx="214314" cy="2714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Straight Connector 13"/>
          <p:cNvCxnSpPr>
            <a:stCxn id="13" idx="0"/>
            <a:endCxn id="7" idx="2"/>
          </p:cNvCxnSpPr>
          <p:nvPr/>
        </p:nvCxnSpPr>
        <p:spPr>
          <a:xfrm rot="16200000" flipV="1">
            <a:off x="4882751" y="3918345"/>
            <a:ext cx="442922" cy="71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215074" y="4429132"/>
            <a:ext cx="20002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Establecimiento</a:t>
            </a:r>
            <a:endParaRPr lang="es-ES" dirty="0"/>
          </a:p>
        </p:txBody>
      </p:sp>
      <p:sp>
        <p:nvSpPr>
          <p:cNvPr id="22" name="Rounded Rectangle 21"/>
          <p:cNvSpPr/>
          <p:nvPr/>
        </p:nvSpPr>
        <p:spPr>
          <a:xfrm>
            <a:off x="2643174" y="4429132"/>
            <a:ext cx="12858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Deporte</a:t>
            </a:r>
            <a:endParaRPr lang="es-ES" dirty="0"/>
          </a:p>
        </p:txBody>
      </p:sp>
      <p:sp>
        <p:nvSpPr>
          <p:cNvPr id="51" name="Rounded Rectangle 50"/>
          <p:cNvSpPr/>
          <p:nvPr/>
        </p:nvSpPr>
        <p:spPr>
          <a:xfrm>
            <a:off x="428628" y="2786058"/>
            <a:ext cx="121444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Usuario</a:t>
            </a:r>
            <a:endParaRPr lang="es-ES" dirty="0"/>
          </a:p>
        </p:txBody>
      </p:sp>
      <p:cxnSp>
        <p:nvCxnSpPr>
          <p:cNvPr id="70" name="Straight Connector 69"/>
          <p:cNvCxnSpPr>
            <a:stCxn id="6" idx="1"/>
            <a:endCxn id="51" idx="3"/>
          </p:cNvCxnSpPr>
          <p:nvPr/>
        </p:nvCxnSpPr>
        <p:spPr>
          <a:xfrm rot="10800000">
            <a:off x="1643074" y="3243258"/>
            <a:ext cx="10001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428628" y="4429132"/>
            <a:ext cx="150019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Puntuacion</a:t>
            </a:r>
            <a:endParaRPr lang="es-ES" dirty="0"/>
          </a:p>
        </p:txBody>
      </p:sp>
      <p:cxnSp>
        <p:nvCxnSpPr>
          <p:cNvPr id="91" name="Straight Connector 90"/>
          <p:cNvCxnSpPr>
            <a:endCxn id="76" idx="0"/>
          </p:cNvCxnSpPr>
          <p:nvPr/>
        </p:nvCxnSpPr>
        <p:spPr>
          <a:xfrm rot="16200000" flipH="1">
            <a:off x="767942" y="4018347"/>
            <a:ext cx="785818" cy="35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0800000" flipV="1">
            <a:off x="1821670" y="3643315"/>
            <a:ext cx="892945" cy="8572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2" idx="1"/>
            <a:endCxn id="76" idx="3"/>
          </p:cNvCxnSpPr>
          <p:nvPr/>
        </p:nvCxnSpPr>
        <p:spPr>
          <a:xfrm rot="10800000">
            <a:off x="1928826" y="4886332"/>
            <a:ext cx="714348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2" idx="1"/>
            <a:endCxn id="22" idx="3"/>
          </p:cNvCxnSpPr>
          <p:nvPr/>
        </p:nvCxnSpPr>
        <p:spPr>
          <a:xfrm rot="10800000">
            <a:off x="3929058" y="4886332"/>
            <a:ext cx="642942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8" idx="1"/>
            <a:endCxn id="12" idx="3"/>
          </p:cNvCxnSpPr>
          <p:nvPr/>
        </p:nvCxnSpPr>
        <p:spPr>
          <a:xfrm rot="10800000">
            <a:off x="5572132" y="4886332"/>
            <a:ext cx="642942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22" idx="0"/>
            <a:endCxn id="6" idx="2"/>
          </p:cNvCxnSpPr>
          <p:nvPr/>
        </p:nvCxnSpPr>
        <p:spPr>
          <a:xfrm rot="16200000" flipV="1">
            <a:off x="2903920" y="4046935"/>
            <a:ext cx="728674" cy="357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59832" y="188640"/>
            <a:ext cx="5112568" cy="1138138"/>
          </a:xfrm>
        </p:spPr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3059832" y="1628800"/>
            <a:ext cx="208823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Navegador (Cliente)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1907704" y="3284984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Servidor </a:t>
            </a:r>
          </a:p>
          <a:p>
            <a:pPr algn="ctr"/>
            <a:r>
              <a:rPr lang="es-AR" dirty="0" smtClean="0"/>
              <a:t>(</a:t>
            </a:r>
            <a:r>
              <a:rPr lang="es-AR" dirty="0" err="1" smtClean="0"/>
              <a:t>Tomcat</a:t>
            </a:r>
            <a:r>
              <a:rPr lang="es-AR" dirty="0" smtClean="0"/>
              <a:t> + </a:t>
            </a:r>
            <a:r>
              <a:rPr lang="es-AR" dirty="0" err="1" smtClean="0"/>
              <a:t>Grails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1979712" y="4869160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HSQLDB</a:t>
            </a:r>
            <a:endParaRPr lang="es-AR" dirty="0"/>
          </a:p>
        </p:txBody>
      </p:sp>
      <p:pic>
        <p:nvPicPr>
          <p:cNvPr id="1026" name="Picture 2" descr="http://cdn.alt1040.com/files/2010/05/facebook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284984"/>
            <a:ext cx="936104" cy="936104"/>
          </a:xfrm>
          <a:prstGeom prst="rect">
            <a:avLst/>
          </a:prstGeom>
          <a:noFill/>
        </p:spPr>
      </p:pic>
      <p:sp>
        <p:nvSpPr>
          <p:cNvPr id="12" name="11 Flecha izquierda y derecha"/>
          <p:cNvSpPr/>
          <p:nvPr/>
        </p:nvSpPr>
        <p:spPr>
          <a:xfrm rot="16200000">
            <a:off x="3203848" y="2780928"/>
            <a:ext cx="57606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Flecha izquierda y derecha"/>
          <p:cNvSpPr/>
          <p:nvPr/>
        </p:nvSpPr>
        <p:spPr>
          <a:xfrm rot="16200000">
            <a:off x="4716016" y="2780928"/>
            <a:ext cx="57606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Flecha izquierda y derecha"/>
          <p:cNvSpPr/>
          <p:nvPr/>
        </p:nvSpPr>
        <p:spPr>
          <a:xfrm rot="16200000">
            <a:off x="2699792" y="4365104"/>
            <a:ext cx="57606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Flecha izquierda y derecha"/>
          <p:cNvSpPr/>
          <p:nvPr/>
        </p:nvSpPr>
        <p:spPr>
          <a:xfrm rot="10800000">
            <a:off x="4139952" y="3573016"/>
            <a:ext cx="57606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6" name="25 Grupo"/>
          <p:cNvGrpSpPr/>
          <p:nvPr/>
        </p:nvGrpSpPr>
        <p:grpSpPr>
          <a:xfrm>
            <a:off x="2627784" y="1249833"/>
            <a:ext cx="2808312" cy="1459087"/>
            <a:chOff x="595800" y="311506"/>
            <a:chExt cx="7382016" cy="4247502"/>
          </a:xfrm>
        </p:grpSpPr>
        <p:pic>
          <p:nvPicPr>
            <p:cNvPr id="17" name="16 Imagen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800" y="3140968"/>
              <a:ext cx="1371600" cy="1371600"/>
            </a:xfrm>
            <a:prstGeom prst="rect">
              <a:avLst/>
            </a:prstGeom>
          </p:spPr>
        </p:pic>
        <p:pic>
          <p:nvPicPr>
            <p:cNvPr id="18" name="17 Imagen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3568" y="980728"/>
              <a:ext cx="1401840" cy="1401840"/>
            </a:xfrm>
            <a:prstGeom prst="rect">
              <a:avLst/>
            </a:prstGeom>
          </p:spPr>
        </p:pic>
        <p:pic>
          <p:nvPicPr>
            <p:cNvPr id="19" name="18 Imagen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1881" y="311506"/>
              <a:ext cx="1522440" cy="1522439"/>
            </a:xfrm>
            <a:prstGeom prst="rect">
              <a:avLst/>
            </a:prstGeom>
          </p:spPr>
        </p:pic>
        <p:pic>
          <p:nvPicPr>
            <p:cNvPr id="20" name="19 Imagen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0192" y="1124744"/>
              <a:ext cx="1500120" cy="1310040"/>
            </a:xfrm>
            <a:prstGeom prst="rect">
              <a:avLst/>
            </a:prstGeom>
          </p:spPr>
        </p:pic>
        <p:pic>
          <p:nvPicPr>
            <p:cNvPr id="21" name="20 Imagen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6216" y="3140968"/>
              <a:ext cx="1461600" cy="1418040"/>
            </a:xfrm>
            <a:prstGeom prst="rect">
              <a:avLst/>
            </a:prstGeom>
          </p:spPr>
        </p:pic>
      </p:grpSp>
      <p:pic>
        <p:nvPicPr>
          <p:cNvPr id="22" name="21 Imagen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19672" y="3068960"/>
            <a:ext cx="1552320" cy="409320"/>
          </a:xfrm>
          <a:prstGeom prst="rect">
            <a:avLst/>
          </a:prstGeom>
        </p:spPr>
      </p:pic>
      <p:pic>
        <p:nvPicPr>
          <p:cNvPr id="24" name="23 Imagen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39752" y="5517232"/>
            <a:ext cx="1829880" cy="402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150</TotalTime>
  <Words>169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Teambook</vt:lpstr>
      <vt:lpstr>Agenda</vt:lpstr>
      <vt:lpstr>Introducción</vt:lpstr>
      <vt:lpstr>Objetivo</vt:lpstr>
      <vt:lpstr>Alcance</vt:lpstr>
      <vt:lpstr>Casos de Uso (I)</vt:lpstr>
      <vt:lpstr>Casos de Uso (II)</vt:lpstr>
      <vt:lpstr>Modelo de Dominio</vt:lpstr>
      <vt:lpstr>Arquitectura</vt:lpstr>
      <vt:lpstr>Ventajas de la arquitectura</vt:lpstr>
      <vt:lpstr>Desarrollo</vt:lpstr>
      <vt:lpstr>Slide 12</vt:lpstr>
      <vt:lpstr>Mejoras</vt:lpstr>
      <vt:lpstr>Preguntas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Teambook</dc:title>
  <dc:creator>Nicolas</dc:creator>
  <cp:lastModifiedBy>TomasVMXP1</cp:lastModifiedBy>
  <cp:revision>27</cp:revision>
  <dcterms:created xsi:type="dcterms:W3CDTF">2011-03-03T03:19:46Z</dcterms:created>
  <dcterms:modified xsi:type="dcterms:W3CDTF">2011-03-03T16:01:17Z</dcterms:modified>
</cp:coreProperties>
</file>