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83" r:id="rId7"/>
    <p:sldId id="284" r:id="rId8"/>
    <p:sldId id="285" r:id="rId9"/>
    <p:sldId id="286" r:id="rId10"/>
    <p:sldId id="287" r:id="rId11"/>
    <p:sldId id="266" r:id="rId12"/>
    <p:sldId id="276" r:id="rId13"/>
    <p:sldId id="288" r:id="rId14"/>
    <p:sldId id="289" r:id="rId15"/>
    <p:sldId id="290" r:id="rId16"/>
    <p:sldId id="274" r:id="rId17"/>
    <p:sldId id="28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8F0"/>
    <a:srgbClr val="6B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6271"/>
  </p:normalViewPr>
  <p:slideViewPr>
    <p:cSldViewPr snapToGrid="0" snapToObjects="1">
      <p:cViewPr varScale="1">
        <p:scale>
          <a:sx n="119" d="100"/>
          <a:sy n="119" d="100"/>
        </p:scale>
        <p:origin x="216" y="232"/>
      </p:cViewPr>
      <p:guideLst/>
    </p:cSldViewPr>
  </p:slideViewPr>
  <p:outlineViewPr>
    <p:cViewPr>
      <p:scale>
        <a:sx n="33" d="100"/>
        <a:sy n="33" d="100"/>
      </p:scale>
      <p:origin x="0" y="-146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24EF8-80C7-9147-9FC6-30ABE53D858F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BB518-D297-2648-82F7-7317F312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98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BB518-D297-2648-82F7-7317F31204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98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BB518-D297-2648-82F7-7317F31204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C05E-7A93-DA41-8296-607378BACD3D}" type="datetimeFigureOut">
              <a:rPr lang="ru-RU" smtClean="0"/>
              <a:t>13.04.18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FFB7-B74A-CB4D-BBC3-79109A4D2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72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C05E-7A93-DA41-8296-607378BACD3D}" type="datetimeFigureOut">
              <a:rPr lang="ru-RU" smtClean="0"/>
              <a:t>13.04.18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FFB7-B74A-CB4D-BBC3-79109A4D2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2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C05E-7A93-DA41-8296-607378BACD3D}" type="datetimeFigureOut">
              <a:rPr lang="ru-RU" smtClean="0"/>
              <a:t>13.04.18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FFB7-B74A-CB4D-BBC3-79109A4D2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84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C05E-7A93-DA41-8296-607378BACD3D}" type="datetimeFigureOut">
              <a:rPr lang="ru-RU" smtClean="0"/>
              <a:t>13.04.18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FFB7-B74A-CB4D-BBC3-79109A4D2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18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C05E-7A93-DA41-8296-607378BACD3D}" type="datetimeFigureOut">
              <a:rPr lang="ru-RU" smtClean="0"/>
              <a:t>13.04.18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FFB7-B74A-CB4D-BBC3-79109A4D2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9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C05E-7A93-DA41-8296-607378BACD3D}" type="datetimeFigureOut">
              <a:rPr lang="ru-RU" smtClean="0"/>
              <a:t>13.04.18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FFB7-B74A-CB4D-BBC3-79109A4D2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22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C05E-7A93-DA41-8296-607378BACD3D}" type="datetimeFigureOut">
              <a:rPr lang="ru-RU" smtClean="0"/>
              <a:t>13.04.18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FFB7-B74A-CB4D-BBC3-79109A4D2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61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C05E-7A93-DA41-8296-607378BACD3D}" type="datetimeFigureOut">
              <a:rPr lang="ru-RU" smtClean="0"/>
              <a:t>13.04.18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FFB7-B74A-CB4D-BBC3-79109A4D2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8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C05E-7A93-DA41-8296-607378BACD3D}" type="datetimeFigureOut">
              <a:rPr lang="ru-RU" smtClean="0"/>
              <a:t>13.04.18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FFB7-B74A-CB4D-BBC3-79109A4D2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57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C05E-7A93-DA41-8296-607378BACD3D}" type="datetimeFigureOut">
              <a:rPr lang="ru-RU" smtClean="0"/>
              <a:t>13.04.18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FFB7-B74A-CB4D-BBC3-79109A4D2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95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C05E-7A93-DA41-8296-607378BACD3D}" type="datetimeFigureOut">
              <a:rPr lang="ru-RU" smtClean="0"/>
              <a:t>13.04.18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FFB7-B74A-CB4D-BBC3-79109A4D2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13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1C05E-7A93-DA41-8296-607378BACD3D}" type="datetimeFigureOut">
              <a:rPr lang="ru-RU" smtClean="0"/>
              <a:t>13.04.18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CFFB7-B74A-CB4D-BBC3-79109A4D2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3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" y="1759526"/>
            <a:ext cx="12191999" cy="1871179"/>
          </a:xfrm>
        </p:spPr>
        <p:txBody>
          <a:bodyPr lIns="0" tIns="0" rIns="0" bIns="0">
            <a:normAutofit/>
          </a:bodyPr>
          <a:lstStyle/>
          <a:p>
            <a:r>
              <a:rPr lang="ru-RU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Отчёт по </a:t>
            </a:r>
            <a:r>
              <a:rPr lang="en-US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SERM</a:t>
            </a:r>
            <a:r>
              <a:rPr lang="en-US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/>
            </a:r>
            <a:br>
              <a:rPr lang="en-US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</a:br>
            <a:r>
              <a:rPr lang="ru-RU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ЖК </a:t>
            </a:r>
            <a:r>
              <a:rPr lang="en-US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“Random”</a:t>
            </a:r>
            <a:r>
              <a:rPr lang="ru-RU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  </a:t>
            </a:r>
            <a:endParaRPr lang="ru-RU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271041"/>
            <a:ext cx="12192000" cy="1385047"/>
          </a:xfrm>
        </p:spPr>
        <p:txBody>
          <a:bodyPr lIns="0" tIns="0" rIns="0" bIns="0">
            <a:normAutofit/>
          </a:bodyPr>
          <a:lstStyle/>
          <a:p>
            <a:r>
              <a:rPr lang="ru-RU" sz="60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С 1 по 30 апреля 2018 г.</a:t>
            </a:r>
            <a:endParaRPr lang="ru-RU" sz="6000" dirty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11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2873" y="937760"/>
            <a:ext cx="8989093" cy="62027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1600" dirty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Данный слайд показывает количество сообщений в начале отчетного месяца на каждой из модерируемых </a:t>
            </a:r>
            <a:r>
              <a:rPr lang="ru-RU" sz="16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площадок, распределенных </a:t>
            </a:r>
            <a:r>
              <a:rPr lang="ru-RU" sz="1600" dirty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по тональности, с подсчетом суммы сообщений. </a:t>
            </a:r>
          </a:p>
          <a:p>
            <a:endParaRPr lang="ru-RU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4117" y="1685987"/>
            <a:ext cx="2903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Соотношение обсуждений, позитивной и негативной информации на модерируемых площадках.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4140" y="1671580"/>
            <a:ext cx="2464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Соотношение активности (количества сообщений)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На модерируемых площадках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19" y="4294678"/>
            <a:ext cx="2242492" cy="23885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2" y="2944438"/>
            <a:ext cx="1713809" cy="9775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880" y="4248519"/>
            <a:ext cx="2065418" cy="246585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139" y="2931200"/>
            <a:ext cx="4709799" cy="13985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257" y="1771781"/>
            <a:ext cx="4567902" cy="48285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018" y="1771780"/>
            <a:ext cx="4540390" cy="4828511"/>
          </a:xfrm>
          <a:prstGeom prst="rect">
            <a:avLst/>
          </a:prstGeom>
        </p:spPr>
      </p:pic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1" y="218137"/>
            <a:ext cx="12192000" cy="591671"/>
          </a:xfrm>
        </p:spPr>
        <p:txBody>
          <a:bodyPr lIns="0">
            <a:normAutofit fontScale="90000"/>
          </a:bodyPr>
          <a:lstStyle/>
          <a:p>
            <a:pPr algn="ctr"/>
            <a:r>
              <a:rPr lang="ru-RU" sz="2800" dirty="0">
                <a:solidFill>
                  <a:srgbClr val="6B6B6B"/>
                </a:solidFill>
                <a:latin typeface="Museo Sans Cyrl 500" charset="0"/>
                <a:ea typeface="Museo Sans Cyrl 500" charset="0"/>
                <a:cs typeface="Museo Sans Cyrl 500" charset="0"/>
              </a:rPr>
              <a:t>ИЗМЕНЕНИЕ ИНФОРМАЦИОННОГО ПОЛЯ НА </a:t>
            </a:r>
            <a:r>
              <a:rPr lang="ru-RU" sz="2800" dirty="0" smtClean="0">
                <a:solidFill>
                  <a:srgbClr val="6B6B6B"/>
                </a:solidFill>
                <a:latin typeface="Museo Sans Cyrl 500" charset="0"/>
                <a:ea typeface="Museo Sans Cyrl 500" charset="0"/>
                <a:cs typeface="Museo Sans Cyrl 500" charset="0"/>
              </a:rPr>
              <a:t>ЧЕТВЁРТУЮ НЕДЕЛЮ МЕСЯЦА</a:t>
            </a:r>
            <a:endParaRPr lang="ru-RU" sz="2800" dirty="0">
              <a:solidFill>
                <a:srgbClr val="6B6B6B"/>
              </a:solidFill>
              <a:latin typeface="Museo Sans Cyrl 500" charset="0"/>
              <a:ea typeface="Museo Sans Cyrl 500" charset="0"/>
              <a:cs typeface="Museo Sans Cyrl 5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76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28040"/>
            <a:ext cx="12192000" cy="1147790"/>
          </a:xfrm>
        </p:spPr>
        <p:txBody>
          <a:bodyPr lIns="0" tIns="0" rIns="0" bIns="0">
            <a:normAutofit fontScale="90000"/>
          </a:bodyPr>
          <a:lstStyle/>
          <a:p>
            <a:pPr algn="ctr"/>
            <a:r>
              <a:rPr lang="ru-RU" sz="48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КОММЕНТАРИИ СПЕЦИАЛИСТА</a:t>
            </a:r>
            <a:br>
              <a:rPr lang="ru-RU" sz="48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</a:br>
            <a:r>
              <a:rPr lang="ru-RU" sz="48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         об отчетном месяце</a:t>
            </a:r>
            <a:endParaRPr lang="ru-RU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182980"/>
            <a:ext cx="12192000" cy="4148548"/>
          </a:xfrm>
        </p:spPr>
        <p:txBody>
          <a:bodyPr lIns="720000" rIns="720000">
            <a:normAutofit fontScale="77500" lnSpcReduction="20000"/>
          </a:bodyPr>
          <a:lstStyle/>
          <a:p>
            <a:pPr marL="0" indent="0">
              <a:buNone/>
            </a:pPr>
            <a:r>
              <a:rPr lang="ru-RU" sz="32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За этот отчётный месяц поднимался данный список тем:</a:t>
            </a:r>
          </a:p>
          <a:p>
            <a:pPr marL="0" indent="0">
              <a:buNone/>
            </a:pPr>
            <a:endParaRPr lang="ru-RU" sz="3200" dirty="0" smtClean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  <a:p>
            <a:r>
              <a:rPr lang="bg-BG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Работа с возражениями</a:t>
            </a:r>
          </a:p>
          <a:p>
            <a:endParaRPr lang="bg-BG" dirty="0" smtClean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  <a:p>
            <a:r>
              <a:rPr lang="ru-RU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Темпы строительства</a:t>
            </a:r>
          </a:p>
          <a:p>
            <a:endParaRPr lang="ru-RU" dirty="0" smtClean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  <a:p>
            <a:r>
              <a:rPr lang="ru-RU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Положительные отзывы</a:t>
            </a:r>
          </a:p>
          <a:p>
            <a:endParaRPr lang="ru-RU" dirty="0" smtClean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  <a:p>
            <a:r>
              <a:rPr lang="ru-RU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Какая-нибудь важная тема</a:t>
            </a:r>
          </a:p>
          <a:p>
            <a:endParaRPr lang="ru-RU" dirty="0" smtClean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  <a:p>
            <a:r>
              <a:rPr lang="ru-RU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Актуальная тема </a:t>
            </a:r>
          </a:p>
          <a:p>
            <a:pPr marL="0" indent="0">
              <a:buNone/>
            </a:pPr>
            <a:endParaRPr lang="ru-RU" b="1" dirty="0" smtClean="0">
              <a:solidFill>
                <a:srgbClr val="6B6B6B"/>
              </a:solidFill>
            </a:endParaRPr>
          </a:p>
          <a:p>
            <a:pPr marL="0" indent="0">
              <a:buNone/>
            </a:pPr>
            <a:endParaRPr lang="bg-BG" dirty="0">
              <a:solidFill>
                <a:srgbClr val="6B6B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0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674"/>
            <a:ext cx="12192001" cy="1090786"/>
          </a:xfrm>
        </p:spPr>
        <p:txBody>
          <a:bodyPr lIns="0" tIns="0" rIns="0" bIns="0">
            <a:normAutofit/>
          </a:bodyPr>
          <a:lstStyle/>
          <a:p>
            <a:pPr algn="ctr"/>
            <a:r>
              <a:rPr lang="ru-RU" sz="2800" dirty="0" smtClean="0">
                <a:solidFill>
                  <a:srgbClr val="6B6B6B"/>
                </a:solidFill>
                <a:latin typeface="Museo Sans Cyrl 500" charset="0"/>
                <a:ea typeface="Museo Sans Cyrl 500" charset="0"/>
                <a:cs typeface="Museo Sans Cyrl 500" charset="0"/>
              </a:rPr>
              <a:t>Ход строительства</a:t>
            </a:r>
            <a:endParaRPr lang="ru-RU" sz="2800" dirty="0">
              <a:solidFill>
                <a:srgbClr val="6B6B6B"/>
              </a:solidFill>
              <a:latin typeface="Museo Sans Cyrl 500" charset="0"/>
              <a:ea typeface="Museo Sans Cyrl 500" charset="0"/>
              <a:cs typeface="Museo Sans Cyrl 500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" y="1072112"/>
            <a:ext cx="12192000" cy="58232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Пример кейса</a:t>
            </a:r>
            <a:endParaRPr lang="ru-RU" sz="2800" dirty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846" y="4379322"/>
            <a:ext cx="8073859" cy="17632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46" y="1858211"/>
            <a:ext cx="5566334" cy="17632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055" y="1858210"/>
            <a:ext cx="5566334" cy="17632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28" y="3825279"/>
            <a:ext cx="8410142" cy="266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6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674"/>
            <a:ext cx="12192001" cy="1090786"/>
          </a:xfrm>
        </p:spPr>
        <p:txBody>
          <a:bodyPr lIns="0" tIns="0" rIns="0" bIns="0">
            <a:normAutofit/>
          </a:bodyPr>
          <a:lstStyle/>
          <a:p>
            <a:pPr algn="ctr"/>
            <a:r>
              <a:rPr lang="ru-RU" sz="28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Ввод в эксплуатацию и выдача ключей</a:t>
            </a:r>
            <a:endParaRPr lang="ru-RU" sz="28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" y="1072112"/>
            <a:ext cx="12192000" cy="58232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Пример кейса</a:t>
            </a:r>
            <a:endParaRPr lang="ru-RU" sz="2800" dirty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846" y="4379322"/>
            <a:ext cx="8073859" cy="17632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46" y="1858211"/>
            <a:ext cx="5566334" cy="17632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055" y="1858210"/>
            <a:ext cx="5566334" cy="17632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28" y="3825279"/>
            <a:ext cx="8410142" cy="266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0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674"/>
            <a:ext cx="12192001" cy="1090786"/>
          </a:xfrm>
        </p:spPr>
        <p:txBody>
          <a:bodyPr lIns="0" tIns="0" rIns="0" bIns="0">
            <a:normAutofit/>
          </a:bodyPr>
          <a:lstStyle/>
          <a:p>
            <a:pPr algn="ctr"/>
            <a:r>
              <a:rPr lang="ru-RU" sz="2800" dirty="0" smtClean="0">
                <a:solidFill>
                  <a:srgbClr val="6B6B6B"/>
                </a:solidFill>
                <a:latin typeface="Museo Sans Cyrl 500" charset="0"/>
                <a:ea typeface="Museo Sans Cyrl 500" charset="0"/>
                <a:cs typeface="Museo Sans Cyrl 500" charset="0"/>
              </a:rPr>
              <a:t>Объединение квартир</a:t>
            </a:r>
            <a:endParaRPr lang="ru-RU" sz="2800" dirty="0">
              <a:solidFill>
                <a:srgbClr val="6B6B6B"/>
              </a:solidFill>
              <a:latin typeface="Museo Sans Cyrl 500" charset="0"/>
              <a:ea typeface="Museo Sans Cyrl 500" charset="0"/>
              <a:cs typeface="Museo Sans Cyrl 500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" y="1072112"/>
            <a:ext cx="12192000" cy="58232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Пример кейса</a:t>
            </a:r>
            <a:endParaRPr lang="ru-RU" sz="2800" dirty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846" y="4379322"/>
            <a:ext cx="8073859" cy="17632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46" y="1858211"/>
            <a:ext cx="5566334" cy="17632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055" y="1858210"/>
            <a:ext cx="5566334" cy="17632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28" y="3825279"/>
            <a:ext cx="8410142" cy="266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674"/>
            <a:ext cx="12192001" cy="1090786"/>
          </a:xfrm>
        </p:spPr>
        <p:txBody>
          <a:bodyPr lIns="0" tIns="0" rIns="0" bIns="0">
            <a:normAutofit/>
          </a:bodyPr>
          <a:lstStyle/>
          <a:p>
            <a:pPr algn="ctr"/>
            <a:r>
              <a:rPr lang="ru-RU" sz="2800" dirty="0" smtClean="0">
                <a:solidFill>
                  <a:srgbClr val="6B6B6B"/>
                </a:solidFill>
                <a:latin typeface="Museo Sans Cyrl 500" charset="0"/>
                <a:ea typeface="Museo Sans Cyrl 500" charset="0"/>
                <a:cs typeface="Museo Sans Cyrl 500" charset="0"/>
              </a:rPr>
              <a:t>Выдача справки для передачи в жилое</a:t>
            </a:r>
            <a:endParaRPr lang="ru-RU" sz="2800" dirty="0">
              <a:solidFill>
                <a:srgbClr val="6B6B6B"/>
              </a:solidFill>
              <a:latin typeface="Museo Sans Cyrl 500" charset="0"/>
              <a:ea typeface="Museo Sans Cyrl 500" charset="0"/>
              <a:cs typeface="Museo Sans Cyrl 500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" y="1072112"/>
            <a:ext cx="12192000" cy="58232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Пример кейса</a:t>
            </a:r>
            <a:endParaRPr lang="ru-RU" sz="2800" dirty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846" y="4379322"/>
            <a:ext cx="8073859" cy="17632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46" y="1858211"/>
            <a:ext cx="5566334" cy="1763295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055" y="1858210"/>
            <a:ext cx="5566334" cy="17632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28" y="3825279"/>
            <a:ext cx="8410142" cy="266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2286000"/>
          </a:xfrm>
        </p:spPr>
        <p:txBody>
          <a:bodyPr wrap="square" lIns="0" tIns="144000" rIns="0" bIns="0" anchor="ctr" anchorCtr="0">
            <a:normAutofit/>
          </a:bodyPr>
          <a:lstStyle/>
          <a:p>
            <a:pPr algn="ctr">
              <a:lnSpc>
                <a:spcPts val="3800"/>
              </a:lnSpc>
            </a:pPr>
            <a:r>
              <a:rPr lang="ru-RU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КОММЕНТАРИИ СПЕЦИАЛИСТА</a:t>
            </a:r>
            <a:r>
              <a:rPr lang="ru-RU" dirty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/>
            </a:r>
            <a:br>
              <a:rPr lang="ru-RU" dirty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</a:br>
            <a:r>
              <a:rPr lang="ru-RU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о </a:t>
            </a:r>
            <a:r>
              <a:rPr lang="ru-RU" dirty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дальнейших </a:t>
            </a:r>
            <a:r>
              <a:rPr lang="ru-RU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действиях</a:t>
            </a:r>
            <a:endParaRPr lang="ru-RU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4695" y="2286000"/>
            <a:ext cx="12191999" cy="4571999"/>
          </a:xfrm>
        </p:spPr>
        <p:txBody>
          <a:bodyPr lIns="720000" tIns="0" rIns="720000" bIns="720000">
            <a:noAutofit/>
          </a:bodyPr>
          <a:lstStyle/>
          <a:p>
            <a:pPr marL="0" indent="0">
              <a:spcBef>
                <a:spcPts val="2600"/>
              </a:spcBef>
              <a:buNone/>
            </a:pPr>
            <a:r>
              <a:rPr lang="ru-RU" sz="25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В наступающем месяце мы планируем подробно освещать близкое окончание хода строительства и продолжать вести обсуждение облагораживания придомовой территории, внося ясность по этому вопросу, так как на горизонте маячат прения насчёт детских площадок.</a:t>
            </a:r>
            <a:endParaRPr lang="en-US" sz="2500" dirty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  <a:p>
            <a:pPr marL="0" indent="0">
              <a:spcBef>
                <a:spcPts val="2600"/>
              </a:spcBef>
              <a:buNone/>
            </a:pPr>
            <a:r>
              <a:rPr lang="ru-RU" sz="25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Так же, одной из основных задач на грядущий месяц будет своевременно и четко парировать продолжающиеся выпады АВ</a:t>
            </a:r>
          </a:p>
          <a:p>
            <a:pPr marL="0" indent="0">
              <a:spcBef>
                <a:spcPts val="2600"/>
              </a:spcBef>
              <a:buNone/>
            </a:pPr>
            <a:r>
              <a:rPr lang="ru-RU" sz="25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В дополнение мы будем стараться удерживать свои позиции в сохранении абсолютного большинства положительных показателей в процентном соотношении.</a:t>
            </a:r>
            <a:endParaRPr lang="ru-RU" sz="2500" dirty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7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" y="1604962"/>
            <a:ext cx="3352800" cy="109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128" y="1643062"/>
            <a:ext cx="3365500" cy="105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213" y="3584915"/>
            <a:ext cx="2692400" cy="901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13" y="3104357"/>
            <a:ext cx="2209800" cy="1701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13" y="5464176"/>
            <a:ext cx="2755900" cy="876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031" y="5618845"/>
            <a:ext cx="3035300" cy="723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49" y="5544457"/>
            <a:ext cx="2540000" cy="850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207" y="1535112"/>
            <a:ext cx="3924300" cy="1231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557" y="1545870"/>
            <a:ext cx="2997200" cy="1054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281" y="3053445"/>
            <a:ext cx="2590800" cy="2032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800" y="5397773"/>
            <a:ext cx="3149600" cy="1041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073" y="3580607"/>
            <a:ext cx="3035300" cy="965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92" y="5529945"/>
            <a:ext cx="3556000" cy="9017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4" y="3521415"/>
            <a:ext cx="3213100" cy="10287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40" y="1543163"/>
            <a:ext cx="3911600" cy="1295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278" y="5575813"/>
            <a:ext cx="3543300" cy="863600"/>
          </a:xfrm>
          <a:prstGeom prst="rect">
            <a:avLst/>
          </a:prstGeom>
        </p:spPr>
      </p:pic>
      <p:sp>
        <p:nvSpPr>
          <p:cNvPr id="21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543163"/>
          </a:xfrm>
        </p:spPr>
        <p:txBody>
          <a:bodyPr wrap="square" lIns="0" tIns="144000" rIns="0" bIns="0" anchor="ctr" anchorCtr="0">
            <a:normAutofit/>
          </a:bodyPr>
          <a:lstStyle/>
          <a:p>
            <a:pPr algn="ctr">
              <a:lnSpc>
                <a:spcPts val="3800"/>
              </a:lnSpc>
            </a:pPr>
            <a:r>
              <a:rPr lang="ru-RU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Список </a:t>
            </a:r>
            <a:r>
              <a:rPr lang="ru-RU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целевых площадок</a:t>
            </a:r>
            <a:endParaRPr lang="ru-RU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2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911927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Оглавление</a:t>
            </a:r>
            <a:r>
              <a:rPr lang="en-US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:</a:t>
            </a:r>
            <a:endParaRPr lang="ru-RU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6943" y="2103890"/>
            <a:ext cx="10515600" cy="4351338"/>
          </a:xfrm>
        </p:spPr>
        <p:txBody>
          <a:bodyPr/>
          <a:lstStyle/>
          <a:p>
            <a:r>
              <a:rPr lang="ru-RU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Статус целей, обозначенных на текущий отчетный месяц</a:t>
            </a:r>
          </a:p>
          <a:p>
            <a:pPr marL="0" indent="0">
              <a:buNone/>
            </a:pPr>
            <a:endParaRPr lang="ru-RU" dirty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  <a:p>
            <a:r>
              <a:rPr lang="ru-RU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Полученный результат в ключевых показателях и графиках</a:t>
            </a:r>
          </a:p>
          <a:p>
            <a:pPr marL="0" indent="0">
              <a:buNone/>
            </a:pPr>
            <a:r>
              <a:rPr lang="ru-RU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 </a:t>
            </a:r>
          </a:p>
          <a:p>
            <a:r>
              <a:rPr lang="ru-RU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Графические показатели и достижения проекта за месяц</a:t>
            </a:r>
          </a:p>
          <a:p>
            <a:pPr marL="0" indent="0">
              <a:buNone/>
            </a:pPr>
            <a:endParaRPr lang="ru-RU" dirty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  <a:p>
            <a:r>
              <a:rPr lang="ru-RU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Комментарии специалиста</a:t>
            </a:r>
          </a:p>
          <a:p>
            <a:endParaRPr lang="ru-RU" dirty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87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161309"/>
          </a:xfrm>
        </p:spPr>
        <p:txBody>
          <a:bodyPr lIns="0" tIns="0" rIns="0" bIns="0">
            <a:normAutofit/>
          </a:bodyPr>
          <a:lstStyle/>
          <a:p>
            <a:pPr algn="ctr"/>
            <a:r>
              <a:rPr lang="ru-RU" dirty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Статус целей, обозначенных на текущий отчетный </a:t>
            </a:r>
            <a:r>
              <a:rPr lang="ru-RU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месяц</a:t>
            </a:r>
            <a:r>
              <a:rPr lang="en-US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:</a:t>
            </a:r>
            <a:endParaRPr lang="ru-RU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454698"/>
            <a:ext cx="12191999" cy="3655157"/>
          </a:xfrm>
        </p:spPr>
        <p:txBody>
          <a:bodyPr lIns="720000" rIns="720000">
            <a:normAutofit/>
          </a:bodyPr>
          <a:lstStyle/>
          <a:p>
            <a:r>
              <a:rPr lang="ru-RU" sz="2400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Достижение абсолютного большинства положительных показателей в информационном поле: процент положительной информации планируется привести к 51% и </a:t>
            </a:r>
            <a:r>
              <a:rPr lang="ru-RU" sz="24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более. Выполнено </a:t>
            </a:r>
          </a:p>
          <a:p>
            <a:r>
              <a:rPr lang="ru-RU" sz="24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Нейтрализация </a:t>
            </a:r>
            <a:r>
              <a:rPr lang="ru-RU" sz="2400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образовывающихся отрицательных комментариев и отзывов. </a:t>
            </a:r>
            <a:r>
              <a:rPr lang="ru-RU" sz="24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Выполнено</a:t>
            </a:r>
            <a:r>
              <a:rPr lang="ru-RU" sz="2400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 </a:t>
            </a:r>
          </a:p>
          <a:p>
            <a:r>
              <a:rPr lang="ru-RU" sz="2400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Ликвидация спорных и неоднозначных вопросов (диалоги, агенты влияния). Работа с </a:t>
            </a:r>
            <a:r>
              <a:rPr lang="ru-RU" sz="24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возражениями. Выполнено</a:t>
            </a:r>
            <a:r>
              <a:rPr lang="ru-RU" sz="2400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 </a:t>
            </a:r>
          </a:p>
          <a:p>
            <a:r>
              <a:rPr lang="ru-RU" sz="2400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Ведение официальной коммуникации с владельцами площадок, для удаления лживой и порочащей информации. </a:t>
            </a:r>
            <a:r>
              <a:rPr lang="ru-RU" sz="24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В разработке</a:t>
            </a:r>
            <a:endParaRPr lang="ru-RU" sz="2400" dirty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78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731817"/>
          </a:xfrm>
        </p:spPr>
        <p:txBody>
          <a:bodyPr lIns="0" tIns="0" rIns="0" bIns="0">
            <a:normAutofit/>
          </a:bodyPr>
          <a:lstStyle/>
          <a:p>
            <a:pPr algn="ctr"/>
            <a:r>
              <a:rPr lang="ru-RU" sz="2500" dirty="0" smtClean="0">
                <a:solidFill>
                  <a:srgbClr val="6B6B6B"/>
                </a:solidFill>
                <a:latin typeface="Museo Sans Cyrl 500" charset="0"/>
                <a:ea typeface="Museo Sans Cyrl 500" charset="0"/>
                <a:cs typeface="Museo Sans Cyrl 500" charset="0"/>
              </a:rPr>
              <a:t>ПОЛУЧЕННЫЙ РЕЗУЛЬТАТ В КЛЮЧЕВЫХ ПОКАЗАТЕЛЯХ И ГРАФИКАХ</a:t>
            </a:r>
            <a:endParaRPr lang="ru-RU" sz="2500" dirty="0">
              <a:solidFill>
                <a:srgbClr val="6B6B6B"/>
              </a:solidFill>
              <a:latin typeface="Museo Sans Cyrl 500" charset="0"/>
              <a:ea typeface="Museo Sans Cyrl 500" charset="0"/>
              <a:cs typeface="Museo Sans Cyrl 500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6519" y="1465091"/>
            <a:ext cx="11497234" cy="1799522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Количество </a:t>
            </a:r>
            <a:r>
              <a:rPr lang="ru-RU" sz="2400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отзывов и сообщений, носящих позитивный характер, за отчетный месяц увеличилось </a:t>
            </a:r>
            <a:r>
              <a:rPr lang="ru-RU" sz="24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на  </a:t>
            </a:r>
            <a:r>
              <a:rPr lang="ru-RU" sz="2400" b="1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23</a:t>
            </a:r>
            <a:r>
              <a:rPr lang="ru-RU" sz="24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 сообщения. </a:t>
            </a:r>
            <a:endParaRPr lang="ru-RU" sz="2400" dirty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  <a:p>
            <a:r>
              <a:rPr lang="ru-RU" sz="24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За </a:t>
            </a:r>
            <a:r>
              <a:rPr lang="ru-RU" sz="2400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отчетный месяц появилось </a:t>
            </a:r>
            <a:r>
              <a:rPr lang="ru-RU" sz="2400" b="1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5</a:t>
            </a:r>
            <a:r>
              <a:rPr lang="ru-RU" sz="24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 новых сообщений </a:t>
            </a:r>
            <a:r>
              <a:rPr lang="ru-RU" sz="2400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негативного </a:t>
            </a:r>
            <a:r>
              <a:rPr lang="ru-RU" sz="24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характера. </a:t>
            </a:r>
            <a:endParaRPr lang="ru-RU" sz="2400" dirty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  <a:p>
            <a:r>
              <a:rPr lang="ru-RU" sz="24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За </a:t>
            </a:r>
            <a:r>
              <a:rPr lang="ru-RU" sz="2400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отчетный месяц появилось </a:t>
            </a:r>
            <a:r>
              <a:rPr lang="ru-RU" sz="2400" b="1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19</a:t>
            </a:r>
            <a:r>
              <a:rPr lang="ru-RU" sz="24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 новых сообщений, </a:t>
            </a:r>
            <a:r>
              <a:rPr lang="ru-RU" sz="2400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не имеющих </a:t>
            </a:r>
            <a:r>
              <a:rPr lang="ru-RU" sz="24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определенной</a:t>
            </a:r>
            <a:r>
              <a:rPr lang="en-US" sz="24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 </a:t>
            </a:r>
            <a:r>
              <a:rPr lang="ru-RU" sz="24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тональности</a:t>
            </a:r>
            <a:r>
              <a:rPr lang="ru-RU" sz="2400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, носящих информационный характер или вопрос. </a:t>
            </a:r>
          </a:p>
          <a:p>
            <a:endParaRPr lang="ru-RU" dirty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7" y="4100660"/>
            <a:ext cx="11828926" cy="2768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563" y="3322886"/>
            <a:ext cx="68072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3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48422" y="1608400"/>
            <a:ext cx="94183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Глядя на поведение графиков, представленных ниже, можно сделать вывод о том, что наше  положение на площадках в целом стабилизировалось по сравнению с прошлым месяцем, так как отзывы в своей массе стали вновь приобретать более естественный характер и отражать реальные насущные задачи. Но учитывая, что агенты влияния продолжают проявляться, хоть и менее активно, нельзя назвать ситуацию абсолютно спокойной. Некоторые АВ заявляют, что темпы стройки существенно снизились.</a:t>
            </a:r>
            <a:endParaRPr lang="ru-RU" dirty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02" y="3737307"/>
            <a:ext cx="5853498" cy="840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97" y="4459686"/>
            <a:ext cx="10032806" cy="2398314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731817"/>
          </a:xfrm>
        </p:spPr>
        <p:txBody>
          <a:bodyPr lIns="0" tIns="0" rIns="0" bIns="0">
            <a:normAutofit/>
          </a:bodyPr>
          <a:lstStyle/>
          <a:p>
            <a:pPr algn="ctr"/>
            <a:r>
              <a:rPr lang="ru-RU" sz="2800" dirty="0" smtClean="0">
                <a:solidFill>
                  <a:srgbClr val="6B6B6B"/>
                </a:solidFill>
                <a:latin typeface="Museo Sans Cyrl 500" charset="0"/>
                <a:ea typeface="Museo Sans Cyrl 500" charset="0"/>
                <a:cs typeface="Museo Sans Cyrl 500" charset="0"/>
              </a:rPr>
              <a:t>ИЗМЕНЕНИЕ ИНФОРМАЦИОННОГО ПОЛЯ ЗА МЕСЯЦ</a:t>
            </a:r>
            <a:endParaRPr lang="ru-RU" sz="2800" dirty="0">
              <a:solidFill>
                <a:srgbClr val="6B6B6B"/>
              </a:solidFill>
              <a:latin typeface="Museo Sans Cyrl 500" charset="0"/>
              <a:ea typeface="Museo Sans Cyrl 500" charset="0"/>
              <a:cs typeface="Museo Sans Cyrl 5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62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218137"/>
            <a:ext cx="12192000" cy="591671"/>
          </a:xfrm>
        </p:spPr>
        <p:txBody>
          <a:bodyPr lIns="0">
            <a:normAutofit/>
          </a:bodyPr>
          <a:lstStyle/>
          <a:p>
            <a:pPr algn="ctr"/>
            <a:r>
              <a:rPr lang="ru-RU" sz="2500" dirty="0">
                <a:solidFill>
                  <a:srgbClr val="6B6B6B"/>
                </a:solidFill>
                <a:latin typeface="Museo Sans Cyrl 500" charset="0"/>
                <a:ea typeface="Museo Sans Cyrl 500" charset="0"/>
                <a:cs typeface="Museo Sans Cyrl 500" charset="0"/>
              </a:rPr>
              <a:t>ИЗМЕНЕНИЕ ИНФОРМАЦИОННОГО ПОЛЯ НА НАЧАЛО </a:t>
            </a:r>
            <a:r>
              <a:rPr lang="ru-RU" sz="2500" dirty="0" smtClean="0">
                <a:solidFill>
                  <a:srgbClr val="6B6B6B"/>
                </a:solidFill>
                <a:latin typeface="Museo Sans Cyrl 500" charset="0"/>
                <a:ea typeface="Museo Sans Cyrl 500" charset="0"/>
                <a:cs typeface="Museo Sans Cyrl 500" charset="0"/>
              </a:rPr>
              <a:t>МЕСЯЦА</a:t>
            </a:r>
            <a:endParaRPr lang="ru-RU" sz="2500" dirty="0">
              <a:solidFill>
                <a:srgbClr val="6B6B6B"/>
              </a:solidFill>
              <a:latin typeface="Museo Sans Cyrl 500" charset="0"/>
              <a:ea typeface="Museo Sans Cyrl 500" charset="0"/>
              <a:cs typeface="Museo Sans Cyrl 500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2873" y="937760"/>
            <a:ext cx="8989093" cy="62027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1600" dirty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Данный слайд показывает количество сообщений в начале отчетного месяца на каждой из модерируемых </a:t>
            </a:r>
            <a:r>
              <a:rPr lang="ru-RU" sz="16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площадок, распределенных </a:t>
            </a:r>
            <a:r>
              <a:rPr lang="ru-RU" sz="1600" dirty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по тональности, с подсчетом суммы сообщений. </a:t>
            </a:r>
          </a:p>
          <a:p>
            <a:endParaRPr lang="ru-RU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4117" y="1685987"/>
            <a:ext cx="2903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Соотношение обсуждений, позитивной и негативной информации на модерируемых площадках.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4140" y="1671580"/>
            <a:ext cx="2464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Соотношение активности (количества сообщений)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На модерируемых площадках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19" y="4294678"/>
            <a:ext cx="2242492" cy="23885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2" y="2944438"/>
            <a:ext cx="1713809" cy="9775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880" y="4248519"/>
            <a:ext cx="2065418" cy="246585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139" y="2931200"/>
            <a:ext cx="4709799" cy="13985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257" y="1771781"/>
            <a:ext cx="4567902" cy="482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2873" y="937760"/>
            <a:ext cx="8989093" cy="62027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1600" dirty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Данный слайд показывает количество сообщений в начале отчетного месяца на каждой из модерируемых </a:t>
            </a:r>
            <a:r>
              <a:rPr lang="ru-RU" sz="16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площадок, распределенных </a:t>
            </a:r>
            <a:r>
              <a:rPr lang="ru-RU" sz="1600" dirty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по тональности, с подсчетом суммы сообщений. </a:t>
            </a:r>
          </a:p>
          <a:p>
            <a:endParaRPr lang="ru-RU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4117" y="1685987"/>
            <a:ext cx="2903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Соотношение обсуждений, позитивной и негативной информации на модерируемых площадках.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4140" y="1671580"/>
            <a:ext cx="2464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Соотношение активности (количества сообщений)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На модерируемых площадках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19" y="4294678"/>
            <a:ext cx="2242492" cy="23885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2" y="2944438"/>
            <a:ext cx="1713809" cy="9775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880" y="4248519"/>
            <a:ext cx="2065418" cy="246585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139" y="2931200"/>
            <a:ext cx="4709799" cy="13985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257" y="1771781"/>
            <a:ext cx="4567902" cy="48285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899" y="1771780"/>
            <a:ext cx="4560260" cy="4828511"/>
          </a:xfrm>
          <a:prstGeom prst="rect">
            <a:avLst/>
          </a:prstGeom>
        </p:spPr>
      </p:pic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1" y="218137"/>
            <a:ext cx="12192000" cy="591671"/>
          </a:xfrm>
        </p:spPr>
        <p:txBody>
          <a:bodyPr lIns="0">
            <a:normAutofit fontScale="90000"/>
          </a:bodyPr>
          <a:lstStyle/>
          <a:p>
            <a:pPr algn="ctr"/>
            <a:r>
              <a:rPr lang="ru-RU" sz="2800" dirty="0">
                <a:solidFill>
                  <a:srgbClr val="6B6B6B"/>
                </a:solidFill>
                <a:latin typeface="Museo Sans Cyrl 500" charset="0"/>
                <a:ea typeface="Museo Sans Cyrl 500" charset="0"/>
                <a:cs typeface="Museo Sans Cyrl 500" charset="0"/>
              </a:rPr>
              <a:t>ИЗМЕНЕНИЕ ИНФОРМАЦИОННОГО ПОЛЯ НА </a:t>
            </a:r>
            <a:r>
              <a:rPr lang="ru-RU" sz="2800" dirty="0" smtClean="0">
                <a:solidFill>
                  <a:srgbClr val="6B6B6B"/>
                </a:solidFill>
                <a:latin typeface="Museo Sans Cyrl 500" charset="0"/>
                <a:ea typeface="Museo Sans Cyrl 500" charset="0"/>
                <a:cs typeface="Museo Sans Cyrl 500" charset="0"/>
              </a:rPr>
              <a:t>ПЕРВУЮ НЕДЕЛЮ МЕСЯЦА</a:t>
            </a:r>
            <a:endParaRPr lang="ru-RU" sz="2800" dirty="0">
              <a:solidFill>
                <a:srgbClr val="6B6B6B"/>
              </a:solidFill>
              <a:latin typeface="Museo Sans Cyrl 500" charset="0"/>
              <a:ea typeface="Museo Sans Cyrl 500" charset="0"/>
              <a:cs typeface="Museo Sans Cyrl 5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68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2873" y="937760"/>
            <a:ext cx="8989093" cy="62027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1600" dirty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Данный слайд показывает количество сообщений в начале отчетного месяца на каждой из модерируемых </a:t>
            </a:r>
            <a:r>
              <a:rPr lang="ru-RU" sz="16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площадок, распределенных </a:t>
            </a:r>
            <a:r>
              <a:rPr lang="ru-RU" sz="1600" dirty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по тональности, с подсчетом суммы сообщений. </a:t>
            </a:r>
          </a:p>
          <a:p>
            <a:endParaRPr lang="ru-RU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4117" y="1685987"/>
            <a:ext cx="2903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Соотношение обсуждений, позитивной и негативной информации на модерируемых площадках.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4140" y="1671580"/>
            <a:ext cx="2464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Соотношение активности (количества сообщений)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На модерируемых площадках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19" y="4294678"/>
            <a:ext cx="2242492" cy="23885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2" y="2944438"/>
            <a:ext cx="1713809" cy="9775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880" y="4248519"/>
            <a:ext cx="2065418" cy="246585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139" y="2931200"/>
            <a:ext cx="4709799" cy="13985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257" y="1771781"/>
            <a:ext cx="4567902" cy="48285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495" y="1771780"/>
            <a:ext cx="4569663" cy="4828511"/>
          </a:xfrm>
          <a:prstGeom prst="rect">
            <a:avLst/>
          </a:prstGeom>
        </p:spPr>
      </p:pic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1" y="218137"/>
            <a:ext cx="12192000" cy="591671"/>
          </a:xfrm>
        </p:spPr>
        <p:txBody>
          <a:bodyPr lIns="0">
            <a:normAutofit fontScale="90000"/>
          </a:bodyPr>
          <a:lstStyle/>
          <a:p>
            <a:pPr algn="ctr"/>
            <a:r>
              <a:rPr lang="ru-RU" sz="2800" dirty="0">
                <a:solidFill>
                  <a:srgbClr val="6B6B6B"/>
                </a:solidFill>
                <a:latin typeface="Museo Sans Cyrl 500" charset="0"/>
                <a:ea typeface="Museo Sans Cyrl 500" charset="0"/>
                <a:cs typeface="Museo Sans Cyrl 500" charset="0"/>
              </a:rPr>
              <a:t>ИЗМЕНЕНИЕ ИНФОРМАЦИОННОГО ПОЛЯ НА </a:t>
            </a:r>
            <a:r>
              <a:rPr lang="ru-RU" sz="2800" dirty="0" smtClean="0">
                <a:solidFill>
                  <a:srgbClr val="6B6B6B"/>
                </a:solidFill>
                <a:latin typeface="Museo Sans Cyrl 500" charset="0"/>
                <a:ea typeface="Museo Sans Cyrl 500" charset="0"/>
                <a:cs typeface="Museo Sans Cyrl 500" charset="0"/>
              </a:rPr>
              <a:t>ВТОРУЮ НЕДЕЛЮ МЕСЯЦА</a:t>
            </a:r>
            <a:endParaRPr lang="ru-RU" sz="2800" dirty="0">
              <a:solidFill>
                <a:srgbClr val="6B6B6B"/>
              </a:solidFill>
              <a:latin typeface="Museo Sans Cyrl 500" charset="0"/>
              <a:ea typeface="Museo Sans Cyrl 500" charset="0"/>
              <a:cs typeface="Museo Sans Cyrl 5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1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2873" y="937760"/>
            <a:ext cx="8989093" cy="62027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1600" dirty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Данный слайд показывает количество сообщений в начале отчетного месяца на каждой из модерируемых </a:t>
            </a:r>
            <a:r>
              <a:rPr lang="ru-RU" sz="16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площадок, распределенных </a:t>
            </a:r>
            <a:r>
              <a:rPr lang="ru-RU" sz="1600" dirty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по тональности, с подсчетом суммы сообщений. </a:t>
            </a:r>
          </a:p>
          <a:p>
            <a:endParaRPr lang="ru-RU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4117" y="1685987"/>
            <a:ext cx="2903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Соотношение обсуждений, позитивной и негативной информации на модерируемых площадках.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4140" y="1671580"/>
            <a:ext cx="2464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Соотношение активности (количества сообщений)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На модерируемых площадках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19" y="4294678"/>
            <a:ext cx="2242492" cy="23885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2" y="2944438"/>
            <a:ext cx="1713809" cy="9775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880" y="4248519"/>
            <a:ext cx="2065418" cy="246585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139" y="2931200"/>
            <a:ext cx="4709799" cy="13985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257" y="1771781"/>
            <a:ext cx="4567902" cy="48285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256" y="1753554"/>
            <a:ext cx="4567502" cy="4846738"/>
          </a:xfrm>
          <a:prstGeom prst="rect">
            <a:avLst/>
          </a:prstGeom>
        </p:spPr>
      </p:pic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1" y="218137"/>
            <a:ext cx="12192000" cy="591671"/>
          </a:xfrm>
        </p:spPr>
        <p:txBody>
          <a:bodyPr lIns="0">
            <a:normAutofit fontScale="90000"/>
          </a:bodyPr>
          <a:lstStyle/>
          <a:p>
            <a:pPr algn="ctr"/>
            <a:r>
              <a:rPr lang="ru-RU" sz="2800" dirty="0">
                <a:solidFill>
                  <a:srgbClr val="6B6B6B"/>
                </a:solidFill>
                <a:latin typeface="Museo Sans Cyrl 500" charset="0"/>
                <a:ea typeface="Museo Sans Cyrl 500" charset="0"/>
                <a:cs typeface="Museo Sans Cyrl 500" charset="0"/>
              </a:rPr>
              <a:t>ИЗМЕНЕНИЕ ИНФОРМАЦИОННОГО ПОЛЯ НА </a:t>
            </a:r>
            <a:r>
              <a:rPr lang="ru-RU" sz="2800" dirty="0" smtClean="0">
                <a:solidFill>
                  <a:srgbClr val="6B6B6B"/>
                </a:solidFill>
                <a:latin typeface="Museo Sans Cyrl 500" charset="0"/>
                <a:ea typeface="Museo Sans Cyrl 500" charset="0"/>
                <a:cs typeface="Museo Sans Cyrl 500" charset="0"/>
              </a:rPr>
              <a:t>ТРЕТЬЮ НЕДЕЛЮ МЕСЯЦА</a:t>
            </a:r>
            <a:endParaRPr lang="ru-RU" sz="2800" dirty="0">
              <a:solidFill>
                <a:srgbClr val="6B6B6B"/>
              </a:solidFill>
              <a:latin typeface="Museo Sans Cyrl 500" charset="0"/>
              <a:ea typeface="Museo Sans Cyrl 500" charset="0"/>
              <a:cs typeface="Museo Sans Cyrl 5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54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8625</TotalTime>
  <Words>571</Words>
  <Application>Microsoft Macintosh PowerPoint</Application>
  <PresentationFormat>Widescreen</PresentationFormat>
  <Paragraphs>73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Museo Sans Cyrl 100</vt:lpstr>
      <vt:lpstr>Museo Sans Cyrl 300</vt:lpstr>
      <vt:lpstr>Museo Sans Cyrl 500</vt:lpstr>
      <vt:lpstr>Office Theme</vt:lpstr>
      <vt:lpstr>Отчёт по SERM ЖК “Random”  </vt:lpstr>
      <vt:lpstr>Оглавление:</vt:lpstr>
      <vt:lpstr>Статус целей, обозначенных на текущий отчетный месяц:</vt:lpstr>
      <vt:lpstr>ПОЛУЧЕННЫЙ РЕЗУЛЬТАТ В КЛЮЧЕВЫХ ПОКАЗАТЕЛЯХ И ГРАФИКАХ</vt:lpstr>
      <vt:lpstr>ИЗМЕНЕНИЕ ИНФОРМАЦИОННОГО ПОЛЯ ЗА МЕСЯЦ</vt:lpstr>
      <vt:lpstr>ИЗМЕНЕНИЕ ИНФОРМАЦИОННОГО ПОЛЯ НА НАЧАЛО МЕСЯЦА</vt:lpstr>
      <vt:lpstr>ИЗМЕНЕНИЕ ИНФОРМАЦИОННОГО ПОЛЯ НА ПЕРВУЮ НЕДЕЛЮ МЕСЯЦА</vt:lpstr>
      <vt:lpstr>ИЗМЕНЕНИЕ ИНФОРМАЦИОННОГО ПОЛЯ НА ВТОРУЮ НЕДЕЛЮ МЕСЯЦА</vt:lpstr>
      <vt:lpstr>ИЗМЕНЕНИЕ ИНФОРМАЦИОННОГО ПОЛЯ НА ТРЕТЬЮ НЕДЕЛЮ МЕСЯЦА</vt:lpstr>
      <vt:lpstr>ИЗМЕНЕНИЕ ИНФОРМАЦИОННОГО ПОЛЯ НА ЧЕТВЁРТУЮ НЕДЕЛЮ МЕСЯЦА</vt:lpstr>
      <vt:lpstr>КОММЕНТАРИИ СПЕЦИАЛИСТА          об отчетном месяце</vt:lpstr>
      <vt:lpstr>Ход строительства</vt:lpstr>
      <vt:lpstr>Ввод в эксплуатацию и выдача ключей</vt:lpstr>
      <vt:lpstr>Объединение квартир</vt:lpstr>
      <vt:lpstr>Выдача справки для передачи в жилое</vt:lpstr>
      <vt:lpstr>КОММЕНТАРИИ СПЕЦИАЛИСТА о дальнейших действиях</vt:lpstr>
      <vt:lpstr>Список целевых площадок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SERM ЖК PerovSKY  </dc:title>
  <dc:creator>mrs.shpritz@gmail.com</dc:creator>
  <cp:lastModifiedBy>Microsoft Office User</cp:lastModifiedBy>
  <cp:revision>327</cp:revision>
  <dcterms:created xsi:type="dcterms:W3CDTF">2016-07-30T18:29:10Z</dcterms:created>
  <dcterms:modified xsi:type="dcterms:W3CDTF">2018-04-13T11:28:12Z</dcterms:modified>
</cp:coreProperties>
</file>