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86" r:id="rId10"/>
    <p:sldId id="287" r:id="rId11"/>
    <p:sldId id="266" r:id="rId12"/>
    <p:sldId id="276" r:id="rId13"/>
    <p:sldId id="267" r:id="rId14"/>
    <p:sldId id="268" r:id="rId15"/>
    <p:sldId id="278" r:id="rId16"/>
    <p:sldId id="274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8F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/>
    <p:restoredTop sz="96274"/>
  </p:normalViewPr>
  <p:slideViewPr>
    <p:cSldViewPr snapToGrid="0" snapToObjects="1">
      <p:cViewPr varScale="1">
        <p:scale>
          <a:sx n="119" d="100"/>
          <a:sy n="119" d="100"/>
        </p:scale>
        <p:origin x="208" y="288"/>
      </p:cViewPr>
      <p:guideLst/>
    </p:cSldViewPr>
  </p:slideViewPr>
  <p:outlineViewPr>
    <p:cViewPr>
      <p:scale>
        <a:sx n="33" d="100"/>
        <a:sy n="33" d="100"/>
      </p:scale>
      <p:origin x="0" y="-14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24EF8-80C7-9147-9FC6-30ABE53D858F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BB518-D297-2648-82F7-7317F31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BB518-D297-2648-82F7-7317F31204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8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8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2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7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13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C05E-7A93-DA41-8296-607378BACD3D}" type="datetimeFigureOut">
              <a:rPr lang="ru-RU" smtClean="0"/>
              <a:t>13.02.18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FFB7-B74A-CB4D-BBC3-79109A4D2A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015" y="0"/>
            <a:ext cx="8745071" cy="408790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Отчёт по </a:t>
            </a:r>
            <a: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SERM</a:t>
            </a:r>
            <a:b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</a:b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ЖК </a:t>
            </a:r>
            <a:r>
              <a:rPr lang="en-US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“Random”</a:t>
            </a: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 </a:t>
            </a:r>
            <a:b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</a:b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9232" y="4271041"/>
            <a:ext cx="9744635" cy="1385047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 1 по 30 апреля 2018 г.</a:t>
            </a:r>
            <a:endParaRPr lang="ru-RU" sz="60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1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42" y="605317"/>
            <a:ext cx="11618257" cy="59167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6B6B6B"/>
                </a:solidFill>
              </a:rPr>
              <a:t>ИЗМЕНЕНИЕ ИНФОРМАЦИОННОГО ПОЛЯ НА НАЧАЛО МЕСЯЦА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18" y="1771780"/>
            <a:ext cx="4540390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3067" y="694294"/>
            <a:ext cx="7710649" cy="1147790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solidFill>
                  <a:srgbClr val="6B6B6B"/>
                </a:solidFill>
              </a:rPr>
              <a:t>КОММЕНТАРИИ СПЕЦИАЛИСТА</a:t>
            </a:r>
            <a:r>
              <a:rPr lang="ru-RU" sz="4800" dirty="0" smtClean="0">
                <a:solidFill>
                  <a:srgbClr val="6B6B6B"/>
                </a:solidFill>
              </a:rPr>
              <a:t/>
            </a:r>
            <a:br>
              <a:rPr lang="ru-RU" sz="4800" dirty="0" smtClean="0">
                <a:solidFill>
                  <a:srgbClr val="6B6B6B"/>
                </a:solidFill>
              </a:rPr>
            </a:br>
            <a:r>
              <a:rPr lang="ru-RU" sz="4800" dirty="0" smtClean="0">
                <a:solidFill>
                  <a:srgbClr val="6B6B6B"/>
                </a:solidFill>
              </a:rPr>
              <a:t>         </a:t>
            </a:r>
            <a:r>
              <a:rPr lang="ru-RU" sz="4800" b="1" dirty="0" smtClean="0">
                <a:solidFill>
                  <a:srgbClr val="6B6B6B"/>
                </a:solidFill>
              </a:rPr>
              <a:t>об отчетном месяце</a:t>
            </a:r>
            <a:r>
              <a:rPr lang="ru-RU" dirty="0" smtClean="0">
                <a:solidFill>
                  <a:srgbClr val="6B6B6B"/>
                </a:solidFill>
              </a:rPr>
              <a:t/>
            </a:r>
            <a:br>
              <a:rPr lang="ru-RU" dirty="0" smtClean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9902" y="1878179"/>
            <a:ext cx="10894423" cy="4583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rgbClr val="6B6B6B"/>
                </a:solidFill>
              </a:rPr>
              <a:t>За этот отчётный месяц поднимался данный список тем:</a:t>
            </a:r>
          </a:p>
          <a:p>
            <a:pPr marL="0" indent="0">
              <a:buNone/>
            </a:pPr>
            <a:endParaRPr lang="ru-RU" sz="3200" dirty="0" smtClean="0">
              <a:solidFill>
                <a:srgbClr val="6B6B6B"/>
              </a:solidFill>
            </a:endParaRPr>
          </a:p>
          <a:p>
            <a:r>
              <a:rPr lang="bg-BG" b="1" dirty="0" smtClean="0">
                <a:solidFill>
                  <a:srgbClr val="6B6B6B"/>
                </a:solidFill>
              </a:rPr>
              <a:t>Работа с возражениями</a:t>
            </a:r>
          </a:p>
          <a:p>
            <a:endParaRPr lang="bg-BG" b="1" dirty="0" smtClean="0">
              <a:solidFill>
                <a:srgbClr val="6B6B6B"/>
              </a:solidFill>
            </a:endParaRPr>
          </a:p>
          <a:p>
            <a:r>
              <a:rPr lang="ru-RU" b="1" dirty="0" smtClean="0">
                <a:solidFill>
                  <a:srgbClr val="6B6B6B"/>
                </a:solidFill>
              </a:rPr>
              <a:t>Темпы строительства</a:t>
            </a:r>
          </a:p>
          <a:p>
            <a:endParaRPr lang="ru-RU" b="1" dirty="0" smtClean="0">
              <a:solidFill>
                <a:srgbClr val="6B6B6B"/>
              </a:solidFill>
            </a:endParaRPr>
          </a:p>
          <a:p>
            <a:r>
              <a:rPr lang="ru-RU" b="1" dirty="0" smtClean="0">
                <a:solidFill>
                  <a:srgbClr val="6B6B6B"/>
                </a:solidFill>
              </a:rPr>
              <a:t>Положительные отзывы</a:t>
            </a:r>
          </a:p>
          <a:p>
            <a:endParaRPr lang="ru-RU" b="1" dirty="0" smtClean="0">
              <a:solidFill>
                <a:srgbClr val="6B6B6B"/>
              </a:solidFill>
            </a:endParaRPr>
          </a:p>
          <a:p>
            <a:r>
              <a:rPr lang="ru-RU" b="1" dirty="0" smtClean="0">
                <a:solidFill>
                  <a:srgbClr val="6B6B6B"/>
                </a:solidFill>
              </a:rPr>
              <a:t>Какая-нибудь важная тема</a:t>
            </a:r>
          </a:p>
          <a:p>
            <a:endParaRPr lang="ru-RU" b="1" dirty="0" smtClean="0">
              <a:solidFill>
                <a:srgbClr val="6B6B6B"/>
              </a:solidFill>
            </a:endParaRPr>
          </a:p>
          <a:p>
            <a:r>
              <a:rPr lang="ru-RU" b="1" dirty="0" smtClean="0">
                <a:solidFill>
                  <a:srgbClr val="6B6B6B"/>
                </a:solidFill>
              </a:rPr>
              <a:t>Актуальная тема </a:t>
            </a:r>
          </a:p>
          <a:p>
            <a:pPr marL="0" indent="0">
              <a:buNone/>
            </a:pPr>
            <a:endParaRPr lang="ru-RU" b="1" dirty="0" smtClean="0">
              <a:solidFill>
                <a:srgbClr val="6B6B6B"/>
              </a:solidFill>
            </a:endParaRPr>
          </a:p>
          <a:p>
            <a:endParaRPr lang="bg-BG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3800" y="200002"/>
            <a:ext cx="3909652" cy="456243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rgbClr val="6B6B6B"/>
                </a:solidFill>
              </a:rPr>
              <a:t>Ход строительства</a:t>
            </a:r>
            <a:endParaRPr lang="ru-RU" sz="2800" b="1" dirty="0">
              <a:solidFill>
                <a:srgbClr val="6B6B6B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655" y="808702"/>
            <a:ext cx="2924240" cy="570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6B6B6B"/>
                </a:solidFill>
              </a:rPr>
              <a:t>Пример кейса</a:t>
            </a:r>
            <a:endParaRPr lang="ru-RU" sz="3600" b="1" dirty="0">
              <a:solidFill>
                <a:srgbClr val="6B6B6B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846" y="4379322"/>
            <a:ext cx="8073859" cy="1763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28" y="1854869"/>
            <a:ext cx="5566334" cy="17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6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14328" y="1015141"/>
            <a:ext cx="3252651" cy="53675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6B6B6B"/>
                </a:solidFill>
              </a:rPr>
              <a:t>Пример кейса</a:t>
            </a:r>
            <a:endParaRPr lang="ru-RU" sz="3200" b="1" dirty="0">
              <a:solidFill>
                <a:srgbClr val="6B6B6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04086" y="331104"/>
            <a:ext cx="5265352" cy="755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6B6B6B"/>
                </a:solidFill>
              </a:rPr>
              <a:t>Ввод в эксплуатацию и выдача ключей</a:t>
            </a:r>
          </a:p>
          <a:p>
            <a:endParaRPr lang="en-US" sz="2400" dirty="0">
              <a:solidFill>
                <a:srgbClr val="6B6B6B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1858211"/>
            <a:ext cx="5566334" cy="17632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91" y="3811424"/>
            <a:ext cx="8410142" cy="26641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54" y="1858210"/>
            <a:ext cx="5566334" cy="17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2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429335" y="303698"/>
            <a:ext cx="3657599" cy="42742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6B6B6B"/>
                </a:solidFill>
              </a:rPr>
              <a:t>Объединение квартир</a:t>
            </a:r>
            <a:endParaRPr lang="ru-RU" sz="2800" b="1" dirty="0">
              <a:solidFill>
                <a:srgbClr val="6B6B6B"/>
              </a:solidFill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766248" y="837172"/>
            <a:ext cx="2983775" cy="811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6B6B6B"/>
                </a:solidFill>
              </a:rPr>
              <a:t>Пример кейса</a:t>
            </a:r>
            <a:endParaRPr lang="ru-RU" sz="3600" b="1" dirty="0">
              <a:solidFill>
                <a:srgbClr val="6B6B6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2" y="1978528"/>
            <a:ext cx="5566334" cy="1763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" y="4312656"/>
            <a:ext cx="5566334" cy="1763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41" y="2339474"/>
            <a:ext cx="4958638" cy="29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3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9985" y="299419"/>
            <a:ext cx="5547131" cy="406061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solidFill>
                  <a:srgbClr val="6B6B6B"/>
                </a:solidFill>
              </a:rPr>
              <a:t>Выдача справки для перевода в жилое</a:t>
            </a:r>
            <a:endParaRPr lang="ru-RU" sz="2800" b="1" dirty="0">
              <a:solidFill>
                <a:srgbClr val="6B6B6B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14456" y="889178"/>
            <a:ext cx="2924240" cy="71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rgbClr val="6B6B6B"/>
                </a:solidFill>
              </a:rPr>
              <a:t>Пример кейса</a:t>
            </a:r>
            <a:endParaRPr lang="ru-RU" sz="3600" b="1" dirty="0">
              <a:solidFill>
                <a:srgbClr val="6B6B6B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2" y="1891260"/>
            <a:ext cx="5566334" cy="1763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6" y="4248485"/>
            <a:ext cx="5566334" cy="1763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58" y="1867196"/>
            <a:ext cx="5566334" cy="17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3597" y="678807"/>
            <a:ext cx="7064829" cy="138860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6B6B6B"/>
                </a:solidFill>
              </a:rPr>
              <a:t>КОММЕНТАРИЙ СПЕЦИАЛИСТА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r>
              <a:rPr lang="ru-RU" dirty="0" smtClean="0">
                <a:solidFill>
                  <a:srgbClr val="6B6B6B"/>
                </a:solidFill>
              </a:rPr>
              <a:t>     </a:t>
            </a:r>
            <a:r>
              <a:rPr lang="ru-RU" b="1" dirty="0" smtClean="0">
                <a:solidFill>
                  <a:srgbClr val="6B6B6B"/>
                </a:solidFill>
              </a:rPr>
              <a:t>о </a:t>
            </a:r>
            <a:r>
              <a:rPr lang="ru-RU" b="1" dirty="0">
                <a:solidFill>
                  <a:srgbClr val="6B6B6B"/>
                </a:solidFill>
              </a:rPr>
              <a:t>дальнейших действиях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3400" y="2068831"/>
            <a:ext cx="10920411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</a:rPr>
              <a:t>В наступающем месяце мы планируем подробно освещать близкое окончание хода строительства и продолжать вести обсуждение облагораживания придомовой территории, внося ясность по этому вопросу, так как на горизонте маячат прения насчёт детских </a:t>
            </a:r>
            <a:r>
              <a:rPr lang="ru-RU" dirty="0" smtClean="0">
                <a:solidFill>
                  <a:srgbClr val="6B6B6B"/>
                </a:solidFill>
              </a:rPr>
              <a:t>площадок</a:t>
            </a:r>
            <a:r>
              <a:rPr lang="ru-RU" dirty="0">
                <a:solidFill>
                  <a:srgbClr val="6B6B6B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</a:rPr>
              <a:t>Так же, одной из основных задач на грядущий месяц будет своевременно и четко парировать продолжающиеся выпады АВ</a:t>
            </a:r>
          </a:p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</a:rPr>
              <a:t>В дополнение мы будем стараться удерживать свои позиции в сохранении абсолютного большинства положительных показателей в процентном </a:t>
            </a:r>
            <a:r>
              <a:rPr lang="ru-RU" dirty="0" smtClean="0">
                <a:solidFill>
                  <a:srgbClr val="6B6B6B"/>
                </a:solidFill>
              </a:rPr>
              <a:t>соотношении.</a:t>
            </a:r>
            <a:endParaRPr lang="ru-RU" dirty="0">
              <a:solidFill>
                <a:srgbClr val="6B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4932" y="500062"/>
            <a:ext cx="7574280" cy="1325563"/>
          </a:xfrm>
        </p:spPr>
        <p:txBody>
          <a:bodyPr/>
          <a:lstStyle/>
          <a:p>
            <a:r>
              <a:rPr lang="ru-RU" b="1" dirty="0" smtClean="0">
                <a:solidFill>
                  <a:srgbClr val="6B6B6B"/>
                </a:solidFill>
              </a:rPr>
              <a:t>СПИСОК ЦЕЛЕВЫХ ПЛОЩАДОК</a:t>
            </a:r>
            <a:r>
              <a:rPr lang="ru-RU" dirty="0" smtClean="0">
                <a:solidFill>
                  <a:srgbClr val="6B6B6B"/>
                </a:solidFill>
              </a:rPr>
              <a:t/>
            </a:r>
            <a:br>
              <a:rPr lang="ru-RU" dirty="0" smtClean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1604962"/>
            <a:ext cx="33528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22" y="1643062"/>
            <a:ext cx="33655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907" y="3584915"/>
            <a:ext cx="2692400" cy="90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07" y="3104357"/>
            <a:ext cx="2209800" cy="170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07" y="5464176"/>
            <a:ext cx="27559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5618845"/>
            <a:ext cx="3035300" cy="723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" y="5544457"/>
            <a:ext cx="2540000" cy="8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207" y="1535112"/>
            <a:ext cx="3924300" cy="1231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51" y="1535112"/>
            <a:ext cx="2997200" cy="105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5" y="3053445"/>
            <a:ext cx="2590800" cy="203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07" y="5430047"/>
            <a:ext cx="3149600" cy="1041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07" y="3580607"/>
            <a:ext cx="3035300" cy="96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4" y="5529945"/>
            <a:ext cx="3556000" cy="901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8" y="3521415"/>
            <a:ext cx="3213100" cy="1028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4" y="1543163"/>
            <a:ext cx="3911600" cy="1295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2" y="5618845"/>
            <a:ext cx="3543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885" y="397782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Оглавление</a:t>
            </a:r>
            <a:r>
              <a:rPr lang="en-US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:</a:t>
            </a:r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6943" y="2103890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Статус целей, обозначенных на текущий отчетный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Полученный результат в ключевых показателях и графиках</a:t>
            </a:r>
          </a:p>
          <a:p>
            <a:pPr marL="0" indent="0">
              <a:buNone/>
            </a:pP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Графические показатели и достижения проекта за месяц</a:t>
            </a:r>
          </a:p>
          <a:p>
            <a:pPr marL="0" indent="0">
              <a:buNone/>
            </a:pP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Комментарии специалиста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3" y="591670"/>
            <a:ext cx="10515600" cy="161364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Статус целей, обозначенных на текущий отчетный </a:t>
            </a:r>
            <a:r>
              <a:rPr lang="ru-RU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месяц</a:t>
            </a:r>
            <a:r>
              <a:rPr lang="en-US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:</a:t>
            </a:r>
            <a:r>
              <a:rPr lang="ru-RU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/>
            </a:r>
            <a:br>
              <a:rPr lang="ru-RU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</a:br>
            <a:endParaRPr lang="ru-RU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071" y="2205317"/>
            <a:ext cx="11725835" cy="45220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Достижение абсолютного большинства положительных показателей в информационном поле: процент положительной информации планируется привести к 51% и </a:t>
            </a: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более. Выполнено </a:t>
            </a:r>
          </a:p>
          <a:p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Нейтрализация </a:t>
            </a: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образовывающихся отрицательных комментариев и отзывов. </a:t>
            </a: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Выполнено</a:t>
            </a: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Ликвидация спорных и неоднозначных вопросов (диалоги, агенты влияния). Работа с </a:t>
            </a: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возражениями. Выполнено</a:t>
            </a:r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 </a:t>
            </a:r>
          </a:p>
          <a:p>
            <a:r>
              <a:rPr lang="ru-RU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Ведение официальной коммуникации с владельцами площадок, для удаления лживой и порочащей информации. </a:t>
            </a:r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В разработке</a:t>
            </a: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7319" y="340241"/>
            <a:ext cx="11347469" cy="816205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Полученный результат в ключевых показателях и графиках</a:t>
            </a:r>
            <a:endParaRPr lang="ru-RU" sz="30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519" y="1465091"/>
            <a:ext cx="11497234" cy="179952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Количество отзывов и сообщений, носящих позитивный характер, за отчетный месяц увеличилось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на 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23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сообщения.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5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негативного 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характера. </a:t>
            </a:r>
            <a:endParaRPr lang="ru-RU" sz="2400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  <a:p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За отчетный месяц появилось </a:t>
            </a:r>
            <a:r>
              <a:rPr lang="ru-RU" sz="2400" b="1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19</a:t>
            </a:r>
            <a:r>
              <a:rPr lang="ru-RU" sz="2400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 новых сообщений, </a:t>
            </a:r>
            <a:r>
              <a:rPr lang="ru-RU" sz="2400" dirty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не имеющих определенной тональности, носящих информационный характер или вопрос. </a:t>
            </a:r>
          </a:p>
          <a:p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7" y="4100660"/>
            <a:ext cx="11828926" cy="276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63" y="3322886"/>
            <a:ext cx="6807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048" y="422031"/>
            <a:ext cx="10938835" cy="925264"/>
          </a:xfrm>
        </p:spPr>
        <p:txBody>
          <a:bodyPr>
            <a:normAutofit fontScale="90000"/>
          </a:bodyPr>
          <a:lstStyle/>
          <a:p>
            <a:r>
              <a:rPr lang="ru-RU" sz="3500" dirty="0">
                <a:solidFill>
                  <a:srgbClr val="6B6B6B"/>
                </a:solidFill>
                <a:latin typeface="Museo Sans Cyrl 500" charset="0"/>
                <a:ea typeface="Museo Sans Cyrl 500" charset="0"/>
                <a:cs typeface="Museo Sans Cyrl 500" charset="0"/>
              </a:rPr>
              <a:t>ИЗМЕНЕНИЕ ИНФОРМАЦИОННОГО ПОЛЯ ЗА МЕСЯЦ</a:t>
            </a:r>
            <a:r>
              <a:rPr lang="ru-RU" sz="3500" dirty="0" smtClean="0">
                <a:solidFill>
                  <a:srgbClr val="6B6B6B"/>
                </a:solidFill>
                <a:effectLst/>
                <a:latin typeface="Museo Sans Cyrl 500" charset="0"/>
                <a:ea typeface="Museo Sans Cyrl 500" charset="0"/>
                <a:cs typeface="Museo Sans Cyrl 500" charset="0"/>
              </a:rPr>
              <a:t> </a:t>
            </a:r>
            <a:endParaRPr lang="ru-RU" sz="3500" dirty="0">
              <a:solidFill>
                <a:srgbClr val="6B6B6B"/>
              </a:solidFill>
              <a:latin typeface="Museo Sans Cyrl 500" charset="0"/>
              <a:ea typeface="Museo Sans Cyrl 500" charset="0"/>
              <a:cs typeface="Museo Sans Cyrl 5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7720" y="1598288"/>
            <a:ext cx="941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6B6B6B"/>
                </a:solidFill>
                <a:latin typeface="Museo Sans Cyrl 100" charset="0"/>
                <a:ea typeface="Museo Sans Cyrl 100" charset="0"/>
                <a:cs typeface="Museo Sans Cyrl 100" charset="0"/>
              </a:rPr>
              <a:t>Глядя на поведение графиков, представленных ниже, можно сделать вывод о том, что наше  положение на площадках в целом стабилизировалось по сравнению с прошлым месяцем, так как отзывы в своей массе стали вновь приобретать более естественный характер и отражать реальные насущные задачи. Но учитывая, что агенты влияния продолжают проявляться, хоть и менее активно, нельзя назвать ситуацию абсолютно спокойной. Некоторые АВ заявляют, что темпы стройки существенно снизились.</a:t>
            </a:r>
            <a:endParaRPr lang="ru-RU" dirty="0">
              <a:solidFill>
                <a:srgbClr val="6B6B6B"/>
              </a:solidFill>
              <a:latin typeface="Museo Sans Cyrl 100" charset="0"/>
              <a:ea typeface="Museo Sans Cyrl 100" charset="0"/>
              <a:cs typeface="Museo Sans Cyrl 1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02" y="3737307"/>
            <a:ext cx="5853498" cy="84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98" y="4402357"/>
            <a:ext cx="10032806" cy="239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42" y="605317"/>
            <a:ext cx="11618257" cy="59167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6B6B6B"/>
                </a:solidFill>
              </a:rPr>
              <a:t>ИЗМЕНЕНИЕ ИНФОРМАЦИОННОГО ПОЛЯ НА НАЧАЛО МЕСЯЦА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42" y="605317"/>
            <a:ext cx="11618257" cy="59167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6B6B6B"/>
                </a:solidFill>
              </a:rPr>
              <a:t>ИЗМЕНЕНИЕ ИНФОРМАЦИОННОГО ПОЛЯ НА НАЧАЛО МЕСЯЦА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99" y="1771780"/>
            <a:ext cx="4560260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8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42" y="605317"/>
            <a:ext cx="11618257" cy="59167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6B6B6B"/>
                </a:solidFill>
              </a:rPr>
              <a:t>ИЗМЕНЕНИЕ ИНФОРМАЦИОННОГО ПОЛЯ НА НАЧАЛО МЕСЯЦА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95" y="1771780"/>
            <a:ext cx="4569663" cy="482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3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242" y="605317"/>
            <a:ext cx="11618257" cy="591671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6B6B6B"/>
                </a:solidFill>
              </a:rPr>
              <a:t>ИЗМЕНЕНИЕ ИНФОРМАЦИОННОГО ПОЛЯ НА НАЧАЛО МЕСЯЦА</a:t>
            </a:r>
            <a:r>
              <a:rPr lang="ru-RU" dirty="0">
                <a:solidFill>
                  <a:srgbClr val="6B6B6B"/>
                </a:solidFill>
              </a:rPr>
              <a:t/>
            </a:r>
            <a:br>
              <a:rPr lang="ru-RU" dirty="0">
                <a:solidFill>
                  <a:srgbClr val="6B6B6B"/>
                </a:solidFill>
              </a:rPr>
            </a:br>
            <a:endParaRPr lang="ru-RU" dirty="0">
              <a:solidFill>
                <a:srgbClr val="6B6B6B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2873" y="937760"/>
            <a:ext cx="8989093" cy="6202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Данный слайд показывает количество сообщений в начале отчетного месяца на каждой из модерируемых </a:t>
            </a:r>
            <a:r>
              <a:rPr lang="ru-RU" sz="16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площадок, распределенных </a:t>
            </a:r>
            <a:r>
              <a:rPr lang="ru-RU" sz="1600" dirty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по тональности, с подсчетом суммы сообщений. </a:t>
            </a:r>
          </a:p>
          <a:p>
            <a:endParaRPr lang="ru-RU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17" y="1685987"/>
            <a:ext cx="290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обсуждений, позитивной и негативной информации на модерируемых площадках.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140" y="1671580"/>
            <a:ext cx="246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Соотношение активности (количества сообщений)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  <a:p>
            <a:r>
              <a:rPr lang="ru-RU" sz="1400" dirty="0" smtClean="0">
                <a:solidFill>
                  <a:srgbClr val="6B6B6B"/>
                </a:solidFill>
                <a:latin typeface="Museo Sans Cyrl 300" charset="0"/>
                <a:ea typeface="Museo Sans Cyrl 300" charset="0"/>
                <a:cs typeface="Museo Sans Cyrl 300" charset="0"/>
              </a:rPr>
              <a:t>На модерируемых площадках</a:t>
            </a:r>
            <a:endParaRPr lang="ru-RU" sz="1400" dirty="0">
              <a:solidFill>
                <a:srgbClr val="6B6B6B"/>
              </a:solidFill>
              <a:latin typeface="Museo Sans Cyrl 300" charset="0"/>
              <a:ea typeface="Museo Sans Cyrl 300" charset="0"/>
              <a:cs typeface="Museo Sans Cyrl 3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9" y="4294678"/>
            <a:ext cx="2242492" cy="23885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2944438"/>
            <a:ext cx="1713809" cy="97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80" y="4248519"/>
            <a:ext cx="2065418" cy="246585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39" y="2931200"/>
            <a:ext cx="4709799" cy="13985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7" y="1771781"/>
            <a:ext cx="4567902" cy="4828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56" y="1753554"/>
            <a:ext cx="4567502" cy="48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</TotalTime>
  <Words>571</Words>
  <Application>Microsoft Macintosh PowerPoint</Application>
  <PresentationFormat>Widescreen</PresentationFormat>
  <Paragraphs>74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Museo Sans Cyrl 100</vt:lpstr>
      <vt:lpstr>Museo Sans Cyrl 300</vt:lpstr>
      <vt:lpstr>Museo Sans Cyrl 500</vt:lpstr>
      <vt:lpstr>Arial</vt:lpstr>
      <vt:lpstr>Office Theme</vt:lpstr>
      <vt:lpstr>Отчёт по SERM ЖК “Random”   </vt:lpstr>
      <vt:lpstr>Оглавление:</vt:lpstr>
      <vt:lpstr>Статус целей, обозначенных на текущий отчетный месяц: </vt:lpstr>
      <vt:lpstr>Полученный результат в ключевых показателях и графиках</vt:lpstr>
      <vt:lpstr>ИЗМЕНЕНИЕ ИНФОРМАЦИОННОГО ПОЛЯ ЗА МЕСЯЦ </vt:lpstr>
      <vt:lpstr>ИЗМЕНЕНИЕ ИНФОРМАЦИОННОГО ПОЛЯ НА НАЧАЛО МЕСЯЦА </vt:lpstr>
      <vt:lpstr>ИЗМЕНЕНИЕ ИНФОРМАЦИОННОГО ПОЛЯ НА НАЧАЛО МЕСЯЦА </vt:lpstr>
      <vt:lpstr>ИЗМЕНЕНИЕ ИНФОРМАЦИОННОГО ПОЛЯ НА НАЧАЛО МЕСЯЦА </vt:lpstr>
      <vt:lpstr>ИЗМЕНЕНИЕ ИНФОРМАЦИОННОГО ПОЛЯ НА НАЧАЛО МЕСЯЦА </vt:lpstr>
      <vt:lpstr>ИЗМЕНЕНИЕ ИНФОРМАЦИОННОГО ПОЛЯ НА НАЧАЛО МЕСЯЦА </vt:lpstr>
      <vt:lpstr>КОММЕНТАРИИ СПЕЦИАЛИСТА          об отчетном месяце </vt:lpstr>
      <vt:lpstr>Ход строительства</vt:lpstr>
      <vt:lpstr>Пример кейса</vt:lpstr>
      <vt:lpstr>Объединение квартир</vt:lpstr>
      <vt:lpstr>Выдача справки для перевода в жилое</vt:lpstr>
      <vt:lpstr>КОММЕНТАРИЙ СПЕЦИАЛИСТА      о дальнейших действиях </vt:lpstr>
      <vt:lpstr>СПИСОК ЦЕЛЕВЫХ ПЛОЩАДОК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SERM ЖК PerovSKY  </dc:title>
  <dc:creator>mrs.shpritz@gmail.com</dc:creator>
  <cp:lastModifiedBy>Microsoft Office User</cp:lastModifiedBy>
  <cp:revision>310</cp:revision>
  <dcterms:created xsi:type="dcterms:W3CDTF">2016-07-30T18:29:10Z</dcterms:created>
  <dcterms:modified xsi:type="dcterms:W3CDTF">2018-02-13T16:06:46Z</dcterms:modified>
</cp:coreProperties>
</file>