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  <p:sldMasterId id="2147483697" r:id="rId4"/>
    <p:sldMasterId id="2147483709" r:id="rId5"/>
  </p:sldMasterIdLst>
  <p:notesMasterIdLst>
    <p:notesMasterId r:id="rId15"/>
  </p:notesMasterIdLst>
  <p:handoutMasterIdLst>
    <p:handoutMasterId r:id="rId16"/>
  </p:handoutMasterIdLst>
  <p:sldIdLst>
    <p:sldId id="256" r:id="rId6"/>
    <p:sldId id="430" r:id="rId7"/>
    <p:sldId id="431" r:id="rId8"/>
    <p:sldId id="412" r:id="rId9"/>
    <p:sldId id="432" r:id="rId10"/>
    <p:sldId id="433" r:id="rId11"/>
    <p:sldId id="434" r:id="rId12"/>
    <p:sldId id="332" r:id="rId13"/>
    <p:sldId id="42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clrMru>
    <a:srgbClr val="535353"/>
    <a:srgbClr val="FF2CFF"/>
    <a:srgbClr val="00B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3" autoAdjust="0"/>
    <p:restoredTop sz="78560" autoAdjust="0"/>
  </p:normalViewPr>
  <p:slideViewPr>
    <p:cSldViewPr snapToGrid="0" snapToObjects="1">
      <p:cViewPr>
        <p:scale>
          <a:sx n="92" d="100"/>
          <a:sy n="92" d="100"/>
        </p:scale>
        <p:origin x="13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665D-B158-AB45-A9D7-A9F1ECF765EB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6F6B1-1E02-564C-8EFA-77FADD89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5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624C2-947F-F341-A44F-5AD705FF17A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06EF6-8D54-AE49-99C8-ACA010CC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4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6EF6-8D54-AE49-99C8-ACA010CC8B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a goal, and without the right</a:t>
            </a:r>
            <a:r>
              <a:rPr lang="en-US" baseline="0" dirty="0" smtClean="0"/>
              <a:t> tools to meet that goal, you’re bound to be disappointed.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6EF6-8D54-AE49-99C8-ACA010CC8B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a goal, and without the right</a:t>
            </a:r>
            <a:r>
              <a:rPr lang="en-US" baseline="0" dirty="0" smtClean="0"/>
              <a:t> tools to meet that goal, you’re bound to be disappointed.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6EF6-8D54-AE49-99C8-ACA010CC8B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qPCR vs. Sequencing. Two approaches to eDNA. </a:t>
            </a:r>
          </a:p>
          <a:p>
            <a:r>
              <a:rPr lang="en-US" dirty="0" smtClean="0"/>
              <a:t>qPCR:  1. vastly improved detection of rare targets</a:t>
            </a:r>
            <a:r>
              <a:rPr lang="en-US" baseline="0" dirty="0" smtClean="0"/>
              <a:t>  </a:t>
            </a:r>
            <a:r>
              <a:rPr lang="en-US" dirty="0" smtClean="0"/>
              <a:t>2. rapid quantification</a:t>
            </a:r>
            <a:r>
              <a:rPr lang="en-US" baseline="0" dirty="0" smtClean="0"/>
              <a:t>  </a:t>
            </a:r>
          </a:p>
          <a:p>
            <a:r>
              <a:rPr lang="en-US" dirty="0" smtClean="0"/>
              <a:t>Amplicon sequencing: alleviates depth/breadth tradeoff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6EF6-8D54-AE49-99C8-ACA010CC8B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5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qPCR vs. Sequencing. Two approaches to eDNA. </a:t>
            </a:r>
          </a:p>
          <a:p>
            <a:r>
              <a:rPr lang="en-US" dirty="0" smtClean="0"/>
              <a:t>qPCR:  1. vastly improved detection of rare targets</a:t>
            </a:r>
            <a:r>
              <a:rPr lang="en-US" baseline="0" dirty="0" smtClean="0"/>
              <a:t>  </a:t>
            </a:r>
            <a:r>
              <a:rPr lang="en-US" dirty="0" smtClean="0"/>
              <a:t>2. rapid quantification</a:t>
            </a:r>
            <a:r>
              <a:rPr lang="en-US" baseline="0" dirty="0" smtClean="0"/>
              <a:t>  </a:t>
            </a:r>
          </a:p>
          <a:p>
            <a:r>
              <a:rPr lang="en-US" dirty="0" smtClean="0"/>
              <a:t>Amplicon sequencing: alleviates depth/breadth tradeoff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6EF6-8D54-AE49-99C8-ACA010CC8B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0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qPCR vs. Sequencing. Two approaches to eDNA. </a:t>
            </a:r>
          </a:p>
          <a:p>
            <a:r>
              <a:rPr lang="en-US" dirty="0" smtClean="0"/>
              <a:t>qPCR:  1. vastly improved detection of rare targets</a:t>
            </a:r>
            <a:r>
              <a:rPr lang="en-US" baseline="0" dirty="0" smtClean="0"/>
              <a:t>  </a:t>
            </a:r>
            <a:r>
              <a:rPr lang="en-US" dirty="0" smtClean="0"/>
              <a:t>2. rapid quantification</a:t>
            </a:r>
            <a:r>
              <a:rPr lang="en-US" baseline="0" dirty="0" smtClean="0"/>
              <a:t>  </a:t>
            </a:r>
          </a:p>
          <a:p>
            <a:r>
              <a:rPr lang="en-US" dirty="0" smtClean="0"/>
              <a:t>Amplicon sequencing: alleviates depth/breadth tradeoff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6EF6-8D54-AE49-99C8-ACA010CC8B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qPCR vs. Sequencing. Two approaches to eDNA. </a:t>
            </a:r>
          </a:p>
          <a:p>
            <a:r>
              <a:rPr lang="en-US" dirty="0" smtClean="0"/>
              <a:t>qPCR:  1. vastly improved detection of rare targets</a:t>
            </a:r>
            <a:r>
              <a:rPr lang="en-US" baseline="0" dirty="0" smtClean="0"/>
              <a:t>  </a:t>
            </a:r>
            <a:r>
              <a:rPr lang="en-US" dirty="0" smtClean="0"/>
              <a:t>2. rapid quantification</a:t>
            </a:r>
            <a:r>
              <a:rPr lang="en-US" baseline="0" dirty="0" smtClean="0"/>
              <a:t>  </a:t>
            </a:r>
          </a:p>
          <a:p>
            <a:r>
              <a:rPr lang="en-US" dirty="0" smtClean="0"/>
              <a:t>Amplicon sequencing: alleviates depth/breadth tradeoff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6EF6-8D54-AE49-99C8-ACA010CC8B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4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your heart of hearts,</a:t>
            </a:r>
            <a:r>
              <a:rPr lang="en-US" baseline="0" dirty="0" smtClean="0"/>
              <a:t> says Ole, you think more reads == more fish.  It’s not true.  It’s all in the primers. And the reason it worked for us in Monterey is we were aiming at very few species</a:t>
            </a:r>
            <a:r>
              <a:rPr lang="is-IS" baseline="0" dirty="0" smtClean="0"/>
              <a:t>… There’s still a ton of primer bias, but you’ve reduced one source of variance (sampling variance).  Also, we’re comparing within-taxon trends, not between-taxon trends.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06EF6-8D54-AE49-99C8-ACA010CC8B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7A43-EEB7-3843-9C29-03C10FD6DC25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4E31-7093-0041-911F-001862A0663F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1C9-E4CB-2945-8DF7-D2B01DE60558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3779-DB16-2D40-802C-8EE83C9425AB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3382-356F-DF41-B57A-6E3DCA883170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2D45-C286-5146-823B-75DEF3478C8A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F254-1A33-0A4C-A9E8-CC4862F08377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6F1C-3317-0949-B8AB-F4393734E39E}" type="datetime1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AD86-0A15-6547-B67C-DC52FFF7DFFD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F3F2-BFE5-FD49-BDC4-43CB119A1111}" type="datetime1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85BC-A0B5-EA42-8C14-9E9BCD1F990E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1EE0-9588-E74A-B7FD-DD49ADF0F176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EA-E093-E64A-BBD8-44E52CC72DA0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0B7-6B88-2945-A5BD-45EA036F051B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4F7E-2439-DF49-8E25-A88D67A1AFB8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6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223"/>
            <a:ext cx="7772400" cy="14695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541"/>
            <a:ext cx="6400800" cy="175192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264655-7C5B-C64B-AEE3-B5D4803BA121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68A73D-A7E4-DA4A-83D3-6B630595F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F83D33-127D-2946-9CDD-BDB94192B086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6B1AA8-E00D-5546-8797-80D46DE91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18"/>
            <a:ext cx="7772400" cy="13624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830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53FAC2B-F1FF-3D42-8B89-E01F198C3371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37C1E1-F881-8642-8DBA-5654D5349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543"/>
            <a:ext cx="3810000" cy="4114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543"/>
            <a:ext cx="3810000" cy="4114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EF304DC-CFBA-F44B-9359-9A75019EE90C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483607-FCA6-6240-9298-80F246F4C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4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907"/>
            <a:ext cx="4040188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442"/>
            <a:ext cx="4040188" cy="39511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907"/>
            <a:ext cx="4041775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5442"/>
            <a:ext cx="4041775" cy="39511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0D02B4-DCC1-A34E-9786-E84300904E38}" type="datetime1">
              <a:rPr lang="en-US" smtClean="0"/>
              <a:t>10/7/18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26EE4-C2D3-714C-B050-CD86E13C1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4F65B28-1821-0D40-8F23-803625511A58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66BE44-AE35-C044-A352-EDEC7809F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60E4344-BAA0-7847-B9D6-5B53F9EE026B}" type="datetime1">
              <a:rPr lang="en-US" smtClean="0"/>
              <a:t>10/7/18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6B2F02-CF02-A944-B9F7-4E7423AC5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40CE-D75E-6044-B4AF-F44BE7A4581C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73844"/>
            <a:ext cx="3008313" cy="11617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848"/>
            <a:ext cx="5111750" cy="58527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43555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F409E2-E9DE-074D-9DC5-C7313523F20C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4C6408-1ABF-1F45-A418-CA9AA5E1E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99920"/>
            <a:ext cx="5486400" cy="5680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322"/>
            <a:ext cx="5486400" cy="41144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8021"/>
            <a:ext cx="5486400" cy="804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1076E6D-14C3-BC45-845A-72AA8FD7F268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BACB63-9E79-0C43-9444-4A2757A25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E6D44A7-1173-C949-9A2F-054CFEDC9BD8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6FBBCD-0C1D-3348-A233-8C650EBBC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3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8920"/>
            <a:ext cx="1943100" cy="54870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8920"/>
            <a:ext cx="5676900" cy="5487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BBC8D06-09EC-2441-A22C-5FE3BF578B0F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F9746D-EB7B-4748-B97B-6846CC7EA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2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679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1E429C-B5A5-0F48-B211-8B1AF04AA086}" type="datetime1">
              <a:rPr lang="en-US" smtClean="0"/>
              <a:t>10/7/18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679"/>
            <a:ext cx="2895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679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13CD58-8F8D-4844-932B-513146013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221"/>
            <a:ext cx="7772400" cy="14695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541"/>
            <a:ext cx="6400800" cy="175192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6CE57-53C8-7F4B-95C3-3EF60AA94BAF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D3EF7-1B32-BF41-ADEC-53B169513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22ACE-4F3A-6949-9FCE-782E028057B7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7F663-2568-1F47-B3A2-9998C875F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15"/>
            <a:ext cx="7772400" cy="13624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828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1C751-547A-AC48-AFA4-E73FFCF35BCD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916F-34AD-2B4C-A644-98C244678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542"/>
            <a:ext cx="3810000" cy="4114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542"/>
            <a:ext cx="3810000" cy="4114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85739-50F1-2749-825B-6EF4B679C7FD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C28A6-E2DF-E940-AE69-EAAC54D7B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4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907"/>
            <a:ext cx="4040188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442"/>
            <a:ext cx="4040188" cy="39511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907"/>
            <a:ext cx="4041775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442"/>
            <a:ext cx="4041775" cy="39511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6DBC3-0033-7E4C-9273-16E22C1116D0}" type="datetime1">
              <a:rPr lang="en-US" smtClean="0"/>
              <a:t>10/7/18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C3957-9B79-7A4D-9A45-343E53B82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4BC-CFA5-4D4E-9855-252291BCEDB5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E0166-4EBE-5C45-B71D-43768A406294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0475-8D17-B94E-BA69-FC435C784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56D7D-FD13-9543-805E-C614713D45A7}" type="datetime1">
              <a:rPr lang="en-US" smtClean="0"/>
              <a:t>10/7/18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5C039-5EAA-B441-BEC1-EF8CBD702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844"/>
            <a:ext cx="3008313" cy="11617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846"/>
            <a:ext cx="5111750" cy="58527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55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971E1-8B87-8D4D-A73C-A2E5106438F5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C656-ABD3-B941-A03A-BEC839C2B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99920"/>
            <a:ext cx="5486400" cy="5680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322"/>
            <a:ext cx="5486400" cy="41144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8019"/>
            <a:ext cx="5486400" cy="804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AA300-0550-804A-A0C1-0C06F81778CA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27CE6-84CC-6E46-9C16-88F531094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3DB82-C1C6-E444-A877-E0A750315208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D9AFC-EEDD-8B46-8E9B-81F26A968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8920"/>
            <a:ext cx="1943100" cy="54870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8920"/>
            <a:ext cx="5676900" cy="5487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DE4F7-52EC-814D-B0FC-57FD08E69A70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F5994-289F-2649-A599-64E7565E4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221"/>
            <a:ext cx="7772400" cy="14695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541"/>
            <a:ext cx="6400800" cy="175192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4F0ED-6AD5-2F45-ACA1-065955C04CB9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6C390-F9F2-294B-934A-B1C7559FD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30AF7-590F-0F42-B576-23EE8A5DE440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72F60-4356-6C45-947A-10746935C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15"/>
            <a:ext cx="7772400" cy="13624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828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C626-78D2-334D-B0A0-B2AD6F970C77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877C-35A8-704E-BF07-76347928D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542"/>
            <a:ext cx="3810000" cy="4114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542"/>
            <a:ext cx="3810000" cy="4114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19592-CADB-0D4E-A0FF-8A0F759C123B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505C3-36A2-8740-994B-EA02BB4F8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E660-36A2-0B46-8C85-A29A494D05E0}" type="datetime1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4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907"/>
            <a:ext cx="4040188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442"/>
            <a:ext cx="4040188" cy="39511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907"/>
            <a:ext cx="4041775" cy="6395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442"/>
            <a:ext cx="4041775" cy="39511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8E02F-468C-3440-9844-71293A510630}" type="datetime1">
              <a:rPr lang="en-US" smtClean="0"/>
              <a:t>10/7/18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7F2AC-AC5C-4A47-BEFC-7B7EFAFFA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A71A4-6A2A-CE46-846B-A800FD157276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ECEB8-0FBB-9D47-AEE0-F36BAD82F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53FDC-90E5-5A4D-ADE5-BE7151016773}" type="datetime1">
              <a:rPr lang="en-US" smtClean="0"/>
              <a:t>10/7/18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CC6FE-5817-6841-AC90-AB769BC3D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844"/>
            <a:ext cx="3008313" cy="11617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846"/>
            <a:ext cx="5111750" cy="58527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55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24CCC-C52C-2D48-806D-6F216724B55C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CEE3D-1632-3C4B-BCAA-DBFCEF6CB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99920"/>
            <a:ext cx="5486400" cy="5680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322"/>
            <a:ext cx="5486400" cy="41144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8019"/>
            <a:ext cx="5486400" cy="804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09A7-950C-EA4E-984A-9BA78EC81CE9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2B2AC-2C87-B246-9386-7D2C064EF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EAA1C-010D-104B-8BB9-3D6379DB0EDA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3BB9E-0403-504A-95E3-0BDD83ADF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8920"/>
            <a:ext cx="1943100" cy="54870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8920"/>
            <a:ext cx="5676900" cy="5487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13055-2664-A443-890C-35B089B65BB5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F3B81-2AE5-6344-8F36-2BBE26C8C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7A50-BAC9-1445-85A4-853956A583AE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60B5-E3DC-9F48-BA5E-DFD72513F698}" type="datetime1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6220-C23D-7244-B284-B7E3EB2740E4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E79-1315-5D4C-A1E8-41B41A40C389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7FB7-5EF5-1244-B829-7AE36BFC686D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BDF8-D636-8040-A883-B6A4C11B6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13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7812-60C5-7342-A76E-80EF80340B47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99A85-68E6-934C-94B9-74EFA8B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92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541"/>
            <a:ext cx="7772400" cy="411445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081"/>
            <a:ext cx="1905000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+mn-lt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fld id="{8D6B1885-C906-6D4B-9BCA-8F5B2AD7B3A7}" type="datetime1">
              <a:rPr lang="en-US" smtClean="0"/>
              <a:t>10/7/18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9081"/>
            <a:ext cx="2895600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+mn-lt"/>
                <a:ea typeface="ＭＳ Ｐゴシック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9081"/>
            <a:ext cx="1905000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8B0398F-EF6F-5847-A517-C0BC4C30C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5607" name="Picture 12" descr="COS_PPT_2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05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28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28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28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28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92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541"/>
            <a:ext cx="7772400" cy="411445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081"/>
            <a:ext cx="1905000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CBB90383-7B88-5547-AAAD-3D7A22508440}" type="datetime1">
              <a:rPr lang="en-US" smtClean="0"/>
              <a:t>10/7/18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9081"/>
            <a:ext cx="2895600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9081"/>
            <a:ext cx="1905000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FA57F75-FB83-1846-B135-AFB8F1F38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319" name="Picture 10" descr="COS_PPT_2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60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92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541"/>
            <a:ext cx="7772400" cy="411445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081"/>
            <a:ext cx="1905000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F71FEF6F-558E-7043-96A7-336ACB02C4DA}" type="datetime1">
              <a:rPr lang="en-US" smtClean="0"/>
              <a:t>10/7/18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9081"/>
            <a:ext cx="2895600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9081"/>
            <a:ext cx="1905000" cy="4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9C9C184-2FBB-1C44-89EF-193E5D4B4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1" descr="POI_PPT_2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22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em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1" y="454775"/>
            <a:ext cx="8518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Futura LT" charset="0"/>
                <a:ea typeface="Futura LT" charset="0"/>
                <a:cs typeface="Futura LT" charset="0"/>
              </a:rPr>
              <a:t>When You Have a Hammer</a:t>
            </a:r>
            <a:r>
              <a:rPr lang="mr-IN" sz="4400" dirty="0" smtClean="0">
                <a:latin typeface="Futura LT" charset="0"/>
                <a:ea typeface="Futura LT" charset="0"/>
                <a:cs typeface="Futura LT" charset="0"/>
              </a:rPr>
              <a:t>…</a:t>
            </a:r>
            <a:endParaRPr lang="en-US" sz="4400" b="1" dirty="0">
              <a:latin typeface="Futura LT" charset="0"/>
              <a:ea typeface="Futura LT" charset="0"/>
              <a:cs typeface="Futura LT" charset="0"/>
            </a:endParaRPr>
          </a:p>
        </p:txBody>
      </p:sp>
      <p:pic>
        <p:nvPicPr>
          <p:cNvPr id="4" name="Picture 3" descr="UW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012" y="6305984"/>
            <a:ext cx="3905209" cy="481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2567" y="1556487"/>
            <a:ext cx="4257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Ryan Kelly</a:t>
            </a:r>
            <a:endParaRPr lang="en-US" sz="1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pPr algn="ctr"/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School of Marine and Environmental Affairs</a:t>
            </a:r>
          </a:p>
          <a:p>
            <a:pPr algn="ctr"/>
            <a:r>
              <a:rPr lang="en-US" dirty="0" smtClean="0">
                <a:latin typeface="Gill Sans MT" charset="0"/>
                <a:ea typeface="Gill Sans MT" charset="0"/>
                <a:cs typeface="Gill Sans MT" charset="0"/>
              </a:rPr>
              <a:t>University of Washington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51" y="2657618"/>
            <a:ext cx="4627418" cy="34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1" y="454775"/>
            <a:ext cx="8518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ysClr val="windowText" lastClr="000000"/>
                </a:solidFill>
                <a:latin typeface="Futura LT" charset="0"/>
                <a:ea typeface="Futura LT" charset="0"/>
                <a:cs typeface="Futura LT" charset="0"/>
              </a:rPr>
              <a:t>The fallacy of the instrument:</a:t>
            </a:r>
            <a:endParaRPr lang="en-US" sz="4400" b="1" dirty="0">
              <a:solidFill>
                <a:sysClr val="windowText" lastClr="000000"/>
              </a:solidFill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506" y="1454728"/>
            <a:ext cx="7359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When you have a hammer, everything looks like a nail.</a:t>
            </a:r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506" y="2507673"/>
            <a:ext cx="440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“Hey! we have these samples</a:t>
            </a:r>
            <a:r>
              <a:rPr lang="mr-IN" sz="2400" dirty="0" smtClean="0">
                <a:latin typeface="Futura LT" charset="0"/>
                <a:ea typeface="Futura LT" charset="0"/>
                <a:cs typeface="Futura LT" charset="0"/>
              </a:rPr>
              <a:t>…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”</a:t>
            </a:r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6615" y="3329785"/>
            <a:ext cx="477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“Let’s just see what we get when</a:t>
            </a:r>
            <a:r>
              <a:rPr lang="mr-IN" sz="2400" dirty="0" smtClean="0">
                <a:latin typeface="Futura LT" charset="0"/>
                <a:ea typeface="Futura LT" charset="0"/>
                <a:cs typeface="Futura LT" charset="0"/>
              </a:rPr>
              <a:t>…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”</a:t>
            </a:r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5589" y="4151897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“What could we use eDNA for</a:t>
            </a:r>
            <a:r>
              <a:rPr lang="en-US" sz="2400" dirty="0">
                <a:latin typeface="Futura LT" charset="0"/>
                <a:ea typeface="Futura LT" charset="0"/>
                <a:cs typeface="Futura LT" charset="0"/>
              </a:rPr>
              <a:t> 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?”</a:t>
            </a:r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1" y="454775"/>
            <a:ext cx="8518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ysClr val="windowText" lastClr="000000"/>
                </a:solidFill>
                <a:latin typeface="Futura LT" charset="0"/>
                <a:ea typeface="Futura LT" charset="0"/>
                <a:cs typeface="Futura LT" charset="0"/>
              </a:rPr>
              <a:t>The fallacy of the instrument:</a:t>
            </a:r>
            <a:endParaRPr lang="en-US" sz="4400" b="1" dirty="0">
              <a:solidFill>
                <a:sysClr val="windowText" lastClr="000000"/>
              </a:solidFill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506" y="1454728"/>
            <a:ext cx="7359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  <a:latin typeface="Futura LT" charset="0"/>
                <a:ea typeface="Futura LT" charset="0"/>
                <a:cs typeface="Futura LT" charset="0"/>
              </a:rPr>
              <a:t>When you have a hammer, everything looks like a nail.</a:t>
            </a:r>
            <a:endParaRPr lang="en-US" sz="2400" dirty="0">
              <a:solidFill>
                <a:sysClr val="windowText" lastClr="000000"/>
              </a:solidFill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336" y="2632364"/>
            <a:ext cx="7890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Without a goal, and without the right tools to meet that goal, </a:t>
            </a:r>
            <a:endParaRPr lang="en-US" sz="2400" dirty="0" smtClean="0"/>
          </a:p>
          <a:p>
            <a:pPr algn="ctr"/>
            <a:r>
              <a:rPr lang="en-US" sz="2400" dirty="0" smtClean="0"/>
              <a:t>you’re </a:t>
            </a:r>
            <a:r>
              <a:rPr lang="en-US" sz="2400" dirty="0"/>
              <a:t>bound to be disappointed.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9302" y="4294910"/>
            <a:ext cx="1830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Cool ≠ Useful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0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7707" y="1606745"/>
            <a:ext cx="3838368" cy="2867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365" y="1606745"/>
            <a:ext cx="4103194" cy="2867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1" y="454775"/>
            <a:ext cx="8518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Futura LT" charset="0"/>
                <a:ea typeface="Futura LT" charset="0"/>
                <a:cs typeface="Futura LT" charset="0"/>
              </a:rPr>
              <a:t>Cool and Useful</a:t>
            </a:r>
            <a:endParaRPr lang="en-US" sz="4400" b="1" dirty="0">
              <a:solidFill>
                <a:sysClr val="windowText" lastClr="000000"/>
              </a:solidFill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942" y="46724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LT" charset="0"/>
                <a:ea typeface="Futura LT" charset="0"/>
                <a:cs typeface="Futura LT" charset="0"/>
              </a:rPr>
              <a:t>qPCR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7377" y="4672463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LT" charset="0"/>
                <a:ea typeface="Futura LT" charset="0"/>
                <a:cs typeface="Futura LT" charset="0"/>
              </a:rPr>
              <a:t>Amplicon Sequencing</a:t>
            </a:r>
            <a:endParaRPr lang="en-US" dirty="0"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97" y="5375564"/>
            <a:ext cx="2866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Futura LT" charset="0"/>
                <a:ea typeface="Futura LT" charset="0"/>
                <a:cs typeface="Futura LT" charset="0"/>
              </a:rPr>
              <a:t>Sensitivity; rare </a:t>
            </a:r>
            <a:r>
              <a:rPr lang="en-US" dirty="0">
                <a:latin typeface="Futura LT" charset="0"/>
                <a:ea typeface="Futura LT" charset="0"/>
                <a:cs typeface="Futura LT" charset="0"/>
              </a:rPr>
              <a:t>targets  </a:t>
            </a:r>
            <a:endParaRPr lang="en-US" dirty="0" smtClean="0">
              <a:latin typeface="Futura LT" charset="0"/>
              <a:ea typeface="Futura LT" charset="0"/>
              <a:cs typeface="Futura LT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Futura LT" charset="0"/>
                <a:ea typeface="Futura LT" charset="0"/>
                <a:cs typeface="Futura LT" charset="0"/>
              </a:rPr>
              <a:t>rapid quantification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Futura LT" charset="0"/>
                <a:ea typeface="Futura LT" charset="0"/>
                <a:cs typeface="Futura LT" charset="0"/>
              </a:rPr>
              <a:t>Replication </a:t>
            </a:r>
            <a:endParaRPr lang="en-US" dirty="0"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3645" y="5375564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Futura LT" charset="0"/>
                <a:ea typeface="Futura LT" charset="0"/>
                <a:cs typeface="Futura LT" charset="0"/>
              </a:rPr>
              <a:t>Depth and breadth 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Futura LT" charset="0"/>
                <a:ea typeface="Futura LT" charset="0"/>
                <a:cs typeface="Futura LT" charset="0"/>
              </a:rPr>
              <a:t>10^(3-4) of taxa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Futura LT" charset="0"/>
                <a:ea typeface="Futura LT" charset="0"/>
                <a:cs typeface="Futura LT" charset="0"/>
              </a:rPr>
              <a:t>Replication </a:t>
            </a:r>
            <a:endParaRPr lang="en-US" dirty="0">
              <a:latin typeface="Futura LT" charset="0"/>
              <a:ea typeface="Futura LT" charset="0"/>
              <a:cs typeface="Futura 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1" y="454775"/>
            <a:ext cx="8518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Futura LT" charset="0"/>
                <a:ea typeface="Futura LT" charset="0"/>
                <a:cs typeface="Futura LT" charset="0"/>
              </a:rPr>
              <a:t>But</a:t>
            </a:r>
            <a:r>
              <a:rPr lang="mr-IN" sz="4400" dirty="0" smtClean="0">
                <a:latin typeface="Futura LT" charset="0"/>
                <a:ea typeface="Futura LT" charset="0"/>
                <a:cs typeface="Futura LT" charset="0"/>
              </a:rPr>
              <a:t>…</a:t>
            </a:r>
            <a:r>
              <a:rPr lang="en-US" sz="4400" dirty="0" smtClean="0">
                <a:latin typeface="Futura LT" charset="0"/>
                <a:ea typeface="Futura LT" charset="0"/>
                <a:cs typeface="Futura LT" charset="0"/>
              </a:rPr>
              <a:t> how to interpret?</a:t>
            </a:r>
            <a:endParaRPr lang="en-US" sz="4400" b="1" dirty="0">
              <a:solidFill>
                <a:sysClr val="windowText" lastClr="000000"/>
              </a:solidFill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0" y="1914895"/>
            <a:ext cx="4327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“Witchcraft” ? </a:t>
            </a:r>
          </a:p>
          <a:p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“Validation” vs. other methods</a:t>
            </a:r>
          </a:p>
          <a:p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  <a:p>
            <a:endParaRPr lang="en-US" sz="2400" dirty="0" smtClean="0"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0815" y="3253722"/>
            <a:ext cx="5754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 LT" charset="0"/>
                <a:ea typeface="Futura LT" charset="0"/>
                <a:cs typeface="Futura LT" charset="0"/>
              </a:rPr>
              <a:t>	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1. One apple, one orange</a:t>
            </a:r>
          </a:p>
          <a:p>
            <a:r>
              <a:rPr lang="en-US" sz="2400" dirty="0">
                <a:latin typeface="Futura LT" charset="0"/>
                <a:ea typeface="Futura LT" charset="0"/>
                <a:cs typeface="Futura LT" charset="0"/>
              </a:rPr>
              <a:t>	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2. Different performance tolerances</a:t>
            </a:r>
          </a:p>
          <a:p>
            <a:endParaRPr lang="en-US" sz="2400" dirty="0" smtClean="0">
              <a:latin typeface="Futura LT" charset="0"/>
              <a:ea typeface="Futura LT" charset="0"/>
              <a:cs typeface="Futura LT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63" y="4160740"/>
            <a:ext cx="2535381" cy="2535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6" y="4160740"/>
            <a:ext cx="4350327" cy="2576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0796" y="4892377"/>
            <a:ext cx="1850803" cy="107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0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1" y="454775"/>
            <a:ext cx="8518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Futura LT" charset="0"/>
                <a:ea typeface="Futura LT" charset="0"/>
                <a:cs typeface="Futura LT" charset="0"/>
              </a:rPr>
              <a:t>Onward</a:t>
            </a:r>
            <a:endParaRPr lang="en-US" sz="4400" b="1" dirty="0">
              <a:solidFill>
                <a:sysClr val="windowText" lastClr="000000"/>
              </a:solidFill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0" y="1914895"/>
            <a:ext cx="6253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Not “Witchcraft”  </a:t>
            </a:r>
          </a:p>
          <a:p>
            <a:r>
              <a:rPr lang="en-US" sz="2400" dirty="0">
                <a:latin typeface="Futura LT" charset="0"/>
                <a:ea typeface="Futura LT" charset="0"/>
                <a:cs typeface="Futura LT" charset="0"/>
              </a:rPr>
              <a:t>	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Repeatable</a:t>
            </a:r>
          </a:p>
          <a:p>
            <a:r>
              <a:rPr lang="en-US" sz="2400" dirty="0">
                <a:latin typeface="Futura LT" charset="0"/>
                <a:ea typeface="Futura LT" charset="0"/>
                <a:cs typeface="Futura LT" charset="0"/>
              </a:rPr>
              <a:t>	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Precise; low variance among replicates</a:t>
            </a:r>
          </a:p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	Signal </a:t>
            </a:r>
            <a:r>
              <a:rPr lang="en-US" sz="2400" dirty="0">
                <a:latin typeface="Futura LT" charset="0"/>
                <a:ea typeface="Futura LT" charset="0"/>
                <a:cs typeface="Futura LT" charset="0"/>
              </a:rPr>
              <a:t>: Noise</a:t>
            </a:r>
            <a:endParaRPr lang="en-US" sz="2400" dirty="0" smtClean="0">
              <a:latin typeface="Futura LT" charset="0"/>
              <a:ea typeface="Futura LT" charset="0"/>
              <a:cs typeface="Futura LT" charset="0"/>
            </a:endParaRPr>
          </a:p>
          <a:p>
            <a:r>
              <a:rPr lang="en-US" sz="2400" dirty="0">
                <a:latin typeface="Futura LT" charset="0"/>
                <a:ea typeface="Futura LT" charset="0"/>
                <a:cs typeface="Futura LT" charset="0"/>
              </a:rPr>
              <a:t>	</a:t>
            </a:r>
            <a:endParaRPr lang="en-US" sz="2400" dirty="0" smtClean="0">
              <a:latin typeface="Futura LT" charset="0"/>
              <a:ea typeface="Futura LT" charset="0"/>
              <a:cs typeface="Futura LT" charset="0"/>
            </a:endParaRPr>
          </a:p>
          <a:p>
            <a:endParaRPr lang="en-US" sz="2400" dirty="0" smtClean="0">
              <a:latin typeface="Futura LT" charset="0"/>
              <a:ea typeface="Futura LT" charset="0"/>
              <a:cs typeface="Futura LT" charset="0"/>
            </a:endParaRPr>
          </a:p>
          <a:p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“Validation” vs. other methods</a:t>
            </a:r>
          </a:p>
          <a:p>
            <a:r>
              <a:rPr lang="en-US" sz="2400" dirty="0">
                <a:latin typeface="Futura LT" charset="0"/>
                <a:ea typeface="Futura LT" charset="0"/>
                <a:cs typeface="Futura LT" charset="0"/>
              </a:rPr>
              <a:t>	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Not the same. Deal with it. </a:t>
            </a:r>
          </a:p>
          <a:p>
            <a:r>
              <a:rPr lang="en-US" sz="2400" dirty="0">
                <a:latin typeface="Futura LT" charset="0"/>
                <a:ea typeface="Futura LT" charset="0"/>
                <a:cs typeface="Futura LT" charset="0"/>
              </a:rPr>
              <a:t>	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Roll into abundance index, e.g.</a:t>
            </a:r>
          </a:p>
          <a:p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  <a:p>
            <a:endParaRPr lang="en-US" sz="2400" dirty="0" smtClean="0">
              <a:latin typeface="Futura LT" charset="0"/>
              <a:ea typeface="Futura LT" charset="0"/>
              <a:cs typeface="Futura L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68" y="1421152"/>
            <a:ext cx="3035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3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1" y="454775"/>
            <a:ext cx="8518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Futura LT" charset="0"/>
                <a:ea typeface="Futura LT" charset="0"/>
                <a:cs typeface="Futura LT" charset="0"/>
              </a:rPr>
              <a:t>The Right Tools for the Job</a:t>
            </a:r>
            <a:endParaRPr lang="en-US" sz="4400" b="1" dirty="0">
              <a:solidFill>
                <a:sysClr val="windowText" lastClr="000000"/>
              </a:solidFill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59" y="1914895"/>
            <a:ext cx="87890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Single / few target species?  qPCR</a:t>
            </a:r>
          </a:p>
          <a:p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Multispecies survey, target-agnostic?  Amplicon sequencing</a:t>
            </a:r>
          </a:p>
          <a:p>
            <a:r>
              <a:rPr lang="en-US" sz="2400" dirty="0">
                <a:latin typeface="Futura LT" charset="0"/>
                <a:ea typeface="Futura LT" charset="0"/>
                <a:cs typeface="Futura LT" charset="0"/>
              </a:rPr>
              <a:t>	</a:t>
            </a:r>
            <a:endParaRPr lang="en-US" sz="2400" dirty="0" smtClean="0">
              <a:latin typeface="Futura LT" charset="0"/>
              <a:ea typeface="Futura LT" charset="0"/>
              <a:cs typeface="Futura LT" charset="0"/>
            </a:endParaRPr>
          </a:p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Multispecies survey, specific targets?  Custom primers, sequencing</a:t>
            </a:r>
          </a:p>
          <a:p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  <a:p>
            <a:endParaRPr lang="en-US" sz="2400" dirty="0" smtClean="0">
              <a:latin typeface="Futura LT" charset="0"/>
              <a:ea typeface="Futura LT" charset="0"/>
              <a:cs typeface="Futura LT" charset="0"/>
            </a:endParaRPr>
          </a:p>
          <a:p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  <a:p>
            <a:endParaRPr lang="en-US" sz="2400" dirty="0" smtClean="0">
              <a:latin typeface="Futura LT" charset="0"/>
              <a:ea typeface="Futura LT" charset="0"/>
              <a:cs typeface="Futura LT" charset="0"/>
            </a:endParaRPr>
          </a:p>
          <a:p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  <a:p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If you have a better tool, use it. </a:t>
            </a:r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  <a:p>
            <a:endParaRPr lang="en-US" sz="2400" dirty="0" smtClean="0">
              <a:latin typeface="Futura LT" charset="0"/>
              <a:ea typeface="Futura LT" charset="0"/>
              <a:cs typeface="Futura 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35683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Futura LT" charset="0"/>
                <a:ea typeface="Futura LT" charset="0"/>
                <a:cs typeface="Futura LT" charset="0"/>
              </a:rPr>
              <a:t>Thanks</a:t>
            </a:r>
            <a:endParaRPr lang="en-US" dirty="0"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7478" y="5014913"/>
            <a:ext cx="7281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 Packard Foundation, Stanford (Boehm lab and Center for Ocean Solutions), UW CEG (</a:t>
            </a:r>
            <a:r>
              <a:rPr lang="en-US" sz="2400" dirty="0" err="1" smtClean="0">
                <a:latin typeface="Futura LT" charset="0"/>
                <a:ea typeface="Futura LT" charset="0"/>
                <a:cs typeface="Futura LT" charset="0"/>
              </a:rPr>
              <a:t>Armbrust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, Morris, </a:t>
            </a:r>
            <a:r>
              <a:rPr lang="en-US" sz="2400" dirty="0" err="1" smtClean="0">
                <a:latin typeface="Futura LT" charset="0"/>
                <a:ea typeface="Futura LT" charset="0"/>
                <a:cs typeface="Futura LT" charset="0"/>
              </a:rPr>
              <a:t>Rocap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 labs), Phil Levin, USGS (Jeff </a:t>
            </a:r>
            <a:r>
              <a:rPr lang="en-US" sz="2400" dirty="0" err="1" smtClean="0">
                <a:latin typeface="Futura LT" charset="0"/>
                <a:ea typeface="Futura LT" charset="0"/>
                <a:cs typeface="Futura LT" charset="0"/>
              </a:rPr>
              <a:t>Duda</a:t>
            </a:r>
            <a:r>
              <a:rPr lang="en-US" sz="2400" dirty="0" smtClean="0">
                <a:latin typeface="Futura LT" charset="0"/>
                <a:ea typeface="Futura LT" charset="0"/>
                <a:cs typeface="Futura LT" charset="0"/>
              </a:rPr>
              <a:t>, Marshall Hoy), WA DNR</a:t>
            </a:r>
            <a:endParaRPr lang="en-US" sz="2400" dirty="0">
              <a:latin typeface="Futura LT" charset="0"/>
              <a:ea typeface="Futura LT" charset="0"/>
              <a:cs typeface="Futura L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6398" y="2197901"/>
            <a:ext cx="6303818" cy="218144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Ramón </a:t>
            </a:r>
            <a:r>
              <a:rPr lang="en-US" sz="2200" dirty="0" err="1" smtClean="0">
                <a:latin typeface="Futura LT" charset="0"/>
                <a:ea typeface="Futura LT" charset="0"/>
                <a:cs typeface="Futura LT" charset="0"/>
              </a:rPr>
              <a:t>Gallego</a:t>
            </a:r>
            <a:endParaRPr lang="en-US" sz="2200" dirty="0" smtClean="0">
              <a:latin typeface="Futura LT" charset="0"/>
              <a:ea typeface="Futura LT" charset="0"/>
              <a:cs typeface="Futura LT" charset="0"/>
            </a:endParaRPr>
          </a:p>
          <a:p>
            <a:pPr algn="ctr"/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Emily Jacobs-Palmer</a:t>
            </a:r>
          </a:p>
          <a:p>
            <a:pPr algn="ctr"/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Kelly </a:t>
            </a:r>
            <a:r>
              <a:rPr lang="en-US" sz="2200" dirty="0" err="1" smtClean="0">
                <a:latin typeface="Futura LT" charset="0"/>
                <a:ea typeface="Futura LT" charset="0"/>
                <a:cs typeface="Futura LT" charset="0"/>
              </a:rPr>
              <a:t>Cribari</a:t>
            </a:r>
            <a:endParaRPr lang="en-US" sz="2200" dirty="0" smtClean="0">
              <a:latin typeface="Futura LT" charset="0"/>
              <a:ea typeface="Futura LT" charset="0"/>
              <a:cs typeface="Futura LT" charset="0"/>
            </a:endParaRPr>
          </a:p>
          <a:p>
            <a:pPr algn="ctr"/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Jimmy O’Donnell</a:t>
            </a:r>
          </a:p>
          <a:p>
            <a:pPr algn="ctr"/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Jimmy </a:t>
            </a:r>
            <a:r>
              <a:rPr lang="en-US" sz="2200" dirty="0" err="1" smtClean="0">
                <a:latin typeface="Futura LT" charset="0"/>
                <a:ea typeface="Futura LT" charset="0"/>
                <a:cs typeface="Futura LT" charset="0"/>
              </a:rPr>
              <a:t>Kralj</a:t>
            </a:r>
            <a:endParaRPr lang="en-US" sz="2200" dirty="0" smtClean="0">
              <a:latin typeface="Futura LT" charset="0"/>
              <a:ea typeface="Futura LT" charset="0"/>
              <a:cs typeface="Futura LT" charset="0"/>
            </a:endParaRPr>
          </a:p>
          <a:p>
            <a:pPr algn="ctr"/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Mike </a:t>
            </a:r>
            <a:r>
              <a:rPr lang="en-US" sz="2200" dirty="0" err="1" smtClean="0">
                <a:latin typeface="Futura LT" charset="0"/>
                <a:ea typeface="Futura LT" charset="0"/>
                <a:cs typeface="Futura LT" charset="0"/>
              </a:rPr>
              <a:t>Tillotson</a:t>
            </a:r>
            <a:endParaRPr lang="en-US" sz="2200" dirty="0" smtClean="0">
              <a:latin typeface="Futura LT" charset="0"/>
              <a:ea typeface="Futura LT" charset="0"/>
              <a:cs typeface="Futura LT" charset="0"/>
            </a:endParaRPr>
          </a:p>
          <a:p>
            <a:pPr algn="ctr"/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Natalie Lowell</a:t>
            </a:r>
          </a:p>
          <a:p>
            <a:pPr algn="ctr"/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Ole Shelton</a:t>
            </a:r>
          </a:p>
          <a:p>
            <a:pPr algn="ctr"/>
            <a:r>
              <a:rPr lang="en-US" sz="2200" dirty="0" err="1" smtClean="0">
                <a:latin typeface="Futura LT" charset="0"/>
                <a:ea typeface="Futura LT" charset="0"/>
                <a:cs typeface="Futura LT" charset="0"/>
              </a:rPr>
              <a:t>Jameal</a:t>
            </a:r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 </a:t>
            </a:r>
            <a:r>
              <a:rPr lang="en-US" sz="2200" dirty="0" err="1" smtClean="0">
                <a:latin typeface="Futura LT" charset="0"/>
                <a:ea typeface="Futura LT" charset="0"/>
                <a:cs typeface="Futura LT" charset="0"/>
              </a:rPr>
              <a:t>Samhouri</a:t>
            </a:r>
            <a:endParaRPr lang="en-US" sz="2200" dirty="0">
              <a:latin typeface="Futura LT" charset="0"/>
              <a:ea typeface="Futura LT" charset="0"/>
              <a:cs typeface="Futura LT" charset="0"/>
            </a:endParaRPr>
          </a:p>
          <a:p>
            <a:pPr algn="ctr"/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Greg Williams</a:t>
            </a:r>
          </a:p>
          <a:p>
            <a:pPr algn="ctr"/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Blake </a:t>
            </a:r>
            <a:r>
              <a:rPr lang="en-US" sz="2200" dirty="0" err="1" smtClean="0">
                <a:latin typeface="Futura LT" charset="0"/>
                <a:ea typeface="Futura LT" charset="0"/>
                <a:cs typeface="Futura LT" charset="0"/>
              </a:rPr>
              <a:t>Feist</a:t>
            </a:r>
            <a:endParaRPr lang="en-US" sz="2200" dirty="0" smtClean="0">
              <a:latin typeface="Futura LT" charset="0"/>
              <a:ea typeface="Futura LT" charset="0"/>
              <a:cs typeface="Futura LT" charset="0"/>
            </a:endParaRPr>
          </a:p>
          <a:p>
            <a:pPr algn="ctr"/>
            <a:r>
              <a:rPr lang="en-US" sz="2200" dirty="0" smtClean="0">
                <a:latin typeface="Futura LT" charset="0"/>
                <a:ea typeface="Futura LT" charset="0"/>
                <a:cs typeface="Futura LT" charset="0"/>
              </a:rPr>
              <a:t>Linda Park</a:t>
            </a:r>
          </a:p>
        </p:txBody>
      </p:sp>
    </p:spTree>
    <p:extLst>
      <p:ext uri="{BB962C8B-B14F-4D97-AF65-F5344CB8AC3E}">
        <p14:creationId xmlns:p14="http://schemas.microsoft.com/office/powerpoint/2010/main" val="403584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351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32500</TotalTime>
  <Words>473</Words>
  <Application>Microsoft Macintosh PowerPoint</Application>
  <PresentationFormat>On-screen Show (4:3)</PresentationFormat>
  <Paragraphs>89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Calibri</vt:lpstr>
      <vt:lpstr>Futura LT</vt:lpstr>
      <vt:lpstr>Gill Sans MT</vt:lpstr>
      <vt:lpstr>ＭＳ Ｐゴシック</vt:lpstr>
      <vt:lpstr>Arial</vt:lpstr>
      <vt:lpstr>Custom Design</vt:lpstr>
      <vt:lpstr>1_Custom Design</vt:lpstr>
      <vt:lpstr>2_Blank Presentation</vt:lpstr>
      <vt:lpstr>1_Blank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  <vt:lpstr>PowerPoint Presentation</vt:lpstr>
    </vt:vector>
  </TitlesOfParts>
  <Company>Center for Ocean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Port</dc:creator>
  <cp:lastModifiedBy>RPK</cp:lastModifiedBy>
  <cp:revision>693</cp:revision>
  <cp:lastPrinted>2018-04-29T23:59:17Z</cp:lastPrinted>
  <dcterms:created xsi:type="dcterms:W3CDTF">2013-09-26T20:02:50Z</dcterms:created>
  <dcterms:modified xsi:type="dcterms:W3CDTF">2018-10-07T18:11:05Z</dcterms:modified>
</cp:coreProperties>
</file>