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61" r:id="rId3"/>
    <p:sldId id="262" r:id="rId4"/>
    <p:sldId id="268" r:id="rId5"/>
    <p:sldId id="269" r:id="rId6"/>
    <p:sldId id="265" r:id="rId7"/>
    <p:sldId id="267" r:id="rId8"/>
    <p:sldId id="278" r:id="rId9"/>
    <p:sldId id="270" r:id="rId1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Helvetica Neu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4D00E-ED9E-41B3-9F99-62EAB0D9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512DF-2A8E-4FA9-9BFA-F9580119F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9CC60-26DA-4B02-AE8D-D2EB8A63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DBB3-82EE-462E-B17F-0A878310E47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77C81-B4B5-45EC-81B2-971032B6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AB27B-A773-47F7-BD80-DBBB04AA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57E8-8280-4104-965E-4942F53002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1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5000" dirty="0">
                <a:latin typeface="Helvetica Neue"/>
                <a:ea typeface="Helvetica Neue"/>
                <a:cs typeface="Helvetica Neue"/>
                <a:sym typeface="Helvetica Neue"/>
              </a:rPr>
              <a:t>Caso de filas complejas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8FCC5-23E5-463F-98EF-D1980C3A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complejidad de modelos reales: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9816C1B-1510-433B-90B4-814E589D6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5411"/>
                <a:ext cx="7886700" cy="270305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s-AR" dirty="0"/>
                  <a:t>1- Personas se desmotivan en función del largo de la fila y disminuye su llegada:</a:t>
                </a:r>
              </a:p>
              <a:p>
                <a:pPr marL="0" indent="0" algn="ctr"/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b="1" dirty="0"/>
                  <a:t> </a:t>
                </a:r>
                <a:r>
                  <a:rPr lang="es-AR" dirty="0"/>
                  <a:t>siendo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AR" dirty="0"/>
                  <a:t> largo de la fila en tiempo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s-AR" dirty="0"/>
              </a:p>
              <a:p>
                <a:pPr marL="0" indent="0"/>
                <a:endParaRPr lang="es-AR" dirty="0"/>
              </a:p>
              <a:p>
                <a:r>
                  <a:rPr lang="es-AR" dirty="0"/>
                  <a:t>2- Cajeros al sentir la impaciencia en la fila trabajan más nerviosos y con menor eficacia. La performance es función del largo de la fila.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9816C1B-1510-433B-90B4-814E589D6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5411"/>
                <a:ext cx="7886700" cy="27030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84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C108D04-48E3-4495-B5AB-22BD98099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222" y="279382"/>
                <a:ext cx="7886700" cy="2586093"/>
              </a:xfrm>
            </p:spPr>
            <p:txBody>
              <a:bodyPr/>
              <a:lstStyle/>
              <a:p>
                <a:r>
                  <a:rPr lang="es-AR" dirty="0"/>
                  <a:t>El analista elige arbitrariamente modelizar el punto 1 con una función sigmoidal suave: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𝑠𝑢𝑎𝑣𝑒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  <a:p>
                <a:pPr marL="0" indent="0"/>
                <a:endParaRPr lang="es-AR" dirty="0"/>
              </a:p>
              <a:p>
                <a:r>
                  <a:rPr lang="es-AR" dirty="0"/>
                  <a:t>Se elige arbitrariamente modelizar el punto 1 con una función sigmoidal fuerte: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𝑓𝑢𝑒𝑟𝑡𝑒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  <a:p>
                <a:pPr marL="0" indent="0"/>
                <a:endParaRPr lang="es-AR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C108D04-48E3-4495-B5AB-22BD98099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222" y="279382"/>
                <a:ext cx="7886700" cy="2586093"/>
              </a:xfrm>
              <a:blipFill>
                <a:blip r:embed="rId2"/>
                <a:stretch>
                  <a:fillRect r="-309" b="-5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esultado de imagen para sigmoid">
            <a:extLst>
              <a:ext uri="{FF2B5EF4-FFF2-40B4-BE49-F238E27FC236}">
                <a16:creationId xmlns:a16="http://schemas.microsoft.com/office/drawing/2014/main" id="{1E18C331-EA66-429C-8003-35D0A35AE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86" y="2865475"/>
            <a:ext cx="4417828" cy="213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4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51C5A-0DB8-42EF-A180-87517CA2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8185741" cy="994172"/>
          </a:xfrm>
        </p:spPr>
        <p:txBody>
          <a:bodyPr/>
          <a:lstStyle/>
          <a:p>
            <a:r>
              <a:rPr lang="en-US" b="1" dirty="0"/>
              <a:t>M</a:t>
            </a:r>
            <a:r>
              <a:rPr lang="es-AR" b="1" dirty="0" err="1"/>
              <a:t>étodo</a:t>
            </a:r>
            <a:r>
              <a:rPr lang="es-AR" b="1" dirty="0"/>
              <a:t> de Monte Carlo para simulación de filas: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191AE6C-1527-45F6-8E1F-BA836C6E98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292" y="1451386"/>
                <a:ext cx="8203019" cy="2886698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AR" sz="1875" dirty="0">
                    <a:solidFill>
                      <a:srgbClr val="FF0000"/>
                    </a:solidFill>
                  </a:rPr>
                  <a:t>Loop</a:t>
                </a:r>
                <a:r>
                  <a:rPr lang="es-AR" sz="1875" dirty="0"/>
                  <a:t> en cantidad de </a:t>
                </a:r>
                <a:r>
                  <a:rPr lang="es-AR" sz="1875" b="1" dirty="0"/>
                  <a:t>iteraciones</a:t>
                </a:r>
                <a:r>
                  <a:rPr lang="es-AR" sz="1875" dirty="0"/>
                  <a:t> de Monte Carlo:</a:t>
                </a:r>
              </a:p>
              <a:p>
                <a:pPr marL="0" indent="0">
                  <a:buNone/>
                </a:pPr>
                <a:endParaRPr lang="es-AR" sz="1875" dirty="0"/>
              </a:p>
              <a:p>
                <a:pPr marL="0" indent="0">
                  <a:buNone/>
                </a:pPr>
                <a:r>
                  <a:rPr lang="es-AR" sz="1875" dirty="0"/>
                  <a:t>	- Simular sistema hasta el tiempo de corte.</a:t>
                </a:r>
              </a:p>
              <a:p>
                <a:pPr marL="0" indent="0">
                  <a:buNone/>
                </a:pPr>
                <a:r>
                  <a:rPr lang="es-AR" sz="1875" dirty="0"/>
                  <a:t>	- Calcular indicadores de la iteración i: </a:t>
                </a:r>
                <a14:m>
                  <m:oMath xmlns:m="http://schemas.openxmlformats.org/officeDocument/2006/math">
                    <m:r>
                      <a:rPr lang="es-AR" sz="1875" i="1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s-AR" sz="1875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75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AR" sz="1875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1875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sz="1875" i="1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s-AR" sz="1875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75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AR" sz="1875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1875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sz="1875" i="1" dirty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s-AR" sz="1875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75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AR" sz="1875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1875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sz="1875" i="1" dirty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s-AR" sz="1875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75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AR" sz="1875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AR" sz="1875" dirty="0"/>
              </a:p>
              <a:p>
                <a:pPr marL="0" indent="0">
                  <a:buNone/>
                </a:pPr>
                <a:endParaRPr lang="es-AR" sz="1875" dirty="0"/>
              </a:p>
              <a:p>
                <a:pPr marL="0" indent="0">
                  <a:buNone/>
                </a:pPr>
                <a:r>
                  <a:rPr lang="es-AR" sz="1875" dirty="0"/>
                  <a:t>Calcular media de indicadores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sz="1875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875" i="1">
                            <a:latin typeface="Cambria Math" panose="02040503050406030204" pitchFamily="18" charset="0"/>
                          </a:rPr>
                          <m:t>𝑤𝑞</m:t>
                        </m:r>
                      </m:e>
                    </m:acc>
                    <m:r>
                      <a:rPr lang="es-AR" sz="1875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s-AR" sz="1875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875" i="1">
                            <a:latin typeface="Cambria Math" panose="02040503050406030204" pitchFamily="18" charset="0"/>
                          </a:rPr>
                          <m:t>𝑤𝑠</m:t>
                        </m:r>
                      </m:e>
                    </m:acc>
                  </m:oMath>
                </a14:m>
                <a:r>
                  <a:rPr lang="es-AR" sz="1875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sz="1875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875" i="1">
                            <a:latin typeface="Cambria Math" panose="02040503050406030204" pitchFamily="18" charset="0"/>
                          </a:rPr>
                          <m:t>𝑙𝑞</m:t>
                        </m:r>
                      </m:e>
                    </m:acc>
                  </m:oMath>
                </a14:m>
                <a:r>
                  <a:rPr lang="es-AR" sz="1875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sz="1875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875" i="1">
                            <a:latin typeface="Cambria Math" panose="02040503050406030204" pitchFamily="18" charset="0"/>
                          </a:rPr>
                          <m:t>𝑙𝑠</m:t>
                        </m:r>
                      </m:e>
                    </m:acc>
                  </m:oMath>
                </a14:m>
                <a:endParaRPr lang="es-AR" sz="1875" dirty="0"/>
              </a:p>
              <a:p>
                <a:pPr marL="0" indent="0">
                  <a:buNone/>
                </a:pPr>
                <a:endParaRPr lang="en-US" sz="1875" dirty="0"/>
              </a:p>
            </p:txBody>
          </p:sp>
        </mc:Choice>
        <mc:Fallback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191AE6C-1527-45F6-8E1F-BA836C6E9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92" y="1451386"/>
                <a:ext cx="8203019" cy="2886698"/>
              </a:xfrm>
              <a:prstGeom prst="rect">
                <a:avLst/>
              </a:prstGeom>
              <a:blipFill>
                <a:blip r:embed="rId2"/>
                <a:stretch>
                  <a:fillRect l="-892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2627B47-2FF7-485C-97C9-E45DE391F46E}"/>
              </a:ext>
            </a:extLst>
          </p:cNvPr>
          <p:cNvCxnSpPr>
            <a:cxnSpLocks/>
          </p:cNvCxnSpPr>
          <p:nvPr/>
        </p:nvCxnSpPr>
        <p:spPr>
          <a:xfrm>
            <a:off x="1044650" y="1741082"/>
            <a:ext cx="0" cy="13848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04BBC-D641-49E9-B453-712FEF0A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963023"/>
            <a:ext cx="7134446" cy="994172"/>
          </a:xfrm>
        </p:spPr>
        <p:txBody>
          <a:bodyPr/>
          <a:lstStyle/>
          <a:p>
            <a:r>
              <a:rPr lang="es-AR" b="1" dirty="0"/>
              <a:t>Eventos de la simulación de cada iteración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690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88DE1-13D4-41A4-A121-96ECBB02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86070"/>
            <a:ext cx="7886700" cy="545002"/>
          </a:xfrm>
        </p:spPr>
        <p:txBody>
          <a:bodyPr/>
          <a:lstStyle/>
          <a:p>
            <a:r>
              <a:rPr lang="es-AR" b="1" dirty="0"/>
              <a:t>Evento: Llegada de un cliente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672A8-4EB3-49A1-BECC-88AADB0D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24065"/>
            <a:ext cx="8203019" cy="4133366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s-AR" sz="1875" dirty="0">
                <a:solidFill>
                  <a:srgbClr val="FF0000"/>
                </a:solidFill>
              </a:rPr>
              <a:t>Si</a:t>
            </a:r>
            <a:r>
              <a:rPr lang="es-AR" sz="1875" dirty="0"/>
              <a:t> </a:t>
            </a:r>
            <a:r>
              <a:rPr lang="es-AR" sz="1875" i="1" dirty="0"/>
              <a:t>tipo</a:t>
            </a:r>
            <a:r>
              <a:rPr lang="es-AR" sz="1875" dirty="0"/>
              <a:t> EVENTO es ´´llegada´´:</a:t>
            </a:r>
          </a:p>
          <a:p>
            <a:pPr marL="0" indent="0"/>
            <a:r>
              <a:rPr lang="es-AR" sz="1875" dirty="0"/>
              <a:t>	</a:t>
            </a:r>
            <a:r>
              <a:rPr lang="es-AR" sz="1875" dirty="0">
                <a:solidFill>
                  <a:srgbClr val="FF0000"/>
                </a:solidFill>
              </a:rPr>
              <a:t>si</a:t>
            </a:r>
            <a:r>
              <a:rPr lang="es-AR" sz="1875" dirty="0"/>
              <a:t> hay alguna caja libre:</a:t>
            </a:r>
          </a:p>
          <a:p>
            <a:pPr marL="0" indent="0"/>
            <a:r>
              <a:rPr lang="es-AR" sz="1875" dirty="0"/>
              <a:t>		seleccionar caja libre al azar</a:t>
            </a:r>
          </a:p>
          <a:p>
            <a:pPr marL="0" indent="0"/>
            <a:r>
              <a:rPr lang="es-AR" sz="1875" dirty="0"/>
              <a:t>		cambiar el estado de la caja a ocupada.</a:t>
            </a:r>
          </a:p>
          <a:p>
            <a:pPr marL="0" indent="0"/>
            <a:r>
              <a:rPr lang="es-AR" sz="1875" dirty="0"/>
              <a:t>		</a:t>
            </a:r>
            <a:r>
              <a:rPr lang="es-AR" sz="1875" b="1" dirty="0" err="1">
                <a:solidFill>
                  <a:srgbClr val="0070C0"/>
                </a:solidFill>
              </a:rPr>
              <a:t>samplear</a:t>
            </a:r>
            <a:r>
              <a:rPr lang="es-AR" sz="1875" b="1" dirty="0">
                <a:solidFill>
                  <a:srgbClr val="0070C0"/>
                </a:solidFill>
              </a:rPr>
              <a:t> </a:t>
            </a:r>
            <a:r>
              <a:rPr lang="es-AR" sz="1875" b="1" dirty="0" err="1">
                <a:solidFill>
                  <a:srgbClr val="0070C0"/>
                </a:solidFill>
              </a:rPr>
              <a:t>t_salida</a:t>
            </a:r>
            <a:r>
              <a:rPr lang="es-AR" sz="1875" b="1" dirty="0">
                <a:solidFill>
                  <a:srgbClr val="0070C0"/>
                </a:solidFill>
              </a:rPr>
              <a:t>(distribución exponencial, mu(</a:t>
            </a:r>
            <a:r>
              <a:rPr lang="es-AR" sz="1875" b="1" dirty="0" err="1">
                <a:solidFill>
                  <a:srgbClr val="0070C0"/>
                </a:solidFill>
              </a:rPr>
              <a:t>largo_fila</a:t>
            </a:r>
            <a:r>
              <a:rPr lang="es-AR" sz="1875" b="1" dirty="0">
                <a:solidFill>
                  <a:srgbClr val="0070C0"/>
                </a:solidFill>
              </a:rPr>
              <a:t>))</a:t>
            </a:r>
          </a:p>
          <a:p>
            <a:pPr marL="0" indent="0"/>
            <a:r>
              <a:rPr lang="es-AR" sz="1875" dirty="0"/>
              <a:t>		crear EVENTO(t: </a:t>
            </a:r>
            <a:r>
              <a:rPr lang="es-AR" sz="1875" dirty="0" err="1"/>
              <a:t>t_salida</a:t>
            </a:r>
            <a:r>
              <a:rPr lang="es-AR" sz="1875" dirty="0"/>
              <a:t>, tipo: salida, </a:t>
            </a:r>
            <a:r>
              <a:rPr lang="es-AR" sz="1875" dirty="0" err="1"/>
              <a:t>Nº</a:t>
            </a:r>
            <a:r>
              <a:rPr lang="es-AR" sz="1875" dirty="0"/>
              <a:t> cliente)</a:t>
            </a:r>
          </a:p>
          <a:p>
            <a:pPr marL="0" indent="0"/>
            <a:r>
              <a:rPr lang="es-AR" sz="1875" dirty="0"/>
              <a:t>	</a:t>
            </a:r>
            <a:r>
              <a:rPr lang="es-AR" sz="1875" dirty="0">
                <a:solidFill>
                  <a:srgbClr val="FF0000"/>
                </a:solidFill>
              </a:rPr>
              <a:t>si </a:t>
            </a:r>
            <a:r>
              <a:rPr lang="es-AR" sz="1875" dirty="0"/>
              <a:t>no hay cajas libres:</a:t>
            </a:r>
          </a:p>
          <a:p>
            <a:pPr marL="0" indent="0"/>
            <a:r>
              <a:rPr lang="es-AR" sz="1875" dirty="0"/>
              <a:t>		cliente espera en la fila.</a:t>
            </a:r>
          </a:p>
          <a:p>
            <a:pPr marL="0" indent="0"/>
            <a:r>
              <a:rPr lang="es-AR" sz="1875" dirty="0"/>
              <a:t>	</a:t>
            </a:r>
            <a:r>
              <a:rPr lang="es-AR" sz="1875" b="1" dirty="0" err="1">
                <a:solidFill>
                  <a:srgbClr val="0070C0"/>
                </a:solidFill>
              </a:rPr>
              <a:t>samplear</a:t>
            </a:r>
            <a:r>
              <a:rPr lang="es-AR" sz="1875" b="1" dirty="0">
                <a:solidFill>
                  <a:srgbClr val="0070C0"/>
                </a:solidFill>
              </a:rPr>
              <a:t> </a:t>
            </a:r>
            <a:r>
              <a:rPr lang="es-AR" sz="1875" b="1" dirty="0" err="1">
                <a:solidFill>
                  <a:srgbClr val="0070C0"/>
                </a:solidFill>
              </a:rPr>
              <a:t>t_llegada</a:t>
            </a:r>
            <a:r>
              <a:rPr lang="es-AR" sz="1875" b="1" dirty="0">
                <a:solidFill>
                  <a:srgbClr val="0070C0"/>
                </a:solidFill>
              </a:rPr>
              <a:t>(distribución exponencial, lambda(</a:t>
            </a:r>
            <a:r>
              <a:rPr lang="es-AR" sz="1875" b="1" dirty="0" err="1">
                <a:solidFill>
                  <a:srgbClr val="0070C0"/>
                </a:solidFill>
              </a:rPr>
              <a:t>largo_fila</a:t>
            </a:r>
            <a:r>
              <a:rPr lang="es-AR" sz="1875" b="1" dirty="0">
                <a:solidFill>
                  <a:srgbClr val="0070C0"/>
                </a:solidFill>
              </a:rPr>
              <a:t>))</a:t>
            </a:r>
          </a:p>
          <a:p>
            <a:pPr marL="0" indent="0"/>
            <a:r>
              <a:rPr lang="es-AR" sz="1875" dirty="0"/>
              <a:t>	crear EVENTO(t: </a:t>
            </a:r>
            <a:r>
              <a:rPr lang="es-AR" sz="1875" dirty="0" err="1"/>
              <a:t>t_llegada</a:t>
            </a:r>
            <a:r>
              <a:rPr lang="es-AR" sz="1875" dirty="0"/>
              <a:t>, tipo: llegada, </a:t>
            </a:r>
            <a:r>
              <a:rPr lang="es-AR" sz="1875" dirty="0" err="1"/>
              <a:t>Nº</a:t>
            </a:r>
            <a:r>
              <a:rPr lang="es-AR" sz="1875" dirty="0"/>
              <a:t> cliente)</a:t>
            </a:r>
          </a:p>
          <a:p>
            <a:pPr marL="0" indent="0"/>
            <a:endParaRPr lang="es-AR" sz="1875" dirty="0"/>
          </a:p>
          <a:p>
            <a:pPr marL="0" indent="0"/>
            <a:endParaRPr lang="en-US" sz="1875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8164167-0BBC-485C-B900-B402071F0A60}"/>
              </a:ext>
            </a:extLst>
          </p:cNvPr>
          <p:cNvCxnSpPr>
            <a:cxnSpLocks/>
          </p:cNvCxnSpPr>
          <p:nvPr/>
        </p:nvCxnSpPr>
        <p:spPr>
          <a:xfrm>
            <a:off x="1687919" y="1509824"/>
            <a:ext cx="0" cy="1355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CB42109-A386-46BA-A171-F37F84066865}"/>
              </a:ext>
            </a:extLst>
          </p:cNvPr>
          <p:cNvCxnSpPr>
            <a:cxnSpLocks/>
          </p:cNvCxnSpPr>
          <p:nvPr/>
        </p:nvCxnSpPr>
        <p:spPr>
          <a:xfrm>
            <a:off x="991487" y="1172240"/>
            <a:ext cx="0" cy="3064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2AD6DFB-B635-4085-B516-53FE9D1F592A}"/>
              </a:ext>
            </a:extLst>
          </p:cNvPr>
          <p:cNvCxnSpPr>
            <a:cxnSpLocks/>
          </p:cNvCxnSpPr>
          <p:nvPr/>
        </p:nvCxnSpPr>
        <p:spPr>
          <a:xfrm>
            <a:off x="1679944" y="3312042"/>
            <a:ext cx="0" cy="215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8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88DE1-13D4-41A4-A121-96ECBB02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86070"/>
            <a:ext cx="7886700" cy="545002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Evento: Salida de un cliente</a:t>
            </a:r>
            <a:endParaRPr lang="en-US" sz="1350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672A8-4EB3-49A1-BECC-88AADB0D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24065"/>
            <a:ext cx="8203019" cy="4133366"/>
          </a:xfrm>
        </p:spPr>
        <p:txBody>
          <a:bodyPr>
            <a:normAutofit/>
          </a:bodyPr>
          <a:lstStyle/>
          <a:p>
            <a:pPr marL="0" indent="0"/>
            <a:r>
              <a:rPr lang="es-AR" sz="1875" dirty="0">
                <a:solidFill>
                  <a:srgbClr val="FF0000"/>
                </a:solidFill>
              </a:rPr>
              <a:t>Si</a:t>
            </a:r>
            <a:r>
              <a:rPr lang="es-AR" sz="1875" dirty="0"/>
              <a:t> </a:t>
            </a:r>
            <a:r>
              <a:rPr lang="es-AR" sz="1875" i="1" dirty="0"/>
              <a:t>tipo</a:t>
            </a:r>
            <a:r>
              <a:rPr lang="es-AR" sz="1875" dirty="0"/>
              <a:t> EVENTO es ´´salida´´:	</a:t>
            </a:r>
          </a:p>
          <a:p>
            <a:pPr marL="0" indent="0"/>
            <a:r>
              <a:rPr lang="es-AR" sz="1875" dirty="0"/>
              <a:t>	</a:t>
            </a:r>
            <a:r>
              <a:rPr lang="es-AR" sz="1875" dirty="0">
                <a:solidFill>
                  <a:srgbClr val="FF0000"/>
                </a:solidFill>
              </a:rPr>
              <a:t>si</a:t>
            </a:r>
            <a:r>
              <a:rPr lang="es-AR" sz="1875" dirty="0"/>
              <a:t> hay clientes esperando en fila:</a:t>
            </a:r>
          </a:p>
          <a:p>
            <a:pPr marL="0" indent="0"/>
            <a:r>
              <a:rPr lang="es-AR" sz="1875" dirty="0"/>
              <a:t>		quitar cliente de la fila</a:t>
            </a:r>
          </a:p>
          <a:p>
            <a:pPr marL="0" indent="0"/>
            <a:r>
              <a:rPr lang="es-AR" sz="1875" dirty="0"/>
              <a:t>		</a:t>
            </a:r>
            <a:r>
              <a:rPr lang="es-AR" sz="1875" b="1" dirty="0" err="1">
                <a:solidFill>
                  <a:srgbClr val="0070C0"/>
                </a:solidFill>
              </a:rPr>
              <a:t>samplear</a:t>
            </a:r>
            <a:r>
              <a:rPr lang="es-AR" sz="1875" b="1" dirty="0">
                <a:solidFill>
                  <a:srgbClr val="0070C0"/>
                </a:solidFill>
              </a:rPr>
              <a:t> </a:t>
            </a:r>
            <a:r>
              <a:rPr lang="es-AR" sz="1875" b="1" dirty="0" err="1">
                <a:solidFill>
                  <a:srgbClr val="0070C0"/>
                </a:solidFill>
              </a:rPr>
              <a:t>t_salida</a:t>
            </a:r>
            <a:r>
              <a:rPr lang="es-AR" sz="1875" b="1" dirty="0">
                <a:solidFill>
                  <a:srgbClr val="0070C0"/>
                </a:solidFill>
              </a:rPr>
              <a:t> (distribución exponencial, mu(</a:t>
            </a:r>
            <a:r>
              <a:rPr lang="es-AR" sz="1875" b="1" dirty="0" err="1">
                <a:solidFill>
                  <a:srgbClr val="0070C0"/>
                </a:solidFill>
              </a:rPr>
              <a:t>largo_fila</a:t>
            </a:r>
            <a:r>
              <a:rPr lang="es-AR" sz="1875" b="1" dirty="0">
                <a:solidFill>
                  <a:srgbClr val="0070C0"/>
                </a:solidFill>
              </a:rPr>
              <a:t>))</a:t>
            </a:r>
          </a:p>
          <a:p>
            <a:pPr marL="0" indent="0"/>
            <a:r>
              <a:rPr lang="es-AR" sz="1875" dirty="0"/>
              <a:t>		crear EVENTO(t: </a:t>
            </a:r>
            <a:r>
              <a:rPr lang="es-AR" sz="1875" dirty="0" err="1"/>
              <a:t>t_salida</a:t>
            </a:r>
            <a:r>
              <a:rPr lang="es-AR" sz="1875" dirty="0"/>
              <a:t>, tipo: salida, </a:t>
            </a:r>
            <a:r>
              <a:rPr lang="es-AR" sz="1875" dirty="0" err="1"/>
              <a:t>Nº</a:t>
            </a:r>
            <a:r>
              <a:rPr lang="es-AR" sz="1875" dirty="0"/>
              <a:t> cliente)</a:t>
            </a:r>
          </a:p>
          <a:p>
            <a:pPr marL="0" indent="0"/>
            <a:r>
              <a:rPr lang="es-AR" sz="1875" dirty="0"/>
              <a:t>	</a:t>
            </a:r>
            <a:r>
              <a:rPr lang="es-AR" sz="1875" dirty="0">
                <a:solidFill>
                  <a:srgbClr val="FF0000"/>
                </a:solidFill>
              </a:rPr>
              <a:t>si</a:t>
            </a:r>
            <a:r>
              <a:rPr lang="es-AR" sz="1875" dirty="0"/>
              <a:t> fila está vacía:</a:t>
            </a:r>
          </a:p>
          <a:p>
            <a:pPr marL="0" indent="0"/>
            <a:r>
              <a:rPr lang="es-AR" sz="1875" dirty="0"/>
              <a:t>		cambiar estado de la caja a libre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B48A08C-9DE3-4B36-B5C2-9AD04338761E}"/>
              </a:ext>
            </a:extLst>
          </p:cNvPr>
          <p:cNvCxnSpPr>
            <a:cxnSpLocks/>
          </p:cNvCxnSpPr>
          <p:nvPr/>
        </p:nvCxnSpPr>
        <p:spPr>
          <a:xfrm>
            <a:off x="991487" y="1172239"/>
            <a:ext cx="0" cy="20228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CFFF281-85EF-4B31-8897-3D2663F08035}"/>
              </a:ext>
            </a:extLst>
          </p:cNvPr>
          <p:cNvCxnSpPr>
            <a:cxnSpLocks/>
          </p:cNvCxnSpPr>
          <p:nvPr/>
        </p:nvCxnSpPr>
        <p:spPr>
          <a:xfrm>
            <a:off x="1666653" y="1512482"/>
            <a:ext cx="0" cy="959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6B7FDE3-0887-4C37-B72F-E340AA7B3B12}"/>
              </a:ext>
            </a:extLst>
          </p:cNvPr>
          <p:cNvCxnSpPr>
            <a:cxnSpLocks/>
          </p:cNvCxnSpPr>
          <p:nvPr/>
        </p:nvCxnSpPr>
        <p:spPr>
          <a:xfrm>
            <a:off x="1666653" y="2881423"/>
            <a:ext cx="0" cy="3136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4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4B904-C95D-4BA6-B13A-F2D1883B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Caso: M/M/1 vs M(</a:t>
            </a:r>
            <a:r>
              <a:rPr lang="es-AR" b="1" dirty="0" err="1"/>
              <a:t>var</a:t>
            </a:r>
            <a:r>
              <a:rPr lang="es-AR" b="1" dirty="0"/>
              <a:t>)/M(</a:t>
            </a:r>
            <a:r>
              <a:rPr lang="es-AR" b="1" dirty="0" err="1"/>
              <a:t>var</a:t>
            </a:r>
            <a:r>
              <a:rPr lang="es-AR" b="1" dirty="0"/>
              <a:t>)/1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332FC3-EF61-45AE-8A9D-55E74DDFB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188465"/>
                <a:ext cx="7930559" cy="304329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s-AR" u="sng" dirty="0"/>
                  <a:t>Objetivo:</a:t>
                </a:r>
                <a:endParaRPr lang="es-AR" dirty="0"/>
              </a:p>
              <a:p>
                <a:pPr lvl="1"/>
                <a:r>
                  <a:rPr lang="es-AR" dirty="0"/>
                  <a:t>Comparar performance del sistema con parámetros variables y constantes.</a:t>
                </a:r>
              </a:p>
              <a:p>
                <a:endParaRPr lang="es-AR" u="sng" dirty="0"/>
              </a:p>
              <a:p>
                <a:r>
                  <a:rPr lang="es-AR" u="sng" dirty="0"/>
                  <a:t>Datos recogidos:</a:t>
                </a:r>
                <a:r>
                  <a:rPr lang="es-AR" dirty="0"/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:12</m:t>
                      </m:r>
                    </m:oMath>
                  </m:oMathPara>
                </a14:m>
                <a:endParaRPr lang="es-AR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AR" dirty="0"/>
              </a:p>
              <a:p>
                <a:pPr lvl="1"/>
                <a:endParaRPr lang="es-AR" dirty="0"/>
              </a:p>
              <a:p>
                <a:r>
                  <a:rPr lang="es-AR" u="sng" dirty="0"/>
                  <a:t>Implementación:</a:t>
                </a:r>
                <a:r>
                  <a:rPr lang="es-AR" dirty="0"/>
                  <a:t> </a:t>
                </a:r>
              </a:p>
              <a:p>
                <a:pPr lvl="1"/>
                <a:r>
                  <a:rPr lang="es-AR" dirty="0"/>
                  <a:t>Método de Monte Carlo en Python.</a:t>
                </a:r>
                <a:endParaRPr lang="en-U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332FC3-EF61-45AE-8A9D-55E74DDFB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188465"/>
                <a:ext cx="7930559" cy="30432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F4845-A53E-430D-B42D-FCAF9DA3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43149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s-AR" sz="3150" dirty="0"/>
              <a:t>Resultados para 1 servidor, variable vs contante:</a:t>
            </a:r>
            <a:endParaRPr lang="en-US" sz="31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5F6AFA6-E2D9-4D37-9932-4CAA9992D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" t="12043" r="1835" b="1844"/>
          <a:stretch/>
        </p:blipFill>
        <p:spPr>
          <a:xfrm>
            <a:off x="1610833" y="1254643"/>
            <a:ext cx="5582093" cy="299838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46C9C2F-882A-4134-92E2-110C15CEA5F4}"/>
              </a:ext>
            </a:extLst>
          </p:cNvPr>
          <p:cNvSpPr/>
          <p:nvPr/>
        </p:nvSpPr>
        <p:spPr>
          <a:xfrm>
            <a:off x="464555" y="4253024"/>
            <a:ext cx="82148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000" b="1" dirty="0">
                <a:solidFill>
                  <a:srgbClr val="FF0000"/>
                </a:solidFill>
              </a:rPr>
              <a:t>Cuidado variable: 20% menos de clientes servidos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0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479</Words>
  <Application>Microsoft Office PowerPoint</Application>
  <PresentationFormat>Presentación en pantalla (16:9)</PresentationFormat>
  <Paragraphs>56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Helvetica Neue</vt:lpstr>
      <vt:lpstr>Cambria Math</vt:lpstr>
      <vt:lpstr>Arial</vt:lpstr>
      <vt:lpstr>biz</vt:lpstr>
      <vt:lpstr>Caso de filas complejas</vt:lpstr>
      <vt:lpstr>Ejemplo de complejidad de modelos reales:</vt:lpstr>
      <vt:lpstr>Presentación de PowerPoint</vt:lpstr>
      <vt:lpstr>Método de Monte Carlo para simulación de filas:</vt:lpstr>
      <vt:lpstr>Eventos de la simulación de cada iteración</vt:lpstr>
      <vt:lpstr>Evento: Llegada de un cliente</vt:lpstr>
      <vt:lpstr>Evento: Salida de un cliente</vt:lpstr>
      <vt:lpstr>Caso: M/M/1 vs M(var)/M(var)/1</vt:lpstr>
      <vt:lpstr>Resultados para 1 servidor, variable vs contante: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2</cp:revision>
  <dcterms:modified xsi:type="dcterms:W3CDTF">2021-04-03T14:01:40Z</dcterms:modified>
</cp:coreProperties>
</file>