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2" r:id="rId3"/>
    <p:sldId id="257" r:id="rId4"/>
    <p:sldId id="259" r:id="rId5"/>
    <p:sldId id="269" r:id="rId6"/>
    <p:sldId id="261" r:id="rId7"/>
    <p:sldId id="263" r:id="rId8"/>
    <p:sldId id="266" r:id="rId9"/>
    <p:sldId id="264" r:id="rId10"/>
    <p:sldId id="271" r:id="rId11"/>
    <p:sldId id="265" r:id="rId12"/>
    <p:sldId id="267" r:id="rId13"/>
    <p:sldId id="268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anzana" initials="RM" lastIdx="1" clrIdx="0">
    <p:extLst>
      <p:ext uri="{19B8F6BF-5375-455C-9EA6-DF929625EA0E}">
        <p15:presenceInfo xmlns:p15="http://schemas.microsoft.com/office/powerpoint/2012/main" userId="92aee47e022d0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67FE6-04DE-4E96-9438-EBC4C185CCE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1891E-76D2-4954-81E9-3C57926A3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9C358-0374-48C1-8BBC-A4D6E3417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AF4E93-6C28-46D5-8711-91B933B8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9279E-57C8-48D6-9FC6-A3BF971F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F7537-8DB9-4959-9CFA-7F91C4B7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33491-5882-4A7C-8160-7D69B3B7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DEA04-CB1B-47BF-BFD8-D30A127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DD4C53-4050-41F9-82E4-7AEBD24E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8ADCD-7F52-4CFF-A212-AA880475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88EB0-5753-403B-B28F-84D4007A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1F16E-A5F3-4B77-A820-4C829FE2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F619A-85AA-47A1-854F-F89D2F06F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BBC96-6844-4221-A12D-52226114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F1798-4C81-4230-9E47-03FE4F17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A2126-FB02-4A83-9DB7-D970B965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16D3A-C8DE-494C-AC78-068CECEC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1533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503833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23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1"/>
            <a:ext cx="12192000" cy="4691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4662139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4836035"/>
            <a:ext cx="10363200" cy="1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6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2192000" cy="15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503833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9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6256364" y="1600201"/>
            <a:ext cx="5326000" cy="49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05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12192000" cy="1533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503833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70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5699" y="1"/>
            <a:ext cx="12192000" cy="58751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5845828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4807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4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5FD1-D2A2-4F84-9099-B909230A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5C3C8-28B2-4870-BD69-5315270F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FE3EF-334F-49EF-8965-5C0FEDAB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C4839-FC45-4E51-98C9-573745DF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438CE-2151-49B9-8C00-8B8DBFE3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D240B-F4F1-4E21-9421-B7A73FDA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E4DBC5-0ECE-47DB-833F-D3E5AB30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1C003-2F4B-4B9A-A3E2-B8A639B9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CEB84-BF25-48BF-AD99-0245D67F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5EBB3-9FBB-455D-B92D-686BE521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543F-8C24-4E55-88DF-511F8F01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7CB94-6FA7-4395-9088-76CE1B24A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4A8E20-B12C-46A7-ACC5-13087ED8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B0A513-0E4F-43A6-BC14-EC91527A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07A77-2CAC-43E7-ADFE-4BAD7FAC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26D47-C1B2-4893-80F9-A95DA011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D813-A453-4910-B3B5-BC5D2281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CFA52-C569-4A82-8C27-2F69810F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FF7E86-34BC-4A7D-A266-D224C834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6D2192-49E1-4AE8-AF0C-0E4D8F9A7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9C43EA-C766-4E2E-B221-058C7941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98281B-22F3-4DCE-AA4E-14AA3D99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D82C02-FD56-4B25-A492-ED2B5A7C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81B57D-9268-4407-BF35-95931209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61E9A-F051-4374-BE6F-B52267D1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CE9399-0432-48A9-BEAC-5E544D58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3F0FFC-CA43-4331-9945-30A03478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BAF771-B631-43B1-BBE0-B48BA45C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0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F521F6-DF13-40E0-9E26-C2B42F29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65852F-5369-498F-87A8-BE8EFB3A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984BBD-F840-4A90-9016-EDD514EC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6C24-1ADA-43A0-8AD5-F1DD4CDC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F956E-6497-4FDB-ACDA-FB1ADEB4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3EBE9E-4012-4EF8-B7DF-27A16B4B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5348A-4DE8-4DA0-BF7A-406FA9B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824BEB-C8ED-4A59-B418-7ECA8033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0E815-3E99-4C8B-874C-E0A20435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E2274-7951-415D-867C-E7812E0E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AFA601-DF82-48B0-97DC-A2FA886F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9E831C-020B-46F3-A9B1-A214C894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20DC5-2301-48B0-92E0-10E470E8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86C44-75C6-4EAE-B205-8E0D7112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1610CB-3C7E-476A-BADC-04085231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6DF317-676D-4A76-951E-CAFA7B7F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A743B-2CB1-493F-A4D6-1A42CABB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1C2D4-370C-4128-817D-475F2DB90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A1B7-2A2C-462C-B6C0-0907BFAF1FE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09653-B956-499E-B401-157B98A51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818FF-8321-481F-978B-F514EDD2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5BC9-BDEE-4E51-AD43-3CE70E5949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5930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sz="6667" dirty="0">
                <a:latin typeface="Helvetica Neue"/>
                <a:ea typeface="Helvetica Neue"/>
                <a:cs typeface="Helvetica Neue"/>
                <a:sym typeface="Helvetica Neue"/>
              </a:rPr>
              <a:t>Tesla: </a:t>
            </a:r>
            <a:r>
              <a:rPr lang="es-AR" sz="4400" b="1" dirty="0"/>
              <a:t>Ejemplo de simulación discreta</a:t>
            </a:r>
            <a:endParaRPr sz="6667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sz="6667" dirty="0">
                <a:latin typeface="Helvetica Neue"/>
                <a:ea typeface="Helvetica Neue"/>
                <a:cs typeface="Helvetica Neue"/>
                <a:sym typeface="Helvetica Neue"/>
              </a:rPr>
              <a:t>Clase 13</a:t>
            </a:r>
            <a:endParaRPr sz="6667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55667" y="4836033"/>
            <a:ext cx="11821200" cy="1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2070"/>
            </a:pPr>
            <a:r>
              <a:rPr lang="en" sz="2760" dirty="0"/>
              <a:t>Investigación Operativa UTN FRBA 2020</a:t>
            </a:r>
            <a:endParaRPr sz="2760" dirty="0"/>
          </a:p>
          <a:p>
            <a:pPr marL="0" indent="0">
              <a:buSzPts val="2070"/>
            </a:pPr>
            <a:r>
              <a:rPr lang="en" sz="2760" dirty="0"/>
              <a:t>Curso: I4051</a:t>
            </a:r>
            <a:endParaRPr sz="2760" dirty="0"/>
          </a:p>
          <a:p>
            <a:pPr marL="0" indent="0">
              <a:buSzPts val="2070"/>
            </a:pPr>
            <a:r>
              <a:rPr lang="en" sz="2760" dirty="0"/>
              <a:t>Elaborado por: Rodrigo Maranzana</a:t>
            </a:r>
            <a:endParaRPr sz="2760" dirty="0"/>
          </a:p>
          <a:p>
            <a:pPr marL="0" indent="0">
              <a:buSzPts val="2070"/>
            </a:pPr>
            <a:r>
              <a:rPr lang="en" sz="276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2" descr="Resultado de imagen para tesla logo">
            <a:extLst>
              <a:ext uri="{FF2B5EF4-FFF2-40B4-BE49-F238E27FC236}">
                <a16:creationId xmlns:a16="http://schemas.microsoft.com/office/drawing/2014/main" id="{9E0ACEE0-01EB-4D50-B0C5-F889A1F2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33" y="4836033"/>
            <a:ext cx="20240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8DE1-13D4-41A4-A121-96ECBB02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48093"/>
            <a:ext cx="10515600" cy="726669"/>
          </a:xfrm>
        </p:spPr>
        <p:txBody>
          <a:bodyPr/>
          <a:lstStyle/>
          <a:p>
            <a:r>
              <a:rPr lang="es-AR" b="1" dirty="0"/>
              <a:t>Evento: Llegada de un vehículo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672A8-4EB3-49A1-BECC-88AADB0D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98753"/>
            <a:ext cx="10937359" cy="5511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</a:t>
            </a:r>
            <a:r>
              <a:rPr lang="es-AR" sz="2500" i="1" dirty="0"/>
              <a:t>tipo</a:t>
            </a:r>
            <a:r>
              <a:rPr lang="es-AR" sz="2500" dirty="0"/>
              <a:t> EVENTO es ´´llegada´´:</a:t>
            </a:r>
          </a:p>
          <a:p>
            <a:pPr marL="0" indent="0">
              <a:buNone/>
            </a:pPr>
            <a:r>
              <a:rPr lang="es-AR" sz="2500" dirty="0"/>
              <a:t>	revisar qué fila 1 o 2 (salida de m1 y m2) tiene menos vehículos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fila 1 tiene menos: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m1 está libre:</a:t>
            </a:r>
          </a:p>
          <a:p>
            <a:pPr marL="0" indent="0">
              <a:buNone/>
            </a:pPr>
            <a:r>
              <a:rPr lang="es-AR" sz="2500" dirty="0"/>
              <a:t>			cambiar estado m1 a ocupada.</a:t>
            </a:r>
          </a:p>
          <a:p>
            <a:pPr marL="0" indent="0">
              <a:buNone/>
            </a:pPr>
            <a:r>
              <a:rPr lang="es-AR" sz="2500" dirty="0"/>
              <a:t>			</a:t>
            </a:r>
            <a:r>
              <a:rPr lang="es-AR" sz="2500" b="1" dirty="0" err="1">
                <a:solidFill>
                  <a:srgbClr val="0070C0"/>
                </a:solidFill>
              </a:rPr>
              <a:t>samplear</a:t>
            </a:r>
            <a:r>
              <a:rPr lang="es-AR" sz="2500" b="1" dirty="0">
                <a:solidFill>
                  <a:srgbClr val="0070C0"/>
                </a:solidFill>
              </a:rPr>
              <a:t> </a:t>
            </a:r>
            <a:r>
              <a:rPr lang="es-AR" sz="2500" b="1" dirty="0" err="1">
                <a:solidFill>
                  <a:srgbClr val="0070C0"/>
                </a:solidFill>
              </a:rPr>
              <a:t>t_salida</a:t>
            </a:r>
            <a:r>
              <a:rPr lang="es-AR" sz="2500" b="1" dirty="0">
                <a:solidFill>
                  <a:srgbClr val="0070C0"/>
                </a:solidFill>
              </a:rPr>
              <a:t> de m1 (distribución normal)</a:t>
            </a:r>
          </a:p>
          <a:p>
            <a:pPr marL="0" indent="0">
              <a:buNone/>
            </a:pPr>
            <a:r>
              <a:rPr lang="es-AR" sz="2500" dirty="0"/>
              <a:t>			crear EVENTO(t: t_salida_m1, tipo: salida m1, </a:t>
            </a:r>
            <a:r>
              <a:rPr lang="es-AR" sz="2500" dirty="0" err="1"/>
              <a:t>Nº</a:t>
            </a:r>
            <a:r>
              <a:rPr lang="es-AR" sz="2500" dirty="0"/>
              <a:t> producto)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dirty="0">
                <a:solidFill>
                  <a:srgbClr val="FF0000"/>
                </a:solidFill>
              </a:rPr>
              <a:t>si </a:t>
            </a:r>
            <a:r>
              <a:rPr lang="es-AR" sz="2500" dirty="0"/>
              <a:t>m2 está libre:</a:t>
            </a:r>
          </a:p>
          <a:p>
            <a:pPr marL="0" indent="0">
              <a:buNone/>
            </a:pPr>
            <a:r>
              <a:rPr lang="es-AR" sz="2500" dirty="0"/>
              <a:t>			cambiar estado m2 a ocupado</a:t>
            </a:r>
          </a:p>
          <a:p>
            <a:pPr marL="0" indent="0">
              <a:buNone/>
            </a:pPr>
            <a:r>
              <a:rPr lang="es-AR" sz="2500" dirty="0"/>
              <a:t>			</a:t>
            </a:r>
            <a:r>
              <a:rPr lang="es-AR" sz="2500" b="1" dirty="0" err="1">
                <a:solidFill>
                  <a:srgbClr val="0070C0"/>
                </a:solidFill>
              </a:rPr>
              <a:t>samplear</a:t>
            </a:r>
            <a:r>
              <a:rPr lang="es-AR" sz="2500" b="1" dirty="0">
                <a:solidFill>
                  <a:srgbClr val="0070C0"/>
                </a:solidFill>
              </a:rPr>
              <a:t> </a:t>
            </a:r>
            <a:r>
              <a:rPr lang="es-AR" sz="2500" b="1" dirty="0" err="1">
                <a:solidFill>
                  <a:srgbClr val="0070C0"/>
                </a:solidFill>
              </a:rPr>
              <a:t>t_salida</a:t>
            </a:r>
            <a:r>
              <a:rPr lang="es-AR" sz="2500" b="1" dirty="0">
                <a:solidFill>
                  <a:srgbClr val="0070C0"/>
                </a:solidFill>
              </a:rPr>
              <a:t> de m2 (distribución normal)</a:t>
            </a:r>
          </a:p>
          <a:p>
            <a:pPr marL="0" indent="0">
              <a:buNone/>
            </a:pPr>
            <a:r>
              <a:rPr lang="es-AR" sz="2500" dirty="0"/>
              <a:t>			crear EVENTO(t: t_salida_m2, tipo: salida m2, </a:t>
            </a:r>
            <a:r>
              <a:rPr lang="es-AR" sz="2500" dirty="0" err="1"/>
              <a:t>Nº</a:t>
            </a:r>
            <a:r>
              <a:rPr lang="es-AR" sz="2500" dirty="0"/>
              <a:t> producto)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m1 y m2 ocupadas:</a:t>
            </a:r>
          </a:p>
          <a:p>
            <a:pPr marL="0" indent="0">
              <a:buNone/>
            </a:pPr>
            <a:r>
              <a:rPr lang="es-AR" sz="2500" dirty="0"/>
              <a:t>			almacenar vehículo en fila 0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fila 2 tiene igual o menos:</a:t>
            </a:r>
          </a:p>
          <a:p>
            <a:pPr marL="0" indent="0">
              <a:buNone/>
            </a:pPr>
            <a:r>
              <a:rPr lang="es-AR" sz="2500" dirty="0"/>
              <a:t>		repetir líneas anteriores invertidas (verificar primero m2 y luego m1)</a:t>
            </a:r>
          </a:p>
          <a:p>
            <a:pPr marL="0" indent="0">
              <a:buNone/>
            </a:pPr>
            <a:endParaRPr lang="en-US" sz="25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D0105BD-8819-4278-B31F-1A82D09D1A04}"/>
              </a:ext>
            </a:extLst>
          </p:cNvPr>
          <p:cNvCxnSpPr>
            <a:cxnSpLocks/>
          </p:cNvCxnSpPr>
          <p:nvPr/>
        </p:nvCxnSpPr>
        <p:spPr>
          <a:xfrm>
            <a:off x="3196857" y="2544726"/>
            <a:ext cx="0" cy="942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5D61BBA-AF24-4DF2-BBD9-550B9EF56FA4}"/>
              </a:ext>
            </a:extLst>
          </p:cNvPr>
          <p:cNvCxnSpPr>
            <a:cxnSpLocks/>
          </p:cNvCxnSpPr>
          <p:nvPr/>
        </p:nvCxnSpPr>
        <p:spPr>
          <a:xfrm>
            <a:off x="3196857" y="3958857"/>
            <a:ext cx="0" cy="818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8164167-0BBC-485C-B900-B402071F0A60}"/>
              </a:ext>
            </a:extLst>
          </p:cNvPr>
          <p:cNvCxnSpPr>
            <a:cxnSpLocks/>
          </p:cNvCxnSpPr>
          <p:nvPr/>
        </p:nvCxnSpPr>
        <p:spPr>
          <a:xfrm>
            <a:off x="2250558" y="2371061"/>
            <a:ext cx="0" cy="31082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CE94FD5-9EC5-4991-98C3-1EC3DAE4006B}"/>
              </a:ext>
            </a:extLst>
          </p:cNvPr>
          <p:cNvCxnSpPr>
            <a:cxnSpLocks/>
          </p:cNvCxnSpPr>
          <p:nvPr/>
        </p:nvCxnSpPr>
        <p:spPr>
          <a:xfrm>
            <a:off x="3196857" y="5312735"/>
            <a:ext cx="0" cy="287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CB42109-A386-46BA-A171-F37F84066865}"/>
              </a:ext>
            </a:extLst>
          </p:cNvPr>
          <p:cNvCxnSpPr>
            <a:cxnSpLocks/>
          </p:cNvCxnSpPr>
          <p:nvPr/>
        </p:nvCxnSpPr>
        <p:spPr>
          <a:xfrm>
            <a:off x="1321982" y="1562986"/>
            <a:ext cx="0" cy="4735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2AD6DFB-B635-4085-B516-53FE9D1F592A}"/>
              </a:ext>
            </a:extLst>
          </p:cNvPr>
          <p:cNvCxnSpPr>
            <a:cxnSpLocks/>
          </p:cNvCxnSpPr>
          <p:nvPr/>
        </p:nvCxnSpPr>
        <p:spPr>
          <a:xfrm>
            <a:off x="2250558" y="6010939"/>
            <a:ext cx="0" cy="287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8DE1-13D4-41A4-A121-96ECBB02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48093"/>
            <a:ext cx="10515600" cy="726669"/>
          </a:xfrm>
        </p:spPr>
        <p:txBody>
          <a:bodyPr>
            <a:normAutofit/>
          </a:bodyPr>
          <a:lstStyle/>
          <a:p>
            <a:r>
              <a:rPr lang="es-AR" b="1" dirty="0"/>
              <a:t>Evento: Salida de m1 </a:t>
            </a:r>
            <a:r>
              <a:rPr lang="es-AR" sz="1800" b="1" i="1" dirty="0"/>
              <a:t>(igual a evento salida m2)</a:t>
            </a:r>
            <a:endParaRPr lang="en-US" sz="1800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672A8-4EB3-49A1-BECC-88AADB0D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98753"/>
            <a:ext cx="10937359" cy="5511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</a:t>
            </a:r>
            <a:r>
              <a:rPr lang="es-AR" sz="2500" i="1" dirty="0"/>
              <a:t>tipo</a:t>
            </a:r>
            <a:r>
              <a:rPr lang="es-AR" sz="2500" dirty="0"/>
              <a:t> EVENTO es ´´salida de m1´´: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m3 está libre:</a:t>
            </a:r>
          </a:p>
          <a:p>
            <a:pPr marL="0" indent="0">
              <a:buNone/>
            </a:pPr>
            <a:r>
              <a:rPr lang="es-AR" sz="2500" dirty="0"/>
              <a:t>		cambiar estado m3 a ocupada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b="1" dirty="0" err="1">
                <a:solidFill>
                  <a:srgbClr val="0070C0"/>
                </a:solidFill>
              </a:rPr>
              <a:t>samplear</a:t>
            </a:r>
            <a:r>
              <a:rPr lang="es-AR" sz="2500" b="1" dirty="0">
                <a:solidFill>
                  <a:srgbClr val="0070C0"/>
                </a:solidFill>
              </a:rPr>
              <a:t> </a:t>
            </a:r>
            <a:r>
              <a:rPr lang="es-AR" sz="2500" b="1" dirty="0" err="1">
                <a:solidFill>
                  <a:srgbClr val="0070C0"/>
                </a:solidFill>
              </a:rPr>
              <a:t>t_salida</a:t>
            </a:r>
            <a:r>
              <a:rPr lang="es-AR" sz="2500" b="1" dirty="0">
                <a:solidFill>
                  <a:srgbClr val="0070C0"/>
                </a:solidFill>
              </a:rPr>
              <a:t> de m3 (distribución normal)</a:t>
            </a:r>
          </a:p>
          <a:p>
            <a:pPr marL="0" indent="0">
              <a:buNone/>
            </a:pPr>
            <a:r>
              <a:rPr lang="es-AR" sz="2500" dirty="0"/>
              <a:t>		crear EVENTO(t: t_salida_m3, tipo: salida m3, </a:t>
            </a:r>
            <a:r>
              <a:rPr lang="es-AR" sz="2500" dirty="0" err="1"/>
              <a:t>Nº</a:t>
            </a:r>
            <a:r>
              <a:rPr lang="es-AR" sz="2500" dirty="0"/>
              <a:t> producto)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m3 ocupada:</a:t>
            </a:r>
          </a:p>
          <a:p>
            <a:pPr marL="0" indent="0">
              <a:buNone/>
            </a:pPr>
            <a:r>
              <a:rPr lang="es-AR" sz="2500" dirty="0"/>
              <a:t>		almacenar vehículo en fila 1.</a:t>
            </a:r>
          </a:p>
          <a:p>
            <a:pPr marL="0" indent="0">
              <a:buNone/>
            </a:pPr>
            <a:r>
              <a:rPr lang="es-AR" sz="2500" dirty="0"/>
              <a:t>	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hay vehículos esperando en fila 0:</a:t>
            </a:r>
          </a:p>
          <a:p>
            <a:pPr marL="0" indent="0">
              <a:buNone/>
            </a:pPr>
            <a:r>
              <a:rPr lang="es-AR" sz="2500" dirty="0"/>
              <a:t>		obtener vehículo de fila 0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b="1" dirty="0" err="1">
                <a:solidFill>
                  <a:srgbClr val="0070C0"/>
                </a:solidFill>
              </a:rPr>
              <a:t>samplear</a:t>
            </a:r>
            <a:r>
              <a:rPr lang="es-AR" sz="2500" b="1" dirty="0">
                <a:solidFill>
                  <a:srgbClr val="0070C0"/>
                </a:solidFill>
              </a:rPr>
              <a:t> </a:t>
            </a:r>
            <a:r>
              <a:rPr lang="es-AR" sz="2500" b="1" dirty="0" err="1">
                <a:solidFill>
                  <a:srgbClr val="0070C0"/>
                </a:solidFill>
              </a:rPr>
              <a:t>t_salida</a:t>
            </a:r>
            <a:r>
              <a:rPr lang="es-AR" sz="2500" b="1" dirty="0">
                <a:solidFill>
                  <a:srgbClr val="0070C0"/>
                </a:solidFill>
              </a:rPr>
              <a:t> de m1 (distribución normal)</a:t>
            </a:r>
          </a:p>
          <a:p>
            <a:pPr marL="0" indent="0">
              <a:buNone/>
            </a:pPr>
            <a:r>
              <a:rPr lang="es-AR" sz="2500" dirty="0"/>
              <a:t>		crear EVENTO(t: t_salida_m1, tipo: salida m1, </a:t>
            </a:r>
            <a:r>
              <a:rPr lang="es-AR" sz="2500" dirty="0" err="1"/>
              <a:t>Nº</a:t>
            </a:r>
            <a:r>
              <a:rPr lang="es-AR" sz="2500" dirty="0"/>
              <a:t> producto)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fila 0 está vacía:</a:t>
            </a:r>
          </a:p>
          <a:p>
            <a:pPr marL="0" indent="0">
              <a:buNone/>
            </a:pPr>
            <a:r>
              <a:rPr lang="es-AR" sz="2500" dirty="0"/>
              <a:t>		cambiar estado m1 a libre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B48A08C-9DE3-4B36-B5C2-9AD04338761E}"/>
              </a:ext>
            </a:extLst>
          </p:cNvPr>
          <p:cNvCxnSpPr>
            <a:cxnSpLocks/>
          </p:cNvCxnSpPr>
          <p:nvPr/>
        </p:nvCxnSpPr>
        <p:spPr>
          <a:xfrm>
            <a:off x="1321982" y="1562986"/>
            <a:ext cx="0" cy="4635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CFFF281-85EF-4B31-8897-3D2663F08035}"/>
              </a:ext>
            </a:extLst>
          </p:cNvPr>
          <p:cNvCxnSpPr>
            <a:cxnSpLocks/>
          </p:cNvCxnSpPr>
          <p:nvPr/>
        </p:nvCxnSpPr>
        <p:spPr>
          <a:xfrm>
            <a:off x="2229293" y="1874874"/>
            <a:ext cx="0" cy="1024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6FBCE79-BEA4-4E17-9BE2-885177164DB6}"/>
              </a:ext>
            </a:extLst>
          </p:cNvPr>
          <p:cNvCxnSpPr>
            <a:cxnSpLocks/>
          </p:cNvCxnSpPr>
          <p:nvPr/>
        </p:nvCxnSpPr>
        <p:spPr>
          <a:xfrm>
            <a:off x="2222205" y="3315585"/>
            <a:ext cx="0" cy="326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0F539F7-3219-43F0-8945-C3DDE4F0A72A}"/>
              </a:ext>
            </a:extLst>
          </p:cNvPr>
          <p:cNvCxnSpPr>
            <a:cxnSpLocks/>
          </p:cNvCxnSpPr>
          <p:nvPr/>
        </p:nvCxnSpPr>
        <p:spPr>
          <a:xfrm>
            <a:off x="2222205" y="4494027"/>
            <a:ext cx="0" cy="637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1B8A97-760C-4914-B4CA-FA2334367FE9}"/>
              </a:ext>
            </a:extLst>
          </p:cNvPr>
          <p:cNvCxnSpPr>
            <a:cxnSpLocks/>
          </p:cNvCxnSpPr>
          <p:nvPr/>
        </p:nvCxnSpPr>
        <p:spPr>
          <a:xfrm>
            <a:off x="2211573" y="5872715"/>
            <a:ext cx="0" cy="326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4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8DE1-13D4-41A4-A121-96ECBB02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48093"/>
            <a:ext cx="10515600" cy="726669"/>
          </a:xfrm>
        </p:spPr>
        <p:txBody>
          <a:bodyPr>
            <a:normAutofit/>
          </a:bodyPr>
          <a:lstStyle/>
          <a:p>
            <a:r>
              <a:rPr lang="es-AR" b="1" dirty="0"/>
              <a:t>Evento: Salida de m3</a:t>
            </a:r>
            <a:endParaRPr lang="en-US" sz="1800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672A8-4EB3-49A1-BECC-88AADB0D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98753"/>
            <a:ext cx="10937359" cy="5511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</a:t>
            </a:r>
            <a:r>
              <a:rPr lang="es-AR" sz="2500" i="1" dirty="0"/>
              <a:t>tipo</a:t>
            </a:r>
            <a:r>
              <a:rPr lang="es-AR" sz="2500" dirty="0"/>
              <a:t> EVENTO es ´´salida de m3´´:</a:t>
            </a:r>
          </a:p>
          <a:p>
            <a:pPr marL="0" indent="0">
              <a:buNone/>
            </a:pPr>
            <a:r>
              <a:rPr lang="es-AR" sz="2500" dirty="0"/>
              <a:t>	revisar qué fila 1 o 2 (salida de m1 y m2) tiene más vehículos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fila 1 tiene más:</a:t>
            </a:r>
          </a:p>
          <a:p>
            <a:pPr marL="0" indent="0">
              <a:buNone/>
            </a:pPr>
            <a:r>
              <a:rPr lang="es-AR" sz="2500" dirty="0"/>
              <a:t>		obtener vehículo de fila 1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b="1" dirty="0" err="1">
                <a:solidFill>
                  <a:srgbClr val="0070C0"/>
                </a:solidFill>
              </a:rPr>
              <a:t>samplear</a:t>
            </a:r>
            <a:r>
              <a:rPr lang="es-AR" sz="2500" b="1" dirty="0">
                <a:solidFill>
                  <a:srgbClr val="0070C0"/>
                </a:solidFill>
              </a:rPr>
              <a:t> </a:t>
            </a:r>
            <a:r>
              <a:rPr lang="es-AR" sz="2500" b="1" dirty="0" err="1">
                <a:solidFill>
                  <a:srgbClr val="0070C0"/>
                </a:solidFill>
              </a:rPr>
              <a:t>t_salida</a:t>
            </a:r>
            <a:r>
              <a:rPr lang="es-AR" sz="2500" b="1" dirty="0">
                <a:solidFill>
                  <a:srgbClr val="0070C0"/>
                </a:solidFill>
              </a:rPr>
              <a:t> de m3 (distribución normal)</a:t>
            </a:r>
          </a:p>
          <a:p>
            <a:pPr marL="0" indent="0">
              <a:buNone/>
            </a:pPr>
            <a:r>
              <a:rPr lang="es-AR" sz="2500" dirty="0"/>
              <a:t>		crear EVENTO(t: t_salida_m3, tipo: salida m3, </a:t>
            </a:r>
            <a:r>
              <a:rPr lang="es-AR" sz="2500" dirty="0" err="1"/>
              <a:t>Nº</a:t>
            </a:r>
            <a:r>
              <a:rPr lang="es-AR" sz="2500" dirty="0"/>
              <a:t> producto)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fila 2 tiene más:</a:t>
            </a:r>
          </a:p>
          <a:p>
            <a:pPr marL="0" indent="0">
              <a:buNone/>
            </a:pPr>
            <a:r>
              <a:rPr lang="es-AR" sz="2500" dirty="0"/>
              <a:t>		obtener vehículo de fila 2</a:t>
            </a:r>
          </a:p>
          <a:p>
            <a:pPr marL="0" indent="0">
              <a:buNone/>
            </a:pPr>
            <a:r>
              <a:rPr lang="es-AR" sz="2500" dirty="0"/>
              <a:t>		</a:t>
            </a:r>
            <a:r>
              <a:rPr lang="es-AR" sz="2500" b="1" dirty="0" err="1">
                <a:solidFill>
                  <a:srgbClr val="0070C0"/>
                </a:solidFill>
              </a:rPr>
              <a:t>samplear</a:t>
            </a:r>
            <a:r>
              <a:rPr lang="es-AR" sz="2500" b="1" dirty="0">
                <a:solidFill>
                  <a:srgbClr val="0070C0"/>
                </a:solidFill>
              </a:rPr>
              <a:t> </a:t>
            </a:r>
            <a:r>
              <a:rPr lang="es-AR" sz="2500" b="1" dirty="0" err="1">
                <a:solidFill>
                  <a:srgbClr val="0070C0"/>
                </a:solidFill>
              </a:rPr>
              <a:t>t_salida</a:t>
            </a:r>
            <a:r>
              <a:rPr lang="es-AR" sz="2500" b="1" dirty="0">
                <a:solidFill>
                  <a:srgbClr val="0070C0"/>
                </a:solidFill>
              </a:rPr>
              <a:t> de m3 (distribución normal)</a:t>
            </a:r>
          </a:p>
          <a:p>
            <a:pPr marL="0" indent="0">
              <a:buNone/>
            </a:pPr>
            <a:r>
              <a:rPr lang="es-AR" sz="2500" dirty="0"/>
              <a:t>		crear EVENTO(t: t_salida_m3, tipo: salida m3, </a:t>
            </a:r>
            <a:r>
              <a:rPr lang="es-AR" sz="2500" dirty="0" err="1"/>
              <a:t>Nº</a:t>
            </a:r>
            <a:r>
              <a:rPr lang="es-AR" sz="2500" dirty="0"/>
              <a:t> producto)</a:t>
            </a:r>
          </a:p>
          <a:p>
            <a:pPr marL="0" indent="0">
              <a:buNone/>
            </a:pPr>
            <a:r>
              <a:rPr lang="es-AR" sz="2500" dirty="0"/>
              <a:t>	</a:t>
            </a:r>
            <a:r>
              <a:rPr lang="es-AR" sz="2500" dirty="0">
                <a:solidFill>
                  <a:srgbClr val="FF0000"/>
                </a:solidFill>
              </a:rPr>
              <a:t>si</a:t>
            </a:r>
            <a:r>
              <a:rPr lang="es-AR" sz="2500" dirty="0"/>
              <a:t> fila 1 y 2 no tienen vehículos:</a:t>
            </a:r>
          </a:p>
          <a:p>
            <a:pPr marL="0" indent="0">
              <a:buNone/>
            </a:pPr>
            <a:r>
              <a:rPr lang="es-AR" sz="2500" dirty="0"/>
              <a:t>		cambiar estado de m3 a libre.</a:t>
            </a:r>
          </a:p>
          <a:p>
            <a:pPr marL="0" indent="0">
              <a:buNone/>
            </a:pPr>
            <a:endParaRPr lang="es-AR" sz="2500" dirty="0"/>
          </a:p>
          <a:p>
            <a:pPr marL="0" indent="0">
              <a:buNone/>
            </a:pPr>
            <a:endParaRPr lang="es-AR" sz="2500" dirty="0"/>
          </a:p>
          <a:p>
            <a:pPr marL="0" indent="0">
              <a:buNone/>
            </a:pPr>
            <a:endParaRPr lang="es-AR" sz="25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B48A08C-9DE3-4B36-B5C2-9AD04338761E}"/>
              </a:ext>
            </a:extLst>
          </p:cNvPr>
          <p:cNvCxnSpPr>
            <a:cxnSpLocks/>
          </p:cNvCxnSpPr>
          <p:nvPr/>
        </p:nvCxnSpPr>
        <p:spPr>
          <a:xfrm>
            <a:off x="1321982" y="1562986"/>
            <a:ext cx="0" cy="4564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CFFF281-85EF-4B31-8897-3D2663F08035}"/>
              </a:ext>
            </a:extLst>
          </p:cNvPr>
          <p:cNvCxnSpPr>
            <a:cxnSpLocks/>
          </p:cNvCxnSpPr>
          <p:nvPr/>
        </p:nvCxnSpPr>
        <p:spPr>
          <a:xfrm>
            <a:off x="2222205" y="2404730"/>
            <a:ext cx="7088" cy="1024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6FBCE79-BEA4-4E17-9BE2-885177164DB6}"/>
              </a:ext>
            </a:extLst>
          </p:cNvPr>
          <p:cNvCxnSpPr>
            <a:cxnSpLocks/>
          </p:cNvCxnSpPr>
          <p:nvPr/>
        </p:nvCxnSpPr>
        <p:spPr>
          <a:xfrm>
            <a:off x="2222205" y="4082902"/>
            <a:ext cx="0" cy="1119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1B8A97-760C-4914-B4CA-FA2334367FE9}"/>
              </a:ext>
            </a:extLst>
          </p:cNvPr>
          <p:cNvCxnSpPr>
            <a:cxnSpLocks/>
          </p:cNvCxnSpPr>
          <p:nvPr/>
        </p:nvCxnSpPr>
        <p:spPr>
          <a:xfrm>
            <a:off x="2229293" y="5801831"/>
            <a:ext cx="0" cy="326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9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3D24B-397B-4257-91B1-D7C7D59D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232" y="2527078"/>
            <a:ext cx="7405577" cy="1325563"/>
          </a:xfrm>
        </p:spPr>
        <p:txBody>
          <a:bodyPr/>
          <a:lstStyle/>
          <a:p>
            <a:r>
              <a:rPr lang="es-AR" b="1" dirty="0"/>
              <a:t>Resultados en </a:t>
            </a:r>
            <a:r>
              <a:rPr lang="es-AR" b="1" dirty="0" err="1"/>
              <a:t>jupyter</a:t>
            </a:r>
            <a:r>
              <a:rPr lang="es-AR" b="1" dirty="0"/>
              <a:t> notebook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75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10CF78-9EB6-4987-AE05-DBFF97FC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8" y="792758"/>
            <a:ext cx="7156183" cy="3598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F5EBC54-DC4E-4238-9EA1-A3193A6020D8}"/>
              </a:ext>
            </a:extLst>
          </p:cNvPr>
          <p:cNvSpPr txBox="1"/>
          <p:nvPr/>
        </p:nvSpPr>
        <p:spPr>
          <a:xfrm>
            <a:off x="3165512" y="4665579"/>
            <a:ext cx="58609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Lo siento, pasamos del infierno de producción al infierno de la logística; pero este problema es más manejable. Estamos teniendo un rápido progreso.</a:t>
            </a:r>
          </a:p>
          <a:p>
            <a:r>
              <a:rPr lang="es-ES" dirty="0"/>
              <a:t>Debería estar resuelto cuanto antes.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2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tesla production hell">
            <a:extLst>
              <a:ext uri="{FF2B5EF4-FFF2-40B4-BE49-F238E27FC236}">
                <a16:creationId xmlns:a16="http://schemas.microsoft.com/office/drawing/2014/main" id="{B8563529-4879-49C7-A063-900E8102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"/>
            <a:ext cx="8991600" cy="6172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0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A687C-71DE-4704-BF3D-16B81F9C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Caso: línea de terminado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B33E9A-7822-40F8-8880-DE8CB9348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3" y="2830122"/>
            <a:ext cx="9443942" cy="3364151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565B6E4-802F-4670-88E3-C0707A8D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11"/>
            <a:ext cx="10515600" cy="1080608"/>
          </a:xfrm>
        </p:spPr>
        <p:txBody>
          <a:bodyPr/>
          <a:lstStyle/>
          <a:p>
            <a:r>
              <a:rPr lang="es-AR" dirty="0"/>
              <a:t>M1 y M2: bancos de prueba de performance.</a:t>
            </a:r>
          </a:p>
          <a:p>
            <a:r>
              <a:rPr lang="es-AR" dirty="0"/>
              <a:t>M3: control final de experiencia de usuario.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35A4-37FF-4957-BF5E-C32F88D1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Datos iniciales de simulación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4155A-D005-42E7-B260-C069543C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Codificar productos para futuros indicadores de tiempos.</a:t>
            </a:r>
          </a:p>
          <a:p>
            <a:r>
              <a:rPr lang="es-ES" dirty="0"/>
              <a:t>Tiempo de simulación: 4 horas.</a:t>
            </a:r>
          </a:p>
          <a:p>
            <a:r>
              <a:rPr lang="es-ES" dirty="0"/>
              <a:t>Objetivo: </a:t>
            </a:r>
          </a:p>
          <a:p>
            <a:pPr lvl="1"/>
            <a:r>
              <a:rPr lang="es-ES" i="1" dirty="0"/>
              <a:t>medir la cantidad de productos por hora.</a:t>
            </a:r>
          </a:p>
          <a:p>
            <a:pPr lvl="1"/>
            <a:r>
              <a:rPr lang="es-ES" i="1" dirty="0"/>
              <a:t>cantidad fabricada al final.</a:t>
            </a:r>
          </a:p>
          <a:p>
            <a:pPr lvl="1"/>
            <a:r>
              <a:rPr lang="es-ES" i="1" dirty="0"/>
              <a:t>cantidad máxima en filas.</a:t>
            </a:r>
          </a:p>
          <a:p>
            <a:pPr lvl="1"/>
            <a:r>
              <a:rPr lang="es-ES" i="1" dirty="0"/>
              <a:t>cantidad en filas por hora.</a:t>
            </a:r>
          </a:p>
        </p:txBody>
      </p:sp>
    </p:spTree>
    <p:extLst>
      <p:ext uri="{BB962C8B-B14F-4D97-AF65-F5344CB8AC3E}">
        <p14:creationId xmlns:p14="http://schemas.microsoft.com/office/powerpoint/2010/main" val="120187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0905A-6A9B-4139-83E9-7FE2BAD3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16" y="1889421"/>
            <a:ext cx="10515600" cy="4351338"/>
          </a:xfrm>
        </p:spPr>
        <p:txBody>
          <a:bodyPr>
            <a:normAutofit/>
          </a:bodyPr>
          <a:lstStyle/>
          <a:p>
            <a:r>
              <a:rPr lang="es-AR" dirty="0"/>
              <a:t> Filas de espera:</a:t>
            </a:r>
          </a:p>
          <a:p>
            <a:pPr lvl="1"/>
            <a:r>
              <a:rPr lang="es-AR" u="sng" dirty="0"/>
              <a:t>Atributo variable: </a:t>
            </a:r>
            <a:r>
              <a:rPr lang="es-AR" dirty="0"/>
              <a:t>cantidad en fila.</a:t>
            </a:r>
          </a:p>
          <a:p>
            <a:pPr lvl="1"/>
            <a:r>
              <a:rPr lang="es-AR" u="sng" dirty="0"/>
              <a:t>Atributo fijo: </a:t>
            </a:r>
            <a:r>
              <a:rPr lang="es-AR" dirty="0"/>
              <a:t>distribución y parámetros, política FIFO, entrega de la fila menor.</a:t>
            </a:r>
          </a:p>
          <a:p>
            <a:r>
              <a:rPr lang="es-AR" dirty="0"/>
              <a:t> Máquinas:</a:t>
            </a:r>
          </a:p>
          <a:p>
            <a:pPr lvl="1"/>
            <a:r>
              <a:rPr lang="es-AR" u="sng" dirty="0"/>
              <a:t>Atributo variable: </a:t>
            </a:r>
            <a:r>
              <a:rPr lang="es-AR" dirty="0"/>
              <a:t>libre/ocupada</a:t>
            </a:r>
          </a:p>
          <a:p>
            <a:pPr lvl="1"/>
            <a:r>
              <a:rPr lang="es-AR" u="sng" dirty="0"/>
              <a:t>Atributo fijo: </a:t>
            </a:r>
            <a:r>
              <a:rPr lang="es-AR" dirty="0"/>
              <a:t>distribución y parámetros.</a:t>
            </a:r>
          </a:p>
          <a:p>
            <a:r>
              <a:rPr lang="es-AR" dirty="0"/>
              <a:t> Vehículos:</a:t>
            </a:r>
          </a:p>
          <a:p>
            <a:pPr lvl="1"/>
            <a:r>
              <a:rPr lang="es-AR" u="sng" dirty="0"/>
              <a:t>Atributo variable: </a:t>
            </a:r>
            <a:r>
              <a:rPr lang="es-AR" dirty="0"/>
              <a:t>En máquina </a:t>
            </a:r>
            <a:r>
              <a:rPr lang="en-US" dirty="0"/>
              <a:t>“X” </a:t>
            </a:r>
            <a:r>
              <a:rPr lang="es-AR" dirty="0"/>
              <a:t>/ En fila de espera </a:t>
            </a:r>
            <a:r>
              <a:rPr lang="en-US" dirty="0"/>
              <a:t>“X” </a:t>
            </a:r>
            <a:endParaRPr lang="es-AR" dirty="0"/>
          </a:p>
          <a:p>
            <a:pPr lvl="1"/>
            <a:r>
              <a:rPr lang="es-AR" u="sng" dirty="0"/>
              <a:t>Atributo fijo: </a:t>
            </a:r>
            <a:r>
              <a:rPr lang="es-AR" dirty="0"/>
              <a:t>distribución de llegadas, productos iguales codificados.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DD14E6-9661-4C0B-ACF6-96FDF7CB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b="1" dirty="0"/>
              <a:t>Modelización: agentes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601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0905A-6A9B-4139-83E9-7FE2BAD3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48"/>
            <a:ext cx="10515600" cy="2200570"/>
          </a:xfrm>
        </p:spPr>
        <p:txBody>
          <a:bodyPr>
            <a:normAutofit/>
          </a:bodyPr>
          <a:lstStyle/>
          <a:p>
            <a:r>
              <a:rPr lang="es-AR" dirty="0"/>
              <a:t>Llegada de vehículo</a:t>
            </a:r>
          </a:p>
          <a:p>
            <a:r>
              <a:rPr lang="es-AR" dirty="0"/>
              <a:t>Salida de vehículo de máquina 1</a:t>
            </a:r>
          </a:p>
          <a:p>
            <a:r>
              <a:rPr lang="es-AR" dirty="0"/>
              <a:t>Salida de vehículo de máquina 2</a:t>
            </a:r>
          </a:p>
          <a:p>
            <a:r>
              <a:rPr lang="es-AR" dirty="0"/>
              <a:t>Salida de vehículo de máquina 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DD14E6-9661-4C0B-ACF6-96FDF7CB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b="1" dirty="0"/>
              <a:t>Modelización: eventos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9628C0-AB8C-4768-9F9C-9A4E50E46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90" y="3429000"/>
            <a:ext cx="9443942" cy="33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052F-A886-4E39-82DC-F2994AC8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Composición evento: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2A69E-B8DF-4415-9E44-B7FEA565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Tiempo (prioridad)</a:t>
            </a:r>
          </a:p>
          <a:p>
            <a:r>
              <a:rPr lang="es-AR" dirty="0"/>
              <a:t>Adicionales:</a:t>
            </a:r>
          </a:p>
          <a:p>
            <a:pPr lvl="1"/>
            <a:r>
              <a:rPr lang="es-AR" dirty="0"/>
              <a:t>Tipo de evento</a:t>
            </a:r>
          </a:p>
          <a:p>
            <a:pPr lvl="1"/>
            <a:r>
              <a:rPr lang="es-AR" dirty="0" err="1"/>
              <a:t>Nº</a:t>
            </a:r>
            <a:r>
              <a:rPr lang="es-AR" dirty="0"/>
              <a:t> de producto asociado al evento</a:t>
            </a:r>
          </a:p>
        </p:txBody>
      </p:sp>
    </p:spTree>
    <p:extLst>
      <p:ext uri="{BB962C8B-B14F-4D97-AF65-F5344CB8AC3E}">
        <p14:creationId xmlns:p14="http://schemas.microsoft.com/office/powerpoint/2010/main" val="214980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A7453E2-4D59-4292-B685-AB9322F562E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580978" y="2906601"/>
            <a:ext cx="0" cy="293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5D8610E-4591-4A86-8130-CF5575CF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Funcionamiento básico del simulador</a:t>
            </a:r>
            <a:endParaRPr lang="en-US" b="1" dirty="0"/>
          </a:p>
        </p:txBody>
      </p:sp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19E9226F-703D-4813-A2DD-D3018732BC38}"/>
              </a:ext>
            </a:extLst>
          </p:cNvPr>
          <p:cNvSpPr/>
          <p:nvPr/>
        </p:nvSpPr>
        <p:spPr>
          <a:xfrm>
            <a:off x="1180214" y="2360428"/>
            <a:ext cx="1481470" cy="102072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4A1B3F3-7F7C-42EE-A361-8A95E8FDFDE3}"/>
              </a:ext>
            </a:extLst>
          </p:cNvPr>
          <p:cNvCxnSpPr/>
          <p:nvPr/>
        </p:nvCxnSpPr>
        <p:spPr>
          <a:xfrm>
            <a:off x="2934586" y="2721935"/>
            <a:ext cx="1332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207B9E9-1FBB-4A39-B934-17C88553218F}"/>
              </a:ext>
            </a:extLst>
          </p:cNvPr>
          <p:cNvSpPr txBox="1"/>
          <p:nvPr/>
        </p:nvSpPr>
        <p:spPr>
          <a:xfrm>
            <a:off x="2755918" y="2870791"/>
            <a:ext cx="2912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NUEVO EVENTO</a:t>
            </a:r>
          </a:p>
          <a:p>
            <a:r>
              <a:rPr lang="es-AR" dirty="0"/>
              <a:t>(Actualización tiempo global)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3B5042-BBE5-40B3-B6AB-543E3908D3CB}"/>
              </a:ext>
            </a:extLst>
          </p:cNvPr>
          <p:cNvSpPr txBox="1"/>
          <p:nvPr/>
        </p:nvSpPr>
        <p:spPr>
          <a:xfrm>
            <a:off x="4540102" y="2537269"/>
            <a:ext cx="23483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¿Tipo de evento?</a:t>
            </a:r>
            <a:endParaRPr lang="en-U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90F4140-08C0-4348-ABD8-A26CE87877F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013944" y="2704214"/>
            <a:ext cx="1392865" cy="17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CBC8B9F-D349-4D4E-A2D0-90CFF434AD1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13944" y="2721935"/>
            <a:ext cx="1392864" cy="717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9E5570F-0224-4E79-B205-F67376A2FAD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013944" y="2721935"/>
            <a:ext cx="1392863" cy="162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46ED7A-0156-43F8-8D51-E29600B9F3B8}"/>
              </a:ext>
            </a:extLst>
          </p:cNvPr>
          <p:cNvSpPr txBox="1"/>
          <p:nvPr/>
        </p:nvSpPr>
        <p:spPr>
          <a:xfrm>
            <a:off x="8406809" y="2537269"/>
            <a:ext cx="23483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Llegada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EC9B56D-1C6F-4979-AA40-20C5A9FD8C61}"/>
              </a:ext>
            </a:extLst>
          </p:cNvPr>
          <p:cNvSpPr txBox="1"/>
          <p:nvPr/>
        </p:nvSpPr>
        <p:spPr>
          <a:xfrm>
            <a:off x="8406808" y="3254299"/>
            <a:ext cx="23483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Salida M1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8C0D98-221D-4069-B83F-A0B2893134D0}"/>
              </a:ext>
            </a:extLst>
          </p:cNvPr>
          <p:cNvSpPr txBox="1"/>
          <p:nvPr/>
        </p:nvSpPr>
        <p:spPr>
          <a:xfrm>
            <a:off x="8406807" y="4160506"/>
            <a:ext cx="23483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Salida M2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E0A56A3-FEE7-489F-9683-CBD93067F0C8}"/>
              </a:ext>
            </a:extLst>
          </p:cNvPr>
          <p:cNvSpPr txBox="1"/>
          <p:nvPr/>
        </p:nvSpPr>
        <p:spPr>
          <a:xfrm>
            <a:off x="8406806" y="5002576"/>
            <a:ext cx="23483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Salida M3</a:t>
            </a:r>
            <a:endParaRPr lang="en-U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B00F2D-08A6-44A9-A7E2-BE80B2F1ECB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13941" y="2700668"/>
            <a:ext cx="1392865" cy="2486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C06BCCA8-E16F-4257-9970-2B7B13AB9E0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817932" y="3342500"/>
            <a:ext cx="7763044" cy="25266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0566BE0-F619-4C5E-8C96-9DCEA78FA52C}"/>
              </a:ext>
            </a:extLst>
          </p:cNvPr>
          <p:cNvSpPr txBox="1"/>
          <p:nvPr/>
        </p:nvSpPr>
        <p:spPr>
          <a:xfrm>
            <a:off x="3234432" y="5475314"/>
            <a:ext cx="409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Genera evento a tiempo global + </a:t>
            </a:r>
            <a:r>
              <a:rPr lang="es-AR" dirty="0" err="1"/>
              <a:t>sampleo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1C6C3-CE64-4B44-B1AF-30DDDEB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Sampleo</a:t>
            </a:r>
            <a:r>
              <a:rPr lang="es-AR" b="1" dirty="0"/>
              <a:t> de tiempos: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11223-B6C0-407C-8A69-1B179FC2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Llegada:</a:t>
            </a:r>
          </a:p>
          <a:p>
            <a:pPr marL="457200" lvl="1" indent="0">
              <a:buNone/>
            </a:pPr>
            <a:r>
              <a:rPr lang="es-AR" b="1" dirty="0" err="1">
                <a:solidFill>
                  <a:srgbClr val="FF0000"/>
                </a:solidFill>
              </a:rPr>
              <a:t>t_entre_llegadas</a:t>
            </a:r>
            <a:r>
              <a:rPr lang="es-AR" dirty="0"/>
              <a:t> = Exponencial(tasa de llegadas)</a:t>
            </a:r>
          </a:p>
          <a:p>
            <a:pPr marL="457200" lvl="1" indent="0">
              <a:buNone/>
            </a:pPr>
            <a:r>
              <a:rPr lang="es-AR" b="1" dirty="0" err="1">
                <a:solidFill>
                  <a:srgbClr val="0070C0"/>
                </a:solidFill>
              </a:rPr>
              <a:t>t_de_llegada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r>
              <a:rPr lang="es-AR" dirty="0"/>
              <a:t>= </a:t>
            </a:r>
            <a:r>
              <a:rPr lang="es-AR" dirty="0" err="1"/>
              <a:t>t_global</a:t>
            </a:r>
            <a:r>
              <a:rPr lang="es-AR" dirty="0"/>
              <a:t> + </a:t>
            </a:r>
            <a:r>
              <a:rPr lang="es-AR" b="1" dirty="0" err="1">
                <a:solidFill>
                  <a:srgbClr val="FF0000"/>
                </a:solidFill>
              </a:rPr>
              <a:t>t_entre_llegadas</a:t>
            </a:r>
            <a:endParaRPr lang="es-A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s-AR" dirty="0"/>
              <a:t>Producción en cualquier máquina (todas </a:t>
            </a:r>
            <a:r>
              <a:rPr lang="es-AR" dirty="0" err="1"/>
              <a:t>distr</a:t>
            </a:r>
            <a:r>
              <a:rPr lang="es-AR" dirty="0"/>
              <a:t>. normal):</a:t>
            </a:r>
          </a:p>
          <a:p>
            <a:pPr marL="457200" lvl="1" indent="0">
              <a:buNone/>
            </a:pPr>
            <a:r>
              <a:rPr lang="es-AR" b="1" dirty="0" err="1">
                <a:solidFill>
                  <a:srgbClr val="FF0000"/>
                </a:solidFill>
              </a:rPr>
              <a:t>t_proceso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dirty="0"/>
              <a:t>= Normal(media, desvío)</a:t>
            </a:r>
          </a:p>
          <a:p>
            <a:pPr marL="457200" lvl="1" indent="0">
              <a:buNone/>
            </a:pPr>
            <a:r>
              <a:rPr lang="es-AR" b="1" dirty="0" err="1">
                <a:solidFill>
                  <a:srgbClr val="0070C0"/>
                </a:solidFill>
              </a:rPr>
              <a:t>t_de_salida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r>
              <a:rPr lang="es-AR" dirty="0"/>
              <a:t>= </a:t>
            </a:r>
            <a:r>
              <a:rPr lang="es-AR" dirty="0" err="1"/>
              <a:t>t_global</a:t>
            </a:r>
            <a:r>
              <a:rPr lang="es-AR" dirty="0"/>
              <a:t> + </a:t>
            </a:r>
            <a:r>
              <a:rPr lang="es-AR" b="1" dirty="0" err="1">
                <a:solidFill>
                  <a:srgbClr val="FF0000"/>
                </a:solidFill>
              </a:rPr>
              <a:t>t_proceso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84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811</Words>
  <Application>Microsoft Office PowerPoint</Application>
  <PresentationFormat>Panorámica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Tema de Office</vt:lpstr>
      <vt:lpstr>biz</vt:lpstr>
      <vt:lpstr>Tesla: Ejemplo de simulación discreta Clase 13</vt:lpstr>
      <vt:lpstr>Presentación de PowerPoint</vt:lpstr>
      <vt:lpstr>Caso: línea de terminado</vt:lpstr>
      <vt:lpstr>Datos iniciales de simulación</vt:lpstr>
      <vt:lpstr>Modelización: agentes</vt:lpstr>
      <vt:lpstr>Modelización: eventos</vt:lpstr>
      <vt:lpstr>Composición evento:</vt:lpstr>
      <vt:lpstr>Funcionamiento básico del simulador</vt:lpstr>
      <vt:lpstr>Sampleo de tiempos:</vt:lpstr>
      <vt:lpstr>Evento: Llegada de un vehículo</vt:lpstr>
      <vt:lpstr>Evento: Salida de m1 (igual a evento salida m2)</vt:lpstr>
      <vt:lpstr>Evento: Salida de m3</vt:lpstr>
      <vt:lpstr>Resultados en jupyter notebook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simulación discreta</dc:title>
  <dc:creator>Rodrigo Maranzana</dc:creator>
  <cp:lastModifiedBy>Rodrigo Maranzana</cp:lastModifiedBy>
  <cp:revision>15</cp:revision>
  <dcterms:created xsi:type="dcterms:W3CDTF">2019-04-02T04:32:49Z</dcterms:created>
  <dcterms:modified xsi:type="dcterms:W3CDTF">2021-04-02T21:06:25Z</dcterms:modified>
</cp:coreProperties>
</file>