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A980DE-0151-4C83-A769-46180FA05B98}">
  <a:tblStyle styleId="{F5A980DE-0151-4C83-A769-46180FA05B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90da174482_0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90da1744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0da174482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90da1744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0da174482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90da1744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0da174482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90da17448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da174482_0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90da17448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0da174482_0_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90da1744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Ejercicio resuelto Simplex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Clase 17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/>
              <a:t>Investigación Operativa UTN FRBA 2021</a:t>
            </a:r>
            <a:endParaRPr sz="207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/>
              <a:t>Curso: I4051</a:t>
            </a:r>
            <a:endParaRPr sz="207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/>
              <a:t>Elaborado por: Gabriel Boso</a:t>
            </a:r>
            <a:endParaRPr sz="207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/>
              <a:t>Docente: Martín Palazzo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Ejercicio 9</a:t>
            </a:r>
            <a:endParaRPr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0600" y="1460400"/>
            <a:ext cx="8510400" cy="2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Weenies and Buns es una planta procesadora de alimentos que fabrica 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hot dogs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pan 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hot dogs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Muelen su propia harina a una tasa máxima de 200 Kgs por semana. Cada pan requiere 0.1 Kgs.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Tienen un contrato con Pigland, Inc., que 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especifica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entrega de 800 Kgs de productos de puerco cada lunes. Cada hot dog requiere 1/4 de libra de producto de puerco.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cuenta con suficiente cantidad del resto de los ingredientes de ambos productos.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último, la mano de obra consiste en 5 empleados de tiempo completo (40 horas por semana). Cada hot dog requiere 3 minutos de trabajo y cada pan 2 minutos de este insumo.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hot dog proporciona una ganancia de 0,80 pesos y cada pan 0,30 pesos.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Weenies and Buns desea saber cuántos hot dogs y cuántos panes debe producir cada semana para lograr la ganancia más alta posible.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Formule un modelo de programación lineal para este problema.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Use el método gráfico para resolver el modelo.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endParaRPr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10"/>
          <p:cNvSpPr txBox="1"/>
          <p:nvPr/>
        </p:nvSpPr>
        <p:spPr>
          <a:xfrm>
            <a:off x="310600" y="1460400"/>
            <a:ext cx="8510400" cy="2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Muelen su propia harina a una tasa máxima de 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200 Kgs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por semana. Cada pan requiere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0.1 Kgs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Tienen un contrato con Pigland, Inc., que especifica la entrega de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800 Kgs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productos de puerco cada lunes. Cada hot dog requiere 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1/4 de libra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producto de puerco.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último, la mano de obra consiste en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5 empleados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tiempo completo (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 horas por semana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Cada hot dog requiere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3 minutos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trabajo y cada pan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 minutos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este insumo.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hot dog proporciona una ganancia de 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0,80 pesos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cada pan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0,30 pesos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10"/>
          <p:cNvSpPr/>
          <p:nvPr/>
        </p:nvSpPr>
        <p:spPr>
          <a:xfrm>
            <a:off x="4073125" y="2732475"/>
            <a:ext cx="332100" cy="12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1876800"/>
            <a:ext cx="11715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400" y="2638800"/>
            <a:ext cx="22383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2638800"/>
            <a:ext cx="16287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" y="3553200"/>
            <a:ext cx="19526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/>
          <p:nvPr/>
        </p:nvSpPr>
        <p:spPr>
          <a:xfrm>
            <a:off x="2549125" y="3799275"/>
            <a:ext cx="332100" cy="12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4200" y="3705600"/>
            <a:ext cx="17335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>
            <a:off x="5063725" y="3799275"/>
            <a:ext cx="332100" cy="12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62600" y="3705600"/>
            <a:ext cx="168592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10000" y="4467600"/>
            <a:ext cx="15716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Modelo</a:t>
            </a:r>
            <a:endParaRPr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310600" y="1460400"/>
            <a:ext cx="8510400" cy="2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Presentamos el modelo denotando en naranja las variables slack, estando en roja la correspondiente a cada 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restricción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2105400"/>
            <a:ext cx="4506450" cy="10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3629400"/>
            <a:ext cx="2436900" cy="9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 txBox="1"/>
          <p:nvPr/>
        </p:nvSpPr>
        <p:spPr>
          <a:xfrm>
            <a:off x="3137300" y="4232675"/>
            <a:ext cx="6537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Simplex</a:t>
            </a:r>
            <a:endParaRPr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78;p12"/>
          <p:cNvGraphicFramePr/>
          <p:nvPr/>
        </p:nvGraphicFramePr>
        <p:xfrm>
          <a:off x="219900" y="194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{F5A980DE-0151-4C83-A769-46180FA05B98}</a:tableStyleId>
              </a:tblPr>
              <a:tblGrid>
                <a:gridCol w="1307925"/>
                <a:gridCol w="868125"/>
                <a:gridCol w="1088025"/>
                <a:gridCol w="1088025"/>
                <a:gridCol w="1088025"/>
                <a:gridCol w="1088025"/>
                <a:gridCol w="1088025"/>
                <a:gridCol w="1088025"/>
              </a:tblGrid>
              <a:tr h="4145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 = 0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56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Coef. en Z de var. básica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Variable Básica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x1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x2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x3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x4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x5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x4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800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0.113398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x5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12000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 = 0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Zj - Cj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-0.3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-0.8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Simplex</a:t>
            </a:r>
            <a:endParaRPr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219900" y="194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{F5A980DE-0151-4C83-A769-46180FA05B98}</a:tableStyleId>
              </a:tblPr>
              <a:tblGrid>
                <a:gridCol w="1307925"/>
                <a:gridCol w="868125"/>
                <a:gridCol w="1088025"/>
                <a:gridCol w="1088025"/>
                <a:gridCol w="1088025"/>
                <a:gridCol w="1088025"/>
                <a:gridCol w="1088025"/>
                <a:gridCol w="1088025"/>
              </a:tblGrid>
              <a:tr h="4145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 = 0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56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Coef. en Z de var. básica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Variable Básica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x1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x2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x3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x4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x5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x4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800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0.113398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x5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12000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 = 0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Zj - Cj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-0.3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-0.8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86" name="Google Shape;86;p13"/>
          <p:cNvSpPr/>
          <p:nvPr/>
        </p:nvSpPr>
        <p:spPr>
          <a:xfrm>
            <a:off x="4572000" y="1948575"/>
            <a:ext cx="1088100" cy="294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219900" y="4060750"/>
            <a:ext cx="8704200" cy="43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368178"/>
            <a:ext cx="540067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5539975" y="4414850"/>
            <a:ext cx="600075" cy="589350"/>
          </a:xfrm>
          <a:custGeom>
            <a:rect b="b" l="l" r="r" t="t"/>
            <a:pathLst>
              <a:path extrusionOk="0" h="23574" w="24003">
                <a:moveTo>
                  <a:pt x="0" y="0"/>
                </a:moveTo>
                <a:lnTo>
                  <a:pt x="8573" y="10287"/>
                </a:lnTo>
                <a:lnTo>
                  <a:pt x="8573" y="4714"/>
                </a:lnTo>
                <a:lnTo>
                  <a:pt x="24003" y="2357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0" name="Google Shape;90;p13"/>
          <p:cNvSpPr txBox="1"/>
          <p:nvPr/>
        </p:nvSpPr>
        <p:spPr>
          <a:xfrm>
            <a:off x="6073375" y="4811800"/>
            <a:ext cx="600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pivot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Simplex</a:t>
            </a:r>
            <a:endParaRPr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219900" y="194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{F5A980DE-0151-4C83-A769-46180FA05B98}</a:tableStyleId>
              </a:tblPr>
              <a:tblGrid>
                <a:gridCol w="1307925"/>
                <a:gridCol w="868125"/>
                <a:gridCol w="1088025"/>
                <a:gridCol w="1088025"/>
                <a:gridCol w="1088025"/>
                <a:gridCol w="1088025"/>
                <a:gridCol w="1088025"/>
                <a:gridCol w="1088025"/>
              </a:tblGrid>
              <a:tr h="4145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 = 1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56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Coef. en Z de var. básica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Variable Básica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x1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x2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x3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x4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x5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x4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346.408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</a:t>
                      </a: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0.0756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</a:t>
                      </a: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0.0378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x2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2/3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1/3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 = 3200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Zj - Cj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7/30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8/30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Metodo Gráfico</a:t>
            </a:r>
            <a:endParaRPr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10600" y="1460400"/>
            <a:ext cx="8510400" cy="2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27" y="1298050"/>
            <a:ext cx="4874301" cy="384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