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  <p:sldMasterId id="2147483655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4" r:id="rId22"/>
    <p:sldId id="276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Cambria Math" panose="02040503050406030204" pitchFamily="18" charset="0"/>
      <p:regular r:id="rId31"/>
    </p:embeddedFont>
    <p:embeddedFont>
      <p:font typeface="Helvetica Neue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498055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926666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513650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649638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555931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393824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59040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967149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263380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4221700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433465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751026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436236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263601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907003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593966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283754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261442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066703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C15E8-7E7F-4610-8D4D-5212D76B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02E03-619E-42D3-8C46-4BFB00289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B64015-B530-4207-ADA2-DD4A740C6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B3B863-ECB8-44BA-9565-61CE4404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B5AE-E57A-4C3C-820F-A524363B7E33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CE4AC9-59AE-41A4-BA9A-8F59707A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73952C-5FEB-4E28-9DA4-FC32CCEC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076F-1F13-489F-A769-EBB829D79B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074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75689-AB86-4B23-918B-38132E2D4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90DFAC-BFE7-4C61-8FE3-5E1955275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138871-AC4B-407B-8CDC-F9923E274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3C11E8-3EDB-43D5-91A4-DE345CD41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28FC21B-6AF5-43FD-915B-79D90D376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F1572C9-1527-421B-B557-5B772374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B5AE-E57A-4C3C-820F-A524363B7E33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50AD28-1BDD-419B-8E17-81B5A996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F3B4DB9-7211-46F7-A54E-F148B1BB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076F-1F13-489F-A769-EBB829D79B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6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0C4E2-9D01-498B-BDFC-3F796DAE2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EDBC0D-24BA-4640-8FAE-FDA8044B2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B5AE-E57A-4C3C-820F-A524363B7E33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5E0F2B-6441-4AA4-885B-288A158B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E448FF-2B11-4560-B128-55D765BA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076F-1F13-489F-A769-EBB829D79B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461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A8E54C-04BC-4799-88AE-D7D5BFB1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B5AE-E57A-4C3C-820F-A524363B7E33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C20907F-D742-4ED7-973E-A25ADF421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1111F1-91DF-4629-B96F-21FFAA63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076F-1F13-489F-A769-EBB829D79B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574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C02B4-9772-4D3C-AF18-A47255A0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F09FED-0787-4903-87CC-E5FC95C90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B312C3-00C9-4612-8DBD-B87A376FE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27B025-AEC5-4023-89B0-81801271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B5AE-E57A-4C3C-820F-A524363B7E33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0FA3E6-417D-4DF1-B56B-4027D5D61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B40997-8912-4FD2-AE5B-5BC92660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076F-1F13-489F-A769-EBB829D79B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5639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0669C-6F75-4FDA-BBE4-588747DFF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B09571-369F-406B-AC38-580A6DF68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5F07FD-F9A4-4333-BE20-1F8637AA5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90B501-D18A-4179-AF32-CBA74BEE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B5AE-E57A-4C3C-820F-A524363B7E33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8BBE48-5BED-43FE-B0BD-8705931A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BC9791-9270-49BB-8C7E-446C7596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076F-1F13-489F-A769-EBB829D79B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407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13DA0-EB41-45C8-B7AE-A4B3742A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FA18B2-33A6-4FB4-A0D3-32558AD09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02ED20-7B04-4E17-A674-D02FF1AE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B5AE-E57A-4C3C-820F-A524363B7E33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D009CA-03CE-4989-BCCB-38E10FE5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6DA4C9-9039-4062-B867-4AF7B8028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076F-1F13-489F-A769-EBB829D79B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9333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71FD4E-9144-47C8-87C4-0091B0A1A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493110-97EE-4DE3-BA7A-85A138368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1DDA29-770A-4BFF-92EF-A6261F4B6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B5AE-E57A-4C3C-820F-A524363B7E33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FA5238-1066-415A-9211-B2B6E583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793C56-8659-4D1B-B81F-3E4888FA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076F-1F13-489F-A769-EBB829D79B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581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463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D1401-8FD1-46FA-A065-2636A087C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C5CD14-0DFB-43B7-828A-21663086F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4B576C-283A-4195-8B9C-238D1722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B5AE-E57A-4C3C-820F-A524363B7E33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E4A183-0577-46E9-9635-66953AD5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39FB90-BC6D-484E-B95E-4A77F4A8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076F-1F13-489F-A769-EBB829D79B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8341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5DCA0-A3DB-4E44-862F-EC022A96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C8A6FB-E5C8-42F4-BF50-ABE898802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6A02F6-15EF-44E5-AA21-97524A2D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B5AE-E57A-4C3C-820F-A524363B7E33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B0B4E9-6772-4DE6-A0B9-40526610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C30602-9748-404B-9C18-C9803385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076F-1F13-489F-A769-EBB829D79B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4589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039CE-6B6C-4A92-AD41-C3456E41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7E46D1-C46D-490F-B7F9-B406D1CAB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2C723F-E369-429D-ADF0-FFAAAA5E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B5AE-E57A-4C3C-820F-A524363B7E33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DAEE4B-5CAE-442A-9BF5-ABF9E3DC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5FDF96-28F8-46EF-9045-C31E0B41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076F-1F13-489F-A769-EBB829D79B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1063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B755B5C-8C74-467D-8EE6-5C3707337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BB95BA-17F7-462D-92D1-CFA9F0430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60D149-65E5-4DCB-8DF6-75B756DC2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9B5AE-E57A-4C3C-820F-A524363B7E33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99F125-FEEA-4B63-8F0D-7E1871D8C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219A81-E95E-4B51-ABD0-258B333C9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0076F-1F13-489F-A769-EBB829D79B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2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PuLP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es-es/article/carga-del-complemento-solver-en-excel-2016-612926fc-d53b-46b4-872c-e24772f078c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upport.office.com/es-es/article/carga-del-complemento-solver-en-excel-2016-612926fc-d53b-46b4-872c-e24772f078c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4500" dirty="0">
                <a:latin typeface="Helvetica Neue"/>
                <a:ea typeface="Helvetica Neue"/>
                <a:cs typeface="Helvetica Neue"/>
                <a:sym typeface="Helvetica Neue"/>
              </a:rPr>
              <a:t>Software de optimización</a:t>
            </a:r>
            <a:endParaRPr sz="45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5000" dirty="0">
                <a:latin typeface="Helvetica Neue"/>
                <a:ea typeface="Helvetica Neue"/>
                <a:cs typeface="Helvetica Neue"/>
                <a:sym typeface="Helvetica Neue"/>
              </a:rPr>
              <a:t>Clase 15/17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91750" y="3627025"/>
            <a:ext cx="88659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Investigación Operativa UTN </a:t>
            </a:r>
            <a:r>
              <a:rPr lang="en" sz="2070"/>
              <a:t>FRBA 2021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Curso: I4051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Elaborado por: </a:t>
            </a:r>
            <a:r>
              <a:rPr lang="es-AR" sz="2070" dirty="0"/>
              <a:t>Rodrigo Maranzana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Docente: Martín Palazzo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Ejemplo en Excel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2454AD1-2586-4428-87EE-9412DA2F4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752" y="1747422"/>
            <a:ext cx="7374829" cy="250826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606312F-C104-4651-A9F7-D0D4F244469D}"/>
              </a:ext>
            </a:extLst>
          </p:cNvPr>
          <p:cNvSpPr/>
          <p:nvPr/>
        </p:nvSpPr>
        <p:spPr>
          <a:xfrm>
            <a:off x="2912728" y="2042075"/>
            <a:ext cx="2120229" cy="3956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8EA8939-22B3-4F5B-BAFF-8548E9638418}"/>
              </a:ext>
            </a:extLst>
          </p:cNvPr>
          <p:cNvSpPr/>
          <p:nvPr/>
        </p:nvSpPr>
        <p:spPr>
          <a:xfrm>
            <a:off x="5129321" y="2373941"/>
            <a:ext cx="2120229" cy="3956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FEC0CD2-7B15-4A80-A247-B60924FA6405}"/>
              </a:ext>
            </a:extLst>
          </p:cNvPr>
          <p:cNvSpPr/>
          <p:nvPr/>
        </p:nvSpPr>
        <p:spPr>
          <a:xfrm>
            <a:off x="6345569" y="3067417"/>
            <a:ext cx="755776" cy="11882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7A05AEF-AF47-4CCF-BDE3-4801D28DBE62}"/>
              </a:ext>
            </a:extLst>
          </p:cNvPr>
          <p:cNvSpPr txBox="1"/>
          <p:nvPr/>
        </p:nvSpPr>
        <p:spPr>
          <a:xfrm>
            <a:off x="457200" y="1389820"/>
            <a:ext cx="3637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 solver </a:t>
            </a:r>
            <a:r>
              <a:rPr lang="en-US" dirty="0" err="1"/>
              <a:t>pegó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los </a:t>
            </a:r>
            <a:r>
              <a:rPr lang="en-US" dirty="0" err="1"/>
              <a:t>resultados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03407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Ejemplo en </a:t>
            </a:r>
            <a:r>
              <a:rPr lang="es-AR" sz="3200" dirty="0" err="1">
                <a:latin typeface="Helvetica Neue"/>
                <a:ea typeface="Helvetica Neue"/>
                <a:cs typeface="Helvetica Neue"/>
                <a:sym typeface="Helvetica Neue"/>
              </a:rPr>
              <a:t>PuLP</a:t>
            </a: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 de Python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19CC660-FCA5-4E86-AFA8-47CB00CEBCC2}"/>
              </a:ext>
            </a:extLst>
          </p:cNvPr>
          <p:cNvSpPr txBox="1"/>
          <p:nvPr/>
        </p:nvSpPr>
        <p:spPr>
          <a:xfrm>
            <a:off x="0" y="4508736"/>
            <a:ext cx="3738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Paquete </a:t>
            </a:r>
            <a:r>
              <a:rPr lang="es-AR" dirty="0" err="1"/>
              <a:t>PuLP</a:t>
            </a:r>
            <a:r>
              <a:rPr lang="es-AR" dirty="0"/>
              <a:t>: </a:t>
            </a:r>
            <a:r>
              <a:rPr lang="es-AR" dirty="0">
                <a:hlinkClick r:id="rId3"/>
              </a:rPr>
              <a:t>https://pypi.org/project/PuLP/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Marcador de contenido 2">
                <a:extLst>
                  <a:ext uri="{FF2B5EF4-FFF2-40B4-BE49-F238E27FC236}">
                    <a16:creationId xmlns:a16="http://schemas.microsoft.com/office/drawing/2014/main" id="{FC8E5B50-DBC7-4304-8362-2AD22720E7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253366"/>
                <a:ext cx="2753139" cy="22360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3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AR" sz="200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s-AR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 ≤2400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 ≤800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 ≤1200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r"/>
                <a:endParaRPr lang="en-US" sz="2000" dirty="0"/>
              </a:p>
              <a:p>
                <a:pPr marL="0" indent="0" algn="r"/>
                <a:endParaRPr lang="en-US" sz="2000" dirty="0"/>
              </a:p>
              <a:p>
                <a:pPr marL="0" indent="0" algn="r"/>
                <a:endParaRPr lang="en-US" sz="2000" dirty="0"/>
              </a:p>
              <a:p>
                <a:pPr marL="0" indent="0" algn="r"/>
                <a:endParaRPr lang="es-AR" sz="2000" dirty="0"/>
              </a:p>
            </p:txBody>
          </p:sp>
        </mc:Choice>
        <mc:Fallback xmlns="">
          <p:sp>
            <p:nvSpPr>
              <p:cNvPr id="13" name="Marcador de contenido 2">
                <a:extLst>
                  <a:ext uri="{FF2B5EF4-FFF2-40B4-BE49-F238E27FC236}">
                    <a16:creationId xmlns:a16="http://schemas.microsoft.com/office/drawing/2014/main" id="{FC8E5B50-DBC7-4304-8362-2AD22720E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53366"/>
                <a:ext cx="2753139" cy="22360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ángulo 1">
            <a:extLst>
              <a:ext uri="{FF2B5EF4-FFF2-40B4-BE49-F238E27FC236}">
                <a16:creationId xmlns:a16="http://schemas.microsoft.com/office/drawing/2014/main" id="{12BACC74-C851-4A12-A757-590A94557708}"/>
              </a:ext>
            </a:extLst>
          </p:cNvPr>
          <p:cNvSpPr/>
          <p:nvPr/>
        </p:nvSpPr>
        <p:spPr>
          <a:xfrm>
            <a:off x="0" y="4785735"/>
            <a:ext cx="39036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/>
              <a:t>Jupyter</a:t>
            </a:r>
            <a:r>
              <a:rPr lang="es-AR" dirty="0"/>
              <a:t> Notebook asociado: </a:t>
            </a:r>
            <a:r>
              <a:rPr lang="es-AR" b="1" dirty="0"/>
              <a:t>ejercicio02.ipynb</a:t>
            </a:r>
          </a:p>
        </p:txBody>
      </p:sp>
    </p:spTree>
    <p:extLst>
      <p:ext uri="{BB962C8B-B14F-4D97-AF65-F5344CB8AC3E}">
        <p14:creationId xmlns:p14="http://schemas.microsoft.com/office/powerpoint/2010/main" val="40277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Ejemplo en </a:t>
            </a:r>
            <a:r>
              <a:rPr lang="es-AR" sz="3200" dirty="0" err="1">
                <a:latin typeface="Helvetica Neue"/>
                <a:ea typeface="Helvetica Neue"/>
                <a:cs typeface="Helvetica Neue"/>
                <a:sym typeface="Helvetica Neue"/>
              </a:rPr>
              <a:t>PuLP</a:t>
            </a: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 de Python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C8DE9C-39C2-420B-8A20-1D9F9BE5DC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3" t="7939"/>
          <a:stretch/>
        </p:blipFill>
        <p:spPr>
          <a:xfrm>
            <a:off x="838199" y="1838326"/>
            <a:ext cx="6718300" cy="10866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B2AC3D7-7F68-4173-9B60-F17C778678C5}"/>
              </a:ext>
            </a:extLst>
          </p:cNvPr>
          <p:cNvSpPr txBox="1"/>
          <p:nvPr/>
        </p:nvSpPr>
        <p:spPr>
          <a:xfrm>
            <a:off x="736600" y="1371244"/>
            <a:ext cx="5864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Importamos</a:t>
            </a:r>
            <a:r>
              <a:rPr lang="en-US" dirty="0"/>
              <a:t> el </a:t>
            </a:r>
            <a:r>
              <a:rPr lang="en-US" dirty="0" err="1"/>
              <a:t>paquete</a:t>
            </a:r>
            <a:r>
              <a:rPr lang="en-US" dirty="0"/>
              <a:t> y </a:t>
            </a:r>
            <a:r>
              <a:rPr lang="en-US" dirty="0" err="1"/>
              <a:t>definimos</a:t>
            </a:r>
            <a:r>
              <a:rPr lang="en-US" dirty="0"/>
              <a:t> un </a:t>
            </a:r>
            <a:r>
              <a:rPr lang="en-US" dirty="0" err="1"/>
              <a:t>problema</a:t>
            </a:r>
            <a:r>
              <a:rPr lang="en-US" dirty="0"/>
              <a:t> lineal de </a:t>
            </a:r>
            <a:r>
              <a:rPr lang="en-US" dirty="0" err="1"/>
              <a:t>maximización</a:t>
            </a:r>
            <a:r>
              <a:rPr lang="en-US" dirty="0"/>
              <a:t>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014595-7D27-4D94-BC7E-62158D84FEDD}"/>
              </a:ext>
            </a:extLst>
          </p:cNvPr>
          <p:cNvSpPr txBox="1"/>
          <p:nvPr/>
        </p:nvSpPr>
        <p:spPr>
          <a:xfrm>
            <a:off x="0" y="4835723"/>
            <a:ext cx="2642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Solver por </a:t>
            </a:r>
            <a:r>
              <a:rPr lang="en-US" b="1" dirty="0" err="1"/>
              <a:t>defecto</a:t>
            </a:r>
            <a:r>
              <a:rPr lang="en-US" b="1" dirty="0"/>
              <a:t>: COIN-OR</a:t>
            </a:r>
          </a:p>
        </p:txBody>
      </p:sp>
    </p:spTree>
    <p:extLst>
      <p:ext uri="{BB962C8B-B14F-4D97-AF65-F5344CB8AC3E}">
        <p14:creationId xmlns:p14="http://schemas.microsoft.com/office/powerpoint/2010/main" val="2175646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Ejemplo en </a:t>
            </a:r>
            <a:r>
              <a:rPr lang="es-AR" sz="3200" dirty="0" err="1">
                <a:latin typeface="Helvetica Neue"/>
                <a:ea typeface="Helvetica Neue"/>
                <a:cs typeface="Helvetica Neue"/>
                <a:sym typeface="Helvetica Neue"/>
              </a:rPr>
              <a:t>PuLP</a:t>
            </a: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 de Python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D523D9-2D85-4134-BCB5-B08C6C673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15" y="1986887"/>
            <a:ext cx="7567569" cy="10866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B2AC3D7-7F68-4173-9B60-F17C778678C5}"/>
              </a:ext>
            </a:extLst>
          </p:cNvPr>
          <p:cNvSpPr txBox="1"/>
          <p:nvPr/>
        </p:nvSpPr>
        <p:spPr>
          <a:xfrm>
            <a:off x="736600" y="1371244"/>
            <a:ext cx="2961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Creamos</a:t>
            </a:r>
            <a:r>
              <a:rPr lang="en-US" dirty="0"/>
              <a:t> las variables de </a:t>
            </a:r>
            <a:r>
              <a:rPr lang="en-US" dirty="0" err="1"/>
              <a:t>decisión</a:t>
            </a:r>
            <a:r>
              <a:rPr lang="en-US" dirty="0"/>
              <a:t>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64428B2-544C-442C-A66C-E6ABDFF4E73F}"/>
              </a:ext>
            </a:extLst>
          </p:cNvPr>
          <p:cNvSpPr txBox="1"/>
          <p:nvPr/>
        </p:nvSpPr>
        <p:spPr>
          <a:xfrm>
            <a:off x="4701854" y="322752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Cota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88A1985-B0FD-4D22-BF4F-2C711221BCF8}"/>
              </a:ext>
            </a:extLst>
          </p:cNvPr>
          <p:cNvSpPr txBox="1"/>
          <p:nvPr/>
        </p:nvSpPr>
        <p:spPr>
          <a:xfrm>
            <a:off x="5918200" y="3227527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Categoría</a:t>
            </a:r>
            <a:endParaRPr lang="en-US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9A71D71-2941-406A-84FF-DE7941556CD5}"/>
              </a:ext>
            </a:extLst>
          </p:cNvPr>
          <p:cNvSpPr txBox="1"/>
          <p:nvPr/>
        </p:nvSpPr>
        <p:spPr>
          <a:xfrm>
            <a:off x="3579411" y="3227529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Nombre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8A072B2B-E0B5-4429-848C-6623FE0875C0}"/>
              </a:ext>
            </a:extLst>
          </p:cNvPr>
          <p:cNvCxnSpPr>
            <a:cxnSpLocks/>
          </p:cNvCxnSpPr>
          <p:nvPr/>
        </p:nvCxnSpPr>
        <p:spPr>
          <a:xfrm flipV="1">
            <a:off x="3771900" y="3073552"/>
            <a:ext cx="0" cy="153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CD4C3F8-89D8-469F-94C2-D63073F603AF}"/>
              </a:ext>
            </a:extLst>
          </p:cNvPr>
          <p:cNvCxnSpPr>
            <a:cxnSpLocks/>
          </p:cNvCxnSpPr>
          <p:nvPr/>
        </p:nvCxnSpPr>
        <p:spPr>
          <a:xfrm flipV="1">
            <a:off x="5029200" y="3073553"/>
            <a:ext cx="0" cy="153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9B2E5BA-2EAE-4945-9CDA-2C3E281FC286}"/>
              </a:ext>
            </a:extLst>
          </p:cNvPr>
          <p:cNvCxnSpPr>
            <a:cxnSpLocks/>
          </p:cNvCxnSpPr>
          <p:nvPr/>
        </p:nvCxnSpPr>
        <p:spPr>
          <a:xfrm flipV="1">
            <a:off x="6108700" y="3073553"/>
            <a:ext cx="0" cy="153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267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Ejemplo en </a:t>
            </a:r>
            <a:r>
              <a:rPr lang="es-AR" sz="3200" dirty="0" err="1">
                <a:latin typeface="Helvetica Neue"/>
                <a:ea typeface="Helvetica Neue"/>
                <a:cs typeface="Helvetica Neue"/>
                <a:sym typeface="Helvetica Neue"/>
              </a:rPr>
              <a:t>PuLP</a:t>
            </a: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 de Python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arcador de contenido 2">
                <a:extLst>
                  <a:ext uri="{FF2B5EF4-FFF2-40B4-BE49-F238E27FC236}">
                    <a16:creationId xmlns:a16="http://schemas.microsoft.com/office/drawing/2014/main" id="{3F2E881B-2D56-4064-AF9A-FB54073B1B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4000" y="1407081"/>
                <a:ext cx="2753139" cy="5318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3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AR" sz="200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s-AR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r"/>
                <a:endParaRPr lang="en-US" sz="2000" dirty="0"/>
              </a:p>
              <a:p>
                <a:pPr marL="0" indent="0" algn="r"/>
                <a:endParaRPr lang="en-US" sz="2000" dirty="0"/>
              </a:p>
              <a:p>
                <a:pPr marL="0" indent="0" algn="r"/>
                <a:endParaRPr lang="en-US" sz="2000" dirty="0"/>
              </a:p>
              <a:p>
                <a:pPr marL="0" indent="0" algn="r"/>
                <a:endParaRPr lang="es-AR" sz="2000" dirty="0"/>
              </a:p>
            </p:txBody>
          </p:sp>
        </mc:Choice>
        <mc:Fallback xmlns="">
          <p:sp>
            <p:nvSpPr>
              <p:cNvPr id="11" name="Marcador de contenido 2">
                <a:extLst>
                  <a:ext uri="{FF2B5EF4-FFF2-40B4-BE49-F238E27FC236}">
                    <a16:creationId xmlns:a16="http://schemas.microsoft.com/office/drawing/2014/main" id="{3F2E881B-2D56-4064-AF9A-FB54073B1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1407081"/>
                <a:ext cx="2753139" cy="5318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n 11">
            <a:extLst>
              <a:ext uri="{FF2B5EF4-FFF2-40B4-BE49-F238E27FC236}">
                <a16:creationId xmlns:a16="http://schemas.microsoft.com/office/drawing/2014/main" id="{77E27173-CD56-488F-BD7D-6C5CF0D1F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226" y="1386625"/>
            <a:ext cx="3090176" cy="83910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A787B71-2559-4497-9384-202227A134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0226" y="2658237"/>
            <a:ext cx="4178233" cy="1604224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43021123-0629-4AEF-B591-9B45059AB5C8}"/>
                  </a:ext>
                </a:extLst>
              </p:cNvPr>
              <p:cNvSpPr/>
              <p:nvPr/>
            </p:nvSpPr>
            <p:spPr>
              <a:xfrm>
                <a:off x="254000" y="2658237"/>
                <a:ext cx="2753139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sz="2000" i="1" dirty="0">
                  <a:latin typeface="Cambria Math" panose="02040503050406030204" pitchFamily="18" charset="0"/>
                </a:endParaRPr>
              </a:p>
              <a:p>
                <a:pPr marL="0" indent="0"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≤2400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≤800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≤1200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43021123-0629-4AEF-B591-9B45059AB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2658237"/>
                <a:ext cx="2753139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989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Ejemplo en </a:t>
            </a:r>
            <a:r>
              <a:rPr lang="es-AR" sz="3200" dirty="0" err="1">
                <a:latin typeface="Helvetica Neue"/>
                <a:ea typeface="Helvetica Neue"/>
                <a:cs typeface="Helvetica Neue"/>
                <a:sym typeface="Helvetica Neue"/>
              </a:rPr>
              <a:t>PuLP</a:t>
            </a: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 de Python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7550852-6BE0-469C-91D3-92342191B5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63" r="80602" b="77302"/>
          <a:stretch/>
        </p:blipFill>
        <p:spPr>
          <a:xfrm>
            <a:off x="838199" y="1681202"/>
            <a:ext cx="1530646" cy="3989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50BB17A-DAB7-4E19-9113-2F01E990D8C9}"/>
              </a:ext>
            </a:extLst>
          </p:cNvPr>
          <p:cNvSpPr txBox="1"/>
          <p:nvPr/>
        </p:nvSpPr>
        <p:spPr>
          <a:xfrm>
            <a:off x="768644" y="1259489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Resolver </a:t>
            </a:r>
            <a:r>
              <a:rPr lang="en-US" dirty="0" err="1"/>
              <a:t>modelo</a:t>
            </a:r>
            <a:r>
              <a:rPr lang="en-US" dirty="0"/>
              <a:t>: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22A0A1C-09BD-4E38-9259-35D6BC9A63B8}"/>
              </a:ext>
            </a:extLst>
          </p:cNvPr>
          <p:cNvSpPr txBox="1"/>
          <p:nvPr/>
        </p:nvSpPr>
        <p:spPr>
          <a:xfrm>
            <a:off x="767667" y="2263973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Imprimir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: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1E122424-F2F1-4A55-9D19-23D302857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780558"/>
            <a:ext cx="7638144" cy="17439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8019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Ejemplo en </a:t>
            </a:r>
            <a:r>
              <a:rPr lang="es-AR" sz="3200" dirty="0" err="1">
                <a:latin typeface="Helvetica Neue"/>
                <a:ea typeface="Helvetica Neue"/>
                <a:cs typeface="Helvetica Neue"/>
                <a:sym typeface="Helvetica Neue"/>
              </a:rPr>
              <a:t>PuLP</a:t>
            </a: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 de Python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44B5E1E-28BE-4042-AACE-0F7E7518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845" y="2324853"/>
            <a:ext cx="2095500" cy="1581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1CADFF1-2DF5-444A-9A04-AF6D0E9E1940}"/>
              </a:ext>
            </a:extLst>
          </p:cNvPr>
          <p:cNvSpPr txBox="1"/>
          <p:nvPr/>
        </p:nvSpPr>
        <p:spPr>
          <a:xfrm>
            <a:off x="1087958" y="1869089"/>
            <a:ext cx="1023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640301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Ejemplo en </a:t>
            </a:r>
            <a:r>
              <a:rPr lang="es-AR" sz="3200" dirty="0" err="1">
                <a:latin typeface="Helvetica Neue"/>
                <a:ea typeface="Helvetica Neue"/>
                <a:cs typeface="Helvetica Neue"/>
                <a:sym typeface="Helvetica Neue"/>
              </a:rPr>
              <a:t>PuLP</a:t>
            </a: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 de Python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1CADFF1-2DF5-444A-9A04-AF6D0E9E1940}"/>
              </a:ext>
            </a:extLst>
          </p:cNvPr>
          <p:cNvSpPr txBox="1"/>
          <p:nvPr/>
        </p:nvSpPr>
        <p:spPr>
          <a:xfrm>
            <a:off x="416936" y="1417454"/>
            <a:ext cx="3801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Output de </a:t>
            </a:r>
            <a:r>
              <a:rPr lang="en-US" sz="2000" b="1" dirty="0" err="1"/>
              <a:t>casos</a:t>
            </a:r>
            <a:r>
              <a:rPr lang="en-US" sz="2000" b="1" dirty="0"/>
              <a:t> </a:t>
            </a:r>
            <a:r>
              <a:rPr lang="en-US" sz="2000" b="1" dirty="0" err="1"/>
              <a:t>particulares</a:t>
            </a:r>
            <a:r>
              <a:rPr lang="en-US" sz="2000" b="1" dirty="0"/>
              <a:t>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93F896-0F84-48F0-8ADF-11132D268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36" y="2571750"/>
            <a:ext cx="2428875" cy="169545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10F6E950-0EB1-445D-B933-D616BC7C5B04}"/>
              </a:ext>
            </a:extLst>
          </p:cNvPr>
          <p:cNvSpPr/>
          <p:nvPr/>
        </p:nvSpPr>
        <p:spPr>
          <a:xfrm>
            <a:off x="457200" y="2166137"/>
            <a:ext cx="12875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Incompatible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97C41F3-3590-402A-8DA0-7FF5223EA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262" y="2571750"/>
            <a:ext cx="1895475" cy="160020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E66B245E-0B08-4332-99BC-32A5F68BFA6A}"/>
              </a:ext>
            </a:extLst>
          </p:cNvPr>
          <p:cNvSpPr/>
          <p:nvPr/>
        </p:nvSpPr>
        <p:spPr>
          <a:xfrm>
            <a:off x="3624262" y="2166137"/>
            <a:ext cx="1157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No </a:t>
            </a:r>
            <a:r>
              <a:rPr lang="en-US" b="1" dirty="0" err="1"/>
              <a:t>acotado</a:t>
            </a:r>
            <a:endParaRPr lang="en-U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F5809A8-FCDC-43B8-BDE9-66EED1F25AE7}"/>
              </a:ext>
            </a:extLst>
          </p:cNvPr>
          <p:cNvSpPr/>
          <p:nvPr/>
        </p:nvSpPr>
        <p:spPr>
          <a:xfrm>
            <a:off x="0" y="4480935"/>
            <a:ext cx="5798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/>
              <a:t>Jupyter</a:t>
            </a:r>
            <a:r>
              <a:rPr lang="es-AR" dirty="0"/>
              <a:t> Notebook asociados: </a:t>
            </a:r>
            <a:r>
              <a:rPr lang="es-AR" b="1" dirty="0" err="1"/>
              <a:t>incompatible.ipynb</a:t>
            </a:r>
            <a:r>
              <a:rPr lang="es-AR" b="1" dirty="0"/>
              <a:t>, </a:t>
            </a:r>
            <a:r>
              <a:rPr lang="es-AR" b="1" dirty="0" err="1"/>
              <a:t>no_acotado.ipynb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2593215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Planificación de la producción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F5809A8-FCDC-43B8-BDE9-66EED1F25AE7}"/>
              </a:ext>
            </a:extLst>
          </p:cNvPr>
          <p:cNvSpPr/>
          <p:nvPr/>
        </p:nvSpPr>
        <p:spPr>
          <a:xfrm>
            <a:off x="0" y="4783633"/>
            <a:ext cx="43540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 err="1"/>
              <a:t>Jupyter</a:t>
            </a:r>
            <a:r>
              <a:rPr lang="es-AR" b="1" dirty="0"/>
              <a:t> Notebook asociado: </a:t>
            </a:r>
            <a:r>
              <a:rPr lang="es-AR" b="1" dirty="0" err="1"/>
              <a:t>planificacion.ipynb</a:t>
            </a:r>
            <a:endParaRPr lang="es-AR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B401DF0-E46A-46DF-B9D1-D32CFCC150FC}"/>
              </a:ext>
            </a:extLst>
          </p:cNvPr>
          <p:cNvSpPr txBox="1"/>
          <p:nvPr/>
        </p:nvSpPr>
        <p:spPr>
          <a:xfrm>
            <a:off x="192314" y="1321147"/>
            <a:ext cx="875937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Se busca optimizar el plan de producción para el año siguiente. Desde el sector comercial se proveen las proyecciones de demanda mensual.</a:t>
            </a:r>
          </a:p>
          <a:p>
            <a:endParaRPr lang="es-AR" sz="1600" dirty="0"/>
          </a:p>
          <a:p>
            <a:r>
              <a:rPr lang="es-AR" sz="1600" dirty="0"/>
              <a:t>Por otro lado, el departamento de Ingeniería de planta nos provee todos los parámetros correspondientes a la capacidad instalada. Nos informan, además, que en Diciembre se realiza el mantenimiento preventivo y no podrá producirse.</a:t>
            </a:r>
          </a:p>
          <a:p>
            <a:endParaRPr lang="es-AR" sz="1600" dirty="0"/>
          </a:p>
          <a:p>
            <a:r>
              <a:rPr lang="es-AR" sz="1600" dirty="0"/>
              <a:t>Ingeniería de procesos cuenta con información sobre la cadencia media de los empleados.</a:t>
            </a:r>
          </a:p>
          <a:p>
            <a:endParaRPr lang="es-AR" sz="1600" dirty="0"/>
          </a:p>
          <a:p>
            <a:r>
              <a:rPr lang="es-AR" sz="1600" dirty="0"/>
              <a:t>Por último, desde el sector de RRHH nos envían información sobre el personal, suspensiones, costos asociados y nuevas reglamentaciones como la imposibilidad de despedir empleados.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14643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Planificación de la producción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E50633FF-2883-45AC-B388-14B76EE6D2BF}"/>
                  </a:ext>
                </a:extLst>
              </p:cNvPr>
              <p:cNvSpPr/>
              <p:nvPr/>
            </p:nvSpPr>
            <p:spPr>
              <a:xfrm>
                <a:off x="88900" y="1151870"/>
                <a:ext cx="8686800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/>
                  <a:t>Las variables: </a:t>
                </a:r>
              </a:p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sSub>
                      <m:sSubPr>
                        <m:ctrlPr>
                          <a:rPr lang="en-US" sz="1600" b="1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1600" b="1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sSub>
                      <m:sSubPr>
                        <m:ctrlPr>
                          <a:rPr lang="en-US" sz="1600" b="1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1600" b="1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/>
                  <a:t>son la </a:t>
                </a:r>
                <a:r>
                  <a:rPr lang="en-US" sz="1600" dirty="0" err="1"/>
                  <a:t>producción</a:t>
                </a:r>
                <a:r>
                  <a:rPr lang="en-US" sz="1600" dirty="0"/>
                  <a:t> normal y extra del </a:t>
                </a:r>
                <a:r>
                  <a:rPr lang="en-US" sz="1600" dirty="0" err="1"/>
                  <a:t>mes</a:t>
                </a:r>
                <a:r>
                  <a:rPr lang="en-US" sz="1600" dirty="0"/>
                  <a:t> t;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600" b="1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/>
                  <a:t>es el </a:t>
                </a:r>
                <a:r>
                  <a:rPr lang="en-US" sz="1600" dirty="0" err="1"/>
                  <a:t>nivel</a:t>
                </a:r>
                <a:r>
                  <a:rPr lang="en-US" sz="1600" dirty="0"/>
                  <a:t> de </a:t>
                </a:r>
                <a:r>
                  <a:rPr lang="en-US" sz="1600" dirty="0" err="1"/>
                  <a:t>inventario</a:t>
                </a:r>
                <a:r>
                  <a:rPr lang="en-US" sz="1600" dirty="0"/>
                  <a:t> del </a:t>
                </a:r>
                <a:r>
                  <a:rPr lang="en-US" sz="1600" dirty="0" err="1"/>
                  <a:t>mes</a:t>
                </a:r>
                <a:r>
                  <a:rPr lang="en-US" sz="1600" dirty="0"/>
                  <a:t> t; </a:t>
                </a:r>
              </a:p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sSub>
                      <m:sSubPr>
                        <m:ctrlPr>
                          <a:rPr lang="en-US" sz="1600" b="1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1600" b="1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sSub>
                      <m:sSubPr>
                        <m:ctrlPr>
                          <a:rPr lang="en-US" sz="1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y</a:t>
                </a:r>
                <a:r>
                  <a:rPr lang="en-US" sz="16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sSub>
                      <m:sSubPr>
                        <m:ctrlPr>
                          <a:rPr lang="en-US" sz="1600" b="1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1600" b="1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/>
                  <a:t>es la </a:t>
                </a:r>
                <a:r>
                  <a:rPr lang="en-US" sz="1600" dirty="0" err="1"/>
                  <a:t>dotación</a:t>
                </a:r>
                <a:r>
                  <a:rPr lang="en-US" sz="1600" dirty="0"/>
                  <a:t> normal, </a:t>
                </a:r>
                <a:r>
                  <a:rPr lang="en-US" sz="1600" dirty="0" err="1"/>
                  <a:t>suspendida</a:t>
                </a:r>
                <a:r>
                  <a:rPr lang="en-US" sz="1600" dirty="0"/>
                  <a:t> y </a:t>
                </a:r>
                <a:r>
                  <a:rPr lang="en-US" sz="1600" dirty="0" err="1"/>
                  <a:t>contratada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en</a:t>
                </a:r>
                <a:r>
                  <a:rPr lang="en-US" sz="1600" dirty="0"/>
                  <a:t> el </a:t>
                </a:r>
                <a:r>
                  <a:rPr lang="en-US" sz="1600" dirty="0" err="1"/>
                  <a:t>mes</a:t>
                </a:r>
                <a:r>
                  <a:rPr lang="en-US" sz="1600" dirty="0"/>
                  <a:t> t;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1600" b="1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1600" dirty="0"/>
                  <a:t> es la </a:t>
                </a:r>
                <a:r>
                  <a:rPr lang="en-US" sz="1600" dirty="0" err="1"/>
                  <a:t>cantidad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tercerizada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en</a:t>
                </a:r>
                <a:r>
                  <a:rPr lang="en-US" sz="1600" dirty="0"/>
                  <a:t> el </a:t>
                </a:r>
                <a:r>
                  <a:rPr lang="en-US" sz="1600" dirty="0" err="1"/>
                  <a:t>mes</a:t>
                </a:r>
                <a:r>
                  <a:rPr lang="en-US" sz="1600" dirty="0"/>
                  <a:t> t.</a:t>
                </a:r>
              </a:p>
              <a:p>
                <a:endParaRPr lang="en-US" sz="1600" dirty="0"/>
              </a:p>
              <a:p>
                <a:r>
                  <a:rPr lang="en-US" sz="1600" b="1" dirty="0"/>
                  <a:t>Los </a:t>
                </a:r>
                <a:r>
                  <a:rPr lang="en-US" sz="1600" b="1" dirty="0" err="1"/>
                  <a:t>parámetros</a:t>
                </a:r>
                <a:r>
                  <a:rPr lang="en-US" sz="1600" b="1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s-AR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/>
                  <a:t>es la </a:t>
                </a:r>
                <a:r>
                  <a:rPr lang="en-US" sz="1600" dirty="0" err="1"/>
                  <a:t>cantidad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demandada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en</a:t>
                </a:r>
                <a:r>
                  <a:rPr lang="en-US" sz="1600" dirty="0"/>
                  <a:t> el </a:t>
                </a:r>
                <a:r>
                  <a:rPr lang="en-US" sz="1600" dirty="0" err="1"/>
                  <a:t>mes</a:t>
                </a:r>
                <a:r>
                  <a:rPr lang="en-US" sz="1600" dirty="0"/>
                  <a:t> t</a:t>
                </a:r>
                <a:endParaRPr lang="en-US" sz="1600" b="1" dirty="0"/>
              </a:p>
              <a:p>
                <a:r>
                  <a:rPr lang="en-US" sz="1600" b="1" dirty="0" err="1">
                    <a:solidFill>
                      <a:schemeClr val="accent3"/>
                    </a:solidFill>
                  </a:rPr>
                  <a:t>cpn</a:t>
                </a:r>
                <a:r>
                  <a:rPr lang="en-US" sz="1600" dirty="0"/>
                  <a:t> y </a:t>
                </a:r>
                <a:r>
                  <a:rPr lang="en-US" sz="1600" b="1" dirty="0" err="1">
                    <a:solidFill>
                      <a:schemeClr val="accent3"/>
                    </a:solidFill>
                  </a:rPr>
                  <a:t>cpe</a:t>
                </a:r>
                <a:r>
                  <a:rPr lang="en-US" sz="1600" dirty="0"/>
                  <a:t>, son el </a:t>
                </a:r>
                <a:r>
                  <a:rPr lang="en-US" sz="1600" dirty="0" err="1"/>
                  <a:t>costo</a:t>
                </a:r>
                <a:r>
                  <a:rPr lang="en-US" sz="1600" dirty="0"/>
                  <a:t> de </a:t>
                </a:r>
                <a:r>
                  <a:rPr lang="en-US" sz="1600" dirty="0" err="1"/>
                  <a:t>producir</a:t>
                </a:r>
                <a:r>
                  <a:rPr lang="en-US" sz="1600" dirty="0"/>
                  <a:t> una </a:t>
                </a:r>
                <a:r>
                  <a:rPr lang="en-US" sz="1600" dirty="0" err="1"/>
                  <a:t>unidad</a:t>
                </a:r>
                <a:r>
                  <a:rPr lang="en-US" sz="1600" dirty="0"/>
                  <a:t> </a:t>
                </a:r>
                <a:r>
                  <a:rPr lang="en-US" sz="1600" dirty="0" err="1"/>
                  <a:t>en</a:t>
                </a:r>
                <a:r>
                  <a:rPr lang="en-US" sz="1600" dirty="0"/>
                  <a:t> horas </a:t>
                </a:r>
                <a:r>
                  <a:rPr lang="en-US" sz="1600" dirty="0" err="1"/>
                  <a:t>normales</a:t>
                </a:r>
                <a:r>
                  <a:rPr lang="en-US" sz="1600" dirty="0"/>
                  <a:t> y extra;</a:t>
                </a:r>
              </a:p>
              <a:p>
                <a:r>
                  <a:rPr lang="en-US" sz="1600" b="1" dirty="0">
                    <a:solidFill>
                      <a:schemeClr val="accent3"/>
                    </a:solidFill>
                  </a:rPr>
                  <a:t>ci</a:t>
                </a:r>
                <a:r>
                  <a:rPr lang="en-US" sz="1600" dirty="0"/>
                  <a:t> el </a:t>
                </a:r>
                <a:r>
                  <a:rPr lang="en-US" sz="1600" dirty="0" err="1"/>
                  <a:t>costo</a:t>
                </a:r>
                <a:r>
                  <a:rPr lang="en-US" sz="1600" dirty="0"/>
                  <a:t> de </a:t>
                </a:r>
                <a:r>
                  <a:rPr lang="en-US" sz="1600" dirty="0" err="1"/>
                  <a:t>mantener</a:t>
                </a:r>
                <a:r>
                  <a:rPr lang="en-US" sz="1600" dirty="0"/>
                  <a:t> </a:t>
                </a:r>
                <a:r>
                  <a:rPr lang="en-US" sz="1600" dirty="0" err="1"/>
                  <a:t>inventario</a:t>
                </a:r>
                <a:r>
                  <a:rPr lang="en-US" sz="1600" dirty="0"/>
                  <a:t>;</a:t>
                </a:r>
              </a:p>
              <a:p>
                <a:r>
                  <a:rPr lang="en-US" sz="1600" b="1" dirty="0" err="1">
                    <a:solidFill>
                      <a:schemeClr val="accent3"/>
                    </a:solidFill>
                  </a:rPr>
                  <a:t>cdn</a:t>
                </a:r>
                <a:r>
                  <a:rPr lang="en-US" sz="1600" dirty="0"/>
                  <a:t>, </a:t>
                </a:r>
                <a:r>
                  <a:rPr lang="en-US" sz="1600" b="1" dirty="0" err="1">
                    <a:solidFill>
                      <a:schemeClr val="accent3"/>
                    </a:solidFill>
                  </a:rPr>
                  <a:t>dcs</a:t>
                </a:r>
                <a:r>
                  <a:rPr lang="en-US" sz="1600" dirty="0"/>
                  <a:t> y </a:t>
                </a:r>
                <a:r>
                  <a:rPr lang="en-US" sz="1600" b="1" dirty="0" err="1">
                    <a:solidFill>
                      <a:schemeClr val="accent3"/>
                    </a:solidFill>
                  </a:rPr>
                  <a:t>cdc</a:t>
                </a:r>
                <a:r>
                  <a:rPr lang="en-US" sz="1600" dirty="0"/>
                  <a:t>, son el </a:t>
                </a:r>
                <a:r>
                  <a:rPr lang="en-US" sz="1600" dirty="0" err="1"/>
                  <a:t>costo</a:t>
                </a:r>
                <a:r>
                  <a:rPr lang="en-US" sz="1600" dirty="0"/>
                  <a:t> por personal </a:t>
                </a:r>
                <a:r>
                  <a:rPr lang="en-US" sz="1600" dirty="0" err="1"/>
                  <a:t>trabajando</a:t>
                </a:r>
                <a:r>
                  <a:rPr lang="en-US" sz="1600" dirty="0"/>
                  <a:t>, </a:t>
                </a:r>
                <a:r>
                  <a:rPr lang="en-US" sz="1600" dirty="0" err="1"/>
                  <a:t>suspendido</a:t>
                </a:r>
                <a:r>
                  <a:rPr lang="en-US" sz="1600" dirty="0"/>
                  <a:t> y </a:t>
                </a:r>
                <a:r>
                  <a:rPr lang="en-US" sz="1600" dirty="0" err="1"/>
                  <a:t>contratado</a:t>
                </a:r>
                <a:r>
                  <a:rPr lang="en-US" sz="1600" dirty="0"/>
                  <a:t>;</a:t>
                </a:r>
              </a:p>
              <a:p>
                <a:r>
                  <a:rPr lang="en-US" sz="1600" b="1" dirty="0" err="1">
                    <a:solidFill>
                      <a:schemeClr val="accent3"/>
                    </a:solidFill>
                  </a:rPr>
                  <a:t>cq</a:t>
                </a:r>
                <a:r>
                  <a:rPr lang="en-US" sz="1600" dirty="0"/>
                  <a:t>, es el </a:t>
                </a:r>
                <a:r>
                  <a:rPr lang="en-US" sz="1600" dirty="0" err="1"/>
                  <a:t>costo</a:t>
                </a:r>
                <a:r>
                  <a:rPr lang="en-US" sz="1600" dirty="0"/>
                  <a:t> por </a:t>
                </a:r>
                <a:r>
                  <a:rPr lang="en-US" sz="1600" dirty="0" err="1"/>
                  <a:t>tercerizar</a:t>
                </a:r>
                <a:r>
                  <a:rPr lang="en-US" sz="1600" dirty="0"/>
                  <a:t>;</a:t>
                </a:r>
              </a:p>
              <a:p>
                <a:r>
                  <a:rPr lang="en-US" sz="1600" b="1" dirty="0" err="1">
                    <a:solidFill>
                      <a:schemeClr val="accent3"/>
                    </a:solidFill>
                  </a:rPr>
                  <a:t>wnMax</a:t>
                </a:r>
                <a:r>
                  <a:rPr lang="en-US" sz="1600" dirty="0"/>
                  <a:t> y </a:t>
                </a:r>
                <a:r>
                  <a:rPr lang="en-US" sz="1600" b="1" dirty="0" err="1">
                    <a:solidFill>
                      <a:schemeClr val="accent3"/>
                    </a:solidFill>
                  </a:rPr>
                  <a:t>weMax</a:t>
                </a:r>
                <a:r>
                  <a:rPr lang="en-US" sz="1600" dirty="0"/>
                  <a:t>, son la </a:t>
                </a:r>
                <a:r>
                  <a:rPr lang="en-US" sz="1600" dirty="0" err="1"/>
                  <a:t>cantidad</a:t>
                </a:r>
                <a:r>
                  <a:rPr lang="en-US" sz="1600" dirty="0"/>
                  <a:t> maxima de horas </a:t>
                </a:r>
                <a:r>
                  <a:rPr lang="en-US" sz="1600" dirty="0" err="1"/>
                  <a:t>normales</a:t>
                </a:r>
                <a:r>
                  <a:rPr lang="en-US" sz="1600" dirty="0"/>
                  <a:t> y extra que </a:t>
                </a:r>
                <a:r>
                  <a:rPr lang="en-US" sz="1600" dirty="0" err="1"/>
                  <a:t>puede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trabajar</a:t>
                </a:r>
                <a:r>
                  <a:rPr lang="en-US" sz="1600" dirty="0"/>
                  <a:t> una persona, por </a:t>
                </a:r>
                <a:r>
                  <a:rPr lang="en-US" sz="1600" dirty="0" err="1"/>
                  <a:t>mes</a:t>
                </a:r>
                <a:r>
                  <a:rPr lang="en-US" sz="1600" dirty="0"/>
                  <a:t>;</a:t>
                </a:r>
              </a:p>
              <a:p>
                <a:r>
                  <a:rPr lang="en-US" sz="1600" b="1" dirty="0" err="1">
                    <a:solidFill>
                      <a:schemeClr val="accent3"/>
                    </a:solidFill>
                  </a:rPr>
                  <a:t>iMax</a:t>
                </a:r>
                <a:r>
                  <a:rPr lang="en-US" sz="1600" dirty="0"/>
                  <a:t>, es la </a:t>
                </a:r>
                <a:r>
                  <a:rPr lang="en-US" sz="1600" dirty="0" err="1"/>
                  <a:t>cantidad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máxima</a:t>
                </a:r>
                <a:r>
                  <a:rPr lang="en-US" sz="1600" dirty="0"/>
                  <a:t> de </a:t>
                </a:r>
                <a:r>
                  <a:rPr lang="en-US" sz="1600" dirty="0" err="1"/>
                  <a:t>inventario</a:t>
                </a:r>
                <a:r>
                  <a:rPr lang="en-US" sz="1600" dirty="0"/>
                  <a:t>;</a:t>
                </a:r>
              </a:p>
              <a:p>
                <a:r>
                  <a:rPr lang="en-US" sz="1600" b="1" dirty="0" err="1">
                    <a:solidFill>
                      <a:schemeClr val="accent3"/>
                    </a:solidFill>
                  </a:rPr>
                  <a:t>dMin</a:t>
                </a:r>
                <a:r>
                  <a:rPr lang="en-US" sz="1600" dirty="0"/>
                  <a:t> y </a:t>
                </a:r>
                <a:r>
                  <a:rPr lang="en-US" sz="1600" b="1" dirty="0" err="1">
                    <a:solidFill>
                      <a:schemeClr val="accent3"/>
                    </a:solidFill>
                  </a:rPr>
                  <a:t>dMax</a:t>
                </a:r>
                <a:r>
                  <a:rPr lang="en-US" sz="1600" dirty="0"/>
                  <a:t>, son la </a:t>
                </a:r>
                <a:r>
                  <a:rPr lang="en-US" sz="1600" dirty="0" err="1"/>
                  <a:t>dotación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trabajando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máxima</a:t>
                </a:r>
                <a:r>
                  <a:rPr lang="en-US" sz="1600" dirty="0"/>
                  <a:t> y </a:t>
                </a:r>
                <a:r>
                  <a:rPr lang="en-US" sz="1600" dirty="0" err="1"/>
                  <a:t>mínima</a:t>
                </a:r>
                <a:r>
                  <a:rPr lang="en-US" sz="1600" dirty="0"/>
                  <a:t>;</a:t>
                </a: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E50633FF-2883-45AC-B388-14B76EE6D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0" y="1151870"/>
                <a:ext cx="8686800" cy="4031873"/>
              </a:xfrm>
              <a:prstGeom prst="rect">
                <a:avLst/>
              </a:prstGeom>
              <a:blipFill>
                <a:blip r:embed="rId3"/>
                <a:stretch>
                  <a:fillRect l="-421" t="-454" b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E07CF72C-A452-4467-A04A-7AF276566435}"/>
              </a:ext>
            </a:extLst>
          </p:cNvPr>
          <p:cNvSpPr txBox="1"/>
          <p:nvPr/>
        </p:nvSpPr>
        <p:spPr>
          <a:xfrm>
            <a:off x="7331551" y="160655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¡84 variables!</a:t>
            </a:r>
          </a:p>
        </p:txBody>
      </p:sp>
    </p:spTree>
    <p:extLst>
      <p:ext uri="{BB962C8B-B14F-4D97-AF65-F5344CB8AC3E}">
        <p14:creationId xmlns:p14="http://schemas.microsoft.com/office/powerpoint/2010/main" val="298378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Software de Optimización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9831D1E-86E3-47F6-9EC4-46C2694A2A53}"/>
              </a:ext>
            </a:extLst>
          </p:cNvPr>
          <p:cNvSpPr txBox="1"/>
          <p:nvPr/>
        </p:nvSpPr>
        <p:spPr>
          <a:xfrm>
            <a:off x="828645" y="1920433"/>
            <a:ext cx="3614145" cy="553998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INTERFAZ / WRAPPER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7C044E2-26C6-4D83-80B3-31478156874F}"/>
              </a:ext>
            </a:extLst>
          </p:cNvPr>
          <p:cNvSpPr txBox="1"/>
          <p:nvPr/>
        </p:nvSpPr>
        <p:spPr>
          <a:xfrm>
            <a:off x="5915242" y="1920433"/>
            <a:ext cx="1489669" cy="553998"/>
          </a:xfrm>
          <a:prstGeom prst="rect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SOLVER</a:t>
            </a:r>
          </a:p>
        </p:txBody>
      </p:sp>
      <p:sp>
        <p:nvSpPr>
          <p:cNvPr id="12" name="Cruz 11">
            <a:extLst>
              <a:ext uri="{FF2B5EF4-FFF2-40B4-BE49-F238E27FC236}">
                <a16:creationId xmlns:a16="http://schemas.microsoft.com/office/drawing/2014/main" id="{5262AE2F-71C5-40BA-8645-F1E48BB0F683}"/>
              </a:ext>
            </a:extLst>
          </p:cNvPr>
          <p:cNvSpPr/>
          <p:nvPr/>
        </p:nvSpPr>
        <p:spPr>
          <a:xfrm>
            <a:off x="4872155" y="1920433"/>
            <a:ext cx="613721" cy="553998"/>
          </a:xfrm>
          <a:prstGeom prst="plus">
            <a:avLst>
              <a:gd name="adj" fmla="val 34468"/>
            </a:avLst>
          </a:prstGeom>
          <a:gradFill rotWithShape="1">
            <a:gsLst>
              <a:gs pos="0">
                <a:sysClr val="windowText" lastClr="000000">
                  <a:satMod val="103000"/>
                  <a:lumMod val="102000"/>
                  <a:tint val="94000"/>
                </a:sysClr>
              </a:gs>
              <a:gs pos="50000">
                <a:sysClr val="windowText" lastClr="000000">
                  <a:satMod val="110000"/>
                  <a:lumMod val="100000"/>
                  <a:shade val="100000"/>
                </a:sysClr>
              </a:gs>
              <a:gs pos="100000">
                <a:sysClr val="windowText" lastClr="000000">
                  <a:lumMod val="99000"/>
                  <a:satMod val="120000"/>
                  <a:shade val="78000"/>
                </a:sys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51C354B-7C67-4303-96D0-4D3D1ACB5C5F}"/>
              </a:ext>
            </a:extLst>
          </p:cNvPr>
          <p:cNvSpPr txBox="1"/>
          <p:nvPr/>
        </p:nvSpPr>
        <p:spPr>
          <a:xfrm>
            <a:off x="882200" y="2669070"/>
            <a:ext cx="356059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Python – </a:t>
            </a:r>
            <a:r>
              <a:rPr lang="en-US" dirty="0" err="1"/>
              <a:t>scipy.optimize.linprog</a:t>
            </a:r>
            <a:r>
              <a:rPr lang="en-US" dirty="0"/>
              <a:t> / </a:t>
            </a:r>
            <a:r>
              <a:rPr lang="en-US" dirty="0" err="1"/>
              <a:t>PuLP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MATLAB – </a:t>
            </a:r>
            <a:r>
              <a:rPr lang="en-US" dirty="0" err="1"/>
              <a:t>LinProg</a:t>
            </a:r>
            <a:r>
              <a:rPr lang="en-US" dirty="0"/>
              <a:t> / </a:t>
            </a:r>
            <a:r>
              <a:rPr lang="en-US" dirty="0" err="1"/>
              <a:t>IntLinProg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Julia – </a:t>
            </a:r>
            <a:r>
              <a:rPr lang="en-US" dirty="0" err="1"/>
              <a:t>Jump.jl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GAMS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IBM ILOG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Gusek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Excel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…..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632EFCE-7A0B-4432-8173-93C746FC7AC7}"/>
              </a:ext>
            </a:extLst>
          </p:cNvPr>
          <p:cNvSpPr txBox="1"/>
          <p:nvPr/>
        </p:nvSpPr>
        <p:spPr>
          <a:xfrm>
            <a:off x="6066393" y="2628319"/>
            <a:ext cx="17379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Gurobi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CPLEX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GLPK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Xpress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COIN-OR (</a:t>
            </a:r>
            <a:r>
              <a:rPr lang="en-US" dirty="0" err="1"/>
              <a:t>Cbc</a:t>
            </a:r>
            <a:r>
              <a:rPr lang="en-US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Clp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Mosek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…..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Planificación de la producción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1DA2FD5-DA87-40B3-AB60-C373F29F00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372" b="23182"/>
          <a:stretch/>
        </p:blipFill>
        <p:spPr>
          <a:xfrm>
            <a:off x="1638300" y="1674198"/>
            <a:ext cx="4354410" cy="34056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EFE01CF-FD88-462D-8D64-3AE9662FA2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822" b="16222"/>
          <a:stretch/>
        </p:blipFill>
        <p:spPr>
          <a:xfrm>
            <a:off x="1681842" y="2042610"/>
            <a:ext cx="2242225" cy="37965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5E70370-A1EA-4CC0-8B19-EC64DAC8C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7052" y="2385306"/>
            <a:ext cx="3302765" cy="8785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0E2A013-581B-48FE-A487-4BB7F3F4C8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4414" y="3161226"/>
            <a:ext cx="4559301" cy="48069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D010BFC-7DB5-490C-B354-88EAAC04E0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9272" y="3475255"/>
            <a:ext cx="2020432" cy="62284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9AFA672-9C2A-444E-BDA9-AFAFE1D4AA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4413" y="3965296"/>
            <a:ext cx="2874533" cy="52515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1DE2BFB-2A53-43E9-A3C4-C2ACD1F969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9180" y="4377321"/>
            <a:ext cx="3941386" cy="40821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01522F5-EFDD-46A4-BE25-5DDA2A9BD45E}"/>
              </a:ext>
            </a:extLst>
          </p:cNvPr>
          <p:cNvSpPr txBox="1"/>
          <p:nvPr/>
        </p:nvSpPr>
        <p:spPr>
          <a:xfrm>
            <a:off x="998207" y="1566748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s.a.</a:t>
            </a:r>
            <a:endParaRPr lang="en-US" sz="2000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03914F9-AFB0-4FFE-9511-19A0AF6E5046}"/>
              </a:ext>
            </a:extLst>
          </p:cNvPr>
          <p:cNvSpPr txBox="1"/>
          <p:nvPr/>
        </p:nvSpPr>
        <p:spPr>
          <a:xfrm>
            <a:off x="6021738" y="1706987"/>
            <a:ext cx="2151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Balance de </a:t>
            </a:r>
            <a:r>
              <a:rPr lang="en-US" b="1" dirty="0" err="1">
                <a:solidFill>
                  <a:srgbClr val="FF0000"/>
                </a:solidFill>
              </a:rPr>
              <a:t>producción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D8F29EF-26EC-4B68-808B-BFACCDA235FC}"/>
              </a:ext>
            </a:extLst>
          </p:cNvPr>
          <p:cNvSpPr txBox="1"/>
          <p:nvPr/>
        </p:nvSpPr>
        <p:spPr>
          <a:xfrm>
            <a:off x="6036252" y="2048073"/>
            <a:ext cx="2650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Mantenimiento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preventivo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CE07D6A-95EB-4A45-BBC1-2FEA77B2B6A3}"/>
              </a:ext>
            </a:extLst>
          </p:cNvPr>
          <p:cNvSpPr txBox="1"/>
          <p:nvPr/>
        </p:nvSpPr>
        <p:spPr>
          <a:xfrm>
            <a:off x="6021738" y="2440456"/>
            <a:ext cx="2650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Límite</a:t>
            </a:r>
            <a:r>
              <a:rPr lang="en-US" b="1" dirty="0">
                <a:solidFill>
                  <a:srgbClr val="FF0000"/>
                </a:solidFill>
              </a:rPr>
              <a:t> de horas </a:t>
            </a:r>
            <a:r>
              <a:rPr lang="en-US" b="1" dirty="0" err="1">
                <a:solidFill>
                  <a:srgbClr val="FF0000"/>
                </a:solidFill>
              </a:rPr>
              <a:t>productivas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76E1C92-5B6E-4C0C-A03B-7797ABDC8A64}"/>
              </a:ext>
            </a:extLst>
          </p:cNvPr>
          <p:cNvSpPr txBox="1"/>
          <p:nvPr/>
        </p:nvSpPr>
        <p:spPr>
          <a:xfrm>
            <a:off x="6064312" y="3224725"/>
            <a:ext cx="2650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Balance de personal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EA3BCEC-C340-43C6-911F-4F4D1123A9F1}"/>
              </a:ext>
            </a:extLst>
          </p:cNvPr>
          <p:cNvSpPr txBox="1"/>
          <p:nvPr/>
        </p:nvSpPr>
        <p:spPr>
          <a:xfrm>
            <a:off x="6064312" y="3596001"/>
            <a:ext cx="2650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Inventario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máximo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4E12CD4-432B-4BC2-A924-1681E76FDFD1}"/>
              </a:ext>
            </a:extLst>
          </p:cNvPr>
          <p:cNvSpPr txBox="1"/>
          <p:nvPr/>
        </p:nvSpPr>
        <p:spPr>
          <a:xfrm>
            <a:off x="6064312" y="4008937"/>
            <a:ext cx="2650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Personal </a:t>
            </a:r>
            <a:r>
              <a:rPr lang="en-US" b="1" dirty="0" err="1">
                <a:solidFill>
                  <a:srgbClr val="FF0000"/>
                </a:solidFill>
              </a:rPr>
              <a:t>máximo</a:t>
            </a:r>
            <a:r>
              <a:rPr lang="en-US" b="1" dirty="0">
                <a:solidFill>
                  <a:srgbClr val="FF0000"/>
                </a:solidFill>
              </a:rPr>
              <a:t> y </a:t>
            </a:r>
            <a:r>
              <a:rPr lang="en-US" b="1" dirty="0" err="1">
                <a:solidFill>
                  <a:srgbClr val="FF0000"/>
                </a:solidFill>
              </a:rPr>
              <a:t>mínimo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3FBBCF4-F6C3-48EF-9433-4C2AFD8B6BA9}"/>
              </a:ext>
            </a:extLst>
          </p:cNvPr>
          <p:cNvSpPr txBox="1"/>
          <p:nvPr/>
        </p:nvSpPr>
        <p:spPr>
          <a:xfrm>
            <a:off x="6064312" y="4374488"/>
            <a:ext cx="2650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Positividad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3920CB3-52DC-4A29-B4BD-FE609BE586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68793" y="4745705"/>
            <a:ext cx="1911080" cy="294999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8BA31543-6F1C-4FAF-9868-D4010852E119}"/>
              </a:ext>
            </a:extLst>
          </p:cNvPr>
          <p:cNvSpPr txBox="1"/>
          <p:nvPr/>
        </p:nvSpPr>
        <p:spPr>
          <a:xfrm>
            <a:off x="6084146" y="4724069"/>
            <a:ext cx="2650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Enteros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1F793DE-E286-4A12-A378-433BAF9F982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" b="7219"/>
          <a:stretch/>
        </p:blipFill>
        <p:spPr>
          <a:xfrm>
            <a:off x="-1" y="1159237"/>
            <a:ext cx="9145189" cy="54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2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18" grpId="0"/>
      <p:bldP spid="19" grpId="0"/>
      <p:bldP spid="20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Planificación de la producción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F8941AA-3E75-4F07-A227-AF38DBC13F64}"/>
              </a:ext>
            </a:extLst>
          </p:cNvPr>
          <p:cNvSpPr txBox="1"/>
          <p:nvPr/>
        </p:nvSpPr>
        <p:spPr>
          <a:xfrm>
            <a:off x="2997200" y="2571750"/>
            <a:ext cx="2836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Puedo</a:t>
            </a:r>
            <a:r>
              <a:rPr lang="en-US" sz="2000" dirty="0"/>
              <a:t> </a:t>
            </a:r>
            <a:r>
              <a:rPr lang="en-US" sz="2000" dirty="0" err="1"/>
              <a:t>usar</a:t>
            </a:r>
            <a:r>
              <a:rPr lang="en-US" sz="2000" dirty="0"/>
              <a:t> </a:t>
            </a:r>
            <a:r>
              <a:rPr lang="en-US" sz="2000" b="1" dirty="0"/>
              <a:t>SIMPLEX</a:t>
            </a:r>
            <a:r>
              <a:rPr lang="en-US" sz="2000" dirty="0"/>
              <a:t>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0B9970E-82E7-4390-9687-128F49A0ECAD}"/>
              </a:ext>
            </a:extLst>
          </p:cNvPr>
          <p:cNvSpPr txBox="1"/>
          <p:nvPr/>
        </p:nvSpPr>
        <p:spPr>
          <a:xfrm>
            <a:off x="1467935" y="3698185"/>
            <a:ext cx="5894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Es un </a:t>
            </a:r>
            <a:r>
              <a:rPr lang="en-US" sz="2000" dirty="0" err="1"/>
              <a:t>caso</a:t>
            </a:r>
            <a:r>
              <a:rPr lang="en-US" sz="2000" dirty="0"/>
              <a:t> de: </a:t>
            </a:r>
            <a:r>
              <a:rPr lang="en-US" sz="2000" dirty="0">
                <a:solidFill>
                  <a:srgbClr val="FF0000"/>
                </a:solidFill>
              </a:rPr>
              <a:t>Mixed Integer Linear Programming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8E21BB5-2E79-439D-BC4D-C0B36C5D0385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>
          <a:xfrm>
            <a:off x="2997200" y="2771805"/>
            <a:ext cx="28360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71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Ejemplo en Excel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19CC660-FCA5-4E86-AFA8-47CB00CEBCC2}"/>
              </a:ext>
            </a:extLst>
          </p:cNvPr>
          <p:cNvSpPr txBox="1"/>
          <p:nvPr/>
        </p:nvSpPr>
        <p:spPr>
          <a:xfrm>
            <a:off x="0" y="4681835"/>
            <a:ext cx="8775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/>
              <a:t>Tutorial de Microsoft para agregar </a:t>
            </a:r>
            <a:r>
              <a:rPr lang="es-AR" sz="1200" dirty="0" err="1"/>
              <a:t>add</a:t>
            </a:r>
            <a:r>
              <a:rPr lang="es-AR" sz="1200" dirty="0"/>
              <a:t>-in </a:t>
            </a:r>
            <a:r>
              <a:rPr lang="es-AR" sz="1200" dirty="0" err="1"/>
              <a:t>Solver</a:t>
            </a:r>
            <a:r>
              <a:rPr lang="es-AR" sz="1200" dirty="0"/>
              <a:t> de Excel:</a:t>
            </a:r>
          </a:p>
          <a:p>
            <a:r>
              <a:rPr lang="en-US" sz="1200" dirty="0">
                <a:hlinkClick r:id="rId3"/>
              </a:rPr>
              <a:t>https://support.office.com/es-es/article/carga-del-complemento-solver-en-excel-2016-612926fc-d53b-46b4-872c-e24772f078ca</a:t>
            </a:r>
            <a:endParaRPr lang="es-A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Marcador de contenido 2">
                <a:extLst>
                  <a:ext uri="{FF2B5EF4-FFF2-40B4-BE49-F238E27FC236}">
                    <a16:creationId xmlns:a16="http://schemas.microsoft.com/office/drawing/2014/main" id="{FC8E5B50-DBC7-4304-8362-2AD22720E7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253366"/>
                <a:ext cx="2753139" cy="22360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3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AR" sz="200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s-AR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 ≤2400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 ≤800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 ≤1200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r"/>
                <a:endParaRPr lang="en-US" sz="2000" dirty="0"/>
              </a:p>
              <a:p>
                <a:pPr marL="0" indent="0" algn="r"/>
                <a:endParaRPr lang="en-US" sz="2000" dirty="0"/>
              </a:p>
              <a:p>
                <a:pPr marL="0" indent="0" algn="r"/>
                <a:endParaRPr lang="en-US" sz="2000" dirty="0"/>
              </a:p>
              <a:p>
                <a:pPr marL="0" indent="0" algn="r"/>
                <a:endParaRPr lang="es-AR" sz="2000" dirty="0"/>
              </a:p>
            </p:txBody>
          </p:sp>
        </mc:Choice>
        <mc:Fallback xmlns="">
          <p:sp>
            <p:nvSpPr>
              <p:cNvPr id="13" name="Marcador de contenido 2">
                <a:extLst>
                  <a:ext uri="{FF2B5EF4-FFF2-40B4-BE49-F238E27FC236}">
                    <a16:creationId xmlns:a16="http://schemas.microsoft.com/office/drawing/2014/main" id="{FC8E5B50-DBC7-4304-8362-2AD22720E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53366"/>
                <a:ext cx="2753139" cy="22360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34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Ejemplo en Excel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7073DA-A75E-4229-935E-5650287902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042"/>
          <a:stretch/>
        </p:blipFill>
        <p:spPr>
          <a:xfrm>
            <a:off x="457200" y="1884891"/>
            <a:ext cx="4480639" cy="268711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7B2FFC9-4957-4D3F-8688-B92B4850F5C1}"/>
              </a:ext>
            </a:extLst>
          </p:cNvPr>
          <p:cNvSpPr txBox="1"/>
          <p:nvPr/>
        </p:nvSpPr>
        <p:spPr>
          <a:xfrm>
            <a:off x="457200" y="1389820"/>
            <a:ext cx="5715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Ingresamos</a:t>
            </a:r>
            <a:r>
              <a:rPr lang="en-US" dirty="0"/>
              <a:t> los </a:t>
            </a:r>
            <a:r>
              <a:rPr lang="en-US" dirty="0" err="1"/>
              <a:t>datos</a:t>
            </a:r>
            <a:r>
              <a:rPr lang="en-US" dirty="0"/>
              <a:t> del </a:t>
            </a:r>
            <a:r>
              <a:rPr lang="en-US" dirty="0" err="1"/>
              <a:t>problema</a:t>
            </a:r>
            <a:r>
              <a:rPr lang="en-US" dirty="0"/>
              <a:t> y </a:t>
            </a:r>
            <a:r>
              <a:rPr lang="en-US" dirty="0" err="1"/>
              <a:t>armamos</a:t>
            </a:r>
            <a:r>
              <a:rPr lang="en-US" dirty="0"/>
              <a:t> el </a:t>
            </a:r>
            <a:r>
              <a:rPr lang="en-US" dirty="0" err="1"/>
              <a:t>diseño</a:t>
            </a:r>
            <a:r>
              <a:rPr lang="en-US" dirty="0"/>
              <a:t> de la </a:t>
            </a:r>
            <a:r>
              <a:rPr lang="en-US" dirty="0" err="1"/>
              <a:t>planilla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8290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Ejemplo en Excel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E0BFFF0-7242-4BDE-83C8-D14DC4230AE6}"/>
              </a:ext>
            </a:extLst>
          </p:cNvPr>
          <p:cNvSpPr txBox="1"/>
          <p:nvPr/>
        </p:nvSpPr>
        <p:spPr>
          <a:xfrm>
            <a:off x="457200" y="1389820"/>
            <a:ext cx="4512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Armamos</a:t>
            </a:r>
            <a:r>
              <a:rPr lang="en-US" dirty="0"/>
              <a:t> las </a:t>
            </a:r>
            <a:r>
              <a:rPr lang="en-US" dirty="0" err="1"/>
              <a:t>funciones</a:t>
            </a:r>
            <a:r>
              <a:rPr lang="en-US" dirty="0"/>
              <a:t> de excel para las </a:t>
            </a:r>
            <a:r>
              <a:rPr lang="en-US" dirty="0" err="1"/>
              <a:t>restricciones</a:t>
            </a:r>
            <a:r>
              <a:rPr lang="en-US" dirty="0"/>
              <a:t>: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FA829F8-1FC2-46FB-99F6-C415D871C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44808"/>
            <a:ext cx="78962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95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Ejemplo en Excel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E0BFFF0-7242-4BDE-83C8-D14DC4230AE6}"/>
              </a:ext>
            </a:extLst>
          </p:cNvPr>
          <p:cNvSpPr txBox="1"/>
          <p:nvPr/>
        </p:nvSpPr>
        <p:spPr>
          <a:xfrm>
            <a:off x="457200" y="1389820"/>
            <a:ext cx="4820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Armamos</a:t>
            </a:r>
            <a:r>
              <a:rPr lang="en-US" dirty="0"/>
              <a:t> la </a:t>
            </a:r>
            <a:r>
              <a:rPr lang="en-US" dirty="0" err="1"/>
              <a:t>función</a:t>
            </a:r>
            <a:r>
              <a:rPr lang="en-US" dirty="0"/>
              <a:t> de excel para el </a:t>
            </a:r>
            <a:r>
              <a:rPr lang="en-US" dirty="0" err="1"/>
              <a:t>funcional</a:t>
            </a:r>
            <a:r>
              <a:rPr lang="en-US" dirty="0"/>
              <a:t> del </a:t>
            </a:r>
            <a:r>
              <a:rPr lang="en-US" dirty="0" err="1"/>
              <a:t>modelo</a:t>
            </a:r>
            <a:r>
              <a:rPr lang="en-US" dirty="0"/>
              <a:t>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57ED4F-EB63-4F94-BE6F-4349518E5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61" y="1769165"/>
            <a:ext cx="7764308" cy="299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63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Ejemplo en Excel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D9B9A02-1800-4601-8414-E8440CF30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521" y="1744524"/>
            <a:ext cx="3642071" cy="2565720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F874CC92-5E28-45B5-A98D-A4017337A155}"/>
              </a:ext>
            </a:extLst>
          </p:cNvPr>
          <p:cNvSpPr/>
          <p:nvPr/>
        </p:nvSpPr>
        <p:spPr>
          <a:xfrm>
            <a:off x="3995530" y="2047461"/>
            <a:ext cx="824948" cy="3379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6D8A80F-3776-4F3F-953B-97F40EB92213}"/>
              </a:ext>
            </a:extLst>
          </p:cNvPr>
          <p:cNvSpPr txBox="1"/>
          <p:nvPr/>
        </p:nvSpPr>
        <p:spPr>
          <a:xfrm>
            <a:off x="0" y="4681835"/>
            <a:ext cx="8775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/>
              <a:t>Tutorial de Microsoft para agregar </a:t>
            </a:r>
            <a:r>
              <a:rPr lang="es-AR" sz="1200" dirty="0" err="1"/>
              <a:t>add</a:t>
            </a:r>
            <a:r>
              <a:rPr lang="es-AR" sz="1200" dirty="0"/>
              <a:t>-in </a:t>
            </a:r>
            <a:r>
              <a:rPr lang="es-AR" sz="1200" dirty="0" err="1"/>
              <a:t>Solver</a:t>
            </a:r>
            <a:r>
              <a:rPr lang="es-AR" sz="1200" dirty="0"/>
              <a:t> de Excel:</a:t>
            </a:r>
          </a:p>
          <a:p>
            <a:r>
              <a:rPr lang="en-US" sz="1200" dirty="0">
                <a:hlinkClick r:id="rId4"/>
              </a:rPr>
              <a:t>https://support.office.com/es-es/article/carga-del-complemento-solver-en-excel-2016-612926fc-d53b-46b4-872c-e24772f078ca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2664503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C3EF9AA9-762F-4173-B3A7-0AA94E98A2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193" b="59941"/>
          <a:stretch/>
        </p:blipFill>
        <p:spPr>
          <a:xfrm>
            <a:off x="6317593" y="137136"/>
            <a:ext cx="2312699" cy="7145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ACE1AE-DDD2-4B5C-8295-4CD1B38C6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394987" cy="51435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8BF2B86-EA70-41B1-A2C2-88CB977216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7593" y="1264351"/>
            <a:ext cx="2312699" cy="66358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8300DAC-7BC8-479E-8D23-C730BAB9F741}"/>
              </a:ext>
            </a:extLst>
          </p:cNvPr>
          <p:cNvCxnSpPr>
            <a:cxnSpLocks/>
          </p:cNvCxnSpPr>
          <p:nvPr/>
        </p:nvCxnSpPr>
        <p:spPr>
          <a:xfrm>
            <a:off x="5106256" y="1309953"/>
            <a:ext cx="2876764" cy="2180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DC3F9D7-8917-4803-A19D-0537CD0A5316}"/>
              </a:ext>
            </a:extLst>
          </p:cNvPr>
          <p:cNvCxnSpPr>
            <a:cxnSpLocks/>
          </p:cNvCxnSpPr>
          <p:nvPr/>
        </p:nvCxnSpPr>
        <p:spPr>
          <a:xfrm>
            <a:off x="5106256" y="575355"/>
            <a:ext cx="218906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4A3F988-1CDA-4C71-AA8C-CA01D7A3E989}"/>
              </a:ext>
            </a:extLst>
          </p:cNvPr>
          <p:cNvCxnSpPr>
            <a:cxnSpLocks/>
          </p:cNvCxnSpPr>
          <p:nvPr/>
        </p:nvCxnSpPr>
        <p:spPr>
          <a:xfrm>
            <a:off x="5106256" y="1309953"/>
            <a:ext cx="1664414" cy="2722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9" name="Grupo 58">
            <a:extLst>
              <a:ext uri="{FF2B5EF4-FFF2-40B4-BE49-F238E27FC236}">
                <a16:creationId xmlns:a16="http://schemas.microsoft.com/office/drawing/2014/main" id="{A2FB4580-4B64-4716-B775-785E14D0CE57}"/>
              </a:ext>
            </a:extLst>
          </p:cNvPr>
          <p:cNvGrpSpPr/>
          <p:nvPr/>
        </p:nvGrpSpPr>
        <p:grpSpPr>
          <a:xfrm>
            <a:off x="3757105" y="1740838"/>
            <a:ext cx="5386895" cy="3222452"/>
            <a:chOff x="3757105" y="1740838"/>
            <a:chExt cx="5386895" cy="3222452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59E20CA-D0B1-4E29-A80F-4238E73E67D6}"/>
                </a:ext>
              </a:extLst>
            </p:cNvPr>
            <p:cNvSpPr/>
            <p:nvPr/>
          </p:nvSpPr>
          <p:spPr>
            <a:xfrm>
              <a:off x="3757105" y="1740838"/>
              <a:ext cx="1399457" cy="27227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F672BD53-797C-4F25-BE8D-B0EA884F42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59128"/>
            <a:stretch/>
          </p:blipFill>
          <p:spPr>
            <a:xfrm>
              <a:off x="6198185" y="3738045"/>
              <a:ext cx="2551513" cy="1225245"/>
            </a:xfrm>
            <a:prstGeom prst="rect">
              <a:avLst/>
            </a:prstGeom>
          </p:spPr>
        </p:pic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21E41F06-D6C4-4B49-B92C-1BD9ABADB6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0510"/>
            <a:stretch/>
          </p:blipFill>
          <p:spPr>
            <a:xfrm>
              <a:off x="5594617" y="2195574"/>
              <a:ext cx="3549383" cy="1171011"/>
            </a:xfrm>
            <a:prstGeom prst="rect">
              <a:avLst/>
            </a:prstGeom>
          </p:spPr>
        </p:pic>
        <p:cxnSp>
          <p:nvCxnSpPr>
            <p:cNvPr id="46" name="Conector recto de flecha 45">
              <a:extLst>
                <a:ext uri="{FF2B5EF4-FFF2-40B4-BE49-F238E27FC236}">
                  <a16:creationId xmlns:a16="http://schemas.microsoft.com/office/drawing/2014/main" id="{B9DA3487-6F34-4DE0-938C-4C6C21F85FD2}"/>
                </a:ext>
              </a:extLst>
            </p:cNvPr>
            <p:cNvCxnSpPr>
              <a:cxnSpLocks/>
            </p:cNvCxnSpPr>
            <p:nvPr/>
          </p:nvCxnSpPr>
          <p:spPr>
            <a:xfrm>
              <a:off x="6544639" y="2907587"/>
              <a:ext cx="824669" cy="108120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1CCA3D86-2FB2-4997-8F34-3C3C68D0324A}"/>
                </a:ext>
              </a:extLst>
            </p:cNvPr>
            <p:cNvCxnSpPr>
              <a:cxnSpLocks/>
            </p:cNvCxnSpPr>
            <p:nvPr/>
          </p:nvCxnSpPr>
          <p:spPr>
            <a:xfrm>
              <a:off x="7983020" y="2907587"/>
              <a:ext cx="535940" cy="108120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3" name="Rectángulo 52">
              <a:extLst>
                <a:ext uri="{FF2B5EF4-FFF2-40B4-BE49-F238E27FC236}">
                  <a16:creationId xmlns:a16="http://schemas.microsoft.com/office/drawing/2014/main" id="{1FF2FE66-1E61-4BE1-A3B4-DA5BE47E12AB}"/>
                </a:ext>
              </a:extLst>
            </p:cNvPr>
            <p:cNvSpPr/>
            <p:nvPr/>
          </p:nvSpPr>
          <p:spPr>
            <a:xfrm>
              <a:off x="7156174" y="3988792"/>
              <a:ext cx="447261" cy="28503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ángulo 53">
              <a:extLst>
                <a:ext uri="{FF2B5EF4-FFF2-40B4-BE49-F238E27FC236}">
                  <a16:creationId xmlns:a16="http://schemas.microsoft.com/office/drawing/2014/main" id="{5B45DC62-3EBB-40EC-95E1-E6A4B2DA5E3A}"/>
                </a:ext>
              </a:extLst>
            </p:cNvPr>
            <p:cNvSpPr/>
            <p:nvPr/>
          </p:nvSpPr>
          <p:spPr>
            <a:xfrm>
              <a:off x="7911548" y="3998675"/>
              <a:ext cx="669754" cy="28503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Conector recto de flecha 54">
              <a:extLst>
                <a:ext uri="{FF2B5EF4-FFF2-40B4-BE49-F238E27FC236}">
                  <a16:creationId xmlns:a16="http://schemas.microsoft.com/office/drawing/2014/main" id="{D6C7B268-55CB-422F-8425-A3113A940D24}"/>
                </a:ext>
              </a:extLst>
            </p:cNvPr>
            <p:cNvCxnSpPr>
              <a:cxnSpLocks/>
              <a:stCxn id="35" idx="6"/>
            </p:cNvCxnSpPr>
            <p:nvPr/>
          </p:nvCxnSpPr>
          <p:spPr>
            <a:xfrm>
              <a:off x="5156562" y="1876975"/>
              <a:ext cx="438055" cy="31859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2" name="Rectángulo 61">
            <a:extLst>
              <a:ext uri="{FF2B5EF4-FFF2-40B4-BE49-F238E27FC236}">
                <a16:creationId xmlns:a16="http://schemas.microsoft.com/office/drawing/2014/main" id="{0B1D6FC7-5529-4C93-A9C7-58A2C5A354CC}"/>
              </a:ext>
            </a:extLst>
          </p:cNvPr>
          <p:cNvSpPr/>
          <p:nvPr/>
        </p:nvSpPr>
        <p:spPr>
          <a:xfrm>
            <a:off x="7295322" y="574887"/>
            <a:ext cx="447261" cy="285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EE043054-639D-4E5D-ACEF-A541E72F159D}"/>
              </a:ext>
            </a:extLst>
          </p:cNvPr>
          <p:cNvSpPr/>
          <p:nvPr/>
        </p:nvSpPr>
        <p:spPr>
          <a:xfrm>
            <a:off x="6848060" y="1519016"/>
            <a:ext cx="521247" cy="313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26F75652-F0F6-4487-9E38-C965D86522BC}"/>
              </a:ext>
            </a:extLst>
          </p:cNvPr>
          <p:cNvSpPr/>
          <p:nvPr/>
        </p:nvSpPr>
        <p:spPr>
          <a:xfrm>
            <a:off x="7985801" y="1528019"/>
            <a:ext cx="521247" cy="313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0A5EF85C-57A8-4943-9597-FA68E6E2A54F}"/>
              </a:ext>
            </a:extLst>
          </p:cNvPr>
          <p:cNvSpPr/>
          <p:nvPr/>
        </p:nvSpPr>
        <p:spPr>
          <a:xfrm>
            <a:off x="1215025" y="3481677"/>
            <a:ext cx="2730674" cy="2722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9D52C6A5-E9E0-4396-9CC2-5A7095B7F76E}"/>
              </a:ext>
            </a:extLst>
          </p:cNvPr>
          <p:cNvSpPr/>
          <p:nvPr/>
        </p:nvSpPr>
        <p:spPr>
          <a:xfrm>
            <a:off x="2945816" y="4735370"/>
            <a:ext cx="1150195" cy="3285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044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Ejemplo en Excel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0A4BD0D-3842-4B7B-8F02-01C46D768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842" y="1307001"/>
            <a:ext cx="5490316" cy="364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13992"/>
      </p:ext>
    </p:extLst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</TotalTime>
  <Words>690</Words>
  <Application>Microsoft Office PowerPoint</Application>
  <PresentationFormat>Presentación en pantalla (16:9)</PresentationFormat>
  <Paragraphs>123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Calibri Light</vt:lpstr>
      <vt:lpstr>Arial</vt:lpstr>
      <vt:lpstr>Wingdings</vt:lpstr>
      <vt:lpstr>Calibri</vt:lpstr>
      <vt:lpstr>Cambria Math</vt:lpstr>
      <vt:lpstr>Helvetica Neue</vt:lpstr>
      <vt:lpstr>biz</vt:lpstr>
      <vt:lpstr>Tema de Office</vt:lpstr>
      <vt:lpstr>Software de optimización Clase 15/17</vt:lpstr>
      <vt:lpstr>Software de Optimización</vt:lpstr>
      <vt:lpstr>Ejemplo en Excel</vt:lpstr>
      <vt:lpstr>Ejemplo en Excel</vt:lpstr>
      <vt:lpstr>Ejemplo en Excel</vt:lpstr>
      <vt:lpstr>Ejemplo en Excel</vt:lpstr>
      <vt:lpstr>Ejemplo en Excel</vt:lpstr>
      <vt:lpstr>Presentación de PowerPoint</vt:lpstr>
      <vt:lpstr>Ejemplo en Excel</vt:lpstr>
      <vt:lpstr>Ejemplo en Excel</vt:lpstr>
      <vt:lpstr>Ejemplo en PuLP de Python</vt:lpstr>
      <vt:lpstr>Ejemplo en PuLP de Python</vt:lpstr>
      <vt:lpstr>Ejemplo en PuLP de Python</vt:lpstr>
      <vt:lpstr>Ejemplo en PuLP de Python</vt:lpstr>
      <vt:lpstr>Ejemplo en PuLP de Python</vt:lpstr>
      <vt:lpstr>Ejemplo en PuLP de Python</vt:lpstr>
      <vt:lpstr>Ejemplo en PuLP de Python</vt:lpstr>
      <vt:lpstr>Planificación de la producción</vt:lpstr>
      <vt:lpstr>Planificación de la producción</vt:lpstr>
      <vt:lpstr>Planificación de la producción</vt:lpstr>
      <vt:lpstr>Planificación de la producción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del tema Clase ##</dc:title>
  <cp:lastModifiedBy>Rodrigo Maranzana</cp:lastModifiedBy>
  <cp:revision>23</cp:revision>
  <dcterms:modified xsi:type="dcterms:W3CDTF">2021-08-18T21:24:46Z</dcterms:modified>
</cp:coreProperties>
</file>