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69" autoAdjust="0"/>
  </p:normalViewPr>
  <p:slideViewPr>
    <p:cSldViewPr snapToGrid="0">
      <p:cViewPr varScale="1">
        <p:scale>
          <a:sx n="109" d="100"/>
          <a:sy n="109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7803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107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74208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21571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3784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7261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3824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004011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491416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8195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3081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3147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8220808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  <a:t>Inventarios: </a:t>
            </a:r>
            <a:r>
              <a:rPr lang="es-AR" sz="5000" b="0" dirty="0">
                <a:latin typeface="Helvetica Neue"/>
                <a:ea typeface="Helvetica Neue"/>
                <a:cs typeface="Helvetica Neue"/>
                <a:sym typeface="Helvetica Neue"/>
              </a:rPr>
              <a:t>precio variable</a:t>
            </a:r>
            <a:endParaRPr sz="5000" b="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23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</a:t>
            </a:r>
            <a:r>
              <a:rPr lang="es-ES" sz="2070" dirty="0"/>
              <a:t>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I4051(Palazzo)</a:t>
            </a:r>
            <a:endParaRPr sz="2070" dirty="0"/>
          </a:p>
          <a:p>
            <a:pPr marL="0" indent="0">
              <a:buSzPts val="2070"/>
            </a:pPr>
            <a:r>
              <a:rPr lang="en" sz="2070" dirty="0"/>
              <a:t>Docente: </a:t>
            </a:r>
            <a:r>
              <a:rPr lang="es-AR" sz="2070" dirty="0"/>
              <a:t>Rodrigo Maranzana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3409122" cy="61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Visualización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309.165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310.000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a 6">
                <a:extLst>
                  <a:ext uri="{FF2B5EF4-FFF2-40B4-BE49-F238E27FC236}">
                    <a16:creationId xmlns:a16="http://schemas.microsoft.com/office/drawing/2014/main" id="{C0AE793A-8068-40CA-A81C-49529FE70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203630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a 6">
                <a:extLst>
                  <a:ext uri="{FF2B5EF4-FFF2-40B4-BE49-F238E27FC236}">
                    <a16:creationId xmlns:a16="http://schemas.microsoft.com/office/drawing/2014/main" id="{C0AE793A-8068-40CA-A81C-49529FE70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203630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Elipse 31">
            <a:extLst>
              <a:ext uri="{FF2B5EF4-FFF2-40B4-BE49-F238E27FC236}">
                <a16:creationId xmlns:a16="http://schemas.microsoft.com/office/drawing/2014/main" id="{54345455-69CD-4A14-A7B2-FA65C55F7D3E}"/>
              </a:ext>
            </a:extLst>
          </p:cNvPr>
          <p:cNvSpPr/>
          <p:nvPr/>
        </p:nvSpPr>
        <p:spPr>
          <a:xfrm>
            <a:off x="2240719" y="334114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1DFF824-5F6B-4614-A4CD-134A3BECF65B}"/>
              </a:ext>
            </a:extLst>
          </p:cNvPr>
          <p:cNvSpPr/>
          <p:nvPr/>
        </p:nvSpPr>
        <p:spPr>
          <a:xfrm>
            <a:off x="4126848" y="2442930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7C97DC5-0951-4031-A254-1025976A5962}"/>
              </a:ext>
            </a:extLst>
          </p:cNvPr>
          <p:cNvSpPr/>
          <p:nvPr/>
        </p:nvSpPr>
        <p:spPr>
          <a:xfrm>
            <a:off x="1943645" y="310555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303.980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DE847D5-7FCD-40E6-8816-8D7096D9DBB5}"/>
              </a:ext>
            </a:extLst>
          </p:cNvPr>
          <p:cNvSpPr/>
          <p:nvPr/>
        </p:nvSpPr>
        <p:spPr>
          <a:xfrm>
            <a:off x="3887118" y="2209985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315.940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B6B9163-1328-4A87-94BA-B6344CE6F10A}"/>
              </a:ext>
            </a:extLst>
          </p:cNvPr>
          <p:cNvSpPr/>
          <p:nvPr/>
        </p:nvSpPr>
        <p:spPr>
          <a:xfrm>
            <a:off x="1871245" y="3403536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D35F050-ED13-4843-8BFA-FBAA67C6DAF6}"/>
              </a:ext>
            </a:extLst>
          </p:cNvPr>
          <p:cNvSpPr/>
          <p:nvPr/>
        </p:nvSpPr>
        <p:spPr>
          <a:xfrm>
            <a:off x="1199273" y="327572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303.152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7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3409122" cy="61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Visualización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309.165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310.000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4345455-69CD-4A14-A7B2-FA65C55F7D3E}"/>
              </a:ext>
            </a:extLst>
          </p:cNvPr>
          <p:cNvSpPr/>
          <p:nvPr/>
        </p:nvSpPr>
        <p:spPr>
          <a:xfrm>
            <a:off x="2240719" y="334114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1DFF824-5F6B-4614-A4CD-134A3BECF65B}"/>
              </a:ext>
            </a:extLst>
          </p:cNvPr>
          <p:cNvSpPr/>
          <p:nvPr/>
        </p:nvSpPr>
        <p:spPr>
          <a:xfrm>
            <a:off x="4126848" y="2442930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7C97DC5-0951-4031-A254-1025976A5962}"/>
              </a:ext>
            </a:extLst>
          </p:cNvPr>
          <p:cNvSpPr/>
          <p:nvPr/>
        </p:nvSpPr>
        <p:spPr>
          <a:xfrm>
            <a:off x="1943645" y="310555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303.980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DE847D5-7FCD-40E6-8816-8D7096D9DBB5}"/>
              </a:ext>
            </a:extLst>
          </p:cNvPr>
          <p:cNvSpPr/>
          <p:nvPr/>
        </p:nvSpPr>
        <p:spPr>
          <a:xfrm>
            <a:off x="3887118" y="2209985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315.940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a 6">
                <a:extLst>
                  <a:ext uri="{FF2B5EF4-FFF2-40B4-BE49-F238E27FC236}">
                    <a16:creationId xmlns:a16="http://schemas.microsoft.com/office/drawing/2014/main" id="{97C82617-D832-4F28-A176-7044336625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79517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a 6">
                <a:extLst>
                  <a:ext uri="{FF2B5EF4-FFF2-40B4-BE49-F238E27FC236}">
                    <a16:creationId xmlns:a16="http://schemas.microsoft.com/office/drawing/2014/main" id="{97C82617-D832-4F28-A176-7044336625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79517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Elipse 39">
            <a:extLst>
              <a:ext uri="{FF2B5EF4-FFF2-40B4-BE49-F238E27FC236}">
                <a16:creationId xmlns:a16="http://schemas.microsoft.com/office/drawing/2014/main" id="{5CFAE030-D540-4DB4-B6DE-369F9D4659CE}"/>
              </a:ext>
            </a:extLst>
          </p:cNvPr>
          <p:cNvSpPr/>
          <p:nvPr/>
        </p:nvSpPr>
        <p:spPr>
          <a:xfrm>
            <a:off x="4140924" y="293092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4032C9E-04E5-48A5-822F-B10AA207A7AB}"/>
              </a:ext>
            </a:extLst>
          </p:cNvPr>
          <p:cNvSpPr/>
          <p:nvPr/>
        </p:nvSpPr>
        <p:spPr>
          <a:xfrm>
            <a:off x="6032607" y="1873785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16B3389-F170-47EE-A63F-04691013F49E}"/>
              </a:ext>
            </a:extLst>
          </p:cNvPr>
          <p:cNvSpPr/>
          <p:nvPr/>
        </p:nvSpPr>
        <p:spPr>
          <a:xfrm>
            <a:off x="1871245" y="3403536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82F233D-017E-4363-8C00-AEF3D1297550}"/>
              </a:ext>
            </a:extLst>
          </p:cNvPr>
          <p:cNvSpPr/>
          <p:nvPr/>
        </p:nvSpPr>
        <p:spPr>
          <a:xfrm>
            <a:off x="1199273" y="327572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303.152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6B98EEB-320F-4C13-835E-1BC4BDF9CFB6}"/>
              </a:ext>
            </a:extLst>
          </p:cNvPr>
          <p:cNvSpPr/>
          <p:nvPr/>
        </p:nvSpPr>
        <p:spPr>
          <a:xfrm>
            <a:off x="3790224" y="263211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309.880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6B0D215-8A76-4136-9FC1-63432873E18A}"/>
              </a:ext>
            </a:extLst>
          </p:cNvPr>
          <p:cNvSpPr/>
          <p:nvPr/>
        </p:nvSpPr>
        <p:spPr>
          <a:xfrm>
            <a:off x="5780945" y="161876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323.400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127D5DC-9008-4CF5-9731-042E81D3AB1D}"/>
              </a:ext>
            </a:extLst>
          </p:cNvPr>
          <p:cNvSpPr/>
          <p:nvPr/>
        </p:nvSpPr>
        <p:spPr>
          <a:xfrm>
            <a:off x="1193965" y="3755407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297.139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485904F-7BE2-4CD3-81B8-07D1B39A31FE}"/>
              </a:ext>
            </a:extLst>
          </p:cNvPr>
          <p:cNvSpPr/>
          <p:nvPr/>
        </p:nvSpPr>
        <p:spPr>
          <a:xfrm>
            <a:off x="1861231" y="3870458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4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3409122" cy="61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Visualización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309.165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310.000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4345455-69CD-4A14-A7B2-FA65C55F7D3E}"/>
              </a:ext>
            </a:extLst>
          </p:cNvPr>
          <p:cNvSpPr/>
          <p:nvPr/>
        </p:nvSpPr>
        <p:spPr>
          <a:xfrm>
            <a:off x="2240719" y="334114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1DFF824-5F6B-4614-A4CD-134A3BECF65B}"/>
              </a:ext>
            </a:extLst>
          </p:cNvPr>
          <p:cNvSpPr/>
          <p:nvPr/>
        </p:nvSpPr>
        <p:spPr>
          <a:xfrm>
            <a:off x="4126848" y="2442930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7C97DC5-0951-4031-A254-1025976A5962}"/>
              </a:ext>
            </a:extLst>
          </p:cNvPr>
          <p:cNvSpPr/>
          <p:nvPr/>
        </p:nvSpPr>
        <p:spPr>
          <a:xfrm>
            <a:off x="1943645" y="310555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303.980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DE847D5-7FCD-40E6-8816-8D7096D9DBB5}"/>
              </a:ext>
            </a:extLst>
          </p:cNvPr>
          <p:cNvSpPr/>
          <p:nvPr/>
        </p:nvSpPr>
        <p:spPr>
          <a:xfrm>
            <a:off x="3887118" y="2209985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315.940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CFAE030-D540-4DB4-B6DE-369F9D4659CE}"/>
              </a:ext>
            </a:extLst>
          </p:cNvPr>
          <p:cNvSpPr/>
          <p:nvPr/>
        </p:nvSpPr>
        <p:spPr>
          <a:xfrm>
            <a:off x="4140924" y="293092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4032C9E-04E5-48A5-822F-B10AA207A7AB}"/>
              </a:ext>
            </a:extLst>
          </p:cNvPr>
          <p:cNvSpPr/>
          <p:nvPr/>
        </p:nvSpPr>
        <p:spPr>
          <a:xfrm>
            <a:off x="6032607" y="1873785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16B3389-F170-47EE-A63F-04691013F49E}"/>
              </a:ext>
            </a:extLst>
          </p:cNvPr>
          <p:cNvSpPr/>
          <p:nvPr/>
        </p:nvSpPr>
        <p:spPr>
          <a:xfrm>
            <a:off x="1871245" y="3403536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82F233D-017E-4363-8C00-AEF3D1297550}"/>
              </a:ext>
            </a:extLst>
          </p:cNvPr>
          <p:cNvSpPr/>
          <p:nvPr/>
        </p:nvSpPr>
        <p:spPr>
          <a:xfrm>
            <a:off x="1199273" y="327572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303.152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6B98EEB-320F-4C13-835E-1BC4BDF9CFB6}"/>
              </a:ext>
            </a:extLst>
          </p:cNvPr>
          <p:cNvSpPr/>
          <p:nvPr/>
        </p:nvSpPr>
        <p:spPr>
          <a:xfrm>
            <a:off x="3790224" y="263211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309.880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6B0D215-8A76-4136-9FC1-63432873E18A}"/>
              </a:ext>
            </a:extLst>
          </p:cNvPr>
          <p:cNvSpPr/>
          <p:nvPr/>
        </p:nvSpPr>
        <p:spPr>
          <a:xfrm>
            <a:off x="5780945" y="161876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323.400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127D5DC-9008-4CF5-9731-042E81D3AB1D}"/>
              </a:ext>
            </a:extLst>
          </p:cNvPr>
          <p:cNvSpPr/>
          <p:nvPr/>
        </p:nvSpPr>
        <p:spPr>
          <a:xfrm>
            <a:off x="1193965" y="3755407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297.139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485904F-7BE2-4CD3-81B8-07D1B39A31FE}"/>
              </a:ext>
            </a:extLst>
          </p:cNvPr>
          <p:cNvSpPr/>
          <p:nvPr/>
        </p:nvSpPr>
        <p:spPr>
          <a:xfrm>
            <a:off x="1861231" y="3870458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a 6">
                <a:extLst>
                  <a:ext uri="{FF2B5EF4-FFF2-40B4-BE49-F238E27FC236}">
                    <a16:creationId xmlns:a16="http://schemas.microsoft.com/office/drawing/2014/main" id="{E833D61E-A66C-4A77-970A-550283E48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56949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a 6">
                <a:extLst>
                  <a:ext uri="{FF2B5EF4-FFF2-40B4-BE49-F238E27FC236}">
                    <a16:creationId xmlns:a16="http://schemas.microsoft.com/office/drawing/2014/main" id="{E833D61E-A66C-4A77-970A-550283E48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56949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Elipse 50">
            <a:extLst>
              <a:ext uri="{FF2B5EF4-FFF2-40B4-BE49-F238E27FC236}">
                <a16:creationId xmlns:a16="http://schemas.microsoft.com/office/drawing/2014/main" id="{6FDDA086-0E7C-4AB9-B85D-88FDC4C1E7BB}"/>
              </a:ext>
            </a:extLst>
          </p:cNvPr>
          <p:cNvSpPr/>
          <p:nvPr/>
        </p:nvSpPr>
        <p:spPr>
          <a:xfrm>
            <a:off x="6032607" y="2299766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98C26AE-B04C-4601-9B97-C833DF8EDFDF}"/>
              </a:ext>
            </a:extLst>
          </p:cNvPr>
          <p:cNvSpPr/>
          <p:nvPr/>
        </p:nvSpPr>
        <p:spPr>
          <a:xfrm>
            <a:off x="5780945" y="204474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317.300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FA6664F-551E-4326-843F-8851F7C288D1}"/>
              </a:ext>
            </a:extLst>
          </p:cNvPr>
          <p:cNvSpPr/>
          <p:nvPr/>
        </p:nvSpPr>
        <p:spPr>
          <a:xfrm>
            <a:off x="1211442" y="4150299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291.126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148D8B5-91D7-430D-9E0A-A041902BEC49}"/>
              </a:ext>
            </a:extLst>
          </p:cNvPr>
          <p:cNvSpPr/>
          <p:nvPr/>
        </p:nvSpPr>
        <p:spPr>
          <a:xfrm>
            <a:off x="1869543" y="4302537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2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4973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829786" y="4891822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q*=10.000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309.165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310.000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4345455-69CD-4A14-A7B2-FA65C55F7D3E}"/>
              </a:ext>
            </a:extLst>
          </p:cNvPr>
          <p:cNvSpPr/>
          <p:nvPr/>
        </p:nvSpPr>
        <p:spPr>
          <a:xfrm>
            <a:off x="2240719" y="334114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1DFF824-5F6B-4614-A4CD-134A3BECF65B}"/>
              </a:ext>
            </a:extLst>
          </p:cNvPr>
          <p:cNvSpPr/>
          <p:nvPr/>
        </p:nvSpPr>
        <p:spPr>
          <a:xfrm>
            <a:off x="4126848" y="2442930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7C97DC5-0951-4031-A254-1025976A5962}"/>
              </a:ext>
            </a:extLst>
          </p:cNvPr>
          <p:cNvSpPr/>
          <p:nvPr/>
        </p:nvSpPr>
        <p:spPr>
          <a:xfrm>
            <a:off x="1943645" y="310555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303.980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DE847D5-7FCD-40E6-8816-8D7096D9DBB5}"/>
              </a:ext>
            </a:extLst>
          </p:cNvPr>
          <p:cNvSpPr/>
          <p:nvPr/>
        </p:nvSpPr>
        <p:spPr>
          <a:xfrm>
            <a:off x="3887118" y="2209985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315.940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CFAE030-D540-4DB4-B6DE-369F9D4659CE}"/>
              </a:ext>
            </a:extLst>
          </p:cNvPr>
          <p:cNvSpPr/>
          <p:nvPr/>
        </p:nvSpPr>
        <p:spPr>
          <a:xfrm>
            <a:off x="4140924" y="293092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4032C9E-04E5-48A5-822F-B10AA207A7AB}"/>
              </a:ext>
            </a:extLst>
          </p:cNvPr>
          <p:cNvSpPr/>
          <p:nvPr/>
        </p:nvSpPr>
        <p:spPr>
          <a:xfrm>
            <a:off x="6032607" y="1873785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16B3389-F170-47EE-A63F-04691013F49E}"/>
              </a:ext>
            </a:extLst>
          </p:cNvPr>
          <p:cNvSpPr/>
          <p:nvPr/>
        </p:nvSpPr>
        <p:spPr>
          <a:xfrm>
            <a:off x="1871245" y="3403536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82F233D-017E-4363-8C00-AEF3D1297550}"/>
              </a:ext>
            </a:extLst>
          </p:cNvPr>
          <p:cNvSpPr/>
          <p:nvPr/>
        </p:nvSpPr>
        <p:spPr>
          <a:xfrm>
            <a:off x="1199273" y="327572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303.152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6B98EEB-320F-4C13-835E-1BC4BDF9CFB6}"/>
              </a:ext>
            </a:extLst>
          </p:cNvPr>
          <p:cNvSpPr/>
          <p:nvPr/>
        </p:nvSpPr>
        <p:spPr>
          <a:xfrm>
            <a:off x="3790224" y="263211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309.880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6B0D215-8A76-4136-9FC1-63432873E18A}"/>
              </a:ext>
            </a:extLst>
          </p:cNvPr>
          <p:cNvSpPr/>
          <p:nvPr/>
        </p:nvSpPr>
        <p:spPr>
          <a:xfrm>
            <a:off x="5780945" y="161876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323.400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127D5DC-9008-4CF5-9731-042E81D3AB1D}"/>
              </a:ext>
            </a:extLst>
          </p:cNvPr>
          <p:cNvSpPr/>
          <p:nvPr/>
        </p:nvSpPr>
        <p:spPr>
          <a:xfrm>
            <a:off x="1193965" y="3755407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297.139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485904F-7BE2-4CD3-81B8-07D1B39A31FE}"/>
              </a:ext>
            </a:extLst>
          </p:cNvPr>
          <p:cNvSpPr/>
          <p:nvPr/>
        </p:nvSpPr>
        <p:spPr>
          <a:xfrm>
            <a:off x="1861231" y="3870458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a 6">
                <a:extLst>
                  <a:ext uri="{FF2B5EF4-FFF2-40B4-BE49-F238E27FC236}">
                    <a16:creationId xmlns:a16="http://schemas.microsoft.com/office/drawing/2014/main" id="{E833D61E-A66C-4A77-970A-550283E48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434545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bg1"/>
                              </a:solidFill>
                            </a:rPr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a 6">
                <a:extLst>
                  <a:ext uri="{FF2B5EF4-FFF2-40B4-BE49-F238E27FC236}">
                    <a16:creationId xmlns:a16="http://schemas.microsoft.com/office/drawing/2014/main" id="{E833D61E-A66C-4A77-970A-550283E48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434545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bg1"/>
                              </a:solidFill>
                            </a:rPr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Elipse 50">
            <a:extLst>
              <a:ext uri="{FF2B5EF4-FFF2-40B4-BE49-F238E27FC236}">
                <a16:creationId xmlns:a16="http://schemas.microsoft.com/office/drawing/2014/main" id="{6FDDA086-0E7C-4AB9-B85D-88FDC4C1E7BB}"/>
              </a:ext>
            </a:extLst>
          </p:cNvPr>
          <p:cNvSpPr/>
          <p:nvPr/>
        </p:nvSpPr>
        <p:spPr>
          <a:xfrm>
            <a:off x="6032607" y="2299766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98C26AE-B04C-4601-9B97-C833DF8EDFDF}"/>
              </a:ext>
            </a:extLst>
          </p:cNvPr>
          <p:cNvSpPr/>
          <p:nvPr/>
        </p:nvSpPr>
        <p:spPr>
          <a:xfrm>
            <a:off x="5780945" y="204474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317.300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FA6664F-551E-4326-843F-8851F7C288D1}"/>
              </a:ext>
            </a:extLst>
          </p:cNvPr>
          <p:cNvSpPr/>
          <p:nvPr/>
        </p:nvSpPr>
        <p:spPr>
          <a:xfrm>
            <a:off x="1211442" y="4150299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291.126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148D8B5-91D7-430D-9E0A-A041902BEC49}"/>
              </a:ext>
            </a:extLst>
          </p:cNvPr>
          <p:cNvSpPr/>
          <p:nvPr/>
        </p:nvSpPr>
        <p:spPr>
          <a:xfrm>
            <a:off x="1869543" y="4302537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F85B9234-7B33-447B-A953-47A581E7F4B5}"/>
              </a:ext>
            </a:extLst>
          </p:cNvPr>
          <p:cNvCxnSpPr>
            <a:cxnSpLocks/>
          </p:cNvCxnSpPr>
          <p:nvPr/>
        </p:nvCxnSpPr>
        <p:spPr>
          <a:xfrm flipH="1" flipV="1">
            <a:off x="2266990" y="3348409"/>
            <a:ext cx="4810" cy="16162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9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107EC65-A5E0-4772-9A99-21C12AD88DDC}"/>
                  </a:ext>
                </a:extLst>
              </p:cNvPr>
              <p:cNvSpPr txBox="1"/>
              <p:nvPr/>
            </p:nvSpPr>
            <p:spPr>
              <a:xfrm>
                <a:off x="457200" y="1489177"/>
                <a:ext cx="5770811" cy="193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AR" sz="2000" dirty="0">
                    <a:latin typeface="+mj-lt"/>
                  </a:rPr>
                  <a:t>Lote óptimo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=10.000</m:t>
                    </m:r>
                  </m:oMath>
                </a14:m>
                <a:endParaRPr lang="es-AR" sz="2000" dirty="0">
                  <a:latin typeface="+mj-lt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AR" sz="2000" dirty="0">
                    <a:latin typeface="+mj-lt"/>
                  </a:rPr>
                  <a:t>Costo total estimado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𝐶𝑇𝐸</m:t>
                        </m:r>
                      </m:e>
                      <m:sup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303.980</m:t>
                    </m:r>
                  </m:oMath>
                </a14:m>
                <a:endParaRPr lang="es-AR" sz="2000" b="0" dirty="0">
                  <a:latin typeface="+mj-lt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AR" sz="2000" dirty="0">
                    <a:latin typeface="+mj-lt"/>
                  </a:rPr>
                  <a:t>Cantidad de veces a pedir </a:t>
                </a: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s-AR" sz="2000" b="0" i="0" smtClean="0">
                        <a:latin typeface="Cambria Math" panose="02040503050406030204" pitchFamily="18" charset="0"/>
                      </a:rPr>
                      <m:t>=30 </m:t>
                    </m:r>
                    <m:r>
                      <m:rPr>
                        <m:sty m:val="p"/>
                      </m:rPr>
                      <a:rPr lang="es-AR" sz="2000" b="0" i="0" smtClean="0">
                        <a:latin typeface="Cambria Math" panose="02040503050406030204" pitchFamily="18" charset="0"/>
                      </a:rPr>
                      <m:t>veces</m:t>
                    </m:r>
                  </m:oMath>
                </a14:m>
                <a:endParaRPr lang="es-A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107EC65-A5E0-4772-9A99-21C12AD88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9177"/>
                <a:ext cx="5770811" cy="1930657"/>
              </a:xfrm>
              <a:prstGeom prst="rect">
                <a:avLst/>
              </a:prstGeom>
              <a:blipFill>
                <a:blip r:embed="rId3"/>
                <a:stretch>
                  <a:fillRect l="-950" b="-4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86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799" y="1297437"/>
            <a:ext cx="8709505" cy="139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AR" sz="1500" dirty="0"/>
              <a:t>Una empresa compra, fracciona y distribuye 300.000 </a:t>
            </a:r>
            <a:r>
              <a:rPr lang="es-AR" sz="1500" dirty="0" err="1"/>
              <a:t>tn</a:t>
            </a:r>
            <a:r>
              <a:rPr lang="es-AR" sz="1500" dirty="0"/>
              <a:t> de fertilizante en un año. Por motivos de mejor mantenimiento del fertilizante toda compra se fracciona inmediatamente y el inventario se conserva de esta manera. Cada lote de producción posee costos fijos de $80, mientras que el costo administrativo de colocar una orden de compra se estima en $20. El costo de almacenamiento es de 0,1 $/</a:t>
            </a:r>
            <a:r>
              <a:rPr lang="es-AR" sz="1500" dirty="0" err="1"/>
              <a:t>tn</a:t>
            </a:r>
            <a:r>
              <a:rPr lang="es-AR" sz="1500" dirty="0"/>
              <a:t> al mes. Toda inversión en capital de trabajo es evaluada a una tasa de 20% anual. Para la compra de fertilizante, se adquieren los </a:t>
            </a:r>
            <a:r>
              <a:rPr lang="en-US" sz="1500" dirty="0" err="1"/>
              <a:t>siguintes</a:t>
            </a:r>
            <a:r>
              <a:rPr lang="en-US" sz="1500" dirty="0"/>
              <a:t> </a:t>
            </a:r>
            <a:r>
              <a:rPr lang="en-US" sz="1500" dirty="0" err="1"/>
              <a:t>precios</a:t>
            </a:r>
            <a:r>
              <a:rPr lang="en-US" sz="1500" dirty="0"/>
              <a:t>:</a:t>
            </a:r>
            <a:endParaRPr sz="15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47F29-8890-4A10-B757-32208DBF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87" y="2774925"/>
            <a:ext cx="3798825" cy="178235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5FBF66E-3504-48D7-A644-978294F518BE}"/>
              </a:ext>
            </a:extLst>
          </p:cNvPr>
          <p:cNvSpPr/>
          <p:nvPr/>
        </p:nvSpPr>
        <p:spPr>
          <a:xfrm>
            <a:off x="316799" y="4601876"/>
            <a:ext cx="6871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+mj-lt"/>
              </a:rPr>
              <a:t>Determinar el lote óptimo de compra. Graficar el CT para todos los precios.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Ubicación de los 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799" y="1297437"/>
            <a:ext cx="8709505" cy="139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AR" sz="1500" dirty="0"/>
              <a:t>Una empresa compra, fracciona y distribuye </a:t>
            </a:r>
            <a:r>
              <a:rPr lang="es-AR" sz="1500" b="1" dirty="0">
                <a:solidFill>
                  <a:srgbClr val="FF0000"/>
                </a:solidFill>
              </a:rPr>
              <a:t>300.000 </a:t>
            </a:r>
            <a:r>
              <a:rPr lang="es-AR" sz="1500" b="1" dirty="0" err="1">
                <a:solidFill>
                  <a:srgbClr val="FF0000"/>
                </a:solidFill>
              </a:rPr>
              <a:t>tn</a:t>
            </a:r>
            <a:r>
              <a:rPr lang="es-AR" sz="1500" b="1" dirty="0">
                <a:solidFill>
                  <a:srgbClr val="FF0000"/>
                </a:solidFill>
              </a:rPr>
              <a:t> </a:t>
            </a:r>
            <a:r>
              <a:rPr lang="es-AR" sz="1500" dirty="0"/>
              <a:t>de fertilizante en un año. Por motivos de mejor mantenimiento del fertilizante toda compra se fracciona inmediatamente y el inventario se conserva de esta manera. Cada lote de producción posee </a:t>
            </a:r>
            <a:r>
              <a:rPr lang="es-AR" sz="1500" b="1" dirty="0">
                <a:solidFill>
                  <a:srgbClr val="00B050"/>
                </a:solidFill>
              </a:rPr>
              <a:t>costos fijos de $80</a:t>
            </a:r>
            <a:r>
              <a:rPr lang="es-AR" sz="1500" dirty="0"/>
              <a:t>, mientras que el </a:t>
            </a:r>
            <a:r>
              <a:rPr lang="es-AR" sz="1500" b="1" dirty="0">
                <a:solidFill>
                  <a:srgbClr val="00B050"/>
                </a:solidFill>
              </a:rPr>
              <a:t>costo administrativo de colocar una orden de compra se estima en $20</a:t>
            </a:r>
            <a:r>
              <a:rPr lang="es-AR" sz="1500" dirty="0"/>
              <a:t>. </a:t>
            </a:r>
            <a:r>
              <a:rPr lang="es-AR" sz="1500" b="1" dirty="0">
                <a:solidFill>
                  <a:srgbClr val="00B0F0"/>
                </a:solidFill>
              </a:rPr>
              <a:t>El costo de almacenamiento es de 0,1 $/</a:t>
            </a:r>
            <a:r>
              <a:rPr lang="es-AR" sz="1500" b="1" dirty="0" err="1">
                <a:solidFill>
                  <a:srgbClr val="00B0F0"/>
                </a:solidFill>
              </a:rPr>
              <a:t>tn</a:t>
            </a:r>
            <a:r>
              <a:rPr lang="es-AR" sz="1500" b="1" dirty="0">
                <a:solidFill>
                  <a:srgbClr val="00B0F0"/>
                </a:solidFill>
              </a:rPr>
              <a:t> al mes</a:t>
            </a:r>
            <a:r>
              <a:rPr lang="es-AR" sz="1500" dirty="0"/>
              <a:t>. Toda inversión en capital de trabajo es evaluada a una </a:t>
            </a:r>
            <a:r>
              <a:rPr lang="es-AR" sz="1500" b="1" dirty="0">
                <a:solidFill>
                  <a:schemeClr val="accent6">
                    <a:lumMod val="75000"/>
                  </a:schemeClr>
                </a:solidFill>
              </a:rPr>
              <a:t>tasa de 20% anual</a:t>
            </a:r>
            <a:r>
              <a:rPr lang="es-AR" sz="1500" dirty="0"/>
              <a:t>. Para la compra de fertilizante, se adquieren los </a:t>
            </a:r>
            <a:r>
              <a:rPr lang="en-US" sz="1500" dirty="0" err="1"/>
              <a:t>siguientes</a:t>
            </a:r>
            <a:r>
              <a:rPr lang="en-US" sz="1500" dirty="0"/>
              <a:t> </a:t>
            </a:r>
            <a:r>
              <a:rPr lang="en-US" sz="1500" dirty="0" err="1"/>
              <a:t>precios</a:t>
            </a:r>
            <a:r>
              <a:rPr lang="en-US" sz="1500" dirty="0"/>
              <a:t>:</a:t>
            </a:r>
            <a:endParaRPr sz="15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47F29-8890-4A10-B757-32208DBF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99" y="2890342"/>
            <a:ext cx="3798825" cy="1782351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A736EF0-C3D4-41D8-B298-7BC7F98F0DC4}"/>
                  </a:ext>
                </a:extLst>
              </p:cNvPr>
              <p:cNvSpPr/>
              <p:nvPr/>
            </p:nvSpPr>
            <p:spPr>
              <a:xfrm>
                <a:off x="5460848" y="4360054"/>
                <a:ext cx="1528427" cy="5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𝑃𝑒𝑑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s-AR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A736EF0-C3D4-41D8-B298-7BC7F98F0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48" y="4360054"/>
                <a:ext cx="1528427" cy="531940"/>
              </a:xfrm>
              <a:prstGeom prst="rect">
                <a:avLst/>
              </a:prstGeom>
              <a:blipFill>
                <a:blip r:embed="rId4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A6DE08A-5610-417A-A9DC-0AFA7B48702C}"/>
                  </a:ext>
                </a:extLst>
              </p:cNvPr>
              <p:cNvSpPr/>
              <p:nvPr/>
            </p:nvSpPr>
            <p:spPr>
              <a:xfrm>
                <a:off x="5209546" y="3370365"/>
                <a:ext cx="1951845" cy="324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𝐴𝑑𝑞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A6DE08A-5610-417A-A9DC-0AFA7B487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46" y="3370365"/>
                <a:ext cx="1951845" cy="324384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9D86B78-1934-42FC-876E-16BA48709B91}"/>
                  </a:ext>
                </a:extLst>
              </p:cNvPr>
              <p:cNvSpPr/>
              <p:nvPr/>
            </p:nvSpPr>
            <p:spPr>
              <a:xfrm>
                <a:off x="5406530" y="3781517"/>
                <a:ext cx="2252704" cy="49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𝐴𝑙𝑚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9D86B78-1934-42FC-876E-16BA48709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30" y="3781517"/>
                <a:ext cx="2252704" cy="495649"/>
              </a:xfrm>
              <a:prstGeom prst="rect">
                <a:avLst/>
              </a:prstGeom>
              <a:blipFill>
                <a:blip r:embed="rId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0A32768-E822-48A9-AC1B-80D82E3215B5}"/>
                  </a:ext>
                </a:extLst>
              </p:cNvPr>
              <p:cNvSpPr/>
              <p:nvPr/>
            </p:nvSpPr>
            <p:spPr>
              <a:xfrm>
                <a:off x="5028378" y="2846225"/>
                <a:ext cx="3035575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𝐶𝑇𝐸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𝐴𝑑𝑞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𝐴𝑙𝑚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𝑃𝑒𝑑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0A32768-E822-48A9-AC1B-80D82E321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78" y="2846225"/>
                <a:ext cx="3035575" cy="324384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D3C4138-8DA2-41DB-8305-793B3DB6E164}"/>
              </a:ext>
            </a:extLst>
          </p:cNvPr>
          <p:cNvCxnSpPr>
            <a:cxnSpLocks/>
          </p:cNvCxnSpPr>
          <p:nvPr/>
        </p:nvCxnSpPr>
        <p:spPr>
          <a:xfrm>
            <a:off x="5073643" y="3536437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83DC56-3FEB-466D-B479-D2F1DF0D6335}"/>
              </a:ext>
            </a:extLst>
          </p:cNvPr>
          <p:cNvCxnSpPr/>
          <p:nvPr/>
        </p:nvCxnSpPr>
        <p:spPr>
          <a:xfrm>
            <a:off x="5065739" y="4060578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895E482-D4BE-4474-A1D9-EF9724E91C38}"/>
              </a:ext>
            </a:extLst>
          </p:cNvPr>
          <p:cNvCxnSpPr/>
          <p:nvPr/>
        </p:nvCxnSpPr>
        <p:spPr>
          <a:xfrm>
            <a:off x="5065739" y="4626024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19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Costos de pedido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799" y="1297437"/>
            <a:ext cx="8709505" cy="139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Una empresa compra, fracciona y distribuye 300.000 </a:t>
            </a:r>
            <a:r>
              <a:rPr lang="es-AR" sz="1500" dirty="0" err="1">
                <a:solidFill>
                  <a:schemeClr val="bg1">
                    <a:lumMod val="85000"/>
                  </a:schemeClr>
                </a:solidFill>
              </a:rPr>
              <a:t>tn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 de fertilizante en un año. Por motivos de mejor mantenimiento del fertilizante toda compra se fracciona inmediatamente y el inventario se conserva de esta manera. </a:t>
            </a:r>
            <a:r>
              <a:rPr lang="es-AR" sz="1500" dirty="0"/>
              <a:t>Cada lote de producción posee </a:t>
            </a:r>
            <a:r>
              <a:rPr lang="es-AR" sz="1500" b="1" dirty="0">
                <a:solidFill>
                  <a:schemeClr val="accent1">
                    <a:lumMod val="50000"/>
                  </a:schemeClr>
                </a:solidFill>
              </a:rPr>
              <a:t>costos fijos de $80</a:t>
            </a:r>
            <a:r>
              <a:rPr lang="es-AR" sz="1500" dirty="0"/>
              <a:t>, mientras que el </a:t>
            </a:r>
            <a:r>
              <a:rPr lang="es-AR" sz="1500" b="1" dirty="0">
                <a:solidFill>
                  <a:srgbClr val="00B050"/>
                </a:solidFill>
              </a:rPr>
              <a:t>costo administrativo de colocar una orden de compra se estima en $20</a:t>
            </a:r>
            <a:r>
              <a:rPr lang="es-AR" sz="1500" dirty="0"/>
              <a:t>.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 El costo de almacenamiento es de 0,1 $/</a:t>
            </a:r>
            <a:r>
              <a:rPr lang="es-AR" sz="1500" dirty="0" err="1">
                <a:solidFill>
                  <a:schemeClr val="bg1">
                    <a:lumMod val="85000"/>
                  </a:schemeClr>
                </a:solidFill>
              </a:rPr>
              <a:t>tn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 al mes. Toda inversión en capital de trabajo es evaluada a una tasa de 20% anual. Para la compra de fertilizante, se adquieren los </a:t>
            </a:r>
            <a:r>
              <a:rPr lang="en-US" sz="1500" dirty="0" err="1">
                <a:solidFill>
                  <a:schemeClr val="bg1">
                    <a:lumMod val="85000"/>
                  </a:schemeClr>
                </a:solidFill>
              </a:rPr>
              <a:t>siguientes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85000"/>
                  </a:schemeClr>
                </a:solidFill>
              </a:rPr>
              <a:t>precios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sz="1500" dirty="0">
              <a:solidFill>
                <a:schemeClr val="bg1">
                  <a:lumMod val="8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47F29-8890-4A10-B757-32208DBFE0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6799" y="2890342"/>
            <a:ext cx="3798825" cy="1782351"/>
          </a:xfrm>
          <a:prstGeom prst="rect">
            <a:avLst/>
          </a:prstGeom>
          <a:ln w="762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A736EF0-C3D4-41D8-B298-7BC7F98F0DC4}"/>
                  </a:ext>
                </a:extLst>
              </p:cNvPr>
              <p:cNvSpPr/>
              <p:nvPr/>
            </p:nvSpPr>
            <p:spPr>
              <a:xfrm>
                <a:off x="5460848" y="4360054"/>
                <a:ext cx="1528427" cy="5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𝑃𝑒𝑑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A736EF0-C3D4-41D8-B298-7BC7F98F0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48" y="4360054"/>
                <a:ext cx="1528427" cy="531940"/>
              </a:xfrm>
              <a:prstGeom prst="rect">
                <a:avLst/>
              </a:prstGeom>
              <a:blipFill>
                <a:blip r:embed="rId4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895E482-D4BE-4474-A1D9-EF9724E91C38}"/>
              </a:ext>
            </a:extLst>
          </p:cNvPr>
          <p:cNvCxnSpPr/>
          <p:nvPr/>
        </p:nvCxnSpPr>
        <p:spPr>
          <a:xfrm>
            <a:off x="5065739" y="4626024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E600CC1-EC2F-48C2-9DAE-969562B6D1C4}"/>
              </a:ext>
            </a:extLst>
          </p:cNvPr>
          <p:cNvCxnSpPr/>
          <p:nvPr/>
        </p:nvCxnSpPr>
        <p:spPr>
          <a:xfrm flipV="1">
            <a:off x="6799152" y="3911097"/>
            <a:ext cx="0" cy="57036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1397F44-870A-42AB-9ABF-D6C29D10CE2A}"/>
                  </a:ext>
                </a:extLst>
              </p:cNvPr>
              <p:cNvSpPr/>
              <p:nvPr/>
            </p:nvSpPr>
            <p:spPr>
              <a:xfrm>
                <a:off x="5460848" y="3556016"/>
                <a:ext cx="2695033" cy="328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𝒇𝒊𝒋𝒐</m:t>
                          </m:r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𝒑𝒓𝒐𝒅𝒖𝒄𝒄𝒊</m:t>
                          </m:r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𝒂𝒅𝒎𝒊𝒏𝒊𝒔𝒕𝒓𝒂𝒕𝒊𝒗𝒐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1397F44-870A-42AB-9ABF-D6C29D10C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48" y="3556016"/>
                <a:ext cx="2695033" cy="328167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40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Ubicación de los 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799" y="1297437"/>
            <a:ext cx="8709505" cy="139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Una empresa compra, fracciona y distribuye 300.000 </a:t>
            </a:r>
            <a:r>
              <a:rPr lang="es-AR" sz="1500" dirty="0" err="1">
                <a:solidFill>
                  <a:schemeClr val="bg1">
                    <a:lumMod val="85000"/>
                  </a:schemeClr>
                </a:solidFill>
              </a:rPr>
              <a:t>tn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 de fertilizante en un año. Por motivos de mejor mantenimiento del fertilizante toda compra se fracciona inmediatamente y el inventario se conserva de esta manera. Cada lote de producción posee costos fijos de $80, mientras que el costo administrativo de colocar una orden de compra se estima en $20. </a:t>
            </a:r>
            <a:r>
              <a:rPr lang="es-AR" sz="1500" b="1" dirty="0">
                <a:solidFill>
                  <a:srgbClr val="0070C0"/>
                </a:solidFill>
              </a:rPr>
              <a:t>El costo de almacenamiento es de 0,1 $/</a:t>
            </a:r>
            <a:r>
              <a:rPr lang="es-AR" sz="1500" b="1" dirty="0" err="1">
                <a:solidFill>
                  <a:srgbClr val="0070C0"/>
                </a:solidFill>
              </a:rPr>
              <a:t>tn</a:t>
            </a:r>
            <a:r>
              <a:rPr lang="es-AR" sz="1500" b="1" dirty="0">
                <a:solidFill>
                  <a:srgbClr val="0070C0"/>
                </a:solidFill>
              </a:rPr>
              <a:t> al mes</a:t>
            </a:r>
            <a:r>
              <a:rPr lang="es-AR" sz="1500" dirty="0">
                <a:solidFill>
                  <a:srgbClr val="0070C0"/>
                </a:solidFill>
              </a:rPr>
              <a:t>. 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Toda inversión en capital de trabajo es evaluada a una tasa de 20% anual. Para la compra de fertilizante, se adquieren los </a:t>
            </a:r>
            <a:r>
              <a:rPr lang="en-US" sz="1500" dirty="0" err="1">
                <a:solidFill>
                  <a:schemeClr val="bg1">
                    <a:lumMod val="85000"/>
                  </a:schemeClr>
                </a:solidFill>
              </a:rPr>
              <a:t>siguientes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85000"/>
                  </a:schemeClr>
                </a:solidFill>
              </a:rPr>
              <a:t>precios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sz="1500" dirty="0">
              <a:solidFill>
                <a:schemeClr val="bg1">
                  <a:lumMod val="8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47F29-8890-4A10-B757-32208DBF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99" y="2890342"/>
            <a:ext cx="3798825" cy="1782351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9D86B78-1934-42FC-876E-16BA48709B91}"/>
                  </a:ext>
                </a:extLst>
              </p:cNvPr>
              <p:cNvSpPr/>
              <p:nvPr/>
            </p:nvSpPr>
            <p:spPr>
              <a:xfrm>
                <a:off x="5227479" y="3230834"/>
                <a:ext cx="1951845" cy="49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𝐴𝑙𝑚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9D86B78-1934-42FC-876E-16BA48709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479" y="3230834"/>
                <a:ext cx="1951845" cy="495649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83DC56-3FEB-466D-B479-D2F1DF0D6335}"/>
              </a:ext>
            </a:extLst>
          </p:cNvPr>
          <p:cNvCxnSpPr/>
          <p:nvPr/>
        </p:nvCxnSpPr>
        <p:spPr>
          <a:xfrm>
            <a:off x="4832370" y="3509895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9A1AF2F-ABA4-4F4C-A4CC-AAAF4FDDE371}"/>
              </a:ext>
            </a:extLst>
          </p:cNvPr>
          <p:cNvCxnSpPr>
            <a:cxnSpLocks/>
          </p:cNvCxnSpPr>
          <p:nvPr/>
        </p:nvCxnSpPr>
        <p:spPr>
          <a:xfrm flipV="1">
            <a:off x="6485447" y="3061650"/>
            <a:ext cx="0" cy="24507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E382BAA-C7DA-4F3D-AE64-3E9ED1419B71}"/>
              </a:ext>
            </a:extLst>
          </p:cNvPr>
          <p:cNvCxnSpPr>
            <a:cxnSpLocks/>
          </p:cNvCxnSpPr>
          <p:nvPr/>
        </p:nvCxnSpPr>
        <p:spPr>
          <a:xfrm>
            <a:off x="5227479" y="3519498"/>
            <a:ext cx="209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6D88CD20-ECE3-4B23-855F-2180BBFECAC5}"/>
                  </a:ext>
                </a:extLst>
              </p:cNvPr>
              <p:cNvSpPr/>
              <p:nvPr/>
            </p:nvSpPr>
            <p:spPr>
              <a:xfrm>
                <a:off x="5028378" y="4377762"/>
                <a:ext cx="3302906" cy="49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𝐴𝑙𝑚</m:t>
                          </m:r>
                        </m:sub>
                      </m:sSub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s-AR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d>
                            <m:dPr>
                              <m:ctrlPr>
                                <a:rPr lang="es-A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s-AR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   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6D88CD20-ECE3-4B23-855F-2180BBFEC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78" y="4377762"/>
                <a:ext cx="3302906" cy="495649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D2160F73-7EF2-45C1-B0A0-3E571BB78A56}"/>
              </a:ext>
            </a:extLst>
          </p:cNvPr>
          <p:cNvSpPr txBox="1"/>
          <p:nvPr/>
        </p:nvSpPr>
        <p:spPr>
          <a:xfrm>
            <a:off x="5028378" y="2815165"/>
            <a:ext cx="2751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rgbClr val="00B0F0"/>
                </a:solidFill>
              </a:rPr>
              <a:t>¡Solo considera el costo del producto!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06C91A-4BD4-49DA-80B9-CC902CD37FAF}"/>
              </a:ext>
            </a:extLst>
          </p:cNvPr>
          <p:cNvSpPr txBox="1"/>
          <p:nvPr/>
        </p:nvSpPr>
        <p:spPr>
          <a:xfrm>
            <a:off x="5120057" y="3821290"/>
            <a:ext cx="402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rgbClr val="0070C0"/>
                </a:solidFill>
              </a:rPr>
              <a:t>El costo de almacenamiento no tiene que multiplicarse</a:t>
            </a:r>
          </a:p>
          <a:p>
            <a:r>
              <a:rPr lang="es-AR" sz="1200" dirty="0">
                <a:solidFill>
                  <a:srgbClr val="0070C0"/>
                </a:solidFill>
              </a:rPr>
              <a:t>Por la tasa de inmovilización de capital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98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F16ADAB3-3C18-42A7-A748-F866A785F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9734584"/>
                  </p:ext>
                </p:extLst>
              </p:nvPr>
            </p:nvGraphicFramePr>
            <p:xfrm>
              <a:off x="342521" y="1276540"/>
              <a:ext cx="8520822" cy="294354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260411">
                      <a:extLst>
                        <a:ext uri="{9D8B030D-6E8A-4147-A177-3AD203B41FA5}">
                          <a16:colId xmlns:a16="http://schemas.microsoft.com/office/drawing/2014/main" val="406301462"/>
                        </a:ext>
                      </a:extLst>
                    </a:gridCol>
                    <a:gridCol w="4260411">
                      <a:extLst>
                        <a:ext uri="{9D8B030D-6E8A-4147-A177-3AD203B41FA5}">
                          <a16:colId xmlns:a16="http://schemas.microsoft.com/office/drawing/2014/main" val="3287119784"/>
                        </a:ext>
                      </a:extLst>
                    </a:gridCol>
                  </a:tblGrid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𝒒</m:t>
                                    </m:r>
                                  </m:e>
                                  <m:sup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= 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b="0" dirty="0"/>
                            <a:t>Cantidad a pedir en cada orden</a:t>
                          </a:r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7296094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𝑻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1 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𝑎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ñ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Período de análisis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811671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𝑫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s-A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300.000 </m:t>
                                </m:r>
                                <m:r>
                                  <a:rPr lang="es-A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Demanda del producto en 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051041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𝒃</m:t>
                                </m:r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)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s-A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𝑝𝑖𝑒𝑐𝑒𝑤𝑖𝑠𝑒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 Neu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 Neue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s-AR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 Neue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del producto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545436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𝒂𝒅𝒎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20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 $/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𝑝𝑒𝑑𝑖𝑑𝑜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administrativo de la orden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7834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s-A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𝒑𝒓𝒐</m:t>
                              </m:r>
                              <m:r>
                                <a:rPr lang="es-A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80 $/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𝑝𝑒𝑑𝑖𝑑𝑜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fijo de producción de la orden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9967655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s-A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𝒌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=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𝑎𝑑𝑚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𝑝𝑟𝑜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=20 $/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𝑝𝑒𝑑𝑖𝑑𝑜</m:t>
                              </m:r>
                              <m:r>
                                <a:rPr lang="es-A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+ 80 $/</m:t>
                              </m:r>
                              <m:r>
                                <a:rPr lang="es-A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𝑝𝑒𝑑𝑖𝑑𝑜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de orden de compra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1881079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0,1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𝑚𝑒𝑠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∗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𝑇𝑛</m:t>
                                    </m:r>
                                  </m:den>
                                </m:f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∗12</m:t>
                                </m:r>
                                <m:f>
                                  <m:fPr>
                                    <m:ctrlP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𝑚𝑒𝑠</m:t>
                                    </m:r>
                                  </m:num>
                                  <m:den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𝑎</m:t>
                                    </m:r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ñ</m:t>
                                    </m:r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𝑜</m:t>
                                    </m:r>
                                  </m:den>
                                </m:f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=1</m:t>
                                </m:r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,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𝑎</m:t>
                                    </m:r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ñ</m:t>
                                    </m:r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𝑜</m:t>
                                    </m:r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∗</m:t>
                                    </m:r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𝑇𝑛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anual de almacenamiento fijo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15334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𝒊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0,20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Tasa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inmovilización</a:t>
                          </a:r>
                          <a:r>
                            <a:rPr lang="en-US" dirty="0"/>
                            <a:t> de capital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F16ADAB3-3C18-42A7-A748-F866A785F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9734584"/>
                  </p:ext>
                </p:extLst>
              </p:nvPr>
            </p:nvGraphicFramePr>
            <p:xfrm>
              <a:off x="342521" y="1276540"/>
              <a:ext cx="8520822" cy="294354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260411">
                      <a:extLst>
                        <a:ext uri="{9D8B030D-6E8A-4147-A177-3AD203B41FA5}">
                          <a16:colId xmlns:a16="http://schemas.microsoft.com/office/drawing/2014/main" val="406301462"/>
                        </a:ext>
                      </a:extLst>
                    </a:gridCol>
                    <a:gridCol w="4260411">
                      <a:extLst>
                        <a:ext uri="{9D8B030D-6E8A-4147-A177-3AD203B41FA5}">
                          <a16:colId xmlns:a16="http://schemas.microsoft.com/office/drawing/2014/main" val="328711978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2000" r="-100429" b="-8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b="0" dirty="0"/>
                            <a:t>Cantidad a pedir en cada orden</a:t>
                          </a:r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72960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102000" r="-100429" b="-7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Período de análisis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8116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202000" r="-100429" b="-6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Demanda del producto en 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0510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302000" r="-100429" b="-5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del producto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5454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394118" r="-100429" b="-47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administrativo de la orden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78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504000" r="-100429" b="-38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fijo de producción de la orden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99676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604000" r="-100429" b="-28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de orden de compra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1881079"/>
                      </a:ext>
                    </a:extLst>
                  </a:tr>
                  <a:tr h="505143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424096" r="-100429" b="-722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anual de almacenamiento fijo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153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870000" r="-10042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Tasa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inmovilización</a:t>
                          </a:r>
                          <a:r>
                            <a:rPr lang="en-US" dirty="0"/>
                            <a:t> de capital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01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837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Lote óptimo y Costo Total Estimado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C1FBA4-731E-4CA8-8637-70C5BACF2BD5}"/>
              </a:ext>
            </a:extLst>
          </p:cNvPr>
          <p:cNvSpPr txBox="1"/>
          <p:nvPr/>
        </p:nvSpPr>
        <p:spPr>
          <a:xfrm>
            <a:off x="389300" y="1290497"/>
            <a:ext cx="75953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Sabemos que la función a optimizar es </a:t>
            </a:r>
            <a:r>
              <a:rPr lang="es-AR" dirty="0" err="1"/>
              <a:t>Piecewise</a:t>
            </a:r>
            <a:r>
              <a:rPr lang="es-AR" dirty="0"/>
              <a:t> (a trozos) y sí tiene </a:t>
            </a:r>
            <a:r>
              <a:rPr lang="es-AR" b="1" dirty="0"/>
              <a:t>óptimos locales.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Tiene solución analítica en cada </a:t>
            </a:r>
            <a:r>
              <a:rPr lang="es-AR" dirty="0" err="1"/>
              <a:t>intevalo</a:t>
            </a:r>
            <a:r>
              <a:rPr lang="es-A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Además, </a:t>
            </a:r>
            <a:r>
              <a:rPr lang="es-AR" b="1" dirty="0"/>
              <a:t>cada uno es convexo y tiene un mínimo global</a:t>
            </a:r>
            <a:r>
              <a:rPr lang="es-A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AF54A775-8397-458D-B9A5-7BC6D0AD25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31990"/>
                  </p:ext>
                </p:extLst>
              </p:nvPr>
            </p:nvGraphicFramePr>
            <p:xfrm>
              <a:off x="189080" y="2981704"/>
              <a:ext cx="8765839" cy="182510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036619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932930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6.546,53</a:t>
                          </a:r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/>
                            <a:t>310.000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34174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6.555,90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303.980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315.940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6.565,32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309.880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323.400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6.574,77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317.300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AF54A775-8397-458D-B9A5-7BC6D0AD25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31990"/>
                  </p:ext>
                </p:extLst>
              </p:nvPr>
            </p:nvGraphicFramePr>
            <p:xfrm>
              <a:off x="189080" y="2981704"/>
              <a:ext cx="8765839" cy="182510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036619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932930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6" t="-1639" r="-747647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18" t="-1639" r="-730719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740" t="-1639" r="-401345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740" t="-1639" r="-301345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5740" t="-1639" r="-201345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40" t="-1639" r="-101345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5740" t="-1639" r="-1345" b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76" t="-101639" r="-747647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6.546,53</a:t>
                          </a:r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5740" t="-101639" r="-101345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/>
                            <a:t>310.000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341749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6" t="-219643" r="-747647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6.555,90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740" t="-219643" r="-301345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303.980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5740" t="-219643" r="-101345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315.940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6" t="-293443" r="-74764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6.565,32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740" t="-293443" r="-30134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309.880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5740" t="-293443" r="-10134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323.400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6" t="-393443" r="-74764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6.574,77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740" t="-393443" r="-3013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317.300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A751199-0359-4B38-A1E2-C20DA2A4A86A}"/>
                  </a:ext>
                </a:extLst>
              </p:cNvPr>
              <p:cNvSpPr/>
              <p:nvPr/>
            </p:nvSpPr>
            <p:spPr>
              <a:xfrm>
                <a:off x="4769102" y="2079378"/>
                <a:ext cx="1886991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s-A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A751199-0359-4B38-A1E2-C20DA2A4A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102" y="2079378"/>
                <a:ext cx="1886991" cy="72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F862B15A-2DE9-4A0C-9DD4-9F5F582AFEC5}"/>
                  </a:ext>
                </a:extLst>
              </p:cNvPr>
              <p:cNvSpPr/>
              <p:nvPr/>
            </p:nvSpPr>
            <p:spPr>
              <a:xfrm>
                <a:off x="457200" y="2238757"/>
                <a:ext cx="3934795" cy="533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𝐶𝑇𝐸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A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F862B15A-2DE9-4A0C-9DD4-9F5F582AF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38757"/>
                <a:ext cx="3934795" cy="533351"/>
              </a:xfrm>
              <a:prstGeom prst="rect">
                <a:avLst/>
              </a:prstGeom>
              <a:blipFill>
                <a:blip r:embed="rId5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97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3409122" cy="61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Visualización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6">
                <a:extLst>
                  <a:ext uri="{FF2B5EF4-FFF2-40B4-BE49-F238E27FC236}">
                    <a16:creationId xmlns:a16="http://schemas.microsoft.com/office/drawing/2014/main" id="{E82B4A72-479F-4A55-80AA-46E0C3069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1204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6">
                <a:extLst>
                  <a:ext uri="{FF2B5EF4-FFF2-40B4-BE49-F238E27FC236}">
                    <a16:creationId xmlns:a16="http://schemas.microsoft.com/office/drawing/2014/main" id="{E82B4A72-479F-4A55-80AA-46E0C3069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1204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B7A60A0A-15EA-451B-811A-FBCFFF062B28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7D6912CE-C369-4F5C-A272-5EABB7C6E713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8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3409122" cy="61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Visualización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6">
                <a:extLst>
                  <a:ext uri="{FF2B5EF4-FFF2-40B4-BE49-F238E27FC236}">
                    <a16:creationId xmlns:a16="http://schemas.microsoft.com/office/drawing/2014/main" id="{E82B4A72-479F-4A55-80AA-46E0C3069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318719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6">
                <a:extLst>
                  <a:ext uri="{FF2B5EF4-FFF2-40B4-BE49-F238E27FC236}">
                    <a16:creationId xmlns:a16="http://schemas.microsoft.com/office/drawing/2014/main" id="{E82B4A72-479F-4A55-80AA-46E0C3069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318719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309.165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310.000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54330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1204</Words>
  <Application>Microsoft Office PowerPoint</Application>
  <PresentationFormat>Presentación en pantalla (16:9)</PresentationFormat>
  <Paragraphs>342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Helvetica Neue</vt:lpstr>
      <vt:lpstr>biz</vt:lpstr>
      <vt:lpstr>Inventarios: precio variable Clase 23</vt:lpstr>
      <vt:lpstr>Enunciado</vt:lpstr>
      <vt:lpstr>Ubicación de los datos</vt:lpstr>
      <vt:lpstr>Costos de pedido</vt:lpstr>
      <vt:lpstr>Ubicación de los datos</vt:lpstr>
      <vt:lpstr>Datos</vt:lpstr>
      <vt:lpstr>Lote óptimo y Costo Total Estimado</vt:lpstr>
      <vt:lpstr>Visualización</vt:lpstr>
      <vt:lpstr>Visualización</vt:lpstr>
      <vt:lpstr>Visualización</vt:lpstr>
      <vt:lpstr>Visualización</vt:lpstr>
      <vt:lpstr>Visualización</vt:lpstr>
      <vt:lpstr>Presentación de PowerPoint</vt:lpstr>
      <vt:lpstr>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36</cp:revision>
  <dcterms:modified xsi:type="dcterms:W3CDTF">2021-10-20T21:19:01Z</dcterms:modified>
</cp:coreProperties>
</file>