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49"/>
  </p:notesMasterIdLst>
  <p:sldIdLst>
    <p:sldId id="256" r:id="rId2"/>
    <p:sldId id="257" r:id="rId3"/>
    <p:sldId id="258" r:id="rId4"/>
    <p:sldId id="262" r:id="rId5"/>
    <p:sldId id="264" r:id="rId6"/>
    <p:sldId id="265" r:id="rId7"/>
    <p:sldId id="266" r:id="rId8"/>
    <p:sldId id="267" r:id="rId9"/>
    <p:sldId id="268" r:id="rId10"/>
    <p:sldId id="270" r:id="rId11"/>
    <p:sldId id="274" r:id="rId12"/>
    <p:sldId id="271" r:id="rId13"/>
    <p:sldId id="272" r:id="rId14"/>
    <p:sldId id="273" r:id="rId15"/>
    <p:sldId id="259" r:id="rId16"/>
    <p:sldId id="261" r:id="rId17"/>
    <p:sldId id="260" r:id="rId18"/>
    <p:sldId id="275" r:id="rId19"/>
    <p:sldId id="276" r:id="rId20"/>
    <p:sldId id="279" r:id="rId21"/>
    <p:sldId id="281" r:id="rId22"/>
    <p:sldId id="285" r:id="rId23"/>
    <p:sldId id="286" r:id="rId24"/>
    <p:sldId id="287" r:id="rId25"/>
    <p:sldId id="282" r:id="rId26"/>
    <p:sldId id="288" r:id="rId27"/>
    <p:sldId id="289" r:id="rId28"/>
    <p:sldId id="294" r:id="rId29"/>
    <p:sldId id="290" r:id="rId30"/>
    <p:sldId id="291" r:id="rId31"/>
    <p:sldId id="292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50"/>
    </p:embeddedFont>
    <p:embeddedFont>
      <p:font typeface="Helvetica Neue" panose="020B060402020202020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288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220946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367792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512399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85550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69676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930698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37091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225302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723881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561035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22576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180327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3560941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5281397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8227162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8770394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1848607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4977654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0154495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69799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4871963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267105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3870248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692829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2094417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2830440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1041213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7183137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6087927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9774665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25453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8186317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2106272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647960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1811225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3893859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9076959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8748582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271758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40963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764411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268430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179899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041041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722188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1.png"/><Relationship Id="rId7" Type="http://schemas.openxmlformats.org/officeDocument/2006/relationships/image" Target="../media/image1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21.png"/><Relationship Id="rId7" Type="http://schemas.openxmlformats.org/officeDocument/2006/relationships/image" Target="../media/image1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2.png"/><Relationship Id="rId9" Type="http://schemas.openxmlformats.org/officeDocument/2006/relationships/image" Target="../media/image12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21.png"/><Relationship Id="rId7" Type="http://schemas.openxmlformats.org/officeDocument/2006/relationships/image" Target="../media/image1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10" Type="http://schemas.openxmlformats.org/officeDocument/2006/relationships/image" Target="../media/image124.png"/><Relationship Id="rId4" Type="http://schemas.openxmlformats.org/officeDocument/2006/relationships/image" Target="../media/image123.png"/><Relationship Id="rId9" Type="http://schemas.openxmlformats.org/officeDocument/2006/relationships/image" Target="../media/image12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21.png"/><Relationship Id="rId7" Type="http://schemas.openxmlformats.org/officeDocument/2006/relationships/image" Target="../media/image1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10" Type="http://schemas.openxmlformats.org/officeDocument/2006/relationships/image" Target="../media/image124.png"/><Relationship Id="rId4" Type="http://schemas.openxmlformats.org/officeDocument/2006/relationships/image" Target="../media/image123.png"/><Relationship Id="rId9" Type="http://schemas.openxmlformats.org/officeDocument/2006/relationships/image" Target="../media/image12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21.png"/><Relationship Id="rId7" Type="http://schemas.openxmlformats.org/officeDocument/2006/relationships/image" Target="../media/image1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11" Type="http://schemas.openxmlformats.org/officeDocument/2006/relationships/image" Target="../media/image126.png"/><Relationship Id="rId5" Type="http://schemas.openxmlformats.org/officeDocument/2006/relationships/image" Target="../media/image125.png"/><Relationship Id="rId10" Type="http://schemas.openxmlformats.org/officeDocument/2006/relationships/image" Target="../media/image124.png"/><Relationship Id="rId4" Type="http://schemas.openxmlformats.org/officeDocument/2006/relationships/image" Target="../media/image123.png"/><Relationship Id="rId9" Type="http://schemas.openxmlformats.org/officeDocument/2006/relationships/image" Target="../media/image12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21.png"/><Relationship Id="rId7" Type="http://schemas.openxmlformats.org/officeDocument/2006/relationships/image" Target="../media/image127.png"/><Relationship Id="rId12" Type="http://schemas.openxmlformats.org/officeDocument/2006/relationships/image" Target="../media/image1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11" Type="http://schemas.openxmlformats.org/officeDocument/2006/relationships/image" Target="../media/image126.png"/><Relationship Id="rId5" Type="http://schemas.openxmlformats.org/officeDocument/2006/relationships/image" Target="../media/image125.png"/><Relationship Id="rId10" Type="http://schemas.openxmlformats.org/officeDocument/2006/relationships/image" Target="../media/image124.png"/><Relationship Id="rId4" Type="http://schemas.openxmlformats.org/officeDocument/2006/relationships/image" Target="../media/image123.png"/><Relationship Id="rId9" Type="http://schemas.openxmlformats.org/officeDocument/2006/relationships/image" Target="../media/image12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21.png"/><Relationship Id="rId7" Type="http://schemas.openxmlformats.org/officeDocument/2006/relationships/image" Target="../media/image127.png"/><Relationship Id="rId12" Type="http://schemas.openxmlformats.org/officeDocument/2006/relationships/image" Target="../media/image1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11" Type="http://schemas.openxmlformats.org/officeDocument/2006/relationships/image" Target="../media/image126.png"/><Relationship Id="rId5" Type="http://schemas.openxmlformats.org/officeDocument/2006/relationships/image" Target="../media/image125.png"/><Relationship Id="rId10" Type="http://schemas.openxmlformats.org/officeDocument/2006/relationships/image" Target="../media/image124.png"/><Relationship Id="rId4" Type="http://schemas.openxmlformats.org/officeDocument/2006/relationships/image" Target="../media/image123.png"/><Relationship Id="rId9" Type="http://schemas.openxmlformats.org/officeDocument/2006/relationships/image" Target="../media/image12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30.png"/><Relationship Id="rId3" Type="http://schemas.openxmlformats.org/officeDocument/2006/relationships/image" Target="../media/image121.png"/><Relationship Id="rId7" Type="http://schemas.openxmlformats.org/officeDocument/2006/relationships/image" Target="../media/image127.png"/><Relationship Id="rId12" Type="http://schemas.openxmlformats.org/officeDocument/2006/relationships/image" Target="../media/image1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9.png"/><Relationship Id="rId11" Type="http://schemas.openxmlformats.org/officeDocument/2006/relationships/image" Target="../media/image126.png"/><Relationship Id="rId5" Type="http://schemas.openxmlformats.org/officeDocument/2006/relationships/image" Target="../media/image125.png"/><Relationship Id="rId10" Type="http://schemas.openxmlformats.org/officeDocument/2006/relationships/image" Target="../media/image124.png"/><Relationship Id="rId4" Type="http://schemas.openxmlformats.org/officeDocument/2006/relationships/image" Target="../media/image123.png"/><Relationship Id="rId9" Type="http://schemas.openxmlformats.org/officeDocument/2006/relationships/image" Target="../media/image12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30.png"/><Relationship Id="rId3" Type="http://schemas.openxmlformats.org/officeDocument/2006/relationships/image" Target="../media/image121.png"/><Relationship Id="rId7" Type="http://schemas.openxmlformats.org/officeDocument/2006/relationships/image" Target="../media/image127.png"/><Relationship Id="rId12" Type="http://schemas.openxmlformats.org/officeDocument/2006/relationships/image" Target="../media/image1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9.png"/><Relationship Id="rId11" Type="http://schemas.openxmlformats.org/officeDocument/2006/relationships/image" Target="../media/image126.png"/><Relationship Id="rId5" Type="http://schemas.openxmlformats.org/officeDocument/2006/relationships/image" Target="../media/image125.png"/><Relationship Id="rId10" Type="http://schemas.openxmlformats.org/officeDocument/2006/relationships/image" Target="../media/image124.png"/><Relationship Id="rId4" Type="http://schemas.openxmlformats.org/officeDocument/2006/relationships/image" Target="../media/image123.png"/><Relationship Id="rId9" Type="http://schemas.openxmlformats.org/officeDocument/2006/relationships/image" Target="../media/image1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30.png"/><Relationship Id="rId3" Type="http://schemas.openxmlformats.org/officeDocument/2006/relationships/image" Target="../media/image121.png"/><Relationship Id="rId7" Type="http://schemas.openxmlformats.org/officeDocument/2006/relationships/image" Target="../media/image127.png"/><Relationship Id="rId12" Type="http://schemas.openxmlformats.org/officeDocument/2006/relationships/image" Target="../media/image1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9.png"/><Relationship Id="rId11" Type="http://schemas.openxmlformats.org/officeDocument/2006/relationships/image" Target="../media/image126.png"/><Relationship Id="rId5" Type="http://schemas.openxmlformats.org/officeDocument/2006/relationships/image" Target="../media/image125.png"/><Relationship Id="rId10" Type="http://schemas.openxmlformats.org/officeDocument/2006/relationships/image" Target="../media/image124.png"/><Relationship Id="rId4" Type="http://schemas.openxmlformats.org/officeDocument/2006/relationships/image" Target="../media/image123.png"/><Relationship Id="rId9" Type="http://schemas.openxmlformats.org/officeDocument/2006/relationships/image" Target="../media/image122.png"/><Relationship Id="rId14" Type="http://schemas.openxmlformats.org/officeDocument/2006/relationships/image" Target="../media/image13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30.png"/><Relationship Id="rId3" Type="http://schemas.openxmlformats.org/officeDocument/2006/relationships/image" Target="../media/image121.png"/><Relationship Id="rId7" Type="http://schemas.openxmlformats.org/officeDocument/2006/relationships/image" Target="../media/image127.png"/><Relationship Id="rId12" Type="http://schemas.openxmlformats.org/officeDocument/2006/relationships/image" Target="../media/image1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9.png"/><Relationship Id="rId11" Type="http://schemas.openxmlformats.org/officeDocument/2006/relationships/image" Target="../media/image126.png"/><Relationship Id="rId5" Type="http://schemas.openxmlformats.org/officeDocument/2006/relationships/image" Target="../media/image125.png"/><Relationship Id="rId10" Type="http://schemas.openxmlformats.org/officeDocument/2006/relationships/image" Target="../media/image124.png"/><Relationship Id="rId4" Type="http://schemas.openxmlformats.org/officeDocument/2006/relationships/image" Target="../media/image123.png"/><Relationship Id="rId9" Type="http://schemas.openxmlformats.org/officeDocument/2006/relationships/image" Target="../media/image122.png"/><Relationship Id="rId14" Type="http://schemas.openxmlformats.org/officeDocument/2006/relationships/image" Target="../media/image13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30.png"/><Relationship Id="rId3" Type="http://schemas.openxmlformats.org/officeDocument/2006/relationships/image" Target="../media/image121.png"/><Relationship Id="rId7" Type="http://schemas.openxmlformats.org/officeDocument/2006/relationships/image" Target="../media/image127.png"/><Relationship Id="rId12" Type="http://schemas.openxmlformats.org/officeDocument/2006/relationships/image" Target="../media/image1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9.png"/><Relationship Id="rId11" Type="http://schemas.openxmlformats.org/officeDocument/2006/relationships/image" Target="../media/image126.png"/><Relationship Id="rId5" Type="http://schemas.openxmlformats.org/officeDocument/2006/relationships/image" Target="../media/image125.png"/><Relationship Id="rId10" Type="http://schemas.openxmlformats.org/officeDocument/2006/relationships/image" Target="../media/image124.png"/><Relationship Id="rId4" Type="http://schemas.openxmlformats.org/officeDocument/2006/relationships/image" Target="../media/image123.png"/><Relationship Id="rId9" Type="http://schemas.openxmlformats.org/officeDocument/2006/relationships/image" Target="../media/image122.png"/><Relationship Id="rId14" Type="http://schemas.openxmlformats.org/officeDocument/2006/relationships/image" Target="../media/image13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30.png"/><Relationship Id="rId3" Type="http://schemas.openxmlformats.org/officeDocument/2006/relationships/image" Target="../media/image121.png"/><Relationship Id="rId7" Type="http://schemas.openxmlformats.org/officeDocument/2006/relationships/image" Target="../media/image127.png"/><Relationship Id="rId12" Type="http://schemas.openxmlformats.org/officeDocument/2006/relationships/image" Target="../media/image1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9.png"/><Relationship Id="rId11" Type="http://schemas.openxmlformats.org/officeDocument/2006/relationships/image" Target="../media/image126.png"/><Relationship Id="rId5" Type="http://schemas.openxmlformats.org/officeDocument/2006/relationships/image" Target="../media/image125.png"/><Relationship Id="rId10" Type="http://schemas.openxmlformats.org/officeDocument/2006/relationships/image" Target="../media/image124.png"/><Relationship Id="rId4" Type="http://schemas.openxmlformats.org/officeDocument/2006/relationships/image" Target="../media/image123.png"/><Relationship Id="rId9" Type="http://schemas.openxmlformats.org/officeDocument/2006/relationships/image" Target="../media/image122.png"/><Relationship Id="rId14" Type="http://schemas.openxmlformats.org/officeDocument/2006/relationships/image" Target="../media/image13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30.png"/><Relationship Id="rId3" Type="http://schemas.openxmlformats.org/officeDocument/2006/relationships/image" Target="../media/image121.png"/><Relationship Id="rId7" Type="http://schemas.openxmlformats.org/officeDocument/2006/relationships/image" Target="../media/image127.png"/><Relationship Id="rId12" Type="http://schemas.openxmlformats.org/officeDocument/2006/relationships/image" Target="../media/image1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9.png"/><Relationship Id="rId11" Type="http://schemas.openxmlformats.org/officeDocument/2006/relationships/image" Target="../media/image126.png"/><Relationship Id="rId5" Type="http://schemas.openxmlformats.org/officeDocument/2006/relationships/image" Target="../media/image125.png"/><Relationship Id="rId10" Type="http://schemas.openxmlformats.org/officeDocument/2006/relationships/image" Target="../media/image124.png"/><Relationship Id="rId4" Type="http://schemas.openxmlformats.org/officeDocument/2006/relationships/image" Target="../media/image123.png"/><Relationship Id="rId9" Type="http://schemas.openxmlformats.org/officeDocument/2006/relationships/image" Target="../media/image122.png"/><Relationship Id="rId14" Type="http://schemas.openxmlformats.org/officeDocument/2006/relationships/image" Target="../media/image13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30.png"/><Relationship Id="rId3" Type="http://schemas.openxmlformats.org/officeDocument/2006/relationships/image" Target="../media/image121.png"/><Relationship Id="rId7" Type="http://schemas.openxmlformats.org/officeDocument/2006/relationships/image" Target="../media/image127.png"/><Relationship Id="rId12" Type="http://schemas.openxmlformats.org/officeDocument/2006/relationships/image" Target="../media/image1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9.png"/><Relationship Id="rId11" Type="http://schemas.openxmlformats.org/officeDocument/2006/relationships/image" Target="../media/image126.png"/><Relationship Id="rId5" Type="http://schemas.openxmlformats.org/officeDocument/2006/relationships/image" Target="../media/image125.png"/><Relationship Id="rId10" Type="http://schemas.openxmlformats.org/officeDocument/2006/relationships/image" Target="../media/image124.png"/><Relationship Id="rId4" Type="http://schemas.openxmlformats.org/officeDocument/2006/relationships/image" Target="../media/image123.png"/><Relationship Id="rId9" Type="http://schemas.openxmlformats.org/officeDocument/2006/relationships/image" Target="../media/image122.png"/><Relationship Id="rId14" Type="http://schemas.openxmlformats.org/officeDocument/2006/relationships/image" Target="../media/image13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30.png"/><Relationship Id="rId3" Type="http://schemas.openxmlformats.org/officeDocument/2006/relationships/image" Target="../media/image121.png"/><Relationship Id="rId7" Type="http://schemas.openxmlformats.org/officeDocument/2006/relationships/image" Target="../media/image127.png"/><Relationship Id="rId12" Type="http://schemas.openxmlformats.org/officeDocument/2006/relationships/image" Target="../media/image1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9.png"/><Relationship Id="rId11" Type="http://schemas.openxmlformats.org/officeDocument/2006/relationships/image" Target="../media/image126.png"/><Relationship Id="rId5" Type="http://schemas.openxmlformats.org/officeDocument/2006/relationships/image" Target="../media/image125.png"/><Relationship Id="rId10" Type="http://schemas.openxmlformats.org/officeDocument/2006/relationships/image" Target="../media/image124.png"/><Relationship Id="rId4" Type="http://schemas.openxmlformats.org/officeDocument/2006/relationships/image" Target="../media/image123.png"/><Relationship Id="rId9" Type="http://schemas.openxmlformats.org/officeDocument/2006/relationships/image" Target="../media/image122.png"/><Relationship Id="rId14" Type="http://schemas.openxmlformats.org/officeDocument/2006/relationships/image" Target="../media/image13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5000" dirty="0">
                <a:latin typeface="Helvetica Neue"/>
                <a:ea typeface="Helvetica Neue"/>
                <a:cs typeface="Helvetica Neue"/>
                <a:sym typeface="Helvetica Neue"/>
              </a:rPr>
              <a:t>El camino más corto</a:t>
            </a:r>
            <a:br>
              <a:rPr lang="es-AR" sz="5000" dirty="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5000" dirty="0">
                <a:latin typeface="Helvetica Neue"/>
                <a:ea typeface="Helvetica Neue"/>
                <a:cs typeface="Helvetica Neue"/>
                <a:sym typeface="Helvetica Neue"/>
              </a:rPr>
              <a:t>Clase 12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Investigación Operativa UTN FRBA 2020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Curso: I4051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Elaborado por: </a:t>
            </a:r>
            <a:r>
              <a:rPr lang="es-AR" sz="2070" dirty="0"/>
              <a:t>Rodrigo Maranzana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Docente: Martín Palazzo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Formalización del camino más corto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B0794684-CA7B-4312-BF25-010A83FB17B9}"/>
              </a:ext>
            </a:extLst>
          </p:cNvPr>
          <p:cNvGrpSpPr/>
          <p:nvPr/>
        </p:nvGrpSpPr>
        <p:grpSpPr>
          <a:xfrm>
            <a:off x="3448717" y="3919175"/>
            <a:ext cx="2179997" cy="927835"/>
            <a:chOff x="4833952" y="1639010"/>
            <a:chExt cx="4062380" cy="1729002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0787E045-0935-40D6-A067-E138EFA6962C}"/>
                </a:ext>
              </a:extLst>
            </p:cNvPr>
            <p:cNvSpPr/>
            <p:nvPr/>
          </p:nvSpPr>
          <p:spPr>
            <a:xfrm>
              <a:off x="4833952" y="2210367"/>
              <a:ext cx="422125" cy="47526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ED84E78-6AEA-47B0-95AD-8516D0146BE7}"/>
                </a:ext>
              </a:extLst>
            </p:cNvPr>
            <p:cNvSpPr/>
            <p:nvPr/>
          </p:nvSpPr>
          <p:spPr>
            <a:xfrm>
              <a:off x="6529825" y="2892748"/>
              <a:ext cx="422125" cy="4752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/>
                <a:t>C</a:t>
              </a:r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8F6277BB-BA83-46E6-AEE3-5275B33CC572}"/>
                </a:ext>
              </a:extLst>
            </p:cNvPr>
            <p:cNvSpPr/>
            <p:nvPr/>
          </p:nvSpPr>
          <p:spPr>
            <a:xfrm>
              <a:off x="7255493" y="1639010"/>
              <a:ext cx="422125" cy="4752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/>
                <a:t>D</a:t>
              </a:r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47A97E73-7579-4ECB-AA74-149B6F4615F5}"/>
                </a:ext>
              </a:extLst>
            </p:cNvPr>
            <p:cNvSpPr/>
            <p:nvPr/>
          </p:nvSpPr>
          <p:spPr>
            <a:xfrm>
              <a:off x="8474207" y="2210367"/>
              <a:ext cx="422125" cy="47526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BDEE78E0-F82F-43E2-AD3E-CD50AD6E9304}"/>
                </a:ext>
              </a:extLst>
            </p:cNvPr>
            <p:cNvSpPr/>
            <p:nvPr/>
          </p:nvSpPr>
          <p:spPr>
            <a:xfrm>
              <a:off x="5905718" y="1639011"/>
              <a:ext cx="422125" cy="4752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/>
                <a:t>B</a:t>
              </a:r>
            </a:p>
          </p:txBody>
        </p:sp>
        <p:cxnSp>
          <p:nvCxnSpPr>
            <p:cNvPr id="55" name="Conector recto de flecha 54">
              <a:extLst>
                <a:ext uri="{FF2B5EF4-FFF2-40B4-BE49-F238E27FC236}">
                  <a16:creationId xmlns:a16="http://schemas.microsoft.com/office/drawing/2014/main" id="{6E8BEA81-9AFF-469B-B86E-6816D601917A}"/>
                </a:ext>
              </a:extLst>
            </p:cNvPr>
            <p:cNvCxnSpPr>
              <a:cxnSpLocks/>
              <a:stCxn id="50" idx="7"/>
              <a:endCxn id="54" idx="2"/>
            </p:cNvCxnSpPr>
            <p:nvPr/>
          </p:nvCxnSpPr>
          <p:spPr>
            <a:xfrm flipV="1">
              <a:off x="5194258" y="1876643"/>
              <a:ext cx="711460" cy="40332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CE7A3A0E-2616-4CEF-A579-DF22070E2601}"/>
                </a:ext>
              </a:extLst>
            </p:cNvPr>
            <p:cNvCxnSpPr>
              <a:cxnSpLocks/>
              <a:stCxn id="50" idx="5"/>
              <a:endCxn id="51" idx="2"/>
            </p:cNvCxnSpPr>
            <p:nvPr/>
          </p:nvCxnSpPr>
          <p:spPr>
            <a:xfrm>
              <a:off x="5194258" y="2616030"/>
              <a:ext cx="1335567" cy="51435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AFC7F07-38C6-4689-BA03-8803344326FC}"/>
                </a:ext>
              </a:extLst>
            </p:cNvPr>
            <p:cNvCxnSpPr>
              <a:cxnSpLocks/>
              <a:stCxn id="54" idx="6"/>
              <a:endCxn id="52" idx="2"/>
            </p:cNvCxnSpPr>
            <p:nvPr/>
          </p:nvCxnSpPr>
          <p:spPr>
            <a:xfrm flipV="1">
              <a:off x="6327843" y="1876642"/>
              <a:ext cx="927650" cy="1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AF5375B0-3CF0-4F80-8B67-7914C92A97C4}"/>
                </a:ext>
              </a:extLst>
            </p:cNvPr>
            <p:cNvCxnSpPr>
              <a:cxnSpLocks/>
              <a:stCxn id="52" idx="6"/>
              <a:endCxn id="53" idx="1"/>
            </p:cNvCxnSpPr>
            <p:nvPr/>
          </p:nvCxnSpPr>
          <p:spPr>
            <a:xfrm>
              <a:off x="7677618" y="1876642"/>
              <a:ext cx="858408" cy="40332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9549B7F2-2534-48E2-9280-E319EA554B33}"/>
                </a:ext>
              </a:extLst>
            </p:cNvPr>
            <p:cNvCxnSpPr>
              <a:cxnSpLocks/>
              <a:stCxn id="51" idx="6"/>
              <a:endCxn id="53" idx="3"/>
            </p:cNvCxnSpPr>
            <p:nvPr/>
          </p:nvCxnSpPr>
          <p:spPr>
            <a:xfrm flipV="1">
              <a:off x="6951950" y="2616030"/>
              <a:ext cx="1584076" cy="51435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>
              <a:extLst>
                <a:ext uri="{FF2B5EF4-FFF2-40B4-BE49-F238E27FC236}">
                  <a16:creationId xmlns:a16="http://schemas.microsoft.com/office/drawing/2014/main" id="{D75A91AA-55E2-41B9-94EC-09CFFD02CAEB}"/>
                </a:ext>
              </a:extLst>
            </p:cNvPr>
            <p:cNvCxnSpPr>
              <a:cxnSpLocks/>
              <a:stCxn id="54" idx="5"/>
              <a:endCxn id="51" idx="1"/>
            </p:cNvCxnSpPr>
            <p:nvPr/>
          </p:nvCxnSpPr>
          <p:spPr>
            <a:xfrm>
              <a:off x="6266024" y="2044674"/>
              <a:ext cx="325620" cy="91767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7190767-CA20-4C4D-819D-9EF202152577}"/>
              </a:ext>
            </a:extLst>
          </p:cNvPr>
          <p:cNvGrpSpPr/>
          <p:nvPr/>
        </p:nvGrpSpPr>
        <p:grpSpPr>
          <a:xfrm>
            <a:off x="631775" y="3948965"/>
            <a:ext cx="2204194" cy="932284"/>
            <a:chOff x="382889" y="1653079"/>
            <a:chExt cx="4062380" cy="1729002"/>
          </a:xfrm>
        </p:grpSpPr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4F58F73D-CC2B-46DF-BB2B-5B0D5F6E2EF0}"/>
                </a:ext>
              </a:extLst>
            </p:cNvPr>
            <p:cNvSpPr/>
            <p:nvPr/>
          </p:nvSpPr>
          <p:spPr>
            <a:xfrm>
              <a:off x="382889" y="2224435"/>
              <a:ext cx="422125" cy="47526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5B4167DE-F920-45EC-84C8-E53F5BCC010C}"/>
                </a:ext>
              </a:extLst>
            </p:cNvPr>
            <p:cNvSpPr/>
            <p:nvPr/>
          </p:nvSpPr>
          <p:spPr>
            <a:xfrm>
              <a:off x="2078762" y="2906817"/>
              <a:ext cx="422125" cy="4752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/>
                <a:t>C</a:t>
              </a:r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08CAFEB6-100A-4DB6-94D6-CC1520D854D5}"/>
                </a:ext>
              </a:extLst>
            </p:cNvPr>
            <p:cNvSpPr/>
            <p:nvPr/>
          </p:nvSpPr>
          <p:spPr>
            <a:xfrm>
              <a:off x="2804430" y="1653079"/>
              <a:ext cx="422125" cy="4752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/>
                <a:t>D</a:t>
              </a:r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E556B94B-24FF-4F9A-B366-EF680597606B}"/>
                </a:ext>
              </a:extLst>
            </p:cNvPr>
            <p:cNvSpPr/>
            <p:nvPr/>
          </p:nvSpPr>
          <p:spPr>
            <a:xfrm>
              <a:off x="4023144" y="2224435"/>
              <a:ext cx="422125" cy="47526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6E9167E8-F0DC-4A92-AB3B-FF8B4BAF0DF7}"/>
                </a:ext>
              </a:extLst>
            </p:cNvPr>
            <p:cNvSpPr/>
            <p:nvPr/>
          </p:nvSpPr>
          <p:spPr>
            <a:xfrm>
              <a:off x="1454655" y="1653079"/>
              <a:ext cx="422125" cy="4752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/>
                <a:t>B</a:t>
              </a:r>
            </a:p>
          </p:txBody>
        </p:sp>
        <p:cxnSp>
          <p:nvCxnSpPr>
            <p:cNvPr id="73" name="Conector recto de flecha 72">
              <a:extLst>
                <a:ext uri="{FF2B5EF4-FFF2-40B4-BE49-F238E27FC236}">
                  <a16:creationId xmlns:a16="http://schemas.microsoft.com/office/drawing/2014/main" id="{99162E3A-5916-43C1-8D77-D869B30C2891}"/>
                </a:ext>
              </a:extLst>
            </p:cNvPr>
            <p:cNvCxnSpPr>
              <a:cxnSpLocks/>
              <a:stCxn id="68" idx="7"/>
              <a:endCxn id="72" idx="2"/>
            </p:cNvCxnSpPr>
            <p:nvPr/>
          </p:nvCxnSpPr>
          <p:spPr>
            <a:xfrm flipV="1">
              <a:off x="743195" y="1890712"/>
              <a:ext cx="711460" cy="40332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de flecha 73">
              <a:extLst>
                <a:ext uri="{FF2B5EF4-FFF2-40B4-BE49-F238E27FC236}">
                  <a16:creationId xmlns:a16="http://schemas.microsoft.com/office/drawing/2014/main" id="{54118861-916B-42BD-8994-F7AF8EF44CFC}"/>
                </a:ext>
              </a:extLst>
            </p:cNvPr>
            <p:cNvCxnSpPr>
              <a:cxnSpLocks/>
              <a:stCxn id="68" idx="5"/>
              <a:endCxn id="69" idx="2"/>
            </p:cNvCxnSpPr>
            <p:nvPr/>
          </p:nvCxnSpPr>
          <p:spPr>
            <a:xfrm>
              <a:off x="743195" y="2630099"/>
              <a:ext cx="1335567" cy="51435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de flecha 74">
              <a:extLst>
                <a:ext uri="{FF2B5EF4-FFF2-40B4-BE49-F238E27FC236}">
                  <a16:creationId xmlns:a16="http://schemas.microsoft.com/office/drawing/2014/main" id="{8DD48621-E7F3-4FD5-ADFE-F9B4B93160F1}"/>
                </a:ext>
              </a:extLst>
            </p:cNvPr>
            <p:cNvCxnSpPr>
              <a:cxnSpLocks/>
              <a:stCxn id="72" idx="6"/>
              <a:endCxn id="70" idx="2"/>
            </p:cNvCxnSpPr>
            <p:nvPr/>
          </p:nvCxnSpPr>
          <p:spPr>
            <a:xfrm flipV="1">
              <a:off x="1876780" y="1890711"/>
              <a:ext cx="927650" cy="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de flecha 75">
              <a:extLst>
                <a:ext uri="{FF2B5EF4-FFF2-40B4-BE49-F238E27FC236}">
                  <a16:creationId xmlns:a16="http://schemas.microsoft.com/office/drawing/2014/main" id="{DE362A24-CCA1-429E-9650-C1A0644620F9}"/>
                </a:ext>
              </a:extLst>
            </p:cNvPr>
            <p:cNvCxnSpPr>
              <a:cxnSpLocks/>
              <a:stCxn id="70" idx="6"/>
              <a:endCxn id="71" idx="1"/>
            </p:cNvCxnSpPr>
            <p:nvPr/>
          </p:nvCxnSpPr>
          <p:spPr>
            <a:xfrm>
              <a:off x="3226555" y="1890711"/>
              <a:ext cx="858408" cy="40332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de flecha 76">
              <a:extLst>
                <a:ext uri="{FF2B5EF4-FFF2-40B4-BE49-F238E27FC236}">
                  <a16:creationId xmlns:a16="http://schemas.microsoft.com/office/drawing/2014/main" id="{0B63E1A8-7A4B-4875-8378-A99845AB2E52}"/>
                </a:ext>
              </a:extLst>
            </p:cNvPr>
            <p:cNvCxnSpPr>
              <a:cxnSpLocks/>
              <a:stCxn id="69" idx="6"/>
              <a:endCxn id="71" idx="3"/>
            </p:cNvCxnSpPr>
            <p:nvPr/>
          </p:nvCxnSpPr>
          <p:spPr>
            <a:xfrm flipV="1">
              <a:off x="2500887" y="2630099"/>
              <a:ext cx="1584076" cy="51435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de flecha 82">
              <a:extLst>
                <a:ext uri="{FF2B5EF4-FFF2-40B4-BE49-F238E27FC236}">
                  <a16:creationId xmlns:a16="http://schemas.microsoft.com/office/drawing/2014/main" id="{7D216CA5-9C9A-40B8-9E59-FD341E85E1F7}"/>
                </a:ext>
              </a:extLst>
            </p:cNvPr>
            <p:cNvCxnSpPr>
              <a:cxnSpLocks/>
              <a:stCxn id="72" idx="5"/>
              <a:endCxn id="69" idx="1"/>
            </p:cNvCxnSpPr>
            <p:nvPr/>
          </p:nvCxnSpPr>
          <p:spPr>
            <a:xfrm>
              <a:off x="1814961" y="2058743"/>
              <a:ext cx="325620" cy="91767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8D839D93-05BD-41ED-89E7-F37AE46646DD}"/>
              </a:ext>
            </a:extLst>
          </p:cNvPr>
          <p:cNvGrpSpPr/>
          <p:nvPr/>
        </p:nvGrpSpPr>
        <p:grpSpPr>
          <a:xfrm>
            <a:off x="6506803" y="3924934"/>
            <a:ext cx="2179997" cy="927835"/>
            <a:chOff x="2705662" y="3360820"/>
            <a:chExt cx="4062380" cy="1729002"/>
          </a:xfrm>
        </p:grpSpPr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3EA039F1-51AE-4E15-8697-58CCCDEB1F93}"/>
                </a:ext>
              </a:extLst>
            </p:cNvPr>
            <p:cNvSpPr/>
            <p:nvPr/>
          </p:nvSpPr>
          <p:spPr>
            <a:xfrm>
              <a:off x="2705662" y="3932177"/>
              <a:ext cx="422125" cy="47526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0F661D98-CAEF-40C5-AF33-790F8C2B75FE}"/>
                </a:ext>
              </a:extLst>
            </p:cNvPr>
            <p:cNvSpPr/>
            <p:nvPr/>
          </p:nvSpPr>
          <p:spPr>
            <a:xfrm>
              <a:off x="4401535" y="4614558"/>
              <a:ext cx="422125" cy="4752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/>
                <a:t>C</a:t>
              </a:r>
            </a:p>
          </p:txBody>
        </p:sp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AC3753D5-98B2-4B13-89AE-C23332EC87D7}"/>
                </a:ext>
              </a:extLst>
            </p:cNvPr>
            <p:cNvSpPr/>
            <p:nvPr/>
          </p:nvSpPr>
          <p:spPr>
            <a:xfrm>
              <a:off x="5127203" y="3360820"/>
              <a:ext cx="422125" cy="4752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/>
                <a:t>D</a:t>
              </a:r>
            </a:p>
          </p:txBody>
        </p:sp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8FF38A60-F257-4AF1-827A-7094C385C3FC}"/>
                </a:ext>
              </a:extLst>
            </p:cNvPr>
            <p:cNvSpPr/>
            <p:nvPr/>
          </p:nvSpPr>
          <p:spPr>
            <a:xfrm>
              <a:off x="6345917" y="3932177"/>
              <a:ext cx="422125" cy="47526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90" name="Elipse 89">
              <a:extLst>
                <a:ext uri="{FF2B5EF4-FFF2-40B4-BE49-F238E27FC236}">
                  <a16:creationId xmlns:a16="http://schemas.microsoft.com/office/drawing/2014/main" id="{FBAD6E94-6FE6-4876-BA63-4ED178106FC1}"/>
                </a:ext>
              </a:extLst>
            </p:cNvPr>
            <p:cNvSpPr/>
            <p:nvPr/>
          </p:nvSpPr>
          <p:spPr>
            <a:xfrm>
              <a:off x="3777428" y="3360821"/>
              <a:ext cx="422125" cy="4752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/>
                <a:t>B</a:t>
              </a:r>
            </a:p>
          </p:txBody>
        </p:sp>
        <p:cxnSp>
          <p:nvCxnSpPr>
            <p:cNvPr id="91" name="Conector recto de flecha 90">
              <a:extLst>
                <a:ext uri="{FF2B5EF4-FFF2-40B4-BE49-F238E27FC236}">
                  <a16:creationId xmlns:a16="http://schemas.microsoft.com/office/drawing/2014/main" id="{D52C0E4B-4DD0-4C38-981E-D76B9E397EA2}"/>
                </a:ext>
              </a:extLst>
            </p:cNvPr>
            <p:cNvCxnSpPr>
              <a:cxnSpLocks/>
              <a:stCxn id="86" idx="7"/>
              <a:endCxn id="90" idx="2"/>
            </p:cNvCxnSpPr>
            <p:nvPr/>
          </p:nvCxnSpPr>
          <p:spPr>
            <a:xfrm flipV="1">
              <a:off x="3065968" y="3598453"/>
              <a:ext cx="711460" cy="403324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de flecha 91">
              <a:extLst>
                <a:ext uri="{FF2B5EF4-FFF2-40B4-BE49-F238E27FC236}">
                  <a16:creationId xmlns:a16="http://schemas.microsoft.com/office/drawing/2014/main" id="{EAEF94A1-9A11-4EA7-92B3-73482A49FA06}"/>
                </a:ext>
              </a:extLst>
            </p:cNvPr>
            <p:cNvCxnSpPr>
              <a:cxnSpLocks/>
              <a:stCxn id="86" idx="5"/>
              <a:endCxn id="87" idx="2"/>
            </p:cNvCxnSpPr>
            <p:nvPr/>
          </p:nvCxnSpPr>
          <p:spPr>
            <a:xfrm>
              <a:off x="3065968" y="4337840"/>
              <a:ext cx="1335567" cy="51435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de flecha 92">
              <a:extLst>
                <a:ext uri="{FF2B5EF4-FFF2-40B4-BE49-F238E27FC236}">
                  <a16:creationId xmlns:a16="http://schemas.microsoft.com/office/drawing/2014/main" id="{283CD383-9571-4515-BD1D-174F93343AE6}"/>
                </a:ext>
              </a:extLst>
            </p:cNvPr>
            <p:cNvCxnSpPr>
              <a:cxnSpLocks/>
              <a:stCxn id="90" idx="6"/>
              <a:endCxn id="88" idx="2"/>
            </p:cNvCxnSpPr>
            <p:nvPr/>
          </p:nvCxnSpPr>
          <p:spPr>
            <a:xfrm flipV="1">
              <a:off x="4199553" y="3598452"/>
              <a:ext cx="927650" cy="1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de flecha 93">
              <a:extLst>
                <a:ext uri="{FF2B5EF4-FFF2-40B4-BE49-F238E27FC236}">
                  <a16:creationId xmlns:a16="http://schemas.microsoft.com/office/drawing/2014/main" id="{461CFE4C-3A69-46AD-BB62-17A7803DB469}"/>
                </a:ext>
              </a:extLst>
            </p:cNvPr>
            <p:cNvCxnSpPr>
              <a:cxnSpLocks/>
              <a:stCxn id="88" idx="6"/>
              <a:endCxn id="89" idx="1"/>
            </p:cNvCxnSpPr>
            <p:nvPr/>
          </p:nvCxnSpPr>
          <p:spPr>
            <a:xfrm>
              <a:off x="5549328" y="3598452"/>
              <a:ext cx="858408" cy="40332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>
              <a:extLst>
                <a:ext uri="{FF2B5EF4-FFF2-40B4-BE49-F238E27FC236}">
                  <a16:creationId xmlns:a16="http://schemas.microsoft.com/office/drawing/2014/main" id="{AC198162-3E29-4D0A-8D66-9FA948975787}"/>
                </a:ext>
              </a:extLst>
            </p:cNvPr>
            <p:cNvCxnSpPr>
              <a:cxnSpLocks/>
              <a:stCxn id="87" idx="6"/>
              <a:endCxn id="89" idx="3"/>
            </p:cNvCxnSpPr>
            <p:nvPr/>
          </p:nvCxnSpPr>
          <p:spPr>
            <a:xfrm flipV="1">
              <a:off x="4823660" y="4337840"/>
              <a:ext cx="1584076" cy="51435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de flecha 100">
              <a:extLst>
                <a:ext uri="{FF2B5EF4-FFF2-40B4-BE49-F238E27FC236}">
                  <a16:creationId xmlns:a16="http://schemas.microsoft.com/office/drawing/2014/main" id="{B16A7F96-004B-4C3C-BC51-5C4ACB527CFF}"/>
                </a:ext>
              </a:extLst>
            </p:cNvPr>
            <p:cNvCxnSpPr>
              <a:cxnSpLocks/>
              <a:stCxn id="90" idx="5"/>
              <a:endCxn id="87" idx="1"/>
            </p:cNvCxnSpPr>
            <p:nvPr/>
          </p:nvCxnSpPr>
          <p:spPr>
            <a:xfrm>
              <a:off x="4137734" y="3766484"/>
              <a:ext cx="325620" cy="917674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63B85644-4B74-448F-9738-216737E02CE2}"/>
                  </a:ext>
                </a:extLst>
              </p:cNvPr>
              <p:cNvSpPr/>
              <p:nvPr/>
            </p:nvSpPr>
            <p:spPr>
              <a:xfrm>
                <a:off x="994487" y="1272864"/>
                <a:ext cx="6861494" cy="861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𝑻𝑶𝑻𝑨𝑳</m:t>
                          </m:r>
                        </m:sub>
                      </m:sSub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sub>
                      </m:sSub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sub>
                      </m:sSub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𝑩𝑪</m:t>
                          </m:r>
                        </m:sub>
                      </m:sSub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𝑩𝑪</m:t>
                          </m:r>
                        </m:sub>
                      </m:sSub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𝑪𝑬</m:t>
                          </m:r>
                        </m:sub>
                      </m:sSub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𝑪𝑬</m:t>
                          </m:r>
                        </m:sub>
                      </m:sSub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s-AR" sz="25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𝑩𝑫</m:t>
                          </m:r>
                        </m:sub>
                      </m:sSub>
                      <m:r>
                        <a:rPr lang="es-AR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𝑩𝑫</m:t>
                          </m:r>
                        </m:sub>
                      </m:sSub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𝑨𝑪</m:t>
                          </m:r>
                        </m:sub>
                      </m:sSub>
                      <m:r>
                        <a:rPr lang="es-AR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𝑨𝑪</m:t>
                          </m:r>
                        </m:sub>
                      </m:sSub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𝑫𝑬</m:t>
                          </m:r>
                        </m:sub>
                      </m:sSub>
                      <m:r>
                        <a:rPr lang="es-AR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𝑫𝑬</m:t>
                          </m:r>
                        </m:sub>
                      </m:sSub>
                    </m:oMath>
                  </m:oMathPara>
                </a14:m>
                <a:endParaRPr lang="es-AR" sz="2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63B85644-4B74-448F-9738-216737E02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487" y="1272864"/>
                <a:ext cx="6861494" cy="861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9B9AB7F0-90E0-4444-842C-B91EBF678B88}"/>
                  </a:ext>
                </a:extLst>
              </p:cNvPr>
              <p:cNvSpPr/>
              <p:nvPr/>
            </p:nvSpPr>
            <p:spPr>
              <a:xfrm>
                <a:off x="406427" y="3195627"/>
                <a:ext cx="256422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sub>
                      </m:sSub>
                      <m:r>
                        <a:rPr lang="es-A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s-A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𝑫𝑬</m:t>
                          </m:r>
                        </m:sub>
                      </m:sSub>
                      <m:r>
                        <a:rPr lang="es-A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AR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s-AR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𝑩𝑪</m:t>
                          </m:r>
                        </m:sub>
                      </m:sSub>
                      <m:r>
                        <a:rPr lang="es-AR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𝑪𝑬</m:t>
                          </m:r>
                        </m:sub>
                      </m:sSub>
                      <m:r>
                        <a:rPr lang="es-AR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1800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9B9AB7F0-90E0-4444-842C-B91EBF678B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27" y="3195627"/>
                <a:ext cx="2564228" cy="646331"/>
              </a:xfrm>
              <a:prstGeom prst="rect">
                <a:avLst/>
              </a:prstGeom>
              <a:blipFill>
                <a:blip r:embed="rId4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0F9FF48A-1A8B-40BC-AAF6-A4C99F4E6164}"/>
                  </a:ext>
                </a:extLst>
              </p:cNvPr>
              <p:cNvSpPr/>
              <p:nvPr/>
            </p:nvSpPr>
            <p:spPr>
              <a:xfrm>
                <a:off x="3294493" y="3201342"/>
                <a:ext cx="249920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sub>
                      </m:sSub>
                      <m:r>
                        <a:rPr lang="es-A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s-A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𝑪𝑬</m:t>
                          </m:r>
                        </m:sub>
                      </m:sSub>
                      <m:r>
                        <a:rPr lang="es-A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AR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s-AR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𝑩𝑫</m:t>
                          </m:r>
                        </m:sub>
                      </m:sSub>
                      <m:r>
                        <a:rPr lang="es-AR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𝑫𝑬</m:t>
                          </m:r>
                        </m:sub>
                      </m:sSub>
                      <m:r>
                        <a:rPr lang="es-AR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1800" dirty="0"/>
              </a:p>
            </p:txBody>
          </p:sp>
        </mc:Choice>
        <mc:Fallback xmlns=""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0F9FF48A-1A8B-40BC-AAF6-A4C99F4E61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493" y="3201342"/>
                <a:ext cx="2499209" cy="646331"/>
              </a:xfrm>
              <a:prstGeom prst="rect">
                <a:avLst/>
              </a:prstGeom>
              <a:blipFill>
                <a:blip r:embed="rId5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ángulo 43">
                <a:extLst>
                  <a:ext uri="{FF2B5EF4-FFF2-40B4-BE49-F238E27FC236}">
                    <a16:creationId xmlns:a16="http://schemas.microsoft.com/office/drawing/2014/main" id="{0859E638-63FE-4AEE-99BF-49A738592D69}"/>
                  </a:ext>
                </a:extLst>
              </p:cNvPr>
              <p:cNvSpPr/>
              <p:nvPr/>
            </p:nvSpPr>
            <p:spPr>
              <a:xfrm>
                <a:off x="5965814" y="3201412"/>
                <a:ext cx="321889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s-A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𝑪𝑬</m:t>
                          </m:r>
                        </m:sub>
                      </m:sSub>
                      <m:r>
                        <a:rPr lang="es-A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AR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s-A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𝑩𝑪</m:t>
                          </m:r>
                        </m:sub>
                      </m:sSub>
                      <m:r>
                        <a:rPr lang="es-AR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𝑩𝑫</m:t>
                          </m:r>
                        </m:sub>
                      </m:sSub>
                      <m:r>
                        <a:rPr lang="es-AR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𝑫𝑬</m:t>
                          </m:r>
                        </m:sub>
                      </m:sSub>
                      <m:r>
                        <a:rPr lang="es-AR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1800" dirty="0"/>
              </a:p>
            </p:txBody>
          </p:sp>
        </mc:Choice>
        <mc:Fallback xmlns="">
          <p:sp>
            <p:nvSpPr>
              <p:cNvPr id="44" name="Rectángulo 43">
                <a:extLst>
                  <a:ext uri="{FF2B5EF4-FFF2-40B4-BE49-F238E27FC236}">
                    <a16:creationId xmlns:a16="http://schemas.microsoft.com/office/drawing/2014/main" id="{0859E638-63FE-4AEE-99BF-49A738592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814" y="3201412"/>
                <a:ext cx="3218895" cy="646331"/>
              </a:xfrm>
              <a:prstGeom prst="rect">
                <a:avLst/>
              </a:prstGeom>
              <a:blipFill>
                <a:blip r:embed="rId6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28AE67F0-7402-4970-A404-3823878C8D0B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688541" y="2262158"/>
            <a:ext cx="2593888" cy="9334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412C85EB-544C-4912-A383-080A15C22AB0}"/>
              </a:ext>
            </a:extLst>
          </p:cNvPr>
          <p:cNvCxnSpPr>
            <a:cxnSpLocks/>
          </p:cNvCxnSpPr>
          <p:nvPr/>
        </p:nvCxnSpPr>
        <p:spPr>
          <a:xfrm>
            <a:off x="4261672" y="2262158"/>
            <a:ext cx="0" cy="8598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4A74AC06-7E78-4CEE-9D16-A2778A4CE365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4250384" y="2262158"/>
            <a:ext cx="3324878" cy="9392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914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Formalización del camino más corto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B0794684-CA7B-4312-BF25-010A83FB17B9}"/>
              </a:ext>
            </a:extLst>
          </p:cNvPr>
          <p:cNvGrpSpPr/>
          <p:nvPr/>
        </p:nvGrpSpPr>
        <p:grpSpPr>
          <a:xfrm>
            <a:off x="3759163" y="2246718"/>
            <a:ext cx="2179997" cy="927835"/>
            <a:chOff x="4833952" y="1639010"/>
            <a:chExt cx="4062380" cy="1729002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0787E045-0935-40D6-A067-E138EFA6962C}"/>
                </a:ext>
              </a:extLst>
            </p:cNvPr>
            <p:cNvSpPr/>
            <p:nvPr/>
          </p:nvSpPr>
          <p:spPr>
            <a:xfrm>
              <a:off x="4833952" y="2210367"/>
              <a:ext cx="422125" cy="47526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ED84E78-6AEA-47B0-95AD-8516D0146BE7}"/>
                </a:ext>
              </a:extLst>
            </p:cNvPr>
            <p:cNvSpPr/>
            <p:nvPr/>
          </p:nvSpPr>
          <p:spPr>
            <a:xfrm>
              <a:off x="6529825" y="2892748"/>
              <a:ext cx="422125" cy="4752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/>
                <a:t>C</a:t>
              </a:r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8F6277BB-BA83-46E6-AEE3-5275B33CC572}"/>
                </a:ext>
              </a:extLst>
            </p:cNvPr>
            <p:cNvSpPr/>
            <p:nvPr/>
          </p:nvSpPr>
          <p:spPr>
            <a:xfrm>
              <a:off x="7255493" y="1639010"/>
              <a:ext cx="422125" cy="4752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/>
                <a:t>D</a:t>
              </a:r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47A97E73-7579-4ECB-AA74-149B6F4615F5}"/>
                </a:ext>
              </a:extLst>
            </p:cNvPr>
            <p:cNvSpPr/>
            <p:nvPr/>
          </p:nvSpPr>
          <p:spPr>
            <a:xfrm>
              <a:off x="8474207" y="2210367"/>
              <a:ext cx="422125" cy="47526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BDEE78E0-F82F-43E2-AD3E-CD50AD6E9304}"/>
                </a:ext>
              </a:extLst>
            </p:cNvPr>
            <p:cNvSpPr/>
            <p:nvPr/>
          </p:nvSpPr>
          <p:spPr>
            <a:xfrm>
              <a:off x="5905718" y="1639011"/>
              <a:ext cx="422125" cy="4752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/>
                <a:t>B</a:t>
              </a:r>
            </a:p>
          </p:txBody>
        </p:sp>
        <p:cxnSp>
          <p:nvCxnSpPr>
            <p:cNvPr id="55" name="Conector recto de flecha 54">
              <a:extLst>
                <a:ext uri="{FF2B5EF4-FFF2-40B4-BE49-F238E27FC236}">
                  <a16:creationId xmlns:a16="http://schemas.microsoft.com/office/drawing/2014/main" id="{6E8BEA81-9AFF-469B-B86E-6816D601917A}"/>
                </a:ext>
              </a:extLst>
            </p:cNvPr>
            <p:cNvCxnSpPr>
              <a:cxnSpLocks/>
              <a:stCxn id="50" idx="7"/>
              <a:endCxn id="54" idx="2"/>
            </p:cNvCxnSpPr>
            <p:nvPr/>
          </p:nvCxnSpPr>
          <p:spPr>
            <a:xfrm flipV="1">
              <a:off x="5194258" y="1876643"/>
              <a:ext cx="711460" cy="40332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CE7A3A0E-2616-4CEF-A579-DF22070E2601}"/>
                </a:ext>
              </a:extLst>
            </p:cNvPr>
            <p:cNvCxnSpPr>
              <a:cxnSpLocks/>
              <a:stCxn id="50" idx="5"/>
              <a:endCxn id="51" idx="2"/>
            </p:cNvCxnSpPr>
            <p:nvPr/>
          </p:nvCxnSpPr>
          <p:spPr>
            <a:xfrm>
              <a:off x="5194258" y="2616030"/>
              <a:ext cx="1335567" cy="51435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AFC7F07-38C6-4689-BA03-8803344326FC}"/>
                </a:ext>
              </a:extLst>
            </p:cNvPr>
            <p:cNvCxnSpPr>
              <a:cxnSpLocks/>
              <a:stCxn id="54" idx="6"/>
              <a:endCxn id="52" idx="2"/>
            </p:cNvCxnSpPr>
            <p:nvPr/>
          </p:nvCxnSpPr>
          <p:spPr>
            <a:xfrm flipV="1">
              <a:off x="6327843" y="1876642"/>
              <a:ext cx="927650" cy="1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AF5375B0-3CF0-4F80-8B67-7914C92A97C4}"/>
                </a:ext>
              </a:extLst>
            </p:cNvPr>
            <p:cNvCxnSpPr>
              <a:cxnSpLocks/>
              <a:stCxn id="52" idx="6"/>
              <a:endCxn id="53" idx="1"/>
            </p:cNvCxnSpPr>
            <p:nvPr/>
          </p:nvCxnSpPr>
          <p:spPr>
            <a:xfrm>
              <a:off x="7677618" y="1876642"/>
              <a:ext cx="858408" cy="40332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9549B7F2-2534-48E2-9280-E319EA554B33}"/>
                </a:ext>
              </a:extLst>
            </p:cNvPr>
            <p:cNvCxnSpPr>
              <a:cxnSpLocks/>
              <a:stCxn id="51" idx="6"/>
              <a:endCxn id="53" idx="3"/>
            </p:cNvCxnSpPr>
            <p:nvPr/>
          </p:nvCxnSpPr>
          <p:spPr>
            <a:xfrm flipV="1">
              <a:off x="6951950" y="2616030"/>
              <a:ext cx="1584076" cy="51435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>
              <a:extLst>
                <a:ext uri="{FF2B5EF4-FFF2-40B4-BE49-F238E27FC236}">
                  <a16:creationId xmlns:a16="http://schemas.microsoft.com/office/drawing/2014/main" id="{D75A91AA-55E2-41B9-94EC-09CFFD02CAEB}"/>
                </a:ext>
              </a:extLst>
            </p:cNvPr>
            <p:cNvCxnSpPr>
              <a:cxnSpLocks/>
              <a:stCxn id="54" idx="5"/>
              <a:endCxn id="51" idx="1"/>
            </p:cNvCxnSpPr>
            <p:nvPr/>
          </p:nvCxnSpPr>
          <p:spPr>
            <a:xfrm>
              <a:off x="6266024" y="2044674"/>
              <a:ext cx="325620" cy="91767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7190767-CA20-4C4D-819D-9EF202152577}"/>
              </a:ext>
            </a:extLst>
          </p:cNvPr>
          <p:cNvGrpSpPr/>
          <p:nvPr/>
        </p:nvGrpSpPr>
        <p:grpSpPr>
          <a:xfrm>
            <a:off x="788287" y="2244494"/>
            <a:ext cx="2204194" cy="932284"/>
            <a:chOff x="382889" y="1653079"/>
            <a:chExt cx="4062380" cy="1729002"/>
          </a:xfrm>
        </p:grpSpPr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4F58F73D-CC2B-46DF-BB2B-5B0D5F6E2EF0}"/>
                </a:ext>
              </a:extLst>
            </p:cNvPr>
            <p:cNvSpPr/>
            <p:nvPr/>
          </p:nvSpPr>
          <p:spPr>
            <a:xfrm>
              <a:off x="382889" y="2224435"/>
              <a:ext cx="422125" cy="47526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5B4167DE-F920-45EC-84C8-E53F5BCC010C}"/>
                </a:ext>
              </a:extLst>
            </p:cNvPr>
            <p:cNvSpPr/>
            <p:nvPr/>
          </p:nvSpPr>
          <p:spPr>
            <a:xfrm>
              <a:off x="2078762" y="2906817"/>
              <a:ext cx="422125" cy="4752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/>
                <a:t>C</a:t>
              </a:r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08CAFEB6-100A-4DB6-94D6-CC1520D854D5}"/>
                </a:ext>
              </a:extLst>
            </p:cNvPr>
            <p:cNvSpPr/>
            <p:nvPr/>
          </p:nvSpPr>
          <p:spPr>
            <a:xfrm>
              <a:off x="2804430" y="1653079"/>
              <a:ext cx="422125" cy="4752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/>
                <a:t>D</a:t>
              </a:r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E556B94B-24FF-4F9A-B366-EF680597606B}"/>
                </a:ext>
              </a:extLst>
            </p:cNvPr>
            <p:cNvSpPr/>
            <p:nvPr/>
          </p:nvSpPr>
          <p:spPr>
            <a:xfrm>
              <a:off x="4023144" y="2224435"/>
              <a:ext cx="422125" cy="47526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6E9167E8-F0DC-4A92-AB3B-FF8B4BAF0DF7}"/>
                </a:ext>
              </a:extLst>
            </p:cNvPr>
            <p:cNvSpPr/>
            <p:nvPr/>
          </p:nvSpPr>
          <p:spPr>
            <a:xfrm>
              <a:off x="1454655" y="1653079"/>
              <a:ext cx="422125" cy="4752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/>
                <a:t>B</a:t>
              </a:r>
            </a:p>
          </p:txBody>
        </p:sp>
        <p:cxnSp>
          <p:nvCxnSpPr>
            <p:cNvPr id="73" name="Conector recto de flecha 72">
              <a:extLst>
                <a:ext uri="{FF2B5EF4-FFF2-40B4-BE49-F238E27FC236}">
                  <a16:creationId xmlns:a16="http://schemas.microsoft.com/office/drawing/2014/main" id="{99162E3A-5916-43C1-8D77-D869B30C2891}"/>
                </a:ext>
              </a:extLst>
            </p:cNvPr>
            <p:cNvCxnSpPr>
              <a:cxnSpLocks/>
              <a:stCxn id="68" idx="7"/>
              <a:endCxn id="72" idx="2"/>
            </p:cNvCxnSpPr>
            <p:nvPr/>
          </p:nvCxnSpPr>
          <p:spPr>
            <a:xfrm flipV="1">
              <a:off x="743195" y="1890712"/>
              <a:ext cx="711460" cy="40332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de flecha 73">
              <a:extLst>
                <a:ext uri="{FF2B5EF4-FFF2-40B4-BE49-F238E27FC236}">
                  <a16:creationId xmlns:a16="http://schemas.microsoft.com/office/drawing/2014/main" id="{54118861-916B-42BD-8994-F7AF8EF44CFC}"/>
                </a:ext>
              </a:extLst>
            </p:cNvPr>
            <p:cNvCxnSpPr>
              <a:cxnSpLocks/>
              <a:stCxn id="68" idx="5"/>
              <a:endCxn id="69" idx="2"/>
            </p:cNvCxnSpPr>
            <p:nvPr/>
          </p:nvCxnSpPr>
          <p:spPr>
            <a:xfrm>
              <a:off x="743195" y="2630099"/>
              <a:ext cx="1335567" cy="51435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de flecha 74">
              <a:extLst>
                <a:ext uri="{FF2B5EF4-FFF2-40B4-BE49-F238E27FC236}">
                  <a16:creationId xmlns:a16="http://schemas.microsoft.com/office/drawing/2014/main" id="{8DD48621-E7F3-4FD5-ADFE-F9B4B93160F1}"/>
                </a:ext>
              </a:extLst>
            </p:cNvPr>
            <p:cNvCxnSpPr>
              <a:cxnSpLocks/>
              <a:stCxn id="72" idx="6"/>
              <a:endCxn id="70" idx="2"/>
            </p:cNvCxnSpPr>
            <p:nvPr/>
          </p:nvCxnSpPr>
          <p:spPr>
            <a:xfrm flipV="1">
              <a:off x="1876780" y="1890711"/>
              <a:ext cx="927650" cy="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de flecha 75">
              <a:extLst>
                <a:ext uri="{FF2B5EF4-FFF2-40B4-BE49-F238E27FC236}">
                  <a16:creationId xmlns:a16="http://schemas.microsoft.com/office/drawing/2014/main" id="{DE362A24-CCA1-429E-9650-C1A0644620F9}"/>
                </a:ext>
              </a:extLst>
            </p:cNvPr>
            <p:cNvCxnSpPr>
              <a:cxnSpLocks/>
              <a:stCxn id="70" idx="6"/>
              <a:endCxn id="71" idx="1"/>
            </p:cNvCxnSpPr>
            <p:nvPr/>
          </p:nvCxnSpPr>
          <p:spPr>
            <a:xfrm>
              <a:off x="3226555" y="1890711"/>
              <a:ext cx="858408" cy="40332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de flecha 76">
              <a:extLst>
                <a:ext uri="{FF2B5EF4-FFF2-40B4-BE49-F238E27FC236}">
                  <a16:creationId xmlns:a16="http://schemas.microsoft.com/office/drawing/2014/main" id="{0B63E1A8-7A4B-4875-8378-A99845AB2E52}"/>
                </a:ext>
              </a:extLst>
            </p:cNvPr>
            <p:cNvCxnSpPr>
              <a:cxnSpLocks/>
              <a:stCxn id="69" idx="6"/>
              <a:endCxn id="71" idx="3"/>
            </p:cNvCxnSpPr>
            <p:nvPr/>
          </p:nvCxnSpPr>
          <p:spPr>
            <a:xfrm flipV="1">
              <a:off x="2500887" y="2630099"/>
              <a:ext cx="1584076" cy="51435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de flecha 82">
              <a:extLst>
                <a:ext uri="{FF2B5EF4-FFF2-40B4-BE49-F238E27FC236}">
                  <a16:creationId xmlns:a16="http://schemas.microsoft.com/office/drawing/2014/main" id="{7D216CA5-9C9A-40B8-9E59-FD341E85E1F7}"/>
                </a:ext>
              </a:extLst>
            </p:cNvPr>
            <p:cNvCxnSpPr>
              <a:cxnSpLocks/>
              <a:stCxn id="72" idx="5"/>
              <a:endCxn id="69" idx="1"/>
            </p:cNvCxnSpPr>
            <p:nvPr/>
          </p:nvCxnSpPr>
          <p:spPr>
            <a:xfrm>
              <a:off x="1814961" y="2058743"/>
              <a:ext cx="325620" cy="91767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8D839D93-05BD-41ED-89E7-F37AE46646DD}"/>
              </a:ext>
            </a:extLst>
          </p:cNvPr>
          <p:cNvGrpSpPr/>
          <p:nvPr/>
        </p:nvGrpSpPr>
        <p:grpSpPr>
          <a:xfrm>
            <a:off x="6484226" y="2216785"/>
            <a:ext cx="2179997" cy="927835"/>
            <a:chOff x="2705662" y="3360820"/>
            <a:chExt cx="4062380" cy="1729002"/>
          </a:xfrm>
        </p:grpSpPr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3EA039F1-51AE-4E15-8697-58CCCDEB1F93}"/>
                </a:ext>
              </a:extLst>
            </p:cNvPr>
            <p:cNvSpPr/>
            <p:nvPr/>
          </p:nvSpPr>
          <p:spPr>
            <a:xfrm>
              <a:off x="2705662" y="3932177"/>
              <a:ext cx="422125" cy="47526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0F661D98-CAEF-40C5-AF33-790F8C2B75FE}"/>
                </a:ext>
              </a:extLst>
            </p:cNvPr>
            <p:cNvSpPr/>
            <p:nvPr/>
          </p:nvSpPr>
          <p:spPr>
            <a:xfrm>
              <a:off x="4401535" y="4614558"/>
              <a:ext cx="422125" cy="4752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/>
                <a:t>C</a:t>
              </a:r>
            </a:p>
          </p:txBody>
        </p:sp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AC3753D5-98B2-4B13-89AE-C23332EC87D7}"/>
                </a:ext>
              </a:extLst>
            </p:cNvPr>
            <p:cNvSpPr/>
            <p:nvPr/>
          </p:nvSpPr>
          <p:spPr>
            <a:xfrm>
              <a:off x="5127203" y="3360820"/>
              <a:ext cx="422125" cy="4752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/>
                <a:t>D</a:t>
              </a:r>
            </a:p>
          </p:txBody>
        </p:sp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8FF38A60-F257-4AF1-827A-7094C385C3FC}"/>
                </a:ext>
              </a:extLst>
            </p:cNvPr>
            <p:cNvSpPr/>
            <p:nvPr/>
          </p:nvSpPr>
          <p:spPr>
            <a:xfrm>
              <a:off x="6345917" y="3932177"/>
              <a:ext cx="422125" cy="47526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90" name="Elipse 89">
              <a:extLst>
                <a:ext uri="{FF2B5EF4-FFF2-40B4-BE49-F238E27FC236}">
                  <a16:creationId xmlns:a16="http://schemas.microsoft.com/office/drawing/2014/main" id="{FBAD6E94-6FE6-4876-BA63-4ED178106FC1}"/>
                </a:ext>
              </a:extLst>
            </p:cNvPr>
            <p:cNvSpPr/>
            <p:nvPr/>
          </p:nvSpPr>
          <p:spPr>
            <a:xfrm>
              <a:off x="3777428" y="3360821"/>
              <a:ext cx="422125" cy="4752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/>
                <a:t>B</a:t>
              </a:r>
            </a:p>
          </p:txBody>
        </p:sp>
        <p:cxnSp>
          <p:nvCxnSpPr>
            <p:cNvPr id="91" name="Conector recto de flecha 90">
              <a:extLst>
                <a:ext uri="{FF2B5EF4-FFF2-40B4-BE49-F238E27FC236}">
                  <a16:creationId xmlns:a16="http://schemas.microsoft.com/office/drawing/2014/main" id="{D52C0E4B-4DD0-4C38-981E-D76B9E397EA2}"/>
                </a:ext>
              </a:extLst>
            </p:cNvPr>
            <p:cNvCxnSpPr>
              <a:cxnSpLocks/>
              <a:stCxn id="86" idx="7"/>
              <a:endCxn id="90" idx="2"/>
            </p:cNvCxnSpPr>
            <p:nvPr/>
          </p:nvCxnSpPr>
          <p:spPr>
            <a:xfrm flipV="1">
              <a:off x="3065968" y="3598453"/>
              <a:ext cx="711460" cy="403324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de flecha 91">
              <a:extLst>
                <a:ext uri="{FF2B5EF4-FFF2-40B4-BE49-F238E27FC236}">
                  <a16:creationId xmlns:a16="http://schemas.microsoft.com/office/drawing/2014/main" id="{EAEF94A1-9A11-4EA7-92B3-73482A49FA06}"/>
                </a:ext>
              </a:extLst>
            </p:cNvPr>
            <p:cNvCxnSpPr>
              <a:cxnSpLocks/>
              <a:stCxn id="86" idx="5"/>
              <a:endCxn id="87" idx="2"/>
            </p:cNvCxnSpPr>
            <p:nvPr/>
          </p:nvCxnSpPr>
          <p:spPr>
            <a:xfrm>
              <a:off x="3065968" y="4337840"/>
              <a:ext cx="1335567" cy="51435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de flecha 92">
              <a:extLst>
                <a:ext uri="{FF2B5EF4-FFF2-40B4-BE49-F238E27FC236}">
                  <a16:creationId xmlns:a16="http://schemas.microsoft.com/office/drawing/2014/main" id="{283CD383-9571-4515-BD1D-174F93343AE6}"/>
                </a:ext>
              </a:extLst>
            </p:cNvPr>
            <p:cNvCxnSpPr>
              <a:cxnSpLocks/>
              <a:stCxn id="90" idx="6"/>
              <a:endCxn id="88" idx="2"/>
            </p:cNvCxnSpPr>
            <p:nvPr/>
          </p:nvCxnSpPr>
          <p:spPr>
            <a:xfrm flipV="1">
              <a:off x="4199553" y="3598452"/>
              <a:ext cx="927650" cy="1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de flecha 93">
              <a:extLst>
                <a:ext uri="{FF2B5EF4-FFF2-40B4-BE49-F238E27FC236}">
                  <a16:creationId xmlns:a16="http://schemas.microsoft.com/office/drawing/2014/main" id="{461CFE4C-3A69-46AD-BB62-17A7803DB469}"/>
                </a:ext>
              </a:extLst>
            </p:cNvPr>
            <p:cNvCxnSpPr>
              <a:cxnSpLocks/>
              <a:stCxn id="88" idx="6"/>
              <a:endCxn id="89" idx="1"/>
            </p:cNvCxnSpPr>
            <p:nvPr/>
          </p:nvCxnSpPr>
          <p:spPr>
            <a:xfrm>
              <a:off x="5549328" y="3598452"/>
              <a:ext cx="858408" cy="40332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>
              <a:extLst>
                <a:ext uri="{FF2B5EF4-FFF2-40B4-BE49-F238E27FC236}">
                  <a16:creationId xmlns:a16="http://schemas.microsoft.com/office/drawing/2014/main" id="{AC198162-3E29-4D0A-8D66-9FA948975787}"/>
                </a:ext>
              </a:extLst>
            </p:cNvPr>
            <p:cNvCxnSpPr>
              <a:cxnSpLocks/>
              <a:stCxn id="87" idx="6"/>
              <a:endCxn id="89" idx="3"/>
            </p:cNvCxnSpPr>
            <p:nvPr/>
          </p:nvCxnSpPr>
          <p:spPr>
            <a:xfrm flipV="1">
              <a:off x="4823660" y="4337840"/>
              <a:ext cx="1584076" cy="51435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de flecha 100">
              <a:extLst>
                <a:ext uri="{FF2B5EF4-FFF2-40B4-BE49-F238E27FC236}">
                  <a16:creationId xmlns:a16="http://schemas.microsoft.com/office/drawing/2014/main" id="{B16A7F96-004B-4C3C-BC51-5C4ACB527CFF}"/>
                </a:ext>
              </a:extLst>
            </p:cNvPr>
            <p:cNvCxnSpPr>
              <a:cxnSpLocks/>
              <a:stCxn id="90" idx="5"/>
              <a:endCxn id="87" idx="1"/>
            </p:cNvCxnSpPr>
            <p:nvPr/>
          </p:nvCxnSpPr>
          <p:spPr>
            <a:xfrm>
              <a:off x="4137734" y="3766484"/>
              <a:ext cx="325620" cy="917674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63B85644-4B74-448F-9738-216737E02CE2}"/>
                  </a:ext>
                </a:extLst>
              </p:cNvPr>
              <p:cNvSpPr/>
              <p:nvPr/>
            </p:nvSpPr>
            <p:spPr>
              <a:xfrm>
                <a:off x="1991459" y="3745777"/>
                <a:ext cx="4936928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𝑴𝒊𝒏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sSub>
                        <m:sSubPr>
                          <m:ctrlP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𝑻𝑶𝑻𝑨𝑳</m:t>
                          </m:r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𝑻𝑶𝑻𝑨𝑳</m:t>
                          </m:r>
                          <m: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𝑻𝑶𝑻𝑨𝑳</m:t>
                          </m:r>
                          <m: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AR" sz="2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63B85644-4B74-448F-9738-216737E02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459" y="3745777"/>
                <a:ext cx="4936928" cy="477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96B5C113-82BC-4685-B4F4-01C8802C1C79}"/>
                  </a:ext>
                </a:extLst>
              </p:cNvPr>
              <p:cNvSpPr/>
              <p:nvPr/>
            </p:nvSpPr>
            <p:spPr>
              <a:xfrm>
                <a:off x="1346114" y="3231930"/>
                <a:ext cx="8846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𝑻𝑶𝑻𝑨𝑳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96B5C113-82BC-4685-B4F4-01C8802C1C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114" y="3231930"/>
                <a:ext cx="88460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07A962A6-621A-4520-88DB-447C16FC124D}"/>
                  </a:ext>
                </a:extLst>
              </p:cNvPr>
              <p:cNvSpPr/>
              <p:nvPr/>
            </p:nvSpPr>
            <p:spPr>
              <a:xfrm>
                <a:off x="4367431" y="3232288"/>
                <a:ext cx="8846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𝑻𝑶𝑻𝑨𝑳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07A962A6-621A-4520-88DB-447C16FC12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431" y="3232288"/>
                <a:ext cx="88460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9CB96860-FACA-4457-8B6A-7F87467CD4D3}"/>
                  </a:ext>
                </a:extLst>
              </p:cNvPr>
              <p:cNvSpPr/>
              <p:nvPr/>
            </p:nvSpPr>
            <p:spPr>
              <a:xfrm>
                <a:off x="7125623" y="3228142"/>
                <a:ext cx="8846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𝑻𝑶𝑻𝑨𝑳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9CB96860-FACA-4457-8B6A-7F87467CD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623" y="3228142"/>
                <a:ext cx="88460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CuadroTexto 59">
            <a:extLst>
              <a:ext uri="{FF2B5EF4-FFF2-40B4-BE49-F238E27FC236}">
                <a16:creationId xmlns:a16="http://schemas.microsoft.com/office/drawing/2014/main" id="{6F243D09-6283-4AEB-9E76-8959C290BE8D}"/>
              </a:ext>
            </a:extLst>
          </p:cNvPr>
          <p:cNvSpPr txBox="1"/>
          <p:nvPr/>
        </p:nvSpPr>
        <p:spPr>
          <a:xfrm>
            <a:off x="317547" y="1508045"/>
            <a:ext cx="3163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>
                <a:solidFill>
                  <a:srgbClr val="FF0000"/>
                </a:solidFill>
              </a:rPr>
              <a:t>Cálculo del camino más corto:</a:t>
            </a:r>
          </a:p>
        </p:txBody>
      </p:sp>
    </p:spTree>
    <p:extLst>
      <p:ext uri="{BB962C8B-B14F-4D97-AF65-F5344CB8AC3E}">
        <p14:creationId xmlns:p14="http://schemas.microsoft.com/office/powerpoint/2010/main" val="295954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Formalización del camino más corto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63B85644-4B74-448F-9738-216737E02CE2}"/>
                  </a:ext>
                </a:extLst>
              </p:cNvPr>
              <p:cNvSpPr/>
              <p:nvPr/>
            </p:nvSpPr>
            <p:spPr>
              <a:xfrm>
                <a:off x="983199" y="1709976"/>
                <a:ext cx="6988195" cy="8963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sSub>
                            <m:sSubPr>
                              <m:ctrlPr>
                                <a:rPr lang="es-AR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𝑻𝑶𝑻𝑨𝑳</m:t>
                              </m:r>
                            </m:e>
                            <m:sub>
                              <m:r>
                                <a:rPr lang="es-AR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sub>
                      </m:sSub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sub>
                      </m:sSub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sub>
                      </m:sSub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𝑩𝑪</m:t>
                          </m:r>
                        </m:sub>
                      </m:sSub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𝑩𝑪</m:t>
                          </m:r>
                        </m:sub>
                      </m:sSub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𝑪𝑬</m:t>
                          </m:r>
                        </m:sub>
                      </m:sSub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𝑪𝑬</m:t>
                          </m:r>
                        </m:sub>
                      </m:sSub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s-AR" sz="25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𝑩𝑫</m:t>
                          </m:r>
                        </m:sub>
                      </m:sSub>
                      <m:r>
                        <a:rPr lang="es-AR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𝑩𝑫</m:t>
                          </m:r>
                        </m:sub>
                      </m:sSub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𝑨𝑪</m:t>
                          </m:r>
                        </m:sub>
                      </m:sSub>
                      <m:r>
                        <a:rPr lang="es-AR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𝑨𝑪</m:t>
                          </m:r>
                        </m:sub>
                      </m:sSub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𝑫𝑬</m:t>
                          </m:r>
                        </m:sub>
                      </m:sSub>
                      <m:r>
                        <a:rPr lang="es-AR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𝑫𝑬</m:t>
                          </m:r>
                        </m:sub>
                      </m:sSub>
                    </m:oMath>
                  </m:oMathPara>
                </a14:m>
                <a:endParaRPr lang="es-AR" sz="2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63B85644-4B74-448F-9738-216737E02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99" y="1709976"/>
                <a:ext cx="6988195" cy="896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487C04A3-C5EE-445C-B95C-B225733779DD}"/>
                  </a:ext>
                </a:extLst>
              </p:cNvPr>
              <p:cNvSpPr/>
              <p:nvPr/>
            </p:nvSpPr>
            <p:spPr>
              <a:xfrm>
                <a:off x="2337866" y="3504909"/>
                <a:ext cx="3687228" cy="1074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sSub>
                            <m:sSubPr>
                              <m:ctrlPr>
                                <a:rPr lang="es-AR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𝑻𝑶𝑻𝑨𝑳</m:t>
                              </m:r>
                            </m:e>
                            <m:sub>
                              <m:r>
                                <a:rPr lang="es-AR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sub>
                      </m:sSub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AR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AR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s-AR" sz="25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5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s-AR" sz="25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AR" sz="25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5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s-AR" sz="25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s-AR" sz="2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487C04A3-C5EE-445C-B95C-B225733779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866" y="3504909"/>
                <a:ext cx="3687228" cy="1074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19035141-1303-4B36-9099-6A9FCCFCBD14}"/>
              </a:ext>
            </a:extLst>
          </p:cNvPr>
          <p:cNvCxnSpPr>
            <a:cxnSpLocks/>
          </p:cNvCxnSpPr>
          <p:nvPr/>
        </p:nvCxnSpPr>
        <p:spPr>
          <a:xfrm>
            <a:off x="4351156" y="2647244"/>
            <a:ext cx="0" cy="7958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436CD88D-5C3D-4D03-801C-D19C6806804F}"/>
              </a:ext>
            </a:extLst>
          </p:cNvPr>
          <p:cNvSpPr txBox="1"/>
          <p:nvPr/>
        </p:nvSpPr>
        <p:spPr>
          <a:xfrm>
            <a:off x="4351156" y="2884441"/>
            <a:ext cx="4033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Generalización para encontrar un camino “k”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13C813BF-1EC8-4203-8B92-CC1F1C212639}"/>
              </a:ext>
            </a:extLst>
          </p:cNvPr>
          <p:cNvSpPr txBox="1"/>
          <p:nvPr/>
        </p:nvSpPr>
        <p:spPr>
          <a:xfrm>
            <a:off x="2495947" y="4615569"/>
            <a:ext cx="3501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¿Qué grafo se adapta a esta ecuación?</a:t>
            </a:r>
          </a:p>
        </p:txBody>
      </p:sp>
    </p:spTree>
    <p:extLst>
      <p:ext uri="{BB962C8B-B14F-4D97-AF65-F5344CB8AC3E}">
        <p14:creationId xmlns:p14="http://schemas.microsoft.com/office/powerpoint/2010/main" val="358911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Formalización del camino más corto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0787E045-0935-40D6-A067-E138EFA6962C}"/>
              </a:ext>
            </a:extLst>
          </p:cNvPr>
          <p:cNvSpPr/>
          <p:nvPr/>
        </p:nvSpPr>
        <p:spPr>
          <a:xfrm>
            <a:off x="1434449" y="2645584"/>
            <a:ext cx="692297" cy="7231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9ED84E78-6AEA-47B0-95AD-8516D0146BE7}"/>
              </a:ext>
            </a:extLst>
          </p:cNvPr>
          <p:cNvSpPr/>
          <p:nvPr/>
        </p:nvSpPr>
        <p:spPr>
          <a:xfrm>
            <a:off x="4215728" y="3683816"/>
            <a:ext cx="692297" cy="723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C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8F6277BB-BA83-46E6-AEE3-5275B33CC572}"/>
              </a:ext>
            </a:extLst>
          </p:cNvPr>
          <p:cNvSpPr/>
          <p:nvPr/>
        </p:nvSpPr>
        <p:spPr>
          <a:xfrm>
            <a:off x="5405843" y="1776274"/>
            <a:ext cx="692297" cy="723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D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47A97E73-7579-4ECB-AA74-149B6F4615F5}"/>
              </a:ext>
            </a:extLst>
          </p:cNvPr>
          <p:cNvSpPr/>
          <p:nvPr/>
        </p:nvSpPr>
        <p:spPr>
          <a:xfrm>
            <a:off x="7404568" y="2645584"/>
            <a:ext cx="692297" cy="7231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BDEE78E0-F82F-43E2-AD3E-CD50AD6E9304}"/>
              </a:ext>
            </a:extLst>
          </p:cNvPr>
          <p:cNvSpPr/>
          <p:nvPr/>
        </p:nvSpPr>
        <p:spPr>
          <a:xfrm>
            <a:off x="3192175" y="1776276"/>
            <a:ext cx="692297" cy="723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B</a:t>
            </a: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E8BEA81-9AFF-469B-B86E-6816D601917A}"/>
              </a:ext>
            </a:extLst>
          </p:cNvPr>
          <p:cNvCxnSpPr>
            <a:cxnSpLocks/>
            <a:stCxn id="50" idx="0"/>
            <a:endCxn id="54" idx="1"/>
          </p:cNvCxnSpPr>
          <p:nvPr/>
        </p:nvCxnSpPr>
        <p:spPr>
          <a:xfrm flipV="1">
            <a:off x="1780598" y="1882172"/>
            <a:ext cx="1512962" cy="76341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9549B7F2-2534-48E2-9280-E319EA554B33}"/>
              </a:ext>
            </a:extLst>
          </p:cNvPr>
          <p:cNvCxnSpPr>
            <a:cxnSpLocks/>
            <a:stCxn id="51" idx="6"/>
            <a:endCxn id="53" idx="4"/>
          </p:cNvCxnSpPr>
          <p:nvPr/>
        </p:nvCxnSpPr>
        <p:spPr>
          <a:xfrm flipV="1">
            <a:off x="4908025" y="3368690"/>
            <a:ext cx="2842692" cy="67667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D75A91AA-55E2-41B9-94EC-09CFFD02CAEB}"/>
              </a:ext>
            </a:extLst>
          </p:cNvPr>
          <p:cNvCxnSpPr>
            <a:cxnSpLocks/>
            <a:stCxn id="54" idx="5"/>
            <a:endCxn id="51" idx="0"/>
          </p:cNvCxnSpPr>
          <p:nvPr/>
        </p:nvCxnSpPr>
        <p:spPr>
          <a:xfrm>
            <a:off x="3783087" y="2393486"/>
            <a:ext cx="778790" cy="129033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57809DB5-AAB7-4BC7-ACC1-7649DE11F929}"/>
              </a:ext>
            </a:extLst>
          </p:cNvPr>
          <p:cNvSpPr txBox="1"/>
          <p:nvPr/>
        </p:nvSpPr>
        <p:spPr>
          <a:xfrm>
            <a:off x="107245" y="1250549"/>
            <a:ext cx="3352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>
                <a:solidFill>
                  <a:srgbClr val="FF0000"/>
                </a:solidFill>
              </a:rPr>
              <a:t>Generalización del grafo sin ciclos: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FCD30560-460B-44E5-8160-2EE529BAEDE5}"/>
              </a:ext>
            </a:extLst>
          </p:cNvPr>
          <p:cNvCxnSpPr>
            <a:cxnSpLocks/>
            <a:stCxn id="50" idx="4"/>
          </p:cNvCxnSpPr>
          <p:nvPr/>
        </p:nvCxnSpPr>
        <p:spPr>
          <a:xfrm>
            <a:off x="1780598" y="3368690"/>
            <a:ext cx="2435130" cy="676679"/>
          </a:xfrm>
          <a:prstGeom prst="straightConnector1">
            <a:avLst/>
          </a:prstGeom>
          <a:ln w="5715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6E76857-F54F-4027-91A1-A9ADC9D04AC5}"/>
              </a:ext>
            </a:extLst>
          </p:cNvPr>
          <p:cNvCxnSpPr>
            <a:cxnSpLocks/>
            <a:stCxn id="54" idx="7"/>
            <a:endCxn id="52" idx="1"/>
          </p:cNvCxnSpPr>
          <p:nvPr/>
        </p:nvCxnSpPr>
        <p:spPr>
          <a:xfrm flipV="1">
            <a:off x="3783087" y="1882170"/>
            <a:ext cx="1724141" cy="2"/>
          </a:xfrm>
          <a:prstGeom prst="straightConnector1">
            <a:avLst/>
          </a:prstGeom>
          <a:ln w="5715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B544EE0-09EC-44DE-A963-2E6566D60008}"/>
              </a:ext>
            </a:extLst>
          </p:cNvPr>
          <p:cNvCxnSpPr>
            <a:cxnSpLocks/>
            <a:stCxn id="52" idx="7"/>
            <a:endCxn id="53" idx="0"/>
          </p:cNvCxnSpPr>
          <p:nvPr/>
        </p:nvCxnSpPr>
        <p:spPr>
          <a:xfrm>
            <a:off x="5996755" y="1882170"/>
            <a:ext cx="1753962" cy="763414"/>
          </a:xfrm>
          <a:prstGeom prst="straightConnector1">
            <a:avLst/>
          </a:prstGeom>
          <a:ln w="5715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B1B91DF-99F2-42B1-A11A-B258F2F1EDEB}"/>
              </a:ext>
            </a:extLst>
          </p:cNvPr>
          <p:cNvCxnSpPr>
            <a:cxnSpLocks/>
            <a:stCxn id="52" idx="3"/>
            <a:endCxn id="50" idx="6"/>
          </p:cNvCxnSpPr>
          <p:nvPr/>
        </p:nvCxnSpPr>
        <p:spPr>
          <a:xfrm flipH="1">
            <a:off x="2126746" y="2393484"/>
            <a:ext cx="3380482" cy="613653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8F2C6879-A997-4F09-A101-230B6FB918BB}"/>
              </a:ext>
            </a:extLst>
          </p:cNvPr>
          <p:cNvCxnSpPr>
            <a:cxnSpLocks/>
            <a:stCxn id="53" idx="2"/>
            <a:endCxn id="50" idx="6"/>
          </p:cNvCxnSpPr>
          <p:nvPr/>
        </p:nvCxnSpPr>
        <p:spPr>
          <a:xfrm flipH="1">
            <a:off x="2126746" y="3007137"/>
            <a:ext cx="5277822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442DDF0-12E3-41C6-8676-9BE8506C2720}"/>
              </a:ext>
            </a:extLst>
          </p:cNvPr>
          <p:cNvCxnSpPr>
            <a:cxnSpLocks/>
            <a:stCxn id="53" idx="2"/>
            <a:endCxn id="54" idx="5"/>
          </p:cNvCxnSpPr>
          <p:nvPr/>
        </p:nvCxnSpPr>
        <p:spPr>
          <a:xfrm flipH="1" flipV="1">
            <a:off x="3783087" y="2393486"/>
            <a:ext cx="3621481" cy="613651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81ED00BA-2A5E-4ABD-A295-05EF8D25C36F}"/>
              </a:ext>
            </a:extLst>
          </p:cNvPr>
          <p:cNvCxnSpPr>
            <a:cxnSpLocks/>
            <a:stCxn id="51" idx="7"/>
            <a:endCxn id="52" idx="4"/>
          </p:cNvCxnSpPr>
          <p:nvPr/>
        </p:nvCxnSpPr>
        <p:spPr>
          <a:xfrm flipV="1">
            <a:off x="4806640" y="2499380"/>
            <a:ext cx="945352" cy="129033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0188D47D-A1D7-4A2D-B0AD-1072110FB74C}"/>
              </a:ext>
            </a:extLst>
          </p:cNvPr>
          <p:cNvCxnSpPr>
            <a:cxnSpLocks/>
            <a:stCxn id="54" idx="2"/>
            <a:endCxn id="50" idx="7"/>
          </p:cNvCxnSpPr>
          <p:nvPr/>
        </p:nvCxnSpPr>
        <p:spPr>
          <a:xfrm flipH="1">
            <a:off x="2025361" y="2137829"/>
            <a:ext cx="1166814" cy="613651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5D346926-3835-49EB-9701-B2EF645B5EBF}"/>
              </a:ext>
            </a:extLst>
          </p:cNvPr>
          <p:cNvCxnSpPr>
            <a:cxnSpLocks/>
            <a:stCxn id="51" idx="1"/>
            <a:endCxn id="50" idx="5"/>
          </p:cNvCxnSpPr>
          <p:nvPr/>
        </p:nvCxnSpPr>
        <p:spPr>
          <a:xfrm flipH="1" flipV="1">
            <a:off x="2025361" y="3262794"/>
            <a:ext cx="2291752" cy="526918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E03F1946-3F04-4EAE-B8E8-6E08D1D90BD4}"/>
              </a:ext>
            </a:extLst>
          </p:cNvPr>
          <p:cNvCxnSpPr>
            <a:cxnSpLocks/>
            <a:stCxn id="53" idx="3"/>
            <a:endCxn id="51" idx="7"/>
          </p:cNvCxnSpPr>
          <p:nvPr/>
        </p:nvCxnSpPr>
        <p:spPr>
          <a:xfrm flipH="1">
            <a:off x="4806640" y="3262794"/>
            <a:ext cx="2699313" cy="526918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EED1BEA3-0BC8-4684-B3AB-C687F0962E6D}"/>
              </a:ext>
            </a:extLst>
          </p:cNvPr>
          <p:cNvCxnSpPr>
            <a:cxnSpLocks/>
            <a:stCxn id="53" idx="1"/>
            <a:endCxn id="52" idx="6"/>
          </p:cNvCxnSpPr>
          <p:nvPr/>
        </p:nvCxnSpPr>
        <p:spPr>
          <a:xfrm flipH="1" flipV="1">
            <a:off x="6098140" y="2137827"/>
            <a:ext cx="1407813" cy="613653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459E9C18-CDDB-4608-A77F-04FBC5D095F0}"/>
              </a:ext>
            </a:extLst>
          </p:cNvPr>
          <p:cNvCxnSpPr>
            <a:cxnSpLocks/>
            <a:stCxn id="52" idx="2"/>
            <a:endCxn id="54" idx="6"/>
          </p:cNvCxnSpPr>
          <p:nvPr/>
        </p:nvCxnSpPr>
        <p:spPr>
          <a:xfrm flipH="1">
            <a:off x="3884472" y="2137827"/>
            <a:ext cx="1521371" cy="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98E24A52-6E24-4CF4-B914-84143A5247C2}"/>
              </a:ext>
            </a:extLst>
          </p:cNvPr>
          <p:cNvCxnSpPr>
            <a:cxnSpLocks/>
            <a:stCxn id="51" idx="1"/>
            <a:endCxn id="54" idx="4"/>
          </p:cNvCxnSpPr>
          <p:nvPr/>
        </p:nvCxnSpPr>
        <p:spPr>
          <a:xfrm flipH="1" flipV="1">
            <a:off x="3538324" y="2499382"/>
            <a:ext cx="778789" cy="129033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B1C21371-0CC0-4AF7-9C75-D24AA3DC3FEB}"/>
              </a:ext>
            </a:extLst>
          </p:cNvPr>
          <p:cNvSpPr txBox="1"/>
          <p:nvPr/>
        </p:nvSpPr>
        <p:spPr>
          <a:xfrm>
            <a:off x="547885" y="4558585"/>
            <a:ext cx="2313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Arcos siempre apagados</a:t>
            </a:r>
          </a:p>
        </p:txBody>
      </p:sp>
    </p:spTree>
    <p:extLst>
      <p:ext uri="{BB962C8B-B14F-4D97-AF65-F5344CB8AC3E}">
        <p14:creationId xmlns:p14="http://schemas.microsoft.com/office/powerpoint/2010/main" val="103699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Formalización del camino más corto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Google Shape;45;p9">
            <a:extLst>
              <a:ext uri="{FF2B5EF4-FFF2-40B4-BE49-F238E27FC236}">
                <a16:creationId xmlns:a16="http://schemas.microsoft.com/office/drawing/2014/main" id="{B9E4A5AB-DB1D-4787-8408-BBF4715B4971}"/>
              </a:ext>
            </a:extLst>
          </p:cNvPr>
          <p:cNvSpPr txBox="1"/>
          <p:nvPr/>
        </p:nvSpPr>
        <p:spPr>
          <a:xfrm>
            <a:off x="175385" y="1165126"/>
            <a:ext cx="8510400" cy="150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100" b="1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Problemas de la ecuación anterior:</a:t>
            </a:r>
          </a:p>
          <a:p>
            <a:pPr marL="457200" indent="-45720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AR" sz="2100" dirty="0">
                <a:solidFill>
                  <a:srgbClr val="00B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A) ¿Cómo explico al modelo qué es un camino?</a:t>
            </a:r>
          </a:p>
          <a:p>
            <a:pPr marL="457200" indent="-45720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AR" sz="210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B) ¿Cómo le digo al modelo qué arcos existen?</a:t>
            </a:r>
            <a:endParaRPr lang="es-AR" sz="2100" dirty="0">
              <a:solidFill>
                <a:srgbClr val="00B05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CD404A1-1A24-47C1-9318-405A4E4F7E47}"/>
              </a:ext>
            </a:extLst>
          </p:cNvPr>
          <p:cNvGrpSpPr/>
          <p:nvPr/>
        </p:nvGrpSpPr>
        <p:grpSpPr>
          <a:xfrm>
            <a:off x="457200" y="2799491"/>
            <a:ext cx="4172445" cy="1650312"/>
            <a:chOff x="457200" y="3287210"/>
            <a:chExt cx="4172445" cy="1650312"/>
          </a:xfrm>
        </p:grpSpPr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FE8F1DE8-62E3-49D4-A2C8-8D126535B6CF}"/>
                </a:ext>
              </a:extLst>
            </p:cNvPr>
            <p:cNvGrpSpPr/>
            <p:nvPr/>
          </p:nvGrpSpPr>
          <p:grpSpPr>
            <a:xfrm>
              <a:off x="457200" y="3368008"/>
              <a:ext cx="4172445" cy="1569514"/>
              <a:chOff x="382889" y="1653079"/>
              <a:chExt cx="4062380" cy="1729002"/>
            </a:xfrm>
          </p:grpSpPr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F52B1544-251B-4AD4-9EC3-05E137663C42}"/>
                  </a:ext>
                </a:extLst>
              </p:cNvPr>
              <p:cNvSpPr/>
              <p:nvPr/>
            </p:nvSpPr>
            <p:spPr>
              <a:xfrm>
                <a:off x="382889" y="2224435"/>
                <a:ext cx="422125" cy="47526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000" b="1" dirty="0">
                    <a:solidFill>
                      <a:sysClr val="windowText" lastClr="000000"/>
                    </a:solidFill>
                  </a:rPr>
                  <a:t>A</a:t>
                </a:r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E460C0B2-3C8A-4D0A-A150-2E8FBC87ADC7}"/>
                  </a:ext>
                </a:extLst>
              </p:cNvPr>
              <p:cNvSpPr/>
              <p:nvPr/>
            </p:nvSpPr>
            <p:spPr>
              <a:xfrm>
                <a:off x="2078762" y="2906817"/>
                <a:ext cx="422125" cy="4752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000" b="1" dirty="0"/>
                  <a:t>C</a:t>
                </a:r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ACBB7951-E3A4-41BF-BB85-C889529992E6}"/>
                  </a:ext>
                </a:extLst>
              </p:cNvPr>
              <p:cNvSpPr/>
              <p:nvPr/>
            </p:nvSpPr>
            <p:spPr>
              <a:xfrm>
                <a:off x="2804430" y="1653079"/>
                <a:ext cx="422125" cy="4752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000" b="1" dirty="0"/>
                  <a:t>D</a:t>
                </a:r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C4241171-0915-4A61-9AFC-7455A62C69A0}"/>
                  </a:ext>
                </a:extLst>
              </p:cNvPr>
              <p:cNvSpPr/>
              <p:nvPr/>
            </p:nvSpPr>
            <p:spPr>
              <a:xfrm>
                <a:off x="4023144" y="2224435"/>
                <a:ext cx="422125" cy="47526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000" b="1" dirty="0">
                    <a:solidFill>
                      <a:sysClr val="windowText" lastClr="000000"/>
                    </a:solidFill>
                  </a:rPr>
                  <a:t>E</a:t>
                </a:r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E587433D-9A9D-470E-A3D9-4544FD6E6E2C}"/>
                  </a:ext>
                </a:extLst>
              </p:cNvPr>
              <p:cNvSpPr/>
              <p:nvPr/>
            </p:nvSpPr>
            <p:spPr>
              <a:xfrm>
                <a:off x="1454655" y="1653079"/>
                <a:ext cx="422125" cy="4752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000" b="1" dirty="0"/>
                  <a:t>B</a:t>
                </a:r>
              </a:p>
            </p:txBody>
          </p:sp>
          <p:cxnSp>
            <p:nvCxnSpPr>
              <p:cNvPr id="36" name="Conector recto de flecha 35">
                <a:extLst>
                  <a:ext uri="{FF2B5EF4-FFF2-40B4-BE49-F238E27FC236}">
                    <a16:creationId xmlns:a16="http://schemas.microsoft.com/office/drawing/2014/main" id="{BDF76FE4-480D-4EBB-BB32-328161EA3A24}"/>
                  </a:ext>
                </a:extLst>
              </p:cNvPr>
              <p:cNvCxnSpPr>
                <a:cxnSpLocks/>
                <a:stCxn id="31" idx="7"/>
                <a:endCxn id="35" idx="2"/>
              </p:cNvCxnSpPr>
              <p:nvPr/>
            </p:nvCxnSpPr>
            <p:spPr>
              <a:xfrm flipV="1">
                <a:off x="743195" y="1890712"/>
                <a:ext cx="711460" cy="403325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de flecha 36">
                <a:extLst>
                  <a:ext uri="{FF2B5EF4-FFF2-40B4-BE49-F238E27FC236}">
                    <a16:creationId xmlns:a16="http://schemas.microsoft.com/office/drawing/2014/main" id="{D44E423E-6D7F-41D4-9DE5-01137184077A}"/>
                  </a:ext>
                </a:extLst>
              </p:cNvPr>
              <p:cNvCxnSpPr>
                <a:cxnSpLocks/>
                <a:stCxn id="31" idx="5"/>
                <a:endCxn id="32" idx="2"/>
              </p:cNvCxnSpPr>
              <p:nvPr/>
            </p:nvCxnSpPr>
            <p:spPr>
              <a:xfrm>
                <a:off x="743195" y="2630099"/>
                <a:ext cx="1335567" cy="514350"/>
              </a:xfrm>
              <a:prstGeom prst="straightConnector1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de flecha 37">
                <a:extLst>
                  <a:ext uri="{FF2B5EF4-FFF2-40B4-BE49-F238E27FC236}">
                    <a16:creationId xmlns:a16="http://schemas.microsoft.com/office/drawing/2014/main" id="{C845D708-6FAB-4EB3-A417-AEDC79FA10E2}"/>
                  </a:ext>
                </a:extLst>
              </p:cNvPr>
              <p:cNvCxnSpPr>
                <a:cxnSpLocks/>
                <a:stCxn id="35" idx="6"/>
                <a:endCxn id="33" idx="2"/>
              </p:cNvCxnSpPr>
              <p:nvPr/>
            </p:nvCxnSpPr>
            <p:spPr>
              <a:xfrm flipV="1">
                <a:off x="1876780" y="1890711"/>
                <a:ext cx="927650" cy="1"/>
              </a:xfrm>
              <a:prstGeom prst="straightConnector1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de flecha 38">
                <a:extLst>
                  <a:ext uri="{FF2B5EF4-FFF2-40B4-BE49-F238E27FC236}">
                    <a16:creationId xmlns:a16="http://schemas.microsoft.com/office/drawing/2014/main" id="{FCDD26D9-5013-4747-A5A6-01A6A03E57DD}"/>
                  </a:ext>
                </a:extLst>
              </p:cNvPr>
              <p:cNvCxnSpPr>
                <a:cxnSpLocks/>
                <a:stCxn id="33" idx="6"/>
                <a:endCxn id="34" idx="1"/>
              </p:cNvCxnSpPr>
              <p:nvPr/>
            </p:nvCxnSpPr>
            <p:spPr>
              <a:xfrm>
                <a:off x="3226555" y="1890711"/>
                <a:ext cx="858408" cy="403325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>
                <a:extLst>
                  <a:ext uri="{FF2B5EF4-FFF2-40B4-BE49-F238E27FC236}">
                    <a16:creationId xmlns:a16="http://schemas.microsoft.com/office/drawing/2014/main" id="{3426E578-3F17-420A-AB3E-9BAF6F55D484}"/>
                  </a:ext>
                </a:extLst>
              </p:cNvPr>
              <p:cNvCxnSpPr>
                <a:cxnSpLocks/>
                <a:stCxn id="32" idx="6"/>
                <a:endCxn id="34" idx="3"/>
              </p:cNvCxnSpPr>
              <p:nvPr/>
            </p:nvCxnSpPr>
            <p:spPr>
              <a:xfrm flipV="1">
                <a:off x="2500887" y="2630099"/>
                <a:ext cx="1584076" cy="51435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de flecha 41">
                <a:extLst>
                  <a:ext uri="{FF2B5EF4-FFF2-40B4-BE49-F238E27FC236}">
                    <a16:creationId xmlns:a16="http://schemas.microsoft.com/office/drawing/2014/main" id="{94BA975E-B90B-45C4-9DC7-530E0FFAB280}"/>
                  </a:ext>
                </a:extLst>
              </p:cNvPr>
              <p:cNvCxnSpPr>
                <a:cxnSpLocks/>
                <a:stCxn id="35" idx="5"/>
                <a:endCxn id="32" idx="1"/>
              </p:cNvCxnSpPr>
              <p:nvPr/>
            </p:nvCxnSpPr>
            <p:spPr>
              <a:xfrm>
                <a:off x="1814961" y="2058743"/>
                <a:ext cx="325620" cy="917675"/>
              </a:xfrm>
              <a:prstGeom prst="straightConnector1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8E49F6CB-B608-4838-8EE9-E598B179BA8E}"/>
                </a:ext>
              </a:extLst>
            </p:cNvPr>
            <p:cNvSpPr/>
            <p:nvPr/>
          </p:nvSpPr>
          <p:spPr>
            <a:xfrm>
              <a:off x="639850" y="3287210"/>
              <a:ext cx="5068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2000" b="1" dirty="0">
                  <a:solidFill>
                    <a:srgbClr val="00B05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A) </a:t>
              </a:r>
              <a:endParaRPr lang="es-AR" sz="20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76D43FE-75DE-40D1-8B82-61807E06B45E}"/>
              </a:ext>
            </a:extLst>
          </p:cNvPr>
          <p:cNvGrpSpPr/>
          <p:nvPr/>
        </p:nvGrpSpPr>
        <p:grpSpPr>
          <a:xfrm>
            <a:off x="4958286" y="2787451"/>
            <a:ext cx="3973385" cy="1600976"/>
            <a:chOff x="4766848" y="3277963"/>
            <a:chExt cx="3973385" cy="1600976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816581F5-46E3-4949-85B2-E6C1D25594A0}"/>
                </a:ext>
              </a:extLst>
            </p:cNvPr>
            <p:cNvGrpSpPr/>
            <p:nvPr/>
          </p:nvGrpSpPr>
          <p:grpSpPr>
            <a:xfrm>
              <a:off x="4868904" y="3426591"/>
              <a:ext cx="3871329" cy="1452348"/>
              <a:chOff x="1434449" y="1776274"/>
              <a:chExt cx="6662416" cy="2630648"/>
            </a:xfrm>
          </p:grpSpPr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4CE6C2DA-9064-46A4-B8C4-4BD28AFFB5EB}"/>
                  </a:ext>
                </a:extLst>
              </p:cNvPr>
              <p:cNvSpPr/>
              <p:nvPr/>
            </p:nvSpPr>
            <p:spPr>
              <a:xfrm>
                <a:off x="1434449" y="2645584"/>
                <a:ext cx="692297" cy="723106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000" b="1" dirty="0">
                    <a:solidFill>
                      <a:sysClr val="windowText" lastClr="000000"/>
                    </a:solidFill>
                  </a:rPr>
                  <a:t>A</a:t>
                </a:r>
              </a:p>
            </p:txBody>
          </p: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4EA19BA5-C67C-4369-AF4D-9FA1FC3AD3B7}"/>
                  </a:ext>
                </a:extLst>
              </p:cNvPr>
              <p:cNvSpPr/>
              <p:nvPr/>
            </p:nvSpPr>
            <p:spPr>
              <a:xfrm>
                <a:off x="4215728" y="3683816"/>
                <a:ext cx="692297" cy="7231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000" b="1" dirty="0"/>
                  <a:t>C</a:t>
                </a:r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5821EBB6-86FD-4F71-9BBD-28AB0E5C2600}"/>
                  </a:ext>
                </a:extLst>
              </p:cNvPr>
              <p:cNvSpPr/>
              <p:nvPr/>
            </p:nvSpPr>
            <p:spPr>
              <a:xfrm>
                <a:off x="5405843" y="1776274"/>
                <a:ext cx="692297" cy="7231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000" b="1" dirty="0"/>
                  <a:t>D</a:t>
                </a:r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C89FFD4F-2609-4101-8373-62774058763F}"/>
                  </a:ext>
                </a:extLst>
              </p:cNvPr>
              <p:cNvSpPr/>
              <p:nvPr/>
            </p:nvSpPr>
            <p:spPr>
              <a:xfrm>
                <a:off x="7404568" y="2645584"/>
                <a:ext cx="692297" cy="723106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000" b="1" dirty="0">
                    <a:solidFill>
                      <a:sysClr val="windowText" lastClr="000000"/>
                    </a:solidFill>
                  </a:rPr>
                  <a:t>E</a:t>
                </a:r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5CF14FAF-62DE-4428-98FF-54EA4EF49779}"/>
                  </a:ext>
                </a:extLst>
              </p:cNvPr>
              <p:cNvSpPr/>
              <p:nvPr/>
            </p:nvSpPr>
            <p:spPr>
              <a:xfrm>
                <a:off x="3192175" y="1776276"/>
                <a:ext cx="692297" cy="7231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000" b="1" dirty="0"/>
                  <a:t>B</a:t>
                </a:r>
              </a:p>
            </p:txBody>
          </p:sp>
          <p:cxnSp>
            <p:nvCxnSpPr>
              <p:cNvPr id="14" name="Conector recto de flecha 13">
                <a:extLst>
                  <a:ext uri="{FF2B5EF4-FFF2-40B4-BE49-F238E27FC236}">
                    <a16:creationId xmlns:a16="http://schemas.microsoft.com/office/drawing/2014/main" id="{F5BE627F-2A24-4666-8358-96E71BA912D2}"/>
                  </a:ext>
                </a:extLst>
              </p:cNvPr>
              <p:cNvCxnSpPr>
                <a:cxnSpLocks/>
                <a:stCxn id="9" idx="0"/>
                <a:endCxn id="13" idx="1"/>
              </p:cNvCxnSpPr>
              <p:nvPr/>
            </p:nvCxnSpPr>
            <p:spPr>
              <a:xfrm flipV="1">
                <a:off x="1780598" y="1882172"/>
                <a:ext cx="1512962" cy="763412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>
                <a:extLst>
                  <a:ext uri="{FF2B5EF4-FFF2-40B4-BE49-F238E27FC236}">
                    <a16:creationId xmlns:a16="http://schemas.microsoft.com/office/drawing/2014/main" id="{B3D80606-EFA2-4EA5-9DC6-C00C04BF4E10}"/>
                  </a:ext>
                </a:extLst>
              </p:cNvPr>
              <p:cNvCxnSpPr>
                <a:cxnSpLocks/>
                <a:stCxn id="10" idx="6"/>
                <a:endCxn id="12" idx="4"/>
              </p:cNvCxnSpPr>
              <p:nvPr/>
            </p:nvCxnSpPr>
            <p:spPr>
              <a:xfrm flipV="1">
                <a:off x="4908025" y="3368690"/>
                <a:ext cx="2842692" cy="676679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>
                <a:extLst>
                  <a:ext uri="{FF2B5EF4-FFF2-40B4-BE49-F238E27FC236}">
                    <a16:creationId xmlns:a16="http://schemas.microsoft.com/office/drawing/2014/main" id="{7BA1009F-E305-4CC9-87C3-A33356AF6BE3}"/>
                  </a:ext>
                </a:extLst>
              </p:cNvPr>
              <p:cNvCxnSpPr>
                <a:cxnSpLocks/>
                <a:stCxn id="13" idx="5"/>
                <a:endCxn id="10" idx="0"/>
              </p:cNvCxnSpPr>
              <p:nvPr/>
            </p:nvCxnSpPr>
            <p:spPr>
              <a:xfrm>
                <a:off x="3783087" y="2393486"/>
                <a:ext cx="778790" cy="1290330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de flecha 16">
                <a:extLst>
                  <a:ext uri="{FF2B5EF4-FFF2-40B4-BE49-F238E27FC236}">
                    <a16:creationId xmlns:a16="http://schemas.microsoft.com/office/drawing/2014/main" id="{60C947AC-3316-43A6-808B-35010A892B6B}"/>
                  </a:ext>
                </a:extLst>
              </p:cNvPr>
              <p:cNvCxnSpPr>
                <a:cxnSpLocks/>
                <a:stCxn id="9" idx="4"/>
              </p:cNvCxnSpPr>
              <p:nvPr/>
            </p:nvCxnSpPr>
            <p:spPr>
              <a:xfrm>
                <a:off x="1780598" y="3368690"/>
                <a:ext cx="2435130" cy="676679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de flecha 17">
                <a:extLst>
                  <a:ext uri="{FF2B5EF4-FFF2-40B4-BE49-F238E27FC236}">
                    <a16:creationId xmlns:a16="http://schemas.microsoft.com/office/drawing/2014/main" id="{AF3163D6-5881-455C-A52A-BA9B5BE369F4}"/>
                  </a:ext>
                </a:extLst>
              </p:cNvPr>
              <p:cNvCxnSpPr>
                <a:cxnSpLocks/>
                <a:stCxn id="13" idx="7"/>
                <a:endCxn id="11" idx="1"/>
              </p:cNvCxnSpPr>
              <p:nvPr/>
            </p:nvCxnSpPr>
            <p:spPr>
              <a:xfrm flipV="1">
                <a:off x="3783087" y="1882170"/>
                <a:ext cx="1724141" cy="2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de flecha 18">
                <a:extLst>
                  <a:ext uri="{FF2B5EF4-FFF2-40B4-BE49-F238E27FC236}">
                    <a16:creationId xmlns:a16="http://schemas.microsoft.com/office/drawing/2014/main" id="{6EA15297-5754-43FB-A515-52C35D7582C0}"/>
                  </a:ext>
                </a:extLst>
              </p:cNvPr>
              <p:cNvCxnSpPr>
                <a:cxnSpLocks/>
                <a:stCxn id="11" idx="7"/>
                <a:endCxn id="12" idx="0"/>
              </p:cNvCxnSpPr>
              <p:nvPr/>
            </p:nvCxnSpPr>
            <p:spPr>
              <a:xfrm>
                <a:off x="5996755" y="1882170"/>
                <a:ext cx="1753962" cy="763414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de flecha 19">
                <a:extLst>
                  <a:ext uri="{FF2B5EF4-FFF2-40B4-BE49-F238E27FC236}">
                    <a16:creationId xmlns:a16="http://schemas.microsoft.com/office/drawing/2014/main" id="{ED3B842A-5B13-4BE0-82F4-41742EEB0455}"/>
                  </a:ext>
                </a:extLst>
              </p:cNvPr>
              <p:cNvCxnSpPr>
                <a:cxnSpLocks/>
                <a:stCxn id="11" idx="3"/>
                <a:endCxn id="9" idx="6"/>
              </p:cNvCxnSpPr>
              <p:nvPr/>
            </p:nvCxnSpPr>
            <p:spPr>
              <a:xfrm flipH="1">
                <a:off x="2126746" y="2393484"/>
                <a:ext cx="3380482" cy="613653"/>
              </a:xfrm>
              <a:prstGeom prst="straightConnector1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>
                <a:extLst>
                  <a:ext uri="{FF2B5EF4-FFF2-40B4-BE49-F238E27FC236}">
                    <a16:creationId xmlns:a16="http://schemas.microsoft.com/office/drawing/2014/main" id="{D13A3E72-6321-4E70-BE6C-195D637DBBB9}"/>
                  </a:ext>
                </a:extLst>
              </p:cNvPr>
              <p:cNvCxnSpPr>
                <a:cxnSpLocks/>
                <a:stCxn id="12" idx="2"/>
                <a:endCxn id="9" idx="6"/>
              </p:cNvCxnSpPr>
              <p:nvPr/>
            </p:nvCxnSpPr>
            <p:spPr>
              <a:xfrm flipH="1">
                <a:off x="2126746" y="3007137"/>
                <a:ext cx="5277822" cy="0"/>
              </a:xfrm>
              <a:prstGeom prst="straightConnector1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de flecha 21">
                <a:extLst>
                  <a:ext uri="{FF2B5EF4-FFF2-40B4-BE49-F238E27FC236}">
                    <a16:creationId xmlns:a16="http://schemas.microsoft.com/office/drawing/2014/main" id="{8A6D2547-EA1B-41FF-BE7C-2F2106FBDB0D}"/>
                  </a:ext>
                </a:extLst>
              </p:cNvPr>
              <p:cNvCxnSpPr>
                <a:cxnSpLocks/>
                <a:stCxn id="12" idx="2"/>
                <a:endCxn id="13" idx="5"/>
              </p:cNvCxnSpPr>
              <p:nvPr/>
            </p:nvCxnSpPr>
            <p:spPr>
              <a:xfrm flipH="1" flipV="1">
                <a:off x="3783087" y="2393486"/>
                <a:ext cx="3621481" cy="613651"/>
              </a:xfrm>
              <a:prstGeom prst="straightConnector1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de flecha 22">
                <a:extLst>
                  <a:ext uri="{FF2B5EF4-FFF2-40B4-BE49-F238E27FC236}">
                    <a16:creationId xmlns:a16="http://schemas.microsoft.com/office/drawing/2014/main" id="{35C4C6B9-0B10-4CD6-95DE-3FFA7DFA198C}"/>
                  </a:ext>
                </a:extLst>
              </p:cNvPr>
              <p:cNvCxnSpPr>
                <a:cxnSpLocks/>
                <a:stCxn id="10" idx="7"/>
                <a:endCxn id="11" idx="4"/>
              </p:cNvCxnSpPr>
              <p:nvPr/>
            </p:nvCxnSpPr>
            <p:spPr>
              <a:xfrm flipV="1">
                <a:off x="4806640" y="2499380"/>
                <a:ext cx="945352" cy="1290332"/>
              </a:xfrm>
              <a:prstGeom prst="straightConnector1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de flecha 23">
                <a:extLst>
                  <a:ext uri="{FF2B5EF4-FFF2-40B4-BE49-F238E27FC236}">
                    <a16:creationId xmlns:a16="http://schemas.microsoft.com/office/drawing/2014/main" id="{5793274E-90F3-44A4-A08B-78284051DC79}"/>
                  </a:ext>
                </a:extLst>
              </p:cNvPr>
              <p:cNvCxnSpPr>
                <a:cxnSpLocks/>
                <a:stCxn id="13" idx="2"/>
                <a:endCxn id="9" idx="7"/>
              </p:cNvCxnSpPr>
              <p:nvPr/>
            </p:nvCxnSpPr>
            <p:spPr>
              <a:xfrm flipH="1">
                <a:off x="2025361" y="2137829"/>
                <a:ext cx="1166814" cy="613651"/>
              </a:xfrm>
              <a:prstGeom prst="straightConnector1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de flecha 24">
                <a:extLst>
                  <a:ext uri="{FF2B5EF4-FFF2-40B4-BE49-F238E27FC236}">
                    <a16:creationId xmlns:a16="http://schemas.microsoft.com/office/drawing/2014/main" id="{7590B2E4-8C4F-4B45-920D-EC9BD8897FF6}"/>
                  </a:ext>
                </a:extLst>
              </p:cNvPr>
              <p:cNvCxnSpPr>
                <a:cxnSpLocks/>
                <a:stCxn id="10" idx="1"/>
                <a:endCxn id="9" idx="5"/>
              </p:cNvCxnSpPr>
              <p:nvPr/>
            </p:nvCxnSpPr>
            <p:spPr>
              <a:xfrm flipH="1" flipV="1">
                <a:off x="2025361" y="3262794"/>
                <a:ext cx="2291752" cy="526918"/>
              </a:xfrm>
              <a:prstGeom prst="straightConnector1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de flecha 25">
                <a:extLst>
                  <a:ext uri="{FF2B5EF4-FFF2-40B4-BE49-F238E27FC236}">
                    <a16:creationId xmlns:a16="http://schemas.microsoft.com/office/drawing/2014/main" id="{15341F0B-AF67-4610-81D3-BDF667ABD8FF}"/>
                  </a:ext>
                </a:extLst>
              </p:cNvPr>
              <p:cNvCxnSpPr>
                <a:cxnSpLocks/>
                <a:stCxn id="12" idx="3"/>
                <a:endCxn id="10" idx="7"/>
              </p:cNvCxnSpPr>
              <p:nvPr/>
            </p:nvCxnSpPr>
            <p:spPr>
              <a:xfrm flipH="1">
                <a:off x="4806640" y="3262794"/>
                <a:ext cx="2699313" cy="526918"/>
              </a:xfrm>
              <a:prstGeom prst="straightConnector1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de flecha 26">
                <a:extLst>
                  <a:ext uri="{FF2B5EF4-FFF2-40B4-BE49-F238E27FC236}">
                    <a16:creationId xmlns:a16="http://schemas.microsoft.com/office/drawing/2014/main" id="{5931E60C-3AFF-426D-B274-5DBA3E6834A3}"/>
                  </a:ext>
                </a:extLst>
              </p:cNvPr>
              <p:cNvCxnSpPr>
                <a:cxnSpLocks/>
                <a:stCxn id="12" idx="1"/>
                <a:endCxn id="11" idx="6"/>
              </p:cNvCxnSpPr>
              <p:nvPr/>
            </p:nvCxnSpPr>
            <p:spPr>
              <a:xfrm flipH="1" flipV="1">
                <a:off x="6098140" y="2137827"/>
                <a:ext cx="1407813" cy="613653"/>
              </a:xfrm>
              <a:prstGeom prst="straightConnector1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de flecha 27">
                <a:extLst>
                  <a:ext uri="{FF2B5EF4-FFF2-40B4-BE49-F238E27FC236}">
                    <a16:creationId xmlns:a16="http://schemas.microsoft.com/office/drawing/2014/main" id="{BF06FB0D-EB5C-4F2A-85B3-373D0BB65C65}"/>
                  </a:ext>
                </a:extLst>
              </p:cNvPr>
              <p:cNvCxnSpPr>
                <a:cxnSpLocks/>
                <a:stCxn id="11" idx="2"/>
                <a:endCxn id="13" idx="6"/>
              </p:cNvCxnSpPr>
              <p:nvPr/>
            </p:nvCxnSpPr>
            <p:spPr>
              <a:xfrm flipH="1">
                <a:off x="3884472" y="2137827"/>
                <a:ext cx="1521371" cy="2"/>
              </a:xfrm>
              <a:prstGeom prst="straightConnector1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de flecha 28">
                <a:extLst>
                  <a:ext uri="{FF2B5EF4-FFF2-40B4-BE49-F238E27FC236}">
                    <a16:creationId xmlns:a16="http://schemas.microsoft.com/office/drawing/2014/main" id="{4867D9EF-87BE-40F0-8958-B2CEFB1C3D3E}"/>
                  </a:ext>
                </a:extLst>
              </p:cNvPr>
              <p:cNvCxnSpPr>
                <a:cxnSpLocks/>
                <a:stCxn id="10" idx="1"/>
                <a:endCxn id="13" idx="4"/>
              </p:cNvCxnSpPr>
              <p:nvPr/>
            </p:nvCxnSpPr>
            <p:spPr>
              <a:xfrm flipH="1" flipV="1">
                <a:off x="3538324" y="2499382"/>
                <a:ext cx="778789" cy="1290330"/>
              </a:xfrm>
              <a:prstGeom prst="straightConnector1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FFD3BA0E-B76C-4A21-8540-9EF5A40569BC}"/>
                </a:ext>
              </a:extLst>
            </p:cNvPr>
            <p:cNvSpPr/>
            <p:nvPr/>
          </p:nvSpPr>
          <p:spPr>
            <a:xfrm>
              <a:off x="4766848" y="3277963"/>
              <a:ext cx="54265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AR" sz="2000" b="1" dirty="0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B) </a:t>
              </a:r>
              <a:endParaRPr lang="es-AR" sz="2000" b="1" dirty="0"/>
            </a:p>
          </p:txBody>
        </p:sp>
      </p:grpSp>
      <p:sp>
        <p:nvSpPr>
          <p:cNvPr id="46" name="Google Shape;45;p9">
            <a:extLst>
              <a:ext uri="{FF2B5EF4-FFF2-40B4-BE49-F238E27FC236}">
                <a16:creationId xmlns:a16="http://schemas.microsoft.com/office/drawing/2014/main" id="{F27F9CDB-9235-4350-95B8-D41EE8DDED5C}"/>
              </a:ext>
            </a:extLst>
          </p:cNvPr>
          <p:cNvSpPr txBox="1"/>
          <p:nvPr/>
        </p:nvSpPr>
        <p:spPr>
          <a:xfrm>
            <a:off x="794256" y="4580720"/>
            <a:ext cx="5355822" cy="454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3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clave está en agregar: </a:t>
            </a:r>
            <a:r>
              <a:rPr lang="es-AR" sz="2300" b="1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Restricciones</a:t>
            </a:r>
          </a:p>
        </p:txBody>
      </p:sp>
    </p:spTree>
    <p:extLst>
      <p:ext uri="{BB962C8B-B14F-4D97-AF65-F5344CB8AC3E}">
        <p14:creationId xmlns:p14="http://schemas.microsoft.com/office/powerpoint/2010/main" val="254330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Formalización del camino más corto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17DC5EFD-088A-4AE2-9C28-2C0A52E940F0}"/>
              </a:ext>
            </a:extLst>
          </p:cNvPr>
          <p:cNvSpPr/>
          <p:nvPr/>
        </p:nvSpPr>
        <p:spPr>
          <a:xfrm>
            <a:off x="1177417" y="3310885"/>
            <a:ext cx="722202" cy="7105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0900A64-2745-40ED-B5C2-223A965154C5}"/>
              </a:ext>
            </a:extLst>
          </p:cNvPr>
          <p:cNvSpPr/>
          <p:nvPr/>
        </p:nvSpPr>
        <p:spPr>
          <a:xfrm>
            <a:off x="4078841" y="4331092"/>
            <a:ext cx="722202" cy="710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C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3908366-4C9E-4EAC-8E3B-1E8E5BF364E5}"/>
              </a:ext>
            </a:extLst>
          </p:cNvPr>
          <p:cNvSpPr/>
          <p:nvPr/>
        </p:nvSpPr>
        <p:spPr>
          <a:xfrm>
            <a:off x="5320367" y="2456667"/>
            <a:ext cx="722202" cy="710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D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30BC8A3-D32E-4812-BE98-4E59B14EB0C4}"/>
              </a:ext>
            </a:extLst>
          </p:cNvPr>
          <p:cNvSpPr/>
          <p:nvPr/>
        </p:nvSpPr>
        <p:spPr>
          <a:xfrm>
            <a:off x="7405433" y="3310885"/>
            <a:ext cx="722202" cy="7105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4F17067-656B-41B1-8282-0C8A69A65045}"/>
              </a:ext>
            </a:extLst>
          </p:cNvPr>
          <p:cNvSpPr/>
          <p:nvPr/>
        </p:nvSpPr>
        <p:spPr>
          <a:xfrm>
            <a:off x="3011073" y="2456668"/>
            <a:ext cx="722202" cy="710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B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C125EB9E-5A24-435A-AEA8-1C2B99A6044E}"/>
              </a:ext>
            </a:extLst>
          </p:cNvPr>
          <p:cNvCxnSpPr>
            <a:cxnSpLocks/>
            <a:stCxn id="2" idx="7"/>
            <a:endCxn id="9" idx="2"/>
          </p:cNvCxnSpPr>
          <p:nvPr/>
        </p:nvCxnSpPr>
        <p:spPr>
          <a:xfrm flipV="1">
            <a:off x="1793855" y="2811945"/>
            <a:ext cx="1217218" cy="60299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BC004DF-CE72-48B7-BFFE-514DA4FBDF31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>
            <a:off x="1793855" y="3917380"/>
            <a:ext cx="2284986" cy="7689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0AF7C9F-2664-45CA-90FB-4C3FBC3CD7AC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733275" y="2811944"/>
            <a:ext cx="1587092" cy="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74B46CD-8F9D-4F95-AA57-C5DD69B75122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6042569" y="2811944"/>
            <a:ext cx="1468628" cy="60299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49E42EE-357D-4870-BF42-D78F612CE173}"/>
              </a:ext>
            </a:extLst>
          </p:cNvPr>
          <p:cNvCxnSpPr>
            <a:cxnSpLocks/>
            <a:stCxn id="6" idx="6"/>
            <a:endCxn id="8" idx="3"/>
          </p:cNvCxnSpPr>
          <p:nvPr/>
        </p:nvCxnSpPr>
        <p:spPr>
          <a:xfrm flipV="1">
            <a:off x="4801043" y="3917380"/>
            <a:ext cx="2710154" cy="7689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3FB005D7-7D57-4122-ADA9-5CC9C4A4C243}"/>
                  </a:ext>
                </a:extLst>
              </p:cNvPr>
              <p:cNvSpPr txBox="1"/>
              <p:nvPr/>
            </p:nvSpPr>
            <p:spPr>
              <a:xfrm rot="20035170">
                <a:off x="1965343" y="2795958"/>
                <a:ext cx="5043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𝑨𝑩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3FB005D7-7D57-4122-ADA9-5CC9C4A4C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35170">
                <a:off x="1965343" y="2795958"/>
                <a:ext cx="504369" cy="307777"/>
              </a:xfrm>
              <a:prstGeom prst="rect">
                <a:avLst/>
              </a:prstGeom>
              <a:blipFill>
                <a:blip r:embed="rId3"/>
                <a:stretch>
                  <a:fillRect l="-7143" r="-7143" b="-1097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26CD5F69-3D07-4900-8BF8-81490B4E1A62}"/>
                  </a:ext>
                </a:extLst>
              </p:cNvPr>
              <p:cNvSpPr txBox="1"/>
              <p:nvPr/>
            </p:nvSpPr>
            <p:spPr>
              <a:xfrm rot="1117943">
                <a:off x="2679924" y="3922616"/>
                <a:ext cx="4867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𝑨𝑪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26CD5F69-3D07-4900-8BF8-81490B4E1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17943">
                <a:off x="2679924" y="3922616"/>
                <a:ext cx="486736" cy="307777"/>
              </a:xfrm>
              <a:prstGeom prst="rect">
                <a:avLst/>
              </a:prstGeom>
              <a:blipFill>
                <a:blip r:embed="rId4"/>
                <a:stretch>
                  <a:fillRect l="-10753" b="-1486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F01125F8-87F6-4273-A0EB-BA498465C51B}"/>
                  </a:ext>
                </a:extLst>
              </p:cNvPr>
              <p:cNvSpPr txBox="1"/>
              <p:nvPr/>
            </p:nvSpPr>
            <p:spPr>
              <a:xfrm rot="20634092">
                <a:off x="5618591" y="4006485"/>
                <a:ext cx="4867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𝑪𝑬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F01125F8-87F6-4273-A0EB-BA498465C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34092">
                <a:off x="5618591" y="4006485"/>
                <a:ext cx="486736" cy="307777"/>
              </a:xfrm>
              <a:prstGeom prst="rect">
                <a:avLst/>
              </a:prstGeom>
              <a:blipFill>
                <a:blip r:embed="rId5"/>
                <a:stretch>
                  <a:fillRect l="-8791" r="-6593" b="-1126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72B263DB-EA97-46B2-B4B8-C715E63A420D}"/>
                  </a:ext>
                </a:extLst>
              </p:cNvPr>
              <p:cNvSpPr txBox="1"/>
              <p:nvPr/>
            </p:nvSpPr>
            <p:spPr>
              <a:xfrm>
                <a:off x="4241801" y="2435635"/>
                <a:ext cx="51795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𝑩𝑫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72B263DB-EA97-46B2-B4B8-C715E63A4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801" y="2435635"/>
                <a:ext cx="517950" cy="307777"/>
              </a:xfrm>
              <a:prstGeom prst="rect">
                <a:avLst/>
              </a:prstGeom>
              <a:blipFill>
                <a:blip r:embed="rId6"/>
                <a:stretch>
                  <a:fillRect l="-11765" r="-4706" b="-22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AA698F54-3B76-420D-85E9-B3F8AD9EB85D}"/>
                  </a:ext>
                </a:extLst>
              </p:cNvPr>
              <p:cNvSpPr txBox="1"/>
              <p:nvPr/>
            </p:nvSpPr>
            <p:spPr>
              <a:xfrm rot="1316458">
                <a:off x="6522236" y="2722583"/>
                <a:ext cx="5107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𝑫𝑬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AA698F54-3B76-420D-85E9-B3F8AD9EB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16458">
                <a:off x="6522236" y="2722583"/>
                <a:ext cx="510781" cy="307777"/>
              </a:xfrm>
              <a:prstGeom prst="rect">
                <a:avLst/>
              </a:prstGeom>
              <a:blipFill>
                <a:blip r:embed="rId7"/>
                <a:stretch>
                  <a:fillRect l="-10204" b="-1392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90A4D9D-EE9F-4F07-99E1-EDFEA96E6EBA}"/>
              </a:ext>
            </a:extLst>
          </p:cNvPr>
          <p:cNvCxnSpPr>
            <a:cxnSpLocks/>
            <a:stCxn id="9" idx="5"/>
            <a:endCxn id="6" idx="1"/>
          </p:cNvCxnSpPr>
          <p:nvPr/>
        </p:nvCxnSpPr>
        <p:spPr>
          <a:xfrm>
            <a:off x="3627511" y="3063163"/>
            <a:ext cx="557094" cy="137198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888D1411-ED8F-4A28-A72C-18BC5BE85A64}"/>
                  </a:ext>
                </a:extLst>
              </p:cNvPr>
              <p:cNvSpPr txBox="1"/>
              <p:nvPr/>
            </p:nvSpPr>
            <p:spPr>
              <a:xfrm rot="4003082">
                <a:off x="3829861" y="3496226"/>
                <a:ext cx="4979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𝑩𝑪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888D1411-ED8F-4A28-A72C-18BC5BE85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003082">
                <a:off x="3829861" y="3496226"/>
                <a:ext cx="497957" cy="307777"/>
              </a:xfrm>
              <a:prstGeom prst="rect">
                <a:avLst/>
              </a:prstGeom>
              <a:blipFill>
                <a:blip r:embed="rId8"/>
                <a:stretch>
                  <a:fillRect l="-10000" t="-7292" b="-625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 2">
            <a:extLst>
              <a:ext uri="{FF2B5EF4-FFF2-40B4-BE49-F238E27FC236}">
                <a16:creationId xmlns:a16="http://schemas.microsoft.com/office/drawing/2014/main" id="{6CF7621B-4E95-48EB-B333-D317B058B475}"/>
              </a:ext>
            </a:extLst>
          </p:cNvPr>
          <p:cNvSpPr/>
          <p:nvPr/>
        </p:nvSpPr>
        <p:spPr>
          <a:xfrm>
            <a:off x="2301452" y="1885357"/>
            <a:ext cx="2578251" cy="1967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0286CB4-0538-4D32-9C3C-4B96FE52C5F7}"/>
              </a:ext>
            </a:extLst>
          </p:cNvPr>
          <p:cNvSpPr txBox="1"/>
          <p:nvPr/>
        </p:nvSpPr>
        <p:spPr>
          <a:xfrm>
            <a:off x="2272439" y="1876556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Zoom en B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3261DBA-2A81-4152-99C9-890B05E9A92D}"/>
              </a:ext>
            </a:extLst>
          </p:cNvPr>
          <p:cNvSpPr/>
          <p:nvPr/>
        </p:nvSpPr>
        <p:spPr>
          <a:xfrm>
            <a:off x="164490" y="1190851"/>
            <a:ext cx="3167855" cy="508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s-AR" sz="2000" b="1" dirty="0">
                <a:solidFill>
                  <a:srgbClr val="00B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Resolvemos problema A</a:t>
            </a:r>
          </a:p>
        </p:txBody>
      </p:sp>
    </p:spTree>
    <p:extLst>
      <p:ext uri="{BB962C8B-B14F-4D97-AF65-F5344CB8AC3E}">
        <p14:creationId xmlns:p14="http://schemas.microsoft.com/office/powerpoint/2010/main" val="3078093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Formalización del camino más corto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995FFB77-65A8-47C9-969D-E41F0DBF0AA7}"/>
              </a:ext>
            </a:extLst>
          </p:cNvPr>
          <p:cNvGrpSpPr/>
          <p:nvPr/>
        </p:nvGrpSpPr>
        <p:grpSpPr>
          <a:xfrm>
            <a:off x="107245" y="2003366"/>
            <a:ext cx="3824675" cy="2194561"/>
            <a:chOff x="1688092" y="1786411"/>
            <a:chExt cx="3526512" cy="1999515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74F17067-656B-41B1-8282-0C8A69A65045}"/>
                </a:ext>
              </a:extLst>
            </p:cNvPr>
            <p:cNvSpPr/>
            <p:nvPr/>
          </p:nvSpPr>
          <p:spPr>
            <a:xfrm>
              <a:off x="2905310" y="1807444"/>
              <a:ext cx="722202" cy="7105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/>
                <a:t>B</a:t>
              </a:r>
            </a:p>
          </p:txBody>
        </p:sp>
        <p:cxnSp>
          <p:nvCxnSpPr>
            <p:cNvPr id="4" name="Conector recto de flecha 3">
              <a:extLst>
                <a:ext uri="{FF2B5EF4-FFF2-40B4-BE49-F238E27FC236}">
                  <a16:creationId xmlns:a16="http://schemas.microsoft.com/office/drawing/2014/main" id="{C125EB9E-5A24-435A-AEA8-1C2B99A6044E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1688092" y="2162721"/>
              <a:ext cx="1217218" cy="602998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F0AF7C9F-2664-45CA-90FB-4C3FBC3CD7A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 flipV="1">
              <a:off x="3627512" y="2162720"/>
              <a:ext cx="1587092" cy="1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3FB005D7-7D57-4122-ADA9-5CC9C4A4C243}"/>
                    </a:ext>
                  </a:extLst>
                </p:cNvPr>
                <p:cNvSpPr txBox="1"/>
                <p:nvPr/>
              </p:nvSpPr>
              <p:spPr>
                <a:xfrm rot="20035170">
                  <a:off x="1859580" y="2146734"/>
                  <a:ext cx="5043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𝑨𝑩</m:t>
                            </m:r>
                          </m:sub>
                        </m:sSub>
                      </m:oMath>
                    </m:oMathPara>
                  </a14:m>
                  <a:endParaRPr lang="es-AR" sz="2000" b="1" dirty="0"/>
                </a:p>
              </p:txBody>
            </p:sp>
          </mc:Choice>
          <mc:Fallback xmlns=""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3FB005D7-7D57-4122-ADA9-5CC9C4A4C2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35170">
                  <a:off x="1859580" y="2146734"/>
                  <a:ext cx="504369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830" r="-1887" b="-3333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>
                  <a:extLst>
                    <a:ext uri="{FF2B5EF4-FFF2-40B4-BE49-F238E27FC236}">
                      <a16:creationId xmlns:a16="http://schemas.microsoft.com/office/drawing/2014/main" id="{72B263DB-EA97-46B2-B4B8-C715E63A420D}"/>
                    </a:ext>
                  </a:extLst>
                </p:cNvPr>
                <p:cNvSpPr txBox="1"/>
                <p:nvPr/>
              </p:nvSpPr>
              <p:spPr>
                <a:xfrm>
                  <a:off x="4136038" y="1786411"/>
                  <a:ext cx="51795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𝑩𝑫</m:t>
                            </m:r>
                          </m:sub>
                        </m:sSub>
                      </m:oMath>
                    </m:oMathPara>
                  </a14:m>
                  <a:endParaRPr lang="es-AR" sz="2000" b="1" dirty="0"/>
                </a:p>
              </p:txBody>
            </p:sp>
          </mc:Choice>
          <mc:Fallback xmlns="">
            <p:sp>
              <p:nvSpPr>
                <p:cNvPr id="35" name="CuadroTexto 34">
                  <a:extLst>
                    <a:ext uri="{FF2B5EF4-FFF2-40B4-BE49-F238E27FC236}">
                      <a16:creationId xmlns:a16="http://schemas.microsoft.com/office/drawing/2014/main" id="{72B263DB-EA97-46B2-B4B8-C715E63A4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038" y="1786411"/>
                  <a:ext cx="517950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6522" b="-10909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490A4D9D-EE9F-4F07-99E1-EDFEA96E6EBA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3521748" y="2413939"/>
              <a:ext cx="557094" cy="1371987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>
                  <a:extLst>
                    <a:ext uri="{FF2B5EF4-FFF2-40B4-BE49-F238E27FC236}">
                      <a16:creationId xmlns:a16="http://schemas.microsoft.com/office/drawing/2014/main" id="{888D1411-ED8F-4A28-A72C-18BC5BE85A64}"/>
                    </a:ext>
                  </a:extLst>
                </p:cNvPr>
                <p:cNvSpPr txBox="1"/>
                <p:nvPr/>
              </p:nvSpPr>
              <p:spPr>
                <a:xfrm rot="4003082">
                  <a:off x="3724098" y="2847002"/>
                  <a:ext cx="49795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𝑩𝑪</m:t>
                            </m:r>
                          </m:sub>
                        </m:sSub>
                      </m:oMath>
                    </m:oMathPara>
                  </a14:m>
                  <a:endParaRPr lang="es-AR" sz="2000" b="1" dirty="0"/>
                </a:p>
              </p:txBody>
            </p:sp>
          </mc:Choice>
          <mc:Fallback xmlns="">
            <p:sp>
              <p:nvSpPr>
                <p:cNvPr id="47" name="CuadroTexto 46">
                  <a:extLst>
                    <a:ext uri="{FF2B5EF4-FFF2-40B4-BE49-F238E27FC236}">
                      <a16:creationId xmlns:a16="http://schemas.microsoft.com/office/drawing/2014/main" id="{888D1411-ED8F-4A28-A72C-18BC5BE85A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003082">
                  <a:off x="3724098" y="2847002"/>
                  <a:ext cx="497957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3488" t="-2857" b="-952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9EC9805-41E8-434D-91A4-9C66FC36B4F1}"/>
              </a:ext>
            </a:extLst>
          </p:cNvPr>
          <p:cNvSpPr txBox="1"/>
          <p:nvPr/>
        </p:nvSpPr>
        <p:spPr>
          <a:xfrm>
            <a:off x="107245" y="1250549"/>
            <a:ext cx="6421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>
                <a:solidFill>
                  <a:srgbClr val="FF0000"/>
                </a:solidFill>
              </a:rPr>
              <a:t>Posibilidades de un agente viajando por el camino: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34601B3-B57E-4431-95EF-5597AFADAFE2}"/>
              </a:ext>
            </a:extLst>
          </p:cNvPr>
          <p:cNvSpPr/>
          <p:nvPr/>
        </p:nvSpPr>
        <p:spPr>
          <a:xfrm>
            <a:off x="196898" y="2954306"/>
            <a:ext cx="180622" cy="1975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79735E9C-3998-42EA-BC95-108BC8A27CA4}"/>
              </a:ext>
            </a:extLst>
          </p:cNvPr>
          <p:cNvGrpSpPr/>
          <p:nvPr/>
        </p:nvGrpSpPr>
        <p:grpSpPr>
          <a:xfrm>
            <a:off x="4715183" y="2083848"/>
            <a:ext cx="3824675" cy="2194561"/>
            <a:chOff x="1688092" y="1786411"/>
            <a:chExt cx="3526512" cy="1999515"/>
          </a:xfrm>
        </p:grpSpPr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767D1D18-A2BF-4DC8-B950-3E72066DF496}"/>
                </a:ext>
              </a:extLst>
            </p:cNvPr>
            <p:cNvSpPr/>
            <p:nvPr/>
          </p:nvSpPr>
          <p:spPr>
            <a:xfrm>
              <a:off x="2905310" y="1807444"/>
              <a:ext cx="722202" cy="7105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/>
                <a:t>B</a:t>
              </a:r>
            </a:p>
          </p:txBody>
        </p: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D43CCD07-9D7B-40C9-9FF6-1D240419E918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 flipV="1">
              <a:off x="1688092" y="2162721"/>
              <a:ext cx="1217218" cy="602998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27745B84-7268-496F-80AA-D8C2613D1E92}"/>
                </a:ext>
              </a:extLst>
            </p:cNvPr>
            <p:cNvCxnSpPr>
              <a:cxnSpLocks/>
              <a:stCxn id="39" idx="6"/>
            </p:cNvCxnSpPr>
            <p:nvPr/>
          </p:nvCxnSpPr>
          <p:spPr>
            <a:xfrm flipV="1">
              <a:off x="3627512" y="2162720"/>
              <a:ext cx="1587092" cy="1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uadroTexto 41">
                  <a:extLst>
                    <a:ext uri="{FF2B5EF4-FFF2-40B4-BE49-F238E27FC236}">
                      <a16:creationId xmlns:a16="http://schemas.microsoft.com/office/drawing/2014/main" id="{F32DB924-C14A-421F-962C-619799B77653}"/>
                    </a:ext>
                  </a:extLst>
                </p:cNvPr>
                <p:cNvSpPr txBox="1"/>
                <p:nvPr/>
              </p:nvSpPr>
              <p:spPr>
                <a:xfrm rot="20035170">
                  <a:off x="1859580" y="2146734"/>
                  <a:ext cx="5043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𝑨𝑩</m:t>
                            </m:r>
                          </m:sub>
                        </m:sSub>
                      </m:oMath>
                    </m:oMathPara>
                  </a14:m>
                  <a:endParaRPr lang="es-AR" sz="2000" b="1" dirty="0"/>
                </a:p>
              </p:txBody>
            </p:sp>
          </mc:Choice>
          <mc:Fallback xmlns="">
            <p:sp>
              <p:nvSpPr>
                <p:cNvPr id="42" name="CuadroTexto 41">
                  <a:extLst>
                    <a:ext uri="{FF2B5EF4-FFF2-40B4-BE49-F238E27FC236}">
                      <a16:creationId xmlns:a16="http://schemas.microsoft.com/office/drawing/2014/main" id="{F32DB924-C14A-421F-962C-619799B776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35170">
                  <a:off x="1859580" y="2146734"/>
                  <a:ext cx="504369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830" r="-1887" b="-2198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>
                  <a:extLst>
                    <a:ext uri="{FF2B5EF4-FFF2-40B4-BE49-F238E27FC236}">
                      <a16:creationId xmlns:a16="http://schemas.microsoft.com/office/drawing/2014/main" id="{35F30322-A285-444B-8A92-5FA823F3E3D3}"/>
                    </a:ext>
                  </a:extLst>
                </p:cNvPr>
                <p:cNvSpPr txBox="1"/>
                <p:nvPr/>
              </p:nvSpPr>
              <p:spPr>
                <a:xfrm>
                  <a:off x="4136038" y="1786411"/>
                  <a:ext cx="51795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𝑩𝑫</m:t>
                            </m:r>
                          </m:sub>
                        </m:sSub>
                      </m:oMath>
                    </m:oMathPara>
                  </a14:m>
                  <a:endParaRPr lang="es-AR" sz="2000" b="1" dirty="0"/>
                </a:p>
              </p:txBody>
            </p:sp>
          </mc:Choice>
          <mc:Fallback xmlns="">
            <p:sp>
              <p:nvSpPr>
                <p:cNvPr id="44" name="CuadroTexto 43">
                  <a:extLst>
                    <a:ext uri="{FF2B5EF4-FFF2-40B4-BE49-F238E27FC236}">
                      <a16:creationId xmlns:a16="http://schemas.microsoft.com/office/drawing/2014/main" id="{35F30322-A285-444B-8A92-5FA823F3E3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038" y="1786411"/>
                  <a:ext cx="517950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6522" b="-10909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ector recto de flecha 44">
              <a:extLst>
                <a:ext uri="{FF2B5EF4-FFF2-40B4-BE49-F238E27FC236}">
                  <a16:creationId xmlns:a16="http://schemas.microsoft.com/office/drawing/2014/main" id="{BA785283-A0C8-45EA-9F60-5EA1348C1771}"/>
                </a:ext>
              </a:extLst>
            </p:cNvPr>
            <p:cNvCxnSpPr>
              <a:cxnSpLocks/>
              <a:stCxn id="39" idx="5"/>
            </p:cNvCxnSpPr>
            <p:nvPr/>
          </p:nvCxnSpPr>
          <p:spPr>
            <a:xfrm>
              <a:off x="3521748" y="2413939"/>
              <a:ext cx="557094" cy="1371987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>
                  <a:extLst>
                    <a:ext uri="{FF2B5EF4-FFF2-40B4-BE49-F238E27FC236}">
                      <a16:creationId xmlns:a16="http://schemas.microsoft.com/office/drawing/2014/main" id="{EE533998-03B5-406A-BA2A-C370923AD604}"/>
                    </a:ext>
                  </a:extLst>
                </p:cNvPr>
                <p:cNvSpPr txBox="1"/>
                <p:nvPr/>
              </p:nvSpPr>
              <p:spPr>
                <a:xfrm rot="4003082">
                  <a:off x="3724098" y="2847002"/>
                  <a:ext cx="49795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𝑩𝑪</m:t>
                            </m:r>
                          </m:sub>
                        </m:sSub>
                      </m:oMath>
                    </m:oMathPara>
                  </a14:m>
                  <a:endParaRPr lang="es-AR" sz="2000" b="1" dirty="0"/>
                </a:p>
              </p:txBody>
            </p:sp>
          </mc:Choice>
          <mc:Fallback xmlns="">
            <p:sp>
              <p:nvSpPr>
                <p:cNvPr id="46" name="CuadroTexto 45">
                  <a:extLst>
                    <a:ext uri="{FF2B5EF4-FFF2-40B4-BE49-F238E27FC236}">
                      <a16:creationId xmlns:a16="http://schemas.microsoft.com/office/drawing/2014/main" id="{EE533998-03B5-406A-BA2A-C370923AD6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003082">
                  <a:off x="3724098" y="2847002"/>
                  <a:ext cx="497957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3488" t="-2857" b="-952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" name="Elipse 48">
            <a:extLst>
              <a:ext uri="{FF2B5EF4-FFF2-40B4-BE49-F238E27FC236}">
                <a16:creationId xmlns:a16="http://schemas.microsoft.com/office/drawing/2014/main" id="{5A2AA603-42F2-4252-A697-48B9E4120E27}"/>
              </a:ext>
            </a:extLst>
          </p:cNvPr>
          <p:cNvSpPr/>
          <p:nvPr/>
        </p:nvSpPr>
        <p:spPr>
          <a:xfrm>
            <a:off x="4804836" y="3038203"/>
            <a:ext cx="180622" cy="1975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870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142 L 0.09792 -0.0892 C 0.1191 -0.10556 0.15105 -0.12037 0.18525 -0.13117 C 0.22379 -0.14321 0.25521 -0.14846 0.27813 -0.14568 L 0.38698 -0.13611 " pathEditMode="relative" rAng="21000000" ptsTypes="AAAAA">
                                      <p:cBhvr>
                                        <p:cTn id="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9" y="-892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3.45679E-6 L 0.09584 -0.08426 C 0.11684 -0.10031 0.14098 -0.10155 0.16337 -0.08581 C 0.18924 -0.06945 0.20695 -0.03982 0.21493 -0.00278 L 0.2566 0.17654 " pathEditMode="relative" rAng="1260000" ptsTypes="AAAAA">
                                      <p:cBhvr>
                                        <p:cTn id="8" dur="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70" y="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Formalización del camino más corto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37F75C1-9CE4-43E3-978D-AEBFB0E6D049}"/>
              </a:ext>
            </a:extLst>
          </p:cNvPr>
          <p:cNvSpPr txBox="1"/>
          <p:nvPr/>
        </p:nvSpPr>
        <p:spPr>
          <a:xfrm>
            <a:off x="107245" y="1250549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rgbClr val="FF0000"/>
                </a:solidFill>
              </a:rPr>
              <a:t>Entradas y salidas de B (1 persona viaja):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5A1B1FC-F5AF-4EF7-970C-FFB337FB5557}"/>
              </a:ext>
            </a:extLst>
          </p:cNvPr>
          <p:cNvGrpSpPr/>
          <p:nvPr/>
        </p:nvGrpSpPr>
        <p:grpSpPr>
          <a:xfrm>
            <a:off x="103613" y="2127717"/>
            <a:ext cx="4461012" cy="2140554"/>
            <a:chOff x="1441182" y="1707388"/>
            <a:chExt cx="5963955" cy="3118915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995FFB77-65A8-47C9-969D-E41F0DBF0AA7}"/>
                </a:ext>
              </a:extLst>
            </p:cNvPr>
            <p:cNvGrpSpPr/>
            <p:nvPr/>
          </p:nvGrpSpPr>
          <p:grpSpPr>
            <a:xfrm>
              <a:off x="2077557" y="1707388"/>
              <a:ext cx="4904619" cy="2785589"/>
              <a:chOff x="1688092" y="1786411"/>
              <a:chExt cx="3526512" cy="1999515"/>
            </a:xfrm>
          </p:grpSpPr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74F17067-656B-41B1-8282-0C8A69A65045}"/>
                  </a:ext>
                </a:extLst>
              </p:cNvPr>
              <p:cNvSpPr/>
              <p:nvPr/>
            </p:nvSpPr>
            <p:spPr>
              <a:xfrm>
                <a:off x="2905310" y="1807444"/>
                <a:ext cx="722202" cy="7105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000" b="1" dirty="0"/>
                  <a:t>B</a:t>
                </a:r>
              </a:p>
            </p:txBody>
          </p:sp>
          <p:cxnSp>
            <p:nvCxnSpPr>
              <p:cNvPr id="4" name="Conector recto de flecha 3">
                <a:extLst>
                  <a:ext uri="{FF2B5EF4-FFF2-40B4-BE49-F238E27FC236}">
                    <a16:creationId xmlns:a16="http://schemas.microsoft.com/office/drawing/2014/main" id="{C125EB9E-5A24-435A-AEA8-1C2B99A6044E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 flipV="1">
                <a:off x="1688092" y="2162721"/>
                <a:ext cx="1217218" cy="602998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de flecha 19">
                <a:extLst>
                  <a:ext uri="{FF2B5EF4-FFF2-40B4-BE49-F238E27FC236}">
                    <a16:creationId xmlns:a16="http://schemas.microsoft.com/office/drawing/2014/main" id="{F0AF7C9F-2664-45CA-90FB-4C3FBC3CD7AC}"/>
                  </a:ext>
                </a:extLst>
              </p:cNvPr>
              <p:cNvCxnSpPr>
                <a:cxnSpLocks/>
                <a:stCxn id="9" idx="6"/>
              </p:cNvCxnSpPr>
              <p:nvPr/>
            </p:nvCxnSpPr>
            <p:spPr>
              <a:xfrm flipV="1">
                <a:off x="3627512" y="2162720"/>
                <a:ext cx="1587092" cy="1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uadroTexto 28">
                    <a:extLst>
                      <a:ext uri="{FF2B5EF4-FFF2-40B4-BE49-F238E27FC236}">
                        <a16:creationId xmlns:a16="http://schemas.microsoft.com/office/drawing/2014/main" id="{3FB005D7-7D57-4122-ADA9-5CC9C4A4C243}"/>
                      </a:ext>
                    </a:extLst>
                  </p:cNvPr>
                  <p:cNvSpPr txBox="1"/>
                  <p:nvPr/>
                </p:nvSpPr>
                <p:spPr>
                  <a:xfrm rot="20035170">
                    <a:off x="1863186" y="2139673"/>
                    <a:ext cx="497157" cy="3219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𝑨𝑩</m:t>
                              </m:r>
                            </m:sub>
                          </m:sSub>
                        </m:oMath>
                      </m:oMathPara>
                    </a14:m>
                    <a:endParaRPr lang="es-AR" sz="2000" b="1" dirty="0"/>
                  </a:p>
                </p:txBody>
              </p:sp>
            </mc:Choice>
            <mc:Fallback xmlns="">
              <p:sp>
                <p:nvSpPr>
                  <p:cNvPr id="29" name="CuadroTexto 28">
                    <a:extLst>
                      <a:ext uri="{FF2B5EF4-FFF2-40B4-BE49-F238E27FC236}">
                        <a16:creationId xmlns:a16="http://schemas.microsoft.com/office/drawing/2014/main" id="{3FB005D7-7D57-4122-ADA9-5CC9C4A4C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035170">
                    <a:off x="1863186" y="2139673"/>
                    <a:ext cx="497157" cy="3219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051" r="-8081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CuadroTexto 34">
                    <a:extLst>
                      <a:ext uri="{FF2B5EF4-FFF2-40B4-BE49-F238E27FC236}">
                        <a16:creationId xmlns:a16="http://schemas.microsoft.com/office/drawing/2014/main" id="{72B263DB-EA97-46B2-B4B8-C715E63A420D}"/>
                      </a:ext>
                    </a:extLst>
                  </p:cNvPr>
                  <p:cNvSpPr txBox="1"/>
                  <p:nvPr/>
                </p:nvSpPr>
                <p:spPr>
                  <a:xfrm>
                    <a:off x="4136038" y="1786411"/>
                    <a:ext cx="517950" cy="32190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𝑩𝑫</m:t>
                              </m:r>
                            </m:sub>
                          </m:sSub>
                        </m:oMath>
                      </m:oMathPara>
                    </a14:m>
                    <a:endParaRPr lang="es-AR" sz="2000" b="1" dirty="0"/>
                  </a:p>
                </p:txBody>
              </p:sp>
            </mc:Choice>
            <mc:Fallback xmlns="">
              <p:sp>
                <p:nvSpPr>
                  <p:cNvPr id="35" name="CuadroTexto 34">
                    <a:extLst>
                      <a:ext uri="{FF2B5EF4-FFF2-40B4-BE49-F238E27FC236}">
                        <a16:creationId xmlns:a16="http://schemas.microsoft.com/office/drawing/2014/main" id="{72B263DB-EA97-46B2-B4B8-C715E63A42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6038" y="1786411"/>
                    <a:ext cx="517950" cy="32190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227" r="-3409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Conector recto de flecha 36">
                <a:extLst>
                  <a:ext uri="{FF2B5EF4-FFF2-40B4-BE49-F238E27FC236}">
                    <a16:creationId xmlns:a16="http://schemas.microsoft.com/office/drawing/2014/main" id="{490A4D9D-EE9F-4F07-99E1-EDFEA96E6EBA}"/>
                  </a:ext>
                </a:extLst>
              </p:cNvPr>
              <p:cNvCxnSpPr>
                <a:cxnSpLocks/>
                <a:stCxn id="9" idx="5"/>
              </p:cNvCxnSpPr>
              <p:nvPr/>
            </p:nvCxnSpPr>
            <p:spPr>
              <a:xfrm>
                <a:off x="3521748" y="2413939"/>
                <a:ext cx="557094" cy="1371987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CuadroTexto 46">
                    <a:extLst>
                      <a:ext uri="{FF2B5EF4-FFF2-40B4-BE49-F238E27FC236}">
                        <a16:creationId xmlns:a16="http://schemas.microsoft.com/office/drawing/2014/main" id="{888D1411-ED8F-4A28-A72C-18BC5BE85A64}"/>
                      </a:ext>
                    </a:extLst>
                  </p:cNvPr>
                  <p:cNvSpPr txBox="1"/>
                  <p:nvPr/>
                </p:nvSpPr>
                <p:spPr>
                  <a:xfrm rot="4003082">
                    <a:off x="3705967" y="2852964"/>
                    <a:ext cx="534219" cy="29585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𝑩𝑪</m:t>
                              </m:r>
                            </m:sub>
                          </m:sSub>
                        </m:oMath>
                      </m:oMathPara>
                    </a14:m>
                    <a:endParaRPr lang="es-AR" sz="2000" b="1" dirty="0"/>
                  </a:p>
                </p:txBody>
              </p:sp>
            </mc:Choice>
            <mc:Fallback xmlns="">
              <p:sp>
                <p:nvSpPr>
                  <p:cNvPr id="47" name="CuadroTexto 46">
                    <a:extLst>
                      <a:ext uri="{FF2B5EF4-FFF2-40B4-BE49-F238E27FC236}">
                        <a16:creationId xmlns:a16="http://schemas.microsoft.com/office/drawing/2014/main" id="{888D1411-ED8F-4A28-A72C-18BC5BE85A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4003082">
                    <a:off x="3705967" y="2852964"/>
                    <a:ext cx="534219" cy="2958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000" t="-5155" b="-7216"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908FE7AA-B6FB-493A-95B8-88E67D86CD03}"/>
                </a:ext>
              </a:extLst>
            </p:cNvPr>
            <p:cNvSpPr txBox="1"/>
            <p:nvPr/>
          </p:nvSpPr>
          <p:spPr>
            <a:xfrm>
              <a:off x="6899871" y="1762748"/>
              <a:ext cx="505266" cy="695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500" b="1" dirty="0">
                  <a:solidFill>
                    <a:srgbClr val="00B0F0"/>
                  </a:solidFill>
                </a:rPr>
                <a:t>…</a:t>
              </a: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9FD56A94-A1DD-49E3-91E5-1E0DA47BCC63}"/>
                </a:ext>
              </a:extLst>
            </p:cNvPr>
            <p:cNvSpPr txBox="1"/>
            <p:nvPr/>
          </p:nvSpPr>
          <p:spPr>
            <a:xfrm rot="4109691">
              <a:off x="5325234" y="4254782"/>
              <a:ext cx="505267" cy="63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500" b="1" dirty="0">
                  <a:solidFill>
                    <a:srgbClr val="00B0F0"/>
                  </a:solidFill>
                </a:rPr>
                <a:t>…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004B9EBF-CCD7-4A6A-BF13-C7F3123FAD93}"/>
                </a:ext>
              </a:extLst>
            </p:cNvPr>
            <p:cNvSpPr txBox="1"/>
            <p:nvPr/>
          </p:nvSpPr>
          <p:spPr>
            <a:xfrm rot="20019622">
              <a:off x="1441182" y="2757328"/>
              <a:ext cx="50526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500" b="1" dirty="0">
                  <a:solidFill>
                    <a:srgbClr val="00B0F0"/>
                  </a:solidFill>
                </a:rPr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2753F108-A747-4D31-AF7A-25BF78875263}"/>
                  </a:ext>
                </a:extLst>
              </p:cNvPr>
              <p:cNvSpPr/>
              <p:nvPr/>
            </p:nvSpPr>
            <p:spPr>
              <a:xfrm>
                <a:off x="3798498" y="2606490"/>
                <a:ext cx="5032083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𝑵𝒆𝒕𝒐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𝑺𝒂𝒍𝒊𝒅𝒂𝒔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𝑬𝒏𝒕𝒓𝒂𝒅𝒂𝒔</m:t>
                          </m:r>
                        </m:e>
                        <m:sub>
                          <m: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s-AR" sz="2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2753F108-A747-4D31-AF7A-25BF788752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498" y="2606490"/>
                <a:ext cx="5032083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36466A61-4D9C-418D-9274-FCB5A63A0F4F}"/>
                  </a:ext>
                </a:extLst>
              </p:cNvPr>
              <p:cNvSpPr/>
              <p:nvPr/>
            </p:nvSpPr>
            <p:spPr>
              <a:xfrm>
                <a:off x="4581346" y="3345806"/>
                <a:ext cx="4367414" cy="12464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𝑺𝒂𝒍𝒊𝒅𝒂𝒔</m:t>
                          </m:r>
                        </m:e>
                        <m:sub>
                          <m: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s-AR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𝑬𝒏𝒕𝒓𝒂𝒅𝒂𝒔</m:t>
                          </m:r>
                        </m:e>
                        <m:sub>
                          <m: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s-AR" sz="2500" dirty="0"/>
              </a:p>
              <a:p>
                <a:endParaRPr lang="es-AR" sz="2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𝑩𝑪</m:t>
                          </m:r>
                        </m:sub>
                      </m:sSub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sub>
                      </m:sSub>
                    </m:oMath>
                  </m:oMathPara>
                </a14:m>
                <a:endParaRPr lang="es-AR" sz="2500" dirty="0"/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36466A61-4D9C-418D-9274-FCB5A63A0F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346" y="3345806"/>
                <a:ext cx="4367414" cy="12464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50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Formalización del camino más corto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995FFB77-65A8-47C9-969D-E41F0DBF0AA7}"/>
              </a:ext>
            </a:extLst>
          </p:cNvPr>
          <p:cNvGrpSpPr/>
          <p:nvPr/>
        </p:nvGrpSpPr>
        <p:grpSpPr>
          <a:xfrm>
            <a:off x="511044" y="2528119"/>
            <a:ext cx="2914768" cy="1864455"/>
            <a:chOff x="1462270" y="1662553"/>
            <a:chExt cx="3752334" cy="2123373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74F17067-656B-41B1-8282-0C8A69A65045}"/>
                </a:ext>
              </a:extLst>
            </p:cNvPr>
            <p:cNvSpPr/>
            <p:nvPr/>
          </p:nvSpPr>
          <p:spPr>
            <a:xfrm>
              <a:off x="2905310" y="1807444"/>
              <a:ext cx="722202" cy="7105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/>
                <a:t>B</a:t>
              </a:r>
            </a:p>
          </p:txBody>
        </p:sp>
        <p:cxnSp>
          <p:nvCxnSpPr>
            <p:cNvPr id="4" name="Conector recto de flecha 3">
              <a:extLst>
                <a:ext uri="{FF2B5EF4-FFF2-40B4-BE49-F238E27FC236}">
                  <a16:creationId xmlns:a16="http://schemas.microsoft.com/office/drawing/2014/main" id="{C125EB9E-5A24-435A-AEA8-1C2B99A6044E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1688092" y="2162721"/>
              <a:ext cx="1217218" cy="60299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F0AF7C9F-2664-45CA-90FB-4C3FBC3CD7A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 flipV="1">
              <a:off x="3627512" y="2162720"/>
              <a:ext cx="1587092" cy="1"/>
            </a:xfrm>
            <a:prstGeom prst="straightConnector1">
              <a:avLst/>
            </a:prstGeom>
            <a:ln w="57150">
              <a:solidFill>
                <a:srgbClr val="00B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3FB005D7-7D57-4122-ADA9-5CC9C4A4C243}"/>
                    </a:ext>
                  </a:extLst>
                </p:cNvPr>
                <p:cNvSpPr txBox="1"/>
                <p:nvPr/>
              </p:nvSpPr>
              <p:spPr>
                <a:xfrm rot="20035170">
                  <a:off x="1462270" y="2023958"/>
                  <a:ext cx="1198310" cy="3989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𝑨𝑩</m:t>
                            </m:r>
                          </m:sub>
                        </m:sSub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s-AR" sz="2000" b="1" dirty="0"/>
                </a:p>
              </p:txBody>
            </p:sp>
          </mc:Choice>
          <mc:Fallback xmlns=""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3FB005D7-7D57-4122-ADA9-5CC9C4A4C2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35170">
                  <a:off x="1462270" y="2023958"/>
                  <a:ext cx="1198310" cy="398921"/>
                </a:xfrm>
                <a:prstGeom prst="rect">
                  <a:avLst/>
                </a:prstGeom>
                <a:blipFill>
                  <a:blip r:embed="rId3"/>
                  <a:stretch>
                    <a:fillRect l="-5488" t="-840" r="-6707" b="-3361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>
                  <a:extLst>
                    <a:ext uri="{FF2B5EF4-FFF2-40B4-BE49-F238E27FC236}">
                      <a16:creationId xmlns:a16="http://schemas.microsoft.com/office/drawing/2014/main" id="{72B263DB-EA97-46B2-B4B8-C715E63A420D}"/>
                    </a:ext>
                  </a:extLst>
                </p:cNvPr>
                <p:cNvSpPr txBox="1"/>
                <p:nvPr/>
              </p:nvSpPr>
              <p:spPr>
                <a:xfrm>
                  <a:off x="3710545" y="1662553"/>
                  <a:ext cx="1237483" cy="3989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𝑩𝑫</m:t>
                            </m:r>
                          </m:sub>
                        </m:sSub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s-AR" sz="2000" b="1" dirty="0"/>
                </a:p>
              </p:txBody>
            </p:sp>
          </mc:Choice>
          <mc:Fallback xmlns="">
            <p:sp>
              <p:nvSpPr>
                <p:cNvPr id="35" name="CuadroTexto 34">
                  <a:extLst>
                    <a:ext uri="{FF2B5EF4-FFF2-40B4-BE49-F238E27FC236}">
                      <a16:creationId xmlns:a16="http://schemas.microsoft.com/office/drawing/2014/main" id="{72B263DB-EA97-46B2-B4B8-C715E63A4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0545" y="1662553"/>
                  <a:ext cx="1237483" cy="398921"/>
                </a:xfrm>
                <a:prstGeom prst="rect">
                  <a:avLst/>
                </a:prstGeom>
                <a:blipFill>
                  <a:blip r:embed="rId4"/>
                  <a:stretch>
                    <a:fillRect l="-8228" r="-8228" b="-7018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490A4D9D-EE9F-4F07-99E1-EDFEA96E6EBA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3521748" y="2413939"/>
              <a:ext cx="557094" cy="137198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>
                  <a:extLst>
                    <a:ext uri="{FF2B5EF4-FFF2-40B4-BE49-F238E27FC236}">
                      <a16:creationId xmlns:a16="http://schemas.microsoft.com/office/drawing/2014/main" id="{888D1411-ED8F-4A28-A72C-18BC5BE85A64}"/>
                    </a:ext>
                  </a:extLst>
                </p:cNvPr>
                <p:cNvSpPr txBox="1"/>
                <p:nvPr/>
              </p:nvSpPr>
              <p:spPr>
                <a:xfrm rot="4003082">
                  <a:off x="3383745" y="2732336"/>
                  <a:ext cx="1295495" cy="3666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𝑩𝑪</m:t>
                            </m:r>
                          </m:sub>
                        </m:sSub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s-AR" sz="2000" b="1" dirty="0"/>
                </a:p>
              </p:txBody>
            </p:sp>
          </mc:Choice>
          <mc:Fallback xmlns="">
            <p:sp>
              <p:nvSpPr>
                <p:cNvPr id="47" name="CuadroTexto 46">
                  <a:extLst>
                    <a:ext uri="{FF2B5EF4-FFF2-40B4-BE49-F238E27FC236}">
                      <a16:creationId xmlns:a16="http://schemas.microsoft.com/office/drawing/2014/main" id="{888D1411-ED8F-4A28-A72C-18BC5BE85A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003082">
                  <a:off x="3383745" y="2732336"/>
                  <a:ext cx="1295495" cy="366643"/>
                </a:xfrm>
                <a:prstGeom prst="rect">
                  <a:avLst/>
                </a:prstGeom>
                <a:blipFill>
                  <a:blip r:embed="rId5"/>
                  <a:stretch>
                    <a:fillRect l="-5085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2BF863B6-1CF4-4582-ACDC-BD4C34B2C850}"/>
              </a:ext>
            </a:extLst>
          </p:cNvPr>
          <p:cNvGrpSpPr/>
          <p:nvPr/>
        </p:nvGrpSpPr>
        <p:grpSpPr>
          <a:xfrm>
            <a:off x="5135899" y="2591300"/>
            <a:ext cx="2731364" cy="1810936"/>
            <a:chOff x="1462270" y="1711768"/>
            <a:chExt cx="3752334" cy="2074158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994B388D-9036-4135-A5A8-699250297CC1}"/>
                </a:ext>
              </a:extLst>
            </p:cNvPr>
            <p:cNvSpPr/>
            <p:nvPr/>
          </p:nvSpPr>
          <p:spPr>
            <a:xfrm>
              <a:off x="2905310" y="1807444"/>
              <a:ext cx="722202" cy="7105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/>
                <a:t>B</a:t>
              </a:r>
            </a:p>
          </p:txBody>
        </p: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B1B96F73-9534-4C5E-B5DB-00DA08418184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V="1">
              <a:off x="1688092" y="2162721"/>
              <a:ext cx="1217218" cy="60299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4A58DF53-9BDE-4114-82A9-BA6EB9A8AE42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 flipV="1">
              <a:off x="3627512" y="2162720"/>
              <a:ext cx="1587092" cy="1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>
                  <a:extLst>
                    <a:ext uri="{FF2B5EF4-FFF2-40B4-BE49-F238E27FC236}">
                      <a16:creationId xmlns:a16="http://schemas.microsoft.com/office/drawing/2014/main" id="{4AB32815-42B4-4BBE-8076-E94E9075B8DA}"/>
                    </a:ext>
                  </a:extLst>
                </p:cNvPr>
                <p:cNvSpPr txBox="1"/>
                <p:nvPr/>
              </p:nvSpPr>
              <p:spPr>
                <a:xfrm rot="20035170">
                  <a:off x="1462270" y="2023958"/>
                  <a:ext cx="1198310" cy="3989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𝑨𝑩</m:t>
                            </m:r>
                          </m:sub>
                        </m:sSub>
                        <m:r>
                          <a:rPr lang="es-AR" sz="2000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AR" sz="20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s-AR" sz="2000" b="1" dirty="0"/>
                </a:p>
              </p:txBody>
            </p:sp>
          </mc:Choice>
          <mc:Fallback xmlns="">
            <p:sp>
              <p:nvSpPr>
                <p:cNvPr id="23" name="CuadroTexto 22">
                  <a:extLst>
                    <a:ext uri="{FF2B5EF4-FFF2-40B4-BE49-F238E27FC236}">
                      <a16:creationId xmlns:a16="http://schemas.microsoft.com/office/drawing/2014/main" id="{4AB32815-42B4-4BBE-8076-E94E9075B8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35170">
                  <a:off x="1462270" y="2023958"/>
                  <a:ext cx="1198310" cy="398921"/>
                </a:xfrm>
                <a:prstGeom prst="rect">
                  <a:avLst/>
                </a:prstGeom>
                <a:blipFill>
                  <a:blip r:embed="rId6"/>
                  <a:stretch>
                    <a:fillRect l="-6494" t="-4348" r="-12987" b="-3478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>
                  <a:extLst>
                    <a:ext uri="{FF2B5EF4-FFF2-40B4-BE49-F238E27FC236}">
                      <a16:creationId xmlns:a16="http://schemas.microsoft.com/office/drawing/2014/main" id="{C8A3A663-E716-4684-9C99-BD7B1DA6903C}"/>
                    </a:ext>
                  </a:extLst>
                </p:cNvPr>
                <p:cNvSpPr txBox="1"/>
                <p:nvPr/>
              </p:nvSpPr>
              <p:spPr>
                <a:xfrm>
                  <a:off x="3627511" y="1711768"/>
                  <a:ext cx="1319966" cy="3989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𝑩𝑫</m:t>
                            </m:r>
                          </m:sub>
                        </m:sSub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s-AR" sz="2000" b="1" dirty="0"/>
                </a:p>
              </p:txBody>
            </p:sp>
          </mc:Choice>
          <mc:Fallback xmlns="">
            <p:sp>
              <p:nvSpPr>
                <p:cNvPr id="24" name="CuadroTexto 23">
                  <a:extLst>
                    <a:ext uri="{FF2B5EF4-FFF2-40B4-BE49-F238E27FC236}">
                      <a16:creationId xmlns:a16="http://schemas.microsoft.com/office/drawing/2014/main" id="{C8A3A663-E716-4684-9C99-BD7B1DA69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511" y="1711768"/>
                  <a:ext cx="1319966" cy="398921"/>
                </a:xfrm>
                <a:prstGeom prst="rect">
                  <a:avLst/>
                </a:prstGeom>
                <a:blipFill>
                  <a:blip r:embed="rId7"/>
                  <a:stretch>
                    <a:fillRect l="-8228" r="-8228" b="-7018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31B6486C-23CD-47D8-9C16-A63BCC2B49CD}"/>
                </a:ext>
              </a:extLst>
            </p:cNvPr>
            <p:cNvCxnSpPr>
              <a:cxnSpLocks/>
              <a:stCxn id="19" idx="5"/>
            </p:cNvCxnSpPr>
            <p:nvPr/>
          </p:nvCxnSpPr>
          <p:spPr>
            <a:xfrm>
              <a:off x="3521748" y="2413939"/>
              <a:ext cx="557094" cy="1371987"/>
            </a:xfrm>
            <a:prstGeom prst="straightConnector1">
              <a:avLst/>
            </a:prstGeom>
            <a:ln w="57150">
              <a:solidFill>
                <a:srgbClr val="00B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F561FFF6-DA82-46F9-A05D-6EEDA5764B68}"/>
                    </a:ext>
                  </a:extLst>
                </p:cNvPr>
                <p:cNvSpPr txBox="1"/>
                <p:nvPr/>
              </p:nvSpPr>
              <p:spPr>
                <a:xfrm rot="4003082">
                  <a:off x="3383468" y="2713937"/>
                  <a:ext cx="1295495" cy="3666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𝑩𝑪</m:t>
                            </m:r>
                          </m:sub>
                        </m:sSub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s-AR" sz="2000" b="1" dirty="0"/>
                </a:p>
              </p:txBody>
            </p:sp>
          </mc:Choice>
          <mc:Fallback xmlns="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F561FFF6-DA82-46F9-A05D-6EEDA5764B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003082">
                  <a:off x="3383468" y="2713937"/>
                  <a:ext cx="1295495" cy="366643"/>
                </a:xfrm>
                <a:prstGeom prst="rect">
                  <a:avLst/>
                </a:prstGeom>
                <a:blipFill>
                  <a:blip r:embed="rId8"/>
                  <a:stretch>
                    <a:fillRect l="-7826" b="-532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06808C27-7406-4CD5-8504-AC21DEC92EF4}"/>
                  </a:ext>
                </a:extLst>
              </p:cNvPr>
              <p:cNvSpPr/>
              <p:nvPr/>
            </p:nvSpPr>
            <p:spPr>
              <a:xfrm>
                <a:off x="481437" y="1357392"/>
                <a:ext cx="4302203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𝑺𝒂𝒍𝒊𝒅𝒂𝒔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𝑬𝒏𝒕𝒓𝒂𝒅𝒂𝒔</m:t>
                          </m:r>
                        </m:e>
                        <m:sub>
                          <m: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s-AR" sz="2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06808C27-7406-4CD5-8504-AC21DEC92E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37" y="1357392"/>
                <a:ext cx="4302203" cy="4770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639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Formalización del camino más corto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D486613F-998E-481D-8AAF-49967BF6A0BB}"/>
              </a:ext>
            </a:extLst>
          </p:cNvPr>
          <p:cNvGrpSpPr/>
          <p:nvPr/>
        </p:nvGrpSpPr>
        <p:grpSpPr>
          <a:xfrm>
            <a:off x="97647" y="1884432"/>
            <a:ext cx="2813118" cy="1499069"/>
            <a:chOff x="1374929" y="1711769"/>
            <a:chExt cx="3839675" cy="2074157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228264A4-46CB-4223-85CB-C630FF17A97D}"/>
                </a:ext>
              </a:extLst>
            </p:cNvPr>
            <p:cNvSpPr/>
            <p:nvPr/>
          </p:nvSpPr>
          <p:spPr>
            <a:xfrm>
              <a:off x="2905310" y="1807444"/>
              <a:ext cx="722202" cy="7105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/>
                <a:t>B</a:t>
              </a:r>
            </a:p>
          </p:txBody>
        </p: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8096C7E3-2AED-4963-8C8B-3D3E2434B851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 flipV="1">
              <a:off x="1688092" y="2162721"/>
              <a:ext cx="1217218" cy="602998"/>
            </a:xfrm>
            <a:prstGeom prst="straightConnector1">
              <a:avLst/>
            </a:prstGeom>
            <a:ln w="57150">
              <a:solidFill>
                <a:srgbClr val="00B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4D83B645-0F62-4991-97E4-BA3B8E905255}"/>
                </a:ext>
              </a:extLst>
            </p:cNvPr>
            <p:cNvCxnSpPr>
              <a:cxnSpLocks/>
              <a:stCxn id="33" idx="6"/>
            </p:cNvCxnSpPr>
            <p:nvPr/>
          </p:nvCxnSpPr>
          <p:spPr>
            <a:xfrm flipV="1">
              <a:off x="3627512" y="2162720"/>
              <a:ext cx="1587092" cy="1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CuadroTexto 37">
                  <a:extLst>
                    <a:ext uri="{FF2B5EF4-FFF2-40B4-BE49-F238E27FC236}">
                      <a16:creationId xmlns:a16="http://schemas.microsoft.com/office/drawing/2014/main" id="{D43009CA-A666-40A2-9533-44657D0BFE9C}"/>
                    </a:ext>
                  </a:extLst>
                </p:cNvPr>
                <p:cNvSpPr txBox="1"/>
                <p:nvPr/>
              </p:nvSpPr>
              <p:spPr>
                <a:xfrm rot="20035170">
                  <a:off x="1374929" y="2010493"/>
                  <a:ext cx="1372993" cy="4258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𝑨𝑩</m:t>
                            </m:r>
                          </m:sub>
                        </m:sSub>
                        <m:r>
                          <a:rPr lang="es-AR" sz="2000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AR" sz="20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s-AR" sz="2000" b="1" dirty="0"/>
                </a:p>
              </p:txBody>
            </p:sp>
          </mc:Choice>
          <mc:Fallback>
            <p:sp>
              <p:nvSpPr>
                <p:cNvPr id="38" name="CuadroTexto 37">
                  <a:extLst>
                    <a:ext uri="{FF2B5EF4-FFF2-40B4-BE49-F238E27FC236}">
                      <a16:creationId xmlns:a16="http://schemas.microsoft.com/office/drawing/2014/main" id="{D43009CA-A666-40A2-9533-44657D0BFE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35170">
                  <a:off x="1374929" y="2010493"/>
                  <a:ext cx="1372993" cy="425850"/>
                </a:xfrm>
                <a:prstGeom prst="rect">
                  <a:avLst/>
                </a:prstGeom>
                <a:blipFill>
                  <a:blip r:embed="rId3"/>
                  <a:stretch>
                    <a:fillRect l="-2924" r="-4678" b="-6723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>
                  <a:extLst>
                    <a:ext uri="{FF2B5EF4-FFF2-40B4-BE49-F238E27FC236}">
                      <a16:creationId xmlns:a16="http://schemas.microsoft.com/office/drawing/2014/main" id="{6D1F8A62-31BD-4663-8C9A-E58AA6D5A0B6}"/>
                    </a:ext>
                  </a:extLst>
                </p:cNvPr>
                <p:cNvSpPr txBox="1"/>
                <p:nvPr/>
              </p:nvSpPr>
              <p:spPr>
                <a:xfrm>
                  <a:off x="3627511" y="1711769"/>
                  <a:ext cx="1319966" cy="3989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𝑩𝑫</m:t>
                            </m:r>
                          </m:sub>
                        </m:sSub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s-AR" sz="2000" b="1" dirty="0"/>
                </a:p>
              </p:txBody>
            </p:sp>
          </mc:Choice>
          <mc:Fallback xmlns="">
            <p:sp>
              <p:nvSpPr>
                <p:cNvPr id="39" name="CuadroTexto 38">
                  <a:extLst>
                    <a:ext uri="{FF2B5EF4-FFF2-40B4-BE49-F238E27FC236}">
                      <a16:creationId xmlns:a16="http://schemas.microsoft.com/office/drawing/2014/main" id="{6D1F8A62-31BD-4663-8C9A-E58AA6D5A0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511" y="1711769"/>
                  <a:ext cx="1319966" cy="398921"/>
                </a:xfrm>
                <a:prstGeom prst="rect">
                  <a:avLst/>
                </a:prstGeom>
                <a:blipFill>
                  <a:blip r:embed="rId4"/>
                  <a:stretch>
                    <a:fillRect l="-8228" r="-8228" b="-29787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0E42B91A-B1FA-4114-83AF-5F8E7EF6C219}"/>
                </a:ext>
              </a:extLst>
            </p:cNvPr>
            <p:cNvCxnSpPr>
              <a:cxnSpLocks/>
              <a:stCxn id="33" idx="5"/>
            </p:cNvCxnSpPr>
            <p:nvPr/>
          </p:nvCxnSpPr>
          <p:spPr>
            <a:xfrm>
              <a:off x="3521748" y="2413939"/>
              <a:ext cx="557094" cy="1371987"/>
            </a:xfrm>
            <a:prstGeom prst="straightConnector1">
              <a:avLst/>
            </a:prstGeom>
            <a:ln w="57150">
              <a:solidFill>
                <a:srgbClr val="00B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>
                  <a:extLst>
                    <a:ext uri="{FF2B5EF4-FFF2-40B4-BE49-F238E27FC236}">
                      <a16:creationId xmlns:a16="http://schemas.microsoft.com/office/drawing/2014/main" id="{0F6B0FBC-48A1-40E3-A0A8-3ED6746EF440}"/>
                    </a:ext>
                  </a:extLst>
                </p:cNvPr>
                <p:cNvSpPr txBox="1"/>
                <p:nvPr/>
              </p:nvSpPr>
              <p:spPr>
                <a:xfrm rot="4003082">
                  <a:off x="3383468" y="2713937"/>
                  <a:ext cx="1295495" cy="3666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𝑩𝑪</m:t>
                            </m:r>
                          </m:sub>
                        </m:sSub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s-AR" sz="2000" b="1" dirty="0"/>
                </a:p>
              </p:txBody>
            </p:sp>
          </mc:Choice>
          <mc:Fallback xmlns="">
            <p:sp>
              <p:nvSpPr>
                <p:cNvPr id="41" name="CuadroTexto 40">
                  <a:extLst>
                    <a:ext uri="{FF2B5EF4-FFF2-40B4-BE49-F238E27FC236}">
                      <a16:creationId xmlns:a16="http://schemas.microsoft.com/office/drawing/2014/main" id="{0F6B0FBC-48A1-40E3-A0A8-3ED6746EF4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003082">
                  <a:off x="3383468" y="2713937"/>
                  <a:ext cx="1295495" cy="366643"/>
                </a:xfrm>
                <a:prstGeom prst="rect">
                  <a:avLst/>
                </a:prstGeom>
                <a:blipFill>
                  <a:blip r:embed="rId5"/>
                  <a:stretch>
                    <a:fillRect l="-14706" t="-6289" b="-10063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7A641EF7-B919-4FFE-8145-6775F3C2BA08}"/>
              </a:ext>
            </a:extLst>
          </p:cNvPr>
          <p:cNvGrpSpPr/>
          <p:nvPr/>
        </p:nvGrpSpPr>
        <p:grpSpPr>
          <a:xfrm>
            <a:off x="4403341" y="1870903"/>
            <a:ext cx="2813118" cy="1581639"/>
            <a:chOff x="1374929" y="1711769"/>
            <a:chExt cx="3839675" cy="2074157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97AD0E3-7AFE-40DD-81FA-46CCCC3BA9C8}"/>
                </a:ext>
              </a:extLst>
            </p:cNvPr>
            <p:cNvSpPr/>
            <p:nvPr/>
          </p:nvSpPr>
          <p:spPr>
            <a:xfrm>
              <a:off x="2905310" y="1807444"/>
              <a:ext cx="722202" cy="7105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/>
                <a:t>B</a:t>
              </a:r>
            </a:p>
          </p:txBody>
        </p:sp>
        <p:cxnSp>
          <p:nvCxnSpPr>
            <p:cNvPr id="42" name="Conector recto de flecha 41">
              <a:extLst>
                <a:ext uri="{FF2B5EF4-FFF2-40B4-BE49-F238E27FC236}">
                  <a16:creationId xmlns:a16="http://schemas.microsoft.com/office/drawing/2014/main" id="{758946E5-EF71-4351-ACA3-E814356698B3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V="1">
              <a:off x="1688092" y="2162721"/>
              <a:ext cx="1217218" cy="602998"/>
            </a:xfrm>
            <a:prstGeom prst="straightConnector1">
              <a:avLst/>
            </a:prstGeom>
            <a:ln w="57150">
              <a:solidFill>
                <a:srgbClr val="00B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8ABA98C3-1D07-46E3-886F-DA240C2E643D}"/>
                </a:ext>
              </a:extLst>
            </p:cNvPr>
            <p:cNvCxnSpPr>
              <a:cxnSpLocks/>
              <a:stCxn id="30" idx="6"/>
            </p:cNvCxnSpPr>
            <p:nvPr/>
          </p:nvCxnSpPr>
          <p:spPr>
            <a:xfrm flipV="1">
              <a:off x="3627512" y="2162720"/>
              <a:ext cx="1587092" cy="1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CuadroTexto 44">
                  <a:extLst>
                    <a:ext uri="{FF2B5EF4-FFF2-40B4-BE49-F238E27FC236}">
                      <a16:creationId xmlns:a16="http://schemas.microsoft.com/office/drawing/2014/main" id="{D7D9142E-68DD-4734-8A6E-157CA4C0E813}"/>
                    </a:ext>
                  </a:extLst>
                </p:cNvPr>
                <p:cNvSpPr txBox="1"/>
                <p:nvPr/>
              </p:nvSpPr>
              <p:spPr>
                <a:xfrm rot="20035170">
                  <a:off x="1374929" y="2021609"/>
                  <a:ext cx="1372993" cy="4036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𝑨𝑩</m:t>
                            </m:r>
                          </m:sub>
                        </m:sSub>
                        <m:r>
                          <a:rPr lang="es-AR" sz="2000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AR" sz="20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s-AR" sz="2000" b="1" dirty="0"/>
                </a:p>
              </p:txBody>
            </p:sp>
          </mc:Choice>
          <mc:Fallback>
            <p:sp>
              <p:nvSpPr>
                <p:cNvPr id="45" name="CuadroTexto 44">
                  <a:extLst>
                    <a:ext uri="{FF2B5EF4-FFF2-40B4-BE49-F238E27FC236}">
                      <a16:creationId xmlns:a16="http://schemas.microsoft.com/office/drawing/2014/main" id="{D7D9142E-68DD-4734-8A6E-157CA4C0E8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35170">
                  <a:off x="1374929" y="2021609"/>
                  <a:ext cx="1372993" cy="403618"/>
                </a:xfrm>
                <a:prstGeom prst="rect">
                  <a:avLst/>
                </a:prstGeom>
                <a:blipFill>
                  <a:blip r:embed="rId6"/>
                  <a:stretch>
                    <a:fillRect l="-2326" r="-4651" b="-6723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>
                  <a:extLst>
                    <a:ext uri="{FF2B5EF4-FFF2-40B4-BE49-F238E27FC236}">
                      <a16:creationId xmlns:a16="http://schemas.microsoft.com/office/drawing/2014/main" id="{3CC58DE3-176C-44A6-AD00-7E2B9CC90FAD}"/>
                    </a:ext>
                  </a:extLst>
                </p:cNvPr>
                <p:cNvSpPr txBox="1"/>
                <p:nvPr/>
              </p:nvSpPr>
              <p:spPr>
                <a:xfrm>
                  <a:off x="3627511" y="1711769"/>
                  <a:ext cx="1319966" cy="3989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𝑩𝑫</m:t>
                            </m:r>
                          </m:sub>
                        </m:sSub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s-AR" sz="2000" b="1" dirty="0"/>
                </a:p>
              </p:txBody>
            </p:sp>
          </mc:Choice>
          <mc:Fallback xmlns="">
            <p:sp>
              <p:nvSpPr>
                <p:cNvPr id="46" name="CuadroTexto 45">
                  <a:extLst>
                    <a:ext uri="{FF2B5EF4-FFF2-40B4-BE49-F238E27FC236}">
                      <a16:creationId xmlns:a16="http://schemas.microsoft.com/office/drawing/2014/main" id="{3CC58DE3-176C-44A6-AD00-7E2B9CC90F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511" y="1711769"/>
                  <a:ext cx="1319966" cy="398921"/>
                </a:xfrm>
                <a:prstGeom prst="rect">
                  <a:avLst/>
                </a:prstGeom>
                <a:blipFill>
                  <a:blip r:embed="rId7"/>
                  <a:stretch>
                    <a:fillRect l="-7547" r="-8176" b="-22000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CD4BF31D-405E-45E2-A12C-BE26EF7C6F7E}"/>
                </a:ext>
              </a:extLst>
            </p:cNvPr>
            <p:cNvCxnSpPr>
              <a:cxnSpLocks/>
              <a:stCxn id="30" idx="5"/>
            </p:cNvCxnSpPr>
            <p:nvPr/>
          </p:nvCxnSpPr>
          <p:spPr>
            <a:xfrm>
              <a:off x="3521748" y="2413939"/>
              <a:ext cx="557094" cy="1371987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>
                  <a:extLst>
                    <a:ext uri="{FF2B5EF4-FFF2-40B4-BE49-F238E27FC236}">
                      <a16:creationId xmlns:a16="http://schemas.microsoft.com/office/drawing/2014/main" id="{B783D43E-169C-4B5C-B53D-DFC50F4F53B9}"/>
                    </a:ext>
                  </a:extLst>
                </p:cNvPr>
                <p:cNvSpPr txBox="1"/>
                <p:nvPr/>
              </p:nvSpPr>
              <p:spPr>
                <a:xfrm rot="4003082">
                  <a:off x="3383468" y="2713937"/>
                  <a:ext cx="1295495" cy="3666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𝑩𝑪</m:t>
                            </m:r>
                          </m:sub>
                        </m:sSub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s-AR" sz="2000" b="1" dirty="0"/>
                </a:p>
              </p:txBody>
            </p:sp>
          </mc:Choice>
          <mc:Fallback xmlns="">
            <p:sp>
              <p:nvSpPr>
                <p:cNvPr id="49" name="CuadroTexto 48">
                  <a:extLst>
                    <a:ext uri="{FF2B5EF4-FFF2-40B4-BE49-F238E27FC236}">
                      <a16:creationId xmlns:a16="http://schemas.microsoft.com/office/drawing/2014/main" id="{B783D43E-169C-4B5C-B53D-DFC50F4F5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003082">
                  <a:off x="3383468" y="2713937"/>
                  <a:ext cx="1295495" cy="366643"/>
                </a:xfrm>
                <a:prstGeom prst="rect">
                  <a:avLst/>
                </a:prstGeom>
                <a:blipFill>
                  <a:blip r:embed="rId8"/>
                  <a:stretch>
                    <a:fillRect l="-12381" t="-2994" b="-6587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E6E9BDF6-95ED-4A1A-9564-FD51776643A8}"/>
              </a:ext>
            </a:extLst>
          </p:cNvPr>
          <p:cNvGrpSpPr/>
          <p:nvPr/>
        </p:nvGrpSpPr>
        <p:grpSpPr>
          <a:xfrm>
            <a:off x="295939" y="3534785"/>
            <a:ext cx="2749128" cy="1548009"/>
            <a:chOff x="1462270" y="1711769"/>
            <a:chExt cx="3752334" cy="2074157"/>
          </a:xfrm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FAF6FA3D-341B-4BC6-8DC7-9197359FB25B}"/>
                </a:ext>
              </a:extLst>
            </p:cNvPr>
            <p:cNvSpPr/>
            <p:nvPr/>
          </p:nvSpPr>
          <p:spPr>
            <a:xfrm>
              <a:off x="2905310" y="1807444"/>
              <a:ext cx="722202" cy="7105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/>
                <a:t>B</a:t>
              </a:r>
            </a:p>
          </p:txBody>
        </p:sp>
        <p:cxnSp>
          <p:nvCxnSpPr>
            <p:cNvPr id="52" name="Conector recto de flecha 51">
              <a:extLst>
                <a:ext uri="{FF2B5EF4-FFF2-40B4-BE49-F238E27FC236}">
                  <a16:creationId xmlns:a16="http://schemas.microsoft.com/office/drawing/2014/main" id="{A83D4AFD-BFD4-41DC-B71B-82896A5C29B2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 flipV="1">
              <a:off x="1688092" y="2162721"/>
              <a:ext cx="1217218" cy="602998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de flecha 52">
              <a:extLst>
                <a:ext uri="{FF2B5EF4-FFF2-40B4-BE49-F238E27FC236}">
                  <a16:creationId xmlns:a16="http://schemas.microsoft.com/office/drawing/2014/main" id="{8763461B-4059-431A-B91A-9AA704E95D5C}"/>
                </a:ext>
              </a:extLst>
            </p:cNvPr>
            <p:cNvCxnSpPr>
              <a:cxnSpLocks/>
              <a:stCxn id="51" idx="6"/>
            </p:cNvCxnSpPr>
            <p:nvPr/>
          </p:nvCxnSpPr>
          <p:spPr>
            <a:xfrm flipV="1">
              <a:off x="3627512" y="2162720"/>
              <a:ext cx="1587092" cy="1"/>
            </a:xfrm>
            <a:prstGeom prst="straightConnector1">
              <a:avLst/>
            </a:prstGeom>
            <a:ln w="57150">
              <a:solidFill>
                <a:srgbClr val="00B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>
                  <a:extLst>
                    <a:ext uri="{FF2B5EF4-FFF2-40B4-BE49-F238E27FC236}">
                      <a16:creationId xmlns:a16="http://schemas.microsoft.com/office/drawing/2014/main" id="{154F01D9-6BCB-4C58-92D1-E3E23CC72858}"/>
                    </a:ext>
                  </a:extLst>
                </p:cNvPr>
                <p:cNvSpPr txBox="1"/>
                <p:nvPr/>
              </p:nvSpPr>
              <p:spPr>
                <a:xfrm rot="20035170">
                  <a:off x="1462270" y="2023958"/>
                  <a:ext cx="1198310" cy="3989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𝑨𝑩</m:t>
                            </m:r>
                          </m:sub>
                        </m:sSub>
                        <m:r>
                          <a:rPr lang="es-AR" sz="2000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AR" sz="20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s-AR" sz="2000" b="1" dirty="0"/>
                </a:p>
              </p:txBody>
            </p:sp>
          </mc:Choice>
          <mc:Fallback xmlns="">
            <p:sp>
              <p:nvSpPr>
                <p:cNvPr id="54" name="CuadroTexto 53">
                  <a:extLst>
                    <a:ext uri="{FF2B5EF4-FFF2-40B4-BE49-F238E27FC236}">
                      <a16:creationId xmlns:a16="http://schemas.microsoft.com/office/drawing/2014/main" id="{154F01D9-6BCB-4C58-92D1-E3E23CC728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35170">
                  <a:off x="1462270" y="2023958"/>
                  <a:ext cx="1198310" cy="398921"/>
                </a:xfrm>
                <a:prstGeom prst="rect">
                  <a:avLst/>
                </a:prstGeom>
                <a:blipFill>
                  <a:blip r:embed="rId9"/>
                  <a:stretch>
                    <a:fillRect l="-6623" t="-3670" r="-15232" b="-10092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CuadroTexto 54">
                  <a:extLst>
                    <a:ext uri="{FF2B5EF4-FFF2-40B4-BE49-F238E27FC236}">
                      <a16:creationId xmlns:a16="http://schemas.microsoft.com/office/drawing/2014/main" id="{AB2E25C0-D6FD-4C95-8549-D1C56319EA61}"/>
                    </a:ext>
                  </a:extLst>
                </p:cNvPr>
                <p:cNvSpPr txBox="1"/>
                <p:nvPr/>
              </p:nvSpPr>
              <p:spPr>
                <a:xfrm>
                  <a:off x="3627512" y="1711769"/>
                  <a:ext cx="1319966" cy="4123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𝑩𝑫</m:t>
                            </m:r>
                          </m:sub>
                        </m:sSub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s-AR" sz="2000" b="1" dirty="0"/>
                </a:p>
              </p:txBody>
            </p:sp>
          </mc:Choice>
          <mc:Fallback>
            <p:sp>
              <p:nvSpPr>
                <p:cNvPr id="55" name="CuadroTexto 54">
                  <a:extLst>
                    <a:ext uri="{FF2B5EF4-FFF2-40B4-BE49-F238E27FC236}">
                      <a16:creationId xmlns:a16="http://schemas.microsoft.com/office/drawing/2014/main" id="{AB2E25C0-D6FD-4C95-8549-D1C56319EA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512" y="1711769"/>
                  <a:ext cx="1319966" cy="412386"/>
                </a:xfrm>
                <a:prstGeom prst="rect">
                  <a:avLst/>
                </a:prstGeom>
                <a:blipFill>
                  <a:blip r:embed="rId10"/>
                  <a:stretch>
                    <a:fillRect l="-8228" r="-8228" b="-22000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3E41D800-C60B-46C1-AC89-A1DF5A9349A8}"/>
                </a:ext>
              </a:extLst>
            </p:cNvPr>
            <p:cNvCxnSpPr>
              <a:cxnSpLocks/>
              <a:stCxn id="51" idx="5"/>
            </p:cNvCxnSpPr>
            <p:nvPr/>
          </p:nvCxnSpPr>
          <p:spPr>
            <a:xfrm>
              <a:off x="3521748" y="2413939"/>
              <a:ext cx="557094" cy="1371987"/>
            </a:xfrm>
            <a:prstGeom prst="straightConnector1">
              <a:avLst/>
            </a:prstGeom>
            <a:ln w="57150">
              <a:solidFill>
                <a:srgbClr val="00B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uadroTexto 56">
                  <a:extLst>
                    <a:ext uri="{FF2B5EF4-FFF2-40B4-BE49-F238E27FC236}">
                      <a16:creationId xmlns:a16="http://schemas.microsoft.com/office/drawing/2014/main" id="{F8F904F7-4EA2-4502-B8DE-C228D6644C0C}"/>
                    </a:ext>
                  </a:extLst>
                </p:cNvPr>
                <p:cNvSpPr txBox="1"/>
                <p:nvPr/>
              </p:nvSpPr>
              <p:spPr>
                <a:xfrm rot="4003082">
                  <a:off x="3383468" y="2713937"/>
                  <a:ext cx="1295495" cy="3666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𝑩𝑪</m:t>
                            </m:r>
                          </m:sub>
                        </m:sSub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s-AR" sz="2000" b="1" dirty="0"/>
                </a:p>
              </p:txBody>
            </p:sp>
          </mc:Choice>
          <mc:Fallback xmlns="">
            <p:sp>
              <p:nvSpPr>
                <p:cNvPr id="57" name="CuadroTexto 56">
                  <a:extLst>
                    <a:ext uri="{FF2B5EF4-FFF2-40B4-BE49-F238E27FC236}">
                      <a16:creationId xmlns:a16="http://schemas.microsoft.com/office/drawing/2014/main" id="{F8F904F7-4EA2-4502-B8DE-C228D6644C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003082">
                  <a:off x="3383468" y="2713937"/>
                  <a:ext cx="1295495" cy="366643"/>
                </a:xfrm>
                <a:prstGeom prst="rect">
                  <a:avLst/>
                </a:prstGeom>
                <a:blipFill>
                  <a:blip r:embed="rId11"/>
                  <a:stretch>
                    <a:fillRect l="-13462" t="-4268" b="-8537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1292C5E9-BD50-40A6-A714-75EFAB32391D}"/>
              </a:ext>
            </a:extLst>
          </p:cNvPr>
          <p:cNvGrpSpPr/>
          <p:nvPr/>
        </p:nvGrpSpPr>
        <p:grpSpPr>
          <a:xfrm>
            <a:off x="4445160" y="3474152"/>
            <a:ext cx="2749128" cy="1581639"/>
            <a:chOff x="1462270" y="1711769"/>
            <a:chExt cx="3752334" cy="2074157"/>
          </a:xfrm>
        </p:grpSpPr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E3125935-CEA8-4538-A5C2-16B80AC35074}"/>
                </a:ext>
              </a:extLst>
            </p:cNvPr>
            <p:cNvSpPr/>
            <p:nvPr/>
          </p:nvSpPr>
          <p:spPr>
            <a:xfrm>
              <a:off x="2905310" y="1807444"/>
              <a:ext cx="722202" cy="7105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/>
                <a:t>B</a:t>
              </a:r>
            </a:p>
          </p:txBody>
        </p: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FE01A552-75D8-431E-B8D4-1C5CBD7CA669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 flipV="1">
              <a:off x="1688092" y="2162721"/>
              <a:ext cx="1217218" cy="602998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>
              <a:extLst>
                <a:ext uri="{FF2B5EF4-FFF2-40B4-BE49-F238E27FC236}">
                  <a16:creationId xmlns:a16="http://schemas.microsoft.com/office/drawing/2014/main" id="{C3D0D3FF-6871-4F82-91A0-BBECA1F3F6E8}"/>
                </a:ext>
              </a:extLst>
            </p:cNvPr>
            <p:cNvCxnSpPr>
              <a:cxnSpLocks/>
              <a:stCxn id="59" idx="6"/>
            </p:cNvCxnSpPr>
            <p:nvPr/>
          </p:nvCxnSpPr>
          <p:spPr>
            <a:xfrm flipV="1">
              <a:off x="3627512" y="2162720"/>
              <a:ext cx="1587092" cy="1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>
                  <a:extLst>
                    <a:ext uri="{FF2B5EF4-FFF2-40B4-BE49-F238E27FC236}">
                      <a16:creationId xmlns:a16="http://schemas.microsoft.com/office/drawing/2014/main" id="{EE1DDBA5-2F5D-425B-899A-9AC744B8CCA4}"/>
                    </a:ext>
                  </a:extLst>
                </p:cNvPr>
                <p:cNvSpPr txBox="1"/>
                <p:nvPr/>
              </p:nvSpPr>
              <p:spPr>
                <a:xfrm rot="20035170">
                  <a:off x="1462270" y="2023958"/>
                  <a:ext cx="1198310" cy="3989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𝑨𝑩</m:t>
                            </m:r>
                          </m:sub>
                        </m:sSub>
                        <m:r>
                          <a:rPr lang="es-AR" sz="2000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AR" sz="20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s-AR" sz="2000" b="1" dirty="0"/>
                </a:p>
              </p:txBody>
            </p:sp>
          </mc:Choice>
          <mc:Fallback xmlns="">
            <p:sp>
              <p:nvSpPr>
                <p:cNvPr id="62" name="CuadroTexto 61">
                  <a:extLst>
                    <a:ext uri="{FF2B5EF4-FFF2-40B4-BE49-F238E27FC236}">
                      <a16:creationId xmlns:a16="http://schemas.microsoft.com/office/drawing/2014/main" id="{EE1DDBA5-2F5D-425B-899A-9AC744B8CC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35170">
                  <a:off x="1462270" y="2023958"/>
                  <a:ext cx="1198310" cy="398921"/>
                </a:xfrm>
                <a:prstGeom prst="rect">
                  <a:avLst/>
                </a:prstGeom>
                <a:blipFill>
                  <a:blip r:embed="rId12"/>
                  <a:stretch>
                    <a:fillRect l="-6579" t="-3670" r="-14474" b="-10092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>
                  <a:extLst>
                    <a:ext uri="{FF2B5EF4-FFF2-40B4-BE49-F238E27FC236}">
                      <a16:creationId xmlns:a16="http://schemas.microsoft.com/office/drawing/2014/main" id="{A0C12FA9-618F-4407-A570-722B964CC562}"/>
                    </a:ext>
                  </a:extLst>
                </p:cNvPr>
                <p:cNvSpPr txBox="1"/>
                <p:nvPr/>
              </p:nvSpPr>
              <p:spPr>
                <a:xfrm>
                  <a:off x="3627511" y="1711769"/>
                  <a:ext cx="1319966" cy="3989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𝑩𝑫</m:t>
                            </m:r>
                          </m:sub>
                        </m:sSub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s-AR" sz="2000" b="1" dirty="0"/>
                </a:p>
              </p:txBody>
            </p:sp>
          </mc:Choice>
          <mc:Fallback xmlns="">
            <p:sp>
              <p:nvSpPr>
                <p:cNvPr id="63" name="CuadroTexto 62">
                  <a:extLst>
                    <a:ext uri="{FF2B5EF4-FFF2-40B4-BE49-F238E27FC236}">
                      <a16:creationId xmlns:a16="http://schemas.microsoft.com/office/drawing/2014/main" id="{A0C12FA9-618F-4407-A570-722B964CC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511" y="1711769"/>
                  <a:ext cx="1319966" cy="398921"/>
                </a:xfrm>
                <a:prstGeom prst="rect">
                  <a:avLst/>
                </a:prstGeom>
                <a:blipFill>
                  <a:blip r:embed="rId13"/>
                  <a:stretch>
                    <a:fillRect l="-7547" r="-8176" b="-22000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Conector recto de flecha 63">
              <a:extLst>
                <a:ext uri="{FF2B5EF4-FFF2-40B4-BE49-F238E27FC236}">
                  <a16:creationId xmlns:a16="http://schemas.microsoft.com/office/drawing/2014/main" id="{C103D8FD-C18E-4208-AC42-27019C7619E6}"/>
                </a:ext>
              </a:extLst>
            </p:cNvPr>
            <p:cNvCxnSpPr>
              <a:cxnSpLocks/>
              <a:stCxn id="59" idx="5"/>
            </p:cNvCxnSpPr>
            <p:nvPr/>
          </p:nvCxnSpPr>
          <p:spPr>
            <a:xfrm>
              <a:off x="3521748" y="2413939"/>
              <a:ext cx="557094" cy="1371987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CuadroTexto 64">
                  <a:extLst>
                    <a:ext uri="{FF2B5EF4-FFF2-40B4-BE49-F238E27FC236}">
                      <a16:creationId xmlns:a16="http://schemas.microsoft.com/office/drawing/2014/main" id="{380FF27D-841B-4C46-A4A9-56C506362C6F}"/>
                    </a:ext>
                  </a:extLst>
                </p:cNvPr>
                <p:cNvSpPr txBox="1"/>
                <p:nvPr/>
              </p:nvSpPr>
              <p:spPr>
                <a:xfrm rot="4003082">
                  <a:off x="3375843" y="2687213"/>
                  <a:ext cx="1310747" cy="4200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𝑩𝑪</m:t>
                            </m:r>
                          </m:sub>
                        </m:sSub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s-AR" sz="2000" b="1" dirty="0"/>
                </a:p>
              </p:txBody>
            </p:sp>
          </mc:Choice>
          <mc:Fallback>
            <p:sp>
              <p:nvSpPr>
                <p:cNvPr id="65" name="CuadroTexto 64">
                  <a:extLst>
                    <a:ext uri="{FF2B5EF4-FFF2-40B4-BE49-F238E27FC236}">
                      <a16:creationId xmlns:a16="http://schemas.microsoft.com/office/drawing/2014/main" id="{380FF27D-841B-4C46-A4A9-56C506362C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003082">
                  <a:off x="3375843" y="2687213"/>
                  <a:ext cx="1310747" cy="420090"/>
                </a:xfrm>
                <a:prstGeom prst="rect">
                  <a:avLst/>
                </a:prstGeom>
                <a:blipFill>
                  <a:blip r:embed="rId14"/>
                  <a:stretch>
                    <a:fillRect l="-6250" t="-2907" b="-4651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ángulo 65">
                <a:extLst>
                  <a:ext uri="{FF2B5EF4-FFF2-40B4-BE49-F238E27FC236}">
                    <a16:creationId xmlns:a16="http://schemas.microsoft.com/office/drawing/2014/main" id="{53A23A90-92E5-43DD-9C5D-088569EEB326}"/>
                  </a:ext>
                </a:extLst>
              </p:cNvPr>
              <p:cNvSpPr/>
              <p:nvPr/>
            </p:nvSpPr>
            <p:spPr>
              <a:xfrm>
                <a:off x="142957" y="1192295"/>
                <a:ext cx="8489247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2500" b="1" i="1" smtClean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s-AR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𝑺𝒂𝒍𝒊𝒅𝒂𝒔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s-A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𝑬𝒏𝒕𝒓𝒂𝒅𝒂𝒔</m:t>
                          </m:r>
                        </m:e>
                        <m:sub>
                          <m:r>
                            <a:rPr lang="es-A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s-A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A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𝒏𝒐</m:t>
                      </m:r>
                      <m:r>
                        <a:rPr lang="es-A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𝒔𝒆</m:t>
                      </m:r>
                      <m:r>
                        <a:rPr lang="es-A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𝒄𝒖𝒎𝒑𝒍𝒆</m:t>
                      </m:r>
                      <m:r>
                        <a:rPr lang="es-A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𝒓𝒆𝒔𝒕𝒓𝒊𝒄𝒄𝒊</m:t>
                      </m:r>
                      <m:r>
                        <a:rPr lang="es-A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A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s-A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Rectángulo 65">
                <a:extLst>
                  <a:ext uri="{FF2B5EF4-FFF2-40B4-BE49-F238E27FC236}">
                    <a16:creationId xmlns:a16="http://schemas.microsoft.com/office/drawing/2014/main" id="{53A23A90-92E5-43DD-9C5D-088569EEB3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57" y="1192295"/>
                <a:ext cx="8489247" cy="4770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3078FD32-7FE4-491A-B6DC-6E417153FF3B}"/>
                  </a:ext>
                </a:extLst>
              </p:cNvPr>
              <p:cNvSpPr txBox="1"/>
              <p:nvPr/>
            </p:nvSpPr>
            <p:spPr>
              <a:xfrm>
                <a:off x="2564826" y="2467123"/>
                <a:ext cx="142002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𝑵𝒆𝒕𝒐</m:t>
                      </m:r>
                      <m:r>
                        <a:rPr lang="es-AR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AR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3078FD32-7FE4-491A-B6DC-6E417153F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826" y="2467123"/>
                <a:ext cx="1420029" cy="307777"/>
              </a:xfrm>
              <a:prstGeom prst="rect">
                <a:avLst/>
              </a:prstGeom>
              <a:blipFill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BE8D0691-F6A7-40DB-A696-950678C156D9}"/>
                  </a:ext>
                </a:extLst>
              </p:cNvPr>
              <p:cNvSpPr txBox="1"/>
              <p:nvPr/>
            </p:nvSpPr>
            <p:spPr>
              <a:xfrm>
                <a:off x="2561987" y="4193904"/>
                <a:ext cx="142002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𝑵𝒆𝒕𝒐</m:t>
                      </m:r>
                      <m:r>
                        <a:rPr lang="es-AR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AR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AR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BE8D0691-F6A7-40DB-A696-950678C15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987" y="4193904"/>
                <a:ext cx="1420029" cy="307777"/>
              </a:xfrm>
              <a:prstGeom prst="rect">
                <a:avLst/>
              </a:prstGeom>
              <a:blipFill>
                <a:blip r:embed="rId17"/>
                <a:stretch>
                  <a:fillRect l="-429" r="-858"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18B940D3-1447-4A0A-8180-E7637BCFB867}"/>
                  </a:ext>
                </a:extLst>
              </p:cNvPr>
              <p:cNvSpPr txBox="1"/>
              <p:nvPr/>
            </p:nvSpPr>
            <p:spPr>
              <a:xfrm>
                <a:off x="7495239" y="2311671"/>
                <a:ext cx="142002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𝑵𝒆𝒕𝒐</m:t>
                      </m:r>
                      <m:r>
                        <a:rPr lang="es-AR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AR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18B940D3-1447-4A0A-8180-E7637BCFB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239" y="2311671"/>
                <a:ext cx="1420029" cy="307777"/>
              </a:xfrm>
              <a:prstGeom prst="rect">
                <a:avLst/>
              </a:prstGeom>
              <a:blipFill>
                <a:blip r:embed="rId18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82A58121-ADDF-4A73-9D34-0A9603FE3715}"/>
                  </a:ext>
                </a:extLst>
              </p:cNvPr>
              <p:cNvSpPr txBox="1"/>
              <p:nvPr/>
            </p:nvSpPr>
            <p:spPr>
              <a:xfrm>
                <a:off x="7495238" y="4027981"/>
                <a:ext cx="142002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𝑵𝒆𝒕𝒐</m:t>
                      </m:r>
                      <m:r>
                        <a:rPr lang="es-AR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AR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82A58121-ADDF-4A73-9D34-0A9603FE3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238" y="4027981"/>
                <a:ext cx="1420029" cy="307777"/>
              </a:xfrm>
              <a:prstGeom prst="rect">
                <a:avLst/>
              </a:prstGeom>
              <a:blipFill>
                <a:blip r:embed="rId1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12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Formalización del camino más corto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Google Shape;45;p9"/>
          <p:cNvSpPr txBox="1"/>
          <p:nvPr/>
        </p:nvSpPr>
        <p:spPr>
          <a:xfrm>
            <a:off x="316800" y="1433688"/>
            <a:ext cx="8510400" cy="3248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8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Modelo de </a:t>
            </a:r>
            <a:r>
              <a:rPr lang="es-AR" sz="2800" b="1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programación matemática: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AR" sz="2800" b="1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Flujo de Mínimo Costo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AR" sz="2800" b="1" dirty="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s-AR" sz="28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 Resolución simple por algoritmos generalistas.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s-AR" sz="28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 Interés matemático teórico.</a:t>
            </a:r>
            <a:br>
              <a:rPr lang="es-AR" sz="28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800" dirty="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Formalización del camino más corto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37F75C1-9CE4-43E3-978D-AEBFB0E6D049}"/>
              </a:ext>
            </a:extLst>
          </p:cNvPr>
          <p:cNvSpPr txBox="1"/>
          <p:nvPr/>
        </p:nvSpPr>
        <p:spPr>
          <a:xfrm>
            <a:off x="434132" y="1277981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chemeClr val="tx1"/>
                </a:solidFill>
              </a:rPr>
              <a:t>Generalizamos la restricción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4F17067-656B-41B1-8282-0C8A69A65045}"/>
              </a:ext>
            </a:extLst>
          </p:cNvPr>
          <p:cNvSpPr/>
          <p:nvPr/>
        </p:nvSpPr>
        <p:spPr>
          <a:xfrm>
            <a:off x="1960978" y="2503301"/>
            <a:ext cx="751307" cy="679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2753F108-A747-4D31-AF7A-25BF78875263}"/>
                  </a:ext>
                </a:extLst>
              </p:cNvPr>
              <p:cNvSpPr/>
              <p:nvPr/>
            </p:nvSpPr>
            <p:spPr>
              <a:xfrm>
                <a:off x="4727286" y="2229312"/>
                <a:ext cx="4264564" cy="1074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AR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e>
                      </m:nary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sz="25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5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AR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𝒋𝒊</m:t>
                              </m:r>
                            </m:sub>
                          </m:sSub>
                        </m:e>
                      </m:nary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; </m:t>
                      </m:r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s-AR" sz="2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2753F108-A747-4D31-AF7A-25BF788752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286" y="2229312"/>
                <a:ext cx="4264564" cy="10749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36466A61-4D9C-418D-9274-FCB5A63A0F4F}"/>
                  </a:ext>
                </a:extLst>
              </p:cNvPr>
              <p:cNvSpPr/>
              <p:nvPr/>
            </p:nvSpPr>
            <p:spPr>
              <a:xfrm>
                <a:off x="4664271" y="1647313"/>
                <a:ext cx="4434740" cy="861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𝑺𝒂𝒍𝒊𝒅𝒂𝒔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s-AR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sz="25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𝑬𝒏𝒕𝒓𝒂𝒅𝒂𝒔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s-AR" sz="2500" dirty="0"/>
              </a:p>
              <a:p>
                <a:endParaRPr lang="es-AR" sz="2500" dirty="0"/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36466A61-4D9C-418D-9274-FCB5A63A0F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271" y="1647313"/>
                <a:ext cx="4434740" cy="8617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upo 63">
            <a:extLst>
              <a:ext uri="{FF2B5EF4-FFF2-40B4-BE49-F238E27FC236}">
                <a16:creationId xmlns:a16="http://schemas.microsoft.com/office/drawing/2014/main" id="{7A38C471-98C9-419E-AD99-5353AEDBE34E}"/>
              </a:ext>
            </a:extLst>
          </p:cNvPr>
          <p:cNvGrpSpPr/>
          <p:nvPr/>
        </p:nvGrpSpPr>
        <p:grpSpPr>
          <a:xfrm>
            <a:off x="2602259" y="1698603"/>
            <a:ext cx="1964084" cy="2637571"/>
            <a:chOff x="2602259" y="1698603"/>
            <a:chExt cx="1964084" cy="2637571"/>
          </a:xfrm>
        </p:grpSpPr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F0AF7C9F-2664-45CA-90FB-4C3FBC3CD7AC}"/>
                </a:ext>
              </a:extLst>
            </p:cNvPr>
            <p:cNvCxnSpPr>
              <a:cxnSpLocks/>
              <a:stCxn id="9" idx="7"/>
            </p:cNvCxnSpPr>
            <p:nvPr/>
          </p:nvCxnSpPr>
          <p:spPr>
            <a:xfrm flipV="1">
              <a:off x="2602259" y="2153168"/>
              <a:ext cx="1140928" cy="44962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67784DCC-ABA9-45A8-93DB-80DE15154379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2712285" y="2842990"/>
              <a:ext cx="951276" cy="819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5D1B9935-C87E-4636-BB17-81C48D740E20}"/>
                </a:ext>
              </a:extLst>
            </p:cNvPr>
            <p:cNvCxnSpPr>
              <a:cxnSpLocks/>
            </p:cNvCxnSpPr>
            <p:nvPr/>
          </p:nvCxnSpPr>
          <p:spPr>
            <a:xfrm>
              <a:off x="2712285" y="3255719"/>
              <a:ext cx="1048399" cy="74076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978985D3-1B53-4DCA-8B94-9EC1EF640C67}"/>
                </a:ext>
              </a:extLst>
            </p:cNvPr>
            <p:cNvSpPr txBox="1"/>
            <p:nvPr/>
          </p:nvSpPr>
          <p:spPr>
            <a:xfrm>
              <a:off x="2909582" y="2742145"/>
              <a:ext cx="34677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500" b="1" dirty="0">
                  <a:solidFill>
                    <a:srgbClr val="FF0000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>
                  <a:extLst>
                    <a:ext uri="{FF2B5EF4-FFF2-40B4-BE49-F238E27FC236}">
                      <a16:creationId xmlns:a16="http://schemas.microsoft.com/office/drawing/2014/main" id="{92FD6896-3C58-4293-89BC-CFF3291428CC}"/>
                    </a:ext>
                  </a:extLst>
                </p:cNvPr>
                <p:cNvSpPr txBox="1"/>
                <p:nvPr/>
              </p:nvSpPr>
              <p:spPr>
                <a:xfrm rot="1896146">
                  <a:off x="3079840" y="3169482"/>
                  <a:ext cx="538824" cy="336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s-A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oMath>
                    </m:oMathPara>
                  </a14:m>
                  <a:endParaRPr lang="es-AR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CuadroTexto 50">
                  <a:extLst>
                    <a:ext uri="{FF2B5EF4-FFF2-40B4-BE49-F238E27FC236}">
                      <a16:creationId xmlns:a16="http://schemas.microsoft.com/office/drawing/2014/main" id="{92FD6896-3C58-4293-89BC-CFF3291428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6146">
                  <a:off x="3079840" y="3169482"/>
                  <a:ext cx="538824" cy="336887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uadroTexto 52">
                  <a:extLst>
                    <a:ext uri="{FF2B5EF4-FFF2-40B4-BE49-F238E27FC236}">
                      <a16:creationId xmlns:a16="http://schemas.microsoft.com/office/drawing/2014/main" id="{D67FDAD6-F891-4F87-9CBE-DB021F9EB142}"/>
                    </a:ext>
                  </a:extLst>
                </p:cNvPr>
                <p:cNvSpPr txBox="1"/>
                <p:nvPr/>
              </p:nvSpPr>
              <p:spPr>
                <a:xfrm>
                  <a:off x="3001038" y="2453865"/>
                  <a:ext cx="53882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s-A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s-A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s-AR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CuadroTexto 52">
                  <a:extLst>
                    <a:ext uri="{FF2B5EF4-FFF2-40B4-BE49-F238E27FC236}">
                      <a16:creationId xmlns:a16="http://schemas.microsoft.com/office/drawing/2014/main" id="{D67FDAD6-F891-4F87-9CBE-DB021F9EB1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1038" y="2453865"/>
                  <a:ext cx="538824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2000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>
                  <a:extLst>
                    <a:ext uri="{FF2B5EF4-FFF2-40B4-BE49-F238E27FC236}">
                      <a16:creationId xmlns:a16="http://schemas.microsoft.com/office/drawing/2014/main" id="{18755619-0877-450D-AC07-2A52B69B828D}"/>
                    </a:ext>
                  </a:extLst>
                </p:cNvPr>
                <p:cNvSpPr txBox="1"/>
                <p:nvPr/>
              </p:nvSpPr>
              <p:spPr>
                <a:xfrm rot="20328949">
                  <a:off x="2873608" y="1988377"/>
                  <a:ext cx="53882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s-A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s-A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s-AR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CuadroTexto 53">
                  <a:extLst>
                    <a:ext uri="{FF2B5EF4-FFF2-40B4-BE49-F238E27FC236}">
                      <a16:creationId xmlns:a16="http://schemas.microsoft.com/office/drawing/2014/main" id="{18755619-0877-450D-AC07-2A52B69B82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28949">
                  <a:off x="2873608" y="1988377"/>
                  <a:ext cx="538824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F3A47760-CCF1-44A7-B4A5-25E84A41C8AD}"/>
                </a:ext>
              </a:extLst>
            </p:cNvPr>
            <p:cNvSpPr/>
            <p:nvPr/>
          </p:nvSpPr>
          <p:spPr>
            <a:xfrm>
              <a:off x="3805027" y="1698603"/>
              <a:ext cx="751307" cy="67937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/>
                <a:t>1</a:t>
              </a:r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CFD52896-E362-4EE0-9A81-CCC4727A3C26}"/>
                </a:ext>
              </a:extLst>
            </p:cNvPr>
            <p:cNvSpPr/>
            <p:nvPr/>
          </p:nvSpPr>
          <p:spPr>
            <a:xfrm>
              <a:off x="3789972" y="2480695"/>
              <a:ext cx="751307" cy="67937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/>
                <a:t>2</a:t>
              </a:r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D5A43DB3-FFEA-4444-BC3D-9509CCC1E51F}"/>
                </a:ext>
              </a:extLst>
            </p:cNvPr>
            <p:cNvSpPr/>
            <p:nvPr/>
          </p:nvSpPr>
          <p:spPr>
            <a:xfrm>
              <a:off x="3815036" y="3656796"/>
              <a:ext cx="751307" cy="67937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/>
                <a:t>j</a:t>
              </a:r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54187F48-53BF-46AD-8021-1CC195775B14}"/>
              </a:ext>
            </a:extLst>
          </p:cNvPr>
          <p:cNvGrpSpPr/>
          <p:nvPr/>
        </p:nvGrpSpPr>
        <p:grpSpPr>
          <a:xfrm>
            <a:off x="0" y="1607919"/>
            <a:ext cx="2071004" cy="2637571"/>
            <a:chOff x="0" y="1607919"/>
            <a:chExt cx="2071004" cy="2637571"/>
          </a:xfrm>
        </p:grpSpPr>
        <p:cxnSp>
          <p:nvCxnSpPr>
            <p:cNvPr id="4" name="Conector recto de flecha 3">
              <a:extLst>
                <a:ext uri="{FF2B5EF4-FFF2-40B4-BE49-F238E27FC236}">
                  <a16:creationId xmlns:a16="http://schemas.microsoft.com/office/drawing/2014/main" id="{C125EB9E-5A24-435A-AEA8-1C2B99A6044E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784087" y="2153168"/>
              <a:ext cx="1286917" cy="449626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>
                  <a:extLst>
                    <a:ext uri="{FF2B5EF4-FFF2-40B4-BE49-F238E27FC236}">
                      <a16:creationId xmlns:a16="http://schemas.microsoft.com/office/drawing/2014/main" id="{72B263DB-EA97-46B2-B4B8-C715E63A420D}"/>
                    </a:ext>
                  </a:extLst>
                </p:cNvPr>
                <p:cNvSpPr txBox="1"/>
                <p:nvPr/>
              </p:nvSpPr>
              <p:spPr>
                <a:xfrm rot="1132839">
                  <a:off x="1302420" y="1999280"/>
                  <a:ext cx="53882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0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s-AR" sz="20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s-AR" sz="20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s-AR" sz="2000" b="1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CuadroTexto 34">
                  <a:extLst>
                    <a:ext uri="{FF2B5EF4-FFF2-40B4-BE49-F238E27FC236}">
                      <a16:creationId xmlns:a16="http://schemas.microsoft.com/office/drawing/2014/main" id="{72B263DB-EA97-46B2-B4B8-C715E63A4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132839">
                  <a:off x="1302420" y="1999280"/>
                  <a:ext cx="538824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990" b="-10390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ACD8A7D8-DE51-4DC7-A15C-B330B91B85A1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883182" y="2842990"/>
              <a:ext cx="1077796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738AEA1D-B319-4AD7-A8FD-204613E3D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3182" y="3255719"/>
              <a:ext cx="1187822" cy="707414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>
                  <a:extLst>
                    <a:ext uri="{FF2B5EF4-FFF2-40B4-BE49-F238E27FC236}">
                      <a16:creationId xmlns:a16="http://schemas.microsoft.com/office/drawing/2014/main" id="{D458F58F-B0CD-4284-8AE1-61B0F41653DE}"/>
                    </a:ext>
                  </a:extLst>
                </p:cNvPr>
                <p:cNvSpPr txBox="1"/>
                <p:nvPr/>
              </p:nvSpPr>
              <p:spPr>
                <a:xfrm>
                  <a:off x="1207681" y="2457758"/>
                  <a:ext cx="53882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0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s-AR" sz="20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s-AR" sz="20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s-AR" sz="2000" b="1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>
                  <a:extLst>
                    <a:ext uri="{FF2B5EF4-FFF2-40B4-BE49-F238E27FC236}">
                      <a16:creationId xmlns:a16="http://schemas.microsoft.com/office/drawing/2014/main" id="{D458F58F-B0CD-4284-8AE1-61B0F41653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7681" y="2457758"/>
                  <a:ext cx="538824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19608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>
                  <a:extLst>
                    <a:ext uri="{FF2B5EF4-FFF2-40B4-BE49-F238E27FC236}">
                      <a16:creationId xmlns:a16="http://schemas.microsoft.com/office/drawing/2014/main" id="{57A9A65B-44E9-4FDC-B881-9CE6F1B31EEA}"/>
                    </a:ext>
                  </a:extLst>
                </p:cNvPr>
                <p:cNvSpPr txBox="1"/>
                <p:nvPr/>
              </p:nvSpPr>
              <p:spPr>
                <a:xfrm rot="20553305">
                  <a:off x="1169668" y="3156205"/>
                  <a:ext cx="538824" cy="336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0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s-AR" sz="20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𝒋𝒊</m:t>
                            </m:r>
                          </m:sub>
                        </m:sSub>
                      </m:oMath>
                    </m:oMathPara>
                  </a14:m>
                  <a:endParaRPr lang="es-AR" sz="2000" b="1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CuadroTexto 44">
                  <a:extLst>
                    <a:ext uri="{FF2B5EF4-FFF2-40B4-BE49-F238E27FC236}">
                      <a16:creationId xmlns:a16="http://schemas.microsoft.com/office/drawing/2014/main" id="{57A9A65B-44E9-4FDC-B881-9CE6F1B31E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553305">
                  <a:off x="1169668" y="3156205"/>
                  <a:ext cx="538824" cy="336887"/>
                </a:xfrm>
                <a:prstGeom prst="rect">
                  <a:avLst/>
                </a:prstGeom>
                <a:blipFill>
                  <a:blip r:embed="rId10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784AD75F-9872-4815-AAE1-07CBB4961B51}"/>
                </a:ext>
              </a:extLst>
            </p:cNvPr>
            <p:cNvSpPr txBox="1"/>
            <p:nvPr/>
          </p:nvSpPr>
          <p:spPr>
            <a:xfrm>
              <a:off x="1262407" y="2754629"/>
              <a:ext cx="34677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500" b="1" dirty="0">
                  <a:solidFill>
                    <a:srgbClr val="00B0F0"/>
                  </a:solidFill>
                </a:rPr>
                <a:t>…</a:t>
              </a:r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27F387E6-40C3-44B4-9394-12F2B48B2CD8}"/>
                </a:ext>
              </a:extLst>
            </p:cNvPr>
            <p:cNvSpPr/>
            <p:nvPr/>
          </p:nvSpPr>
          <p:spPr>
            <a:xfrm>
              <a:off x="15055" y="1607919"/>
              <a:ext cx="751307" cy="679378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/>
                <a:t>1</a:t>
              </a:r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3A3B1740-6823-47A0-A47E-90D280B7475E}"/>
                </a:ext>
              </a:extLst>
            </p:cNvPr>
            <p:cNvSpPr/>
            <p:nvPr/>
          </p:nvSpPr>
          <p:spPr>
            <a:xfrm>
              <a:off x="0" y="2390011"/>
              <a:ext cx="751307" cy="679378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/>
                <a:t>2</a:t>
              </a:r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55ADAD90-3CB4-4D1F-B81C-83635B8B7E54}"/>
                </a:ext>
              </a:extLst>
            </p:cNvPr>
            <p:cNvSpPr/>
            <p:nvPr/>
          </p:nvSpPr>
          <p:spPr>
            <a:xfrm>
              <a:off x="25064" y="3566112"/>
              <a:ext cx="751307" cy="679378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/>
                <a:t>j</a:t>
              </a:r>
            </a:p>
          </p:txBody>
        </p: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6338F521-D765-43CF-BE1F-3E5D7F93AA08}"/>
              </a:ext>
            </a:extLst>
          </p:cNvPr>
          <p:cNvSpPr txBox="1"/>
          <p:nvPr/>
        </p:nvSpPr>
        <p:spPr>
          <a:xfrm>
            <a:off x="4785264" y="3350154"/>
            <a:ext cx="39421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>
                <a:solidFill>
                  <a:srgbClr val="FF0000"/>
                </a:solidFill>
              </a:rPr>
              <a:t>¡Pero con esto surge el mismo </a:t>
            </a:r>
          </a:p>
          <a:p>
            <a:r>
              <a:rPr lang="es-AR" sz="1800" b="1" dirty="0">
                <a:solidFill>
                  <a:srgbClr val="FF0000"/>
                </a:solidFill>
              </a:rPr>
              <a:t>problema B!</a:t>
            </a:r>
          </a:p>
          <a:p>
            <a:endParaRPr lang="es-AR" sz="1800" b="1" dirty="0">
              <a:solidFill>
                <a:srgbClr val="FF0000"/>
              </a:solidFill>
            </a:endParaRPr>
          </a:p>
          <a:p>
            <a:r>
              <a:rPr lang="es-AR" sz="1800" b="1" dirty="0">
                <a:solidFill>
                  <a:srgbClr val="FF0000"/>
                </a:solidFill>
              </a:rPr>
              <a:t>¿Cómo le digo qué arcos existen?</a:t>
            </a:r>
          </a:p>
        </p:txBody>
      </p:sp>
    </p:spTree>
    <p:extLst>
      <p:ext uri="{BB962C8B-B14F-4D97-AF65-F5344CB8AC3E}">
        <p14:creationId xmlns:p14="http://schemas.microsoft.com/office/powerpoint/2010/main" val="344118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7" grpId="0"/>
      <p:bldP spid="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Formalización del camino más corto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57809DB5-AAB7-4BC7-ACC1-7649DE11F929}"/>
              </a:ext>
            </a:extLst>
          </p:cNvPr>
          <p:cNvSpPr txBox="1"/>
          <p:nvPr/>
        </p:nvSpPr>
        <p:spPr>
          <a:xfrm>
            <a:off x="107245" y="1250549"/>
            <a:ext cx="3352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>
                <a:solidFill>
                  <a:srgbClr val="FF0000"/>
                </a:solidFill>
              </a:rPr>
              <a:t>Generalización del grafo sin ciclos: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E40F6AA-6471-4839-9606-A0F231D4BD74}"/>
              </a:ext>
            </a:extLst>
          </p:cNvPr>
          <p:cNvGrpSpPr/>
          <p:nvPr/>
        </p:nvGrpSpPr>
        <p:grpSpPr>
          <a:xfrm>
            <a:off x="227441" y="2114828"/>
            <a:ext cx="4628023" cy="1981910"/>
            <a:chOff x="1434449" y="1776274"/>
            <a:chExt cx="6662416" cy="2630648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0787E045-0935-40D6-A067-E138EFA6962C}"/>
                </a:ext>
              </a:extLst>
            </p:cNvPr>
            <p:cNvSpPr/>
            <p:nvPr/>
          </p:nvSpPr>
          <p:spPr>
            <a:xfrm>
              <a:off x="1434449" y="2645584"/>
              <a:ext cx="692297" cy="72310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ED84E78-6AEA-47B0-95AD-8516D0146BE7}"/>
                </a:ext>
              </a:extLst>
            </p:cNvPr>
            <p:cNvSpPr/>
            <p:nvPr/>
          </p:nvSpPr>
          <p:spPr>
            <a:xfrm>
              <a:off x="4215728" y="3683816"/>
              <a:ext cx="692297" cy="723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/>
                <a:t>C</a:t>
              </a:r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8F6277BB-BA83-46E6-AEE3-5275B33CC572}"/>
                </a:ext>
              </a:extLst>
            </p:cNvPr>
            <p:cNvSpPr/>
            <p:nvPr/>
          </p:nvSpPr>
          <p:spPr>
            <a:xfrm>
              <a:off x="5405843" y="1776274"/>
              <a:ext cx="692297" cy="723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/>
                <a:t>D</a:t>
              </a:r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47A97E73-7579-4ECB-AA74-149B6F4615F5}"/>
                </a:ext>
              </a:extLst>
            </p:cNvPr>
            <p:cNvSpPr/>
            <p:nvPr/>
          </p:nvSpPr>
          <p:spPr>
            <a:xfrm>
              <a:off x="7404568" y="2645584"/>
              <a:ext cx="692297" cy="72310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BDEE78E0-F82F-43E2-AD3E-CD50AD6E9304}"/>
                </a:ext>
              </a:extLst>
            </p:cNvPr>
            <p:cNvSpPr/>
            <p:nvPr/>
          </p:nvSpPr>
          <p:spPr>
            <a:xfrm>
              <a:off x="3192175" y="1776276"/>
              <a:ext cx="692297" cy="723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/>
                <a:t>B</a:t>
              </a:r>
            </a:p>
          </p:txBody>
        </p:sp>
        <p:cxnSp>
          <p:nvCxnSpPr>
            <p:cNvPr id="55" name="Conector recto de flecha 54">
              <a:extLst>
                <a:ext uri="{FF2B5EF4-FFF2-40B4-BE49-F238E27FC236}">
                  <a16:creationId xmlns:a16="http://schemas.microsoft.com/office/drawing/2014/main" id="{6E8BEA81-9AFF-469B-B86E-6816D601917A}"/>
                </a:ext>
              </a:extLst>
            </p:cNvPr>
            <p:cNvCxnSpPr>
              <a:cxnSpLocks/>
              <a:stCxn id="50" idx="0"/>
              <a:endCxn id="54" idx="1"/>
            </p:cNvCxnSpPr>
            <p:nvPr/>
          </p:nvCxnSpPr>
          <p:spPr>
            <a:xfrm flipV="1">
              <a:off x="1780598" y="1882172"/>
              <a:ext cx="1512962" cy="76341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9549B7F2-2534-48E2-9280-E319EA554B33}"/>
                </a:ext>
              </a:extLst>
            </p:cNvPr>
            <p:cNvCxnSpPr>
              <a:cxnSpLocks/>
              <a:stCxn id="51" idx="6"/>
              <a:endCxn id="53" idx="4"/>
            </p:cNvCxnSpPr>
            <p:nvPr/>
          </p:nvCxnSpPr>
          <p:spPr>
            <a:xfrm flipV="1">
              <a:off x="4908025" y="3368690"/>
              <a:ext cx="2842692" cy="676679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>
              <a:extLst>
                <a:ext uri="{FF2B5EF4-FFF2-40B4-BE49-F238E27FC236}">
                  <a16:creationId xmlns:a16="http://schemas.microsoft.com/office/drawing/2014/main" id="{D75A91AA-55E2-41B9-94EC-09CFFD02CAEB}"/>
                </a:ext>
              </a:extLst>
            </p:cNvPr>
            <p:cNvCxnSpPr>
              <a:cxnSpLocks/>
              <a:stCxn id="54" idx="5"/>
              <a:endCxn id="51" idx="0"/>
            </p:cNvCxnSpPr>
            <p:nvPr/>
          </p:nvCxnSpPr>
          <p:spPr>
            <a:xfrm>
              <a:off x="3783087" y="2393486"/>
              <a:ext cx="778790" cy="129033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FCD30560-460B-44E5-8160-2EE529BAEDE5}"/>
                </a:ext>
              </a:extLst>
            </p:cNvPr>
            <p:cNvCxnSpPr>
              <a:cxnSpLocks/>
              <a:stCxn id="50" idx="4"/>
            </p:cNvCxnSpPr>
            <p:nvPr/>
          </p:nvCxnSpPr>
          <p:spPr>
            <a:xfrm>
              <a:off x="1780598" y="3368690"/>
              <a:ext cx="2435130" cy="676679"/>
            </a:xfrm>
            <a:prstGeom prst="straightConnector1">
              <a:avLst/>
            </a:prstGeom>
            <a:ln w="57150">
              <a:solidFill>
                <a:srgbClr val="00B0F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16E76857-F54F-4027-91A1-A9ADC9D04AC5}"/>
                </a:ext>
              </a:extLst>
            </p:cNvPr>
            <p:cNvCxnSpPr>
              <a:cxnSpLocks/>
              <a:stCxn id="54" idx="7"/>
              <a:endCxn id="52" idx="1"/>
            </p:cNvCxnSpPr>
            <p:nvPr/>
          </p:nvCxnSpPr>
          <p:spPr>
            <a:xfrm flipV="1">
              <a:off x="3783087" y="1882170"/>
              <a:ext cx="1724141" cy="2"/>
            </a:xfrm>
            <a:prstGeom prst="straightConnector1">
              <a:avLst/>
            </a:prstGeom>
            <a:ln w="57150">
              <a:solidFill>
                <a:srgbClr val="00B0F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9B544EE0-09EC-44DE-A963-2E6566D60008}"/>
                </a:ext>
              </a:extLst>
            </p:cNvPr>
            <p:cNvCxnSpPr>
              <a:cxnSpLocks/>
              <a:stCxn id="52" idx="7"/>
              <a:endCxn id="53" idx="0"/>
            </p:cNvCxnSpPr>
            <p:nvPr/>
          </p:nvCxnSpPr>
          <p:spPr>
            <a:xfrm>
              <a:off x="5996755" y="1882170"/>
              <a:ext cx="1753962" cy="763414"/>
            </a:xfrm>
            <a:prstGeom prst="straightConnector1">
              <a:avLst/>
            </a:prstGeom>
            <a:ln w="57150">
              <a:solidFill>
                <a:srgbClr val="00B0F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DB1B91DF-99F2-42B1-A11A-B258F2F1EDEB}"/>
                </a:ext>
              </a:extLst>
            </p:cNvPr>
            <p:cNvCxnSpPr>
              <a:cxnSpLocks/>
              <a:stCxn id="52" idx="3"/>
              <a:endCxn id="50" idx="6"/>
            </p:cNvCxnSpPr>
            <p:nvPr/>
          </p:nvCxnSpPr>
          <p:spPr>
            <a:xfrm flipH="1">
              <a:off x="2126746" y="2393484"/>
              <a:ext cx="3380482" cy="613653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8F2C6879-A997-4F09-A101-230B6FB918BB}"/>
                </a:ext>
              </a:extLst>
            </p:cNvPr>
            <p:cNvCxnSpPr>
              <a:cxnSpLocks/>
              <a:stCxn id="53" idx="2"/>
              <a:endCxn id="50" idx="6"/>
            </p:cNvCxnSpPr>
            <p:nvPr/>
          </p:nvCxnSpPr>
          <p:spPr>
            <a:xfrm flipH="1">
              <a:off x="2126746" y="3007137"/>
              <a:ext cx="5277822" cy="0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1442DDF0-12E3-41C6-8676-9BE8506C2720}"/>
                </a:ext>
              </a:extLst>
            </p:cNvPr>
            <p:cNvCxnSpPr>
              <a:cxnSpLocks/>
              <a:stCxn id="53" idx="2"/>
              <a:endCxn id="54" idx="5"/>
            </p:cNvCxnSpPr>
            <p:nvPr/>
          </p:nvCxnSpPr>
          <p:spPr>
            <a:xfrm flipH="1" flipV="1">
              <a:off x="3783087" y="2393486"/>
              <a:ext cx="3621481" cy="613651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81ED00BA-2A5E-4ABD-A295-05EF8D25C36F}"/>
                </a:ext>
              </a:extLst>
            </p:cNvPr>
            <p:cNvCxnSpPr>
              <a:cxnSpLocks/>
              <a:stCxn id="51" idx="7"/>
              <a:endCxn id="52" idx="4"/>
            </p:cNvCxnSpPr>
            <p:nvPr/>
          </p:nvCxnSpPr>
          <p:spPr>
            <a:xfrm flipV="1">
              <a:off x="4806640" y="2499380"/>
              <a:ext cx="945352" cy="1290332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0188D47D-A1D7-4A2D-B0AD-1072110FB74C}"/>
                </a:ext>
              </a:extLst>
            </p:cNvPr>
            <p:cNvCxnSpPr>
              <a:cxnSpLocks/>
              <a:stCxn id="54" idx="2"/>
              <a:endCxn id="50" idx="7"/>
            </p:cNvCxnSpPr>
            <p:nvPr/>
          </p:nvCxnSpPr>
          <p:spPr>
            <a:xfrm flipH="1">
              <a:off x="2025361" y="2137829"/>
              <a:ext cx="1166814" cy="613651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5D346926-3835-49EB-9701-B2EF645B5EBF}"/>
                </a:ext>
              </a:extLst>
            </p:cNvPr>
            <p:cNvCxnSpPr>
              <a:cxnSpLocks/>
              <a:stCxn id="51" idx="1"/>
              <a:endCxn id="50" idx="5"/>
            </p:cNvCxnSpPr>
            <p:nvPr/>
          </p:nvCxnSpPr>
          <p:spPr>
            <a:xfrm flipH="1" flipV="1">
              <a:off x="2025361" y="3262794"/>
              <a:ext cx="2291752" cy="526918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>
              <a:extLst>
                <a:ext uri="{FF2B5EF4-FFF2-40B4-BE49-F238E27FC236}">
                  <a16:creationId xmlns:a16="http://schemas.microsoft.com/office/drawing/2014/main" id="{E03F1946-3F04-4EAE-B8E8-6E08D1D90BD4}"/>
                </a:ext>
              </a:extLst>
            </p:cNvPr>
            <p:cNvCxnSpPr>
              <a:cxnSpLocks/>
              <a:stCxn id="53" idx="3"/>
              <a:endCxn id="51" idx="7"/>
            </p:cNvCxnSpPr>
            <p:nvPr/>
          </p:nvCxnSpPr>
          <p:spPr>
            <a:xfrm flipH="1">
              <a:off x="4806640" y="3262794"/>
              <a:ext cx="2699313" cy="526918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>
              <a:extLst>
                <a:ext uri="{FF2B5EF4-FFF2-40B4-BE49-F238E27FC236}">
                  <a16:creationId xmlns:a16="http://schemas.microsoft.com/office/drawing/2014/main" id="{EED1BEA3-0BC8-4684-B3AB-C687F0962E6D}"/>
                </a:ext>
              </a:extLst>
            </p:cNvPr>
            <p:cNvCxnSpPr>
              <a:cxnSpLocks/>
              <a:stCxn id="53" idx="1"/>
              <a:endCxn id="52" idx="6"/>
            </p:cNvCxnSpPr>
            <p:nvPr/>
          </p:nvCxnSpPr>
          <p:spPr>
            <a:xfrm flipH="1" flipV="1">
              <a:off x="6098140" y="2137827"/>
              <a:ext cx="1407813" cy="613653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de flecha 76">
              <a:extLst>
                <a:ext uri="{FF2B5EF4-FFF2-40B4-BE49-F238E27FC236}">
                  <a16:creationId xmlns:a16="http://schemas.microsoft.com/office/drawing/2014/main" id="{459E9C18-CDDB-4608-A77F-04FBC5D095F0}"/>
                </a:ext>
              </a:extLst>
            </p:cNvPr>
            <p:cNvCxnSpPr>
              <a:cxnSpLocks/>
              <a:stCxn id="52" idx="2"/>
              <a:endCxn id="54" idx="6"/>
            </p:cNvCxnSpPr>
            <p:nvPr/>
          </p:nvCxnSpPr>
          <p:spPr>
            <a:xfrm flipH="1">
              <a:off x="3884472" y="2137827"/>
              <a:ext cx="1521371" cy="2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de flecha 79">
              <a:extLst>
                <a:ext uri="{FF2B5EF4-FFF2-40B4-BE49-F238E27FC236}">
                  <a16:creationId xmlns:a16="http://schemas.microsoft.com/office/drawing/2014/main" id="{98E24A52-6E24-4CF4-B914-84143A5247C2}"/>
                </a:ext>
              </a:extLst>
            </p:cNvPr>
            <p:cNvCxnSpPr>
              <a:cxnSpLocks/>
              <a:stCxn id="51" idx="1"/>
              <a:endCxn id="54" idx="4"/>
            </p:cNvCxnSpPr>
            <p:nvPr/>
          </p:nvCxnSpPr>
          <p:spPr>
            <a:xfrm flipH="1" flipV="1">
              <a:off x="3538324" y="2499382"/>
              <a:ext cx="778789" cy="1290330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D176EC0-806C-4327-B4CE-4F7874361546}"/>
                  </a:ext>
                </a:extLst>
              </p:cNvPr>
              <p:cNvSpPr txBox="1"/>
              <p:nvPr/>
            </p:nvSpPr>
            <p:spPr>
              <a:xfrm>
                <a:off x="5425537" y="1836101"/>
                <a:ext cx="2961836" cy="1715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s-AR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e>
                            <m:r>
                              <a:rPr lang="es-AR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e>
                            <m:r>
                              <a:rPr lang="es-AR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e>
                            <m:r>
                              <a:rPr lang="es-AR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e>
                            <m:r>
                              <a:rPr lang="es-AR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mr>
                        <m:mr>
                          <m:e>
                            <m:r>
                              <a:rPr lang="es-AR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s-A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s-A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>
                            <m:r>
                              <a:rPr lang="es-AR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e>
                            <m:r>
                              <a:rPr lang="es-AR" sz="20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s-AR" sz="20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s-AR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s-AR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>
                            <m:r>
                              <a:rPr lang="es-AR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s-A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mr>
                        <m:mr>
                          <m:e>
                            <m:r>
                              <a:rPr lang="es-AR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s-A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mr>
                        <m:mr>
                          <m:e>
                            <m:r>
                              <a:rPr lang="es-AR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s-AR" sz="2000" b="1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D176EC0-806C-4327-B4CE-4F7874361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537" y="1836101"/>
                <a:ext cx="2961836" cy="1715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E7F5C87F-C286-4C3D-901C-148D9E74844E}"/>
                  </a:ext>
                </a:extLst>
              </p:cNvPr>
              <p:cNvSpPr/>
              <p:nvPr/>
            </p:nvSpPr>
            <p:spPr>
              <a:xfrm>
                <a:off x="4005821" y="3859325"/>
                <a:ext cx="4908588" cy="1074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   </m:t>
                          </m:r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𝒊𝒋</m:t>
                          </m:r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⊂</m:t>
                          </m:r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AR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e>
                      </m:nary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    </m:t>
                          </m:r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𝒋𝒊</m:t>
                          </m:r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⊂</m:t>
                          </m:r>
                          <m:r>
                            <a:rPr lang="es-AR" sz="2500" b="1" i="1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sz="25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5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AR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𝒋𝒊</m:t>
                              </m:r>
                            </m:sub>
                          </m:sSub>
                        </m:e>
                      </m:nary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; </m:t>
                      </m:r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s-AR" sz="2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E7F5C87F-C286-4C3D-901C-148D9E748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821" y="3859325"/>
                <a:ext cx="4908588" cy="1074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41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Formalización del camino más corto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17DC5EFD-088A-4AE2-9C28-2C0A52E940F0}"/>
              </a:ext>
            </a:extLst>
          </p:cNvPr>
          <p:cNvSpPr/>
          <p:nvPr/>
        </p:nvSpPr>
        <p:spPr>
          <a:xfrm>
            <a:off x="1177417" y="3310885"/>
            <a:ext cx="722202" cy="7105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0900A64-2745-40ED-B5C2-223A965154C5}"/>
              </a:ext>
            </a:extLst>
          </p:cNvPr>
          <p:cNvSpPr/>
          <p:nvPr/>
        </p:nvSpPr>
        <p:spPr>
          <a:xfrm>
            <a:off x="4078841" y="4331092"/>
            <a:ext cx="722202" cy="710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C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3908366-4C9E-4EAC-8E3B-1E8E5BF364E5}"/>
              </a:ext>
            </a:extLst>
          </p:cNvPr>
          <p:cNvSpPr/>
          <p:nvPr/>
        </p:nvSpPr>
        <p:spPr>
          <a:xfrm>
            <a:off x="5320367" y="2456667"/>
            <a:ext cx="722202" cy="710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D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30BC8A3-D32E-4812-BE98-4E59B14EB0C4}"/>
              </a:ext>
            </a:extLst>
          </p:cNvPr>
          <p:cNvSpPr/>
          <p:nvPr/>
        </p:nvSpPr>
        <p:spPr>
          <a:xfrm>
            <a:off x="7405433" y="3310885"/>
            <a:ext cx="722202" cy="7105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4F17067-656B-41B1-8282-0C8A69A65045}"/>
              </a:ext>
            </a:extLst>
          </p:cNvPr>
          <p:cNvSpPr/>
          <p:nvPr/>
        </p:nvSpPr>
        <p:spPr>
          <a:xfrm>
            <a:off x="3011073" y="2456668"/>
            <a:ext cx="722202" cy="710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B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C125EB9E-5A24-435A-AEA8-1C2B99A6044E}"/>
              </a:ext>
            </a:extLst>
          </p:cNvPr>
          <p:cNvCxnSpPr>
            <a:cxnSpLocks/>
            <a:stCxn id="2" idx="7"/>
            <a:endCxn id="9" idx="2"/>
          </p:cNvCxnSpPr>
          <p:nvPr/>
        </p:nvCxnSpPr>
        <p:spPr>
          <a:xfrm flipV="1">
            <a:off x="1793855" y="2811945"/>
            <a:ext cx="1217218" cy="60299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BC004DF-CE72-48B7-BFFE-514DA4FBDF31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>
            <a:off x="1793855" y="3917380"/>
            <a:ext cx="2284986" cy="7689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0AF7C9F-2664-45CA-90FB-4C3FBC3CD7AC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733275" y="2811944"/>
            <a:ext cx="1587092" cy="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74B46CD-8F9D-4F95-AA57-C5DD69B75122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6042569" y="2811944"/>
            <a:ext cx="1468628" cy="60299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49E42EE-357D-4870-BF42-D78F612CE173}"/>
              </a:ext>
            </a:extLst>
          </p:cNvPr>
          <p:cNvCxnSpPr>
            <a:cxnSpLocks/>
            <a:stCxn id="6" idx="6"/>
            <a:endCxn id="8" idx="3"/>
          </p:cNvCxnSpPr>
          <p:nvPr/>
        </p:nvCxnSpPr>
        <p:spPr>
          <a:xfrm flipV="1">
            <a:off x="4801043" y="3917380"/>
            <a:ext cx="2710154" cy="7689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3FB005D7-7D57-4122-ADA9-5CC9C4A4C243}"/>
                  </a:ext>
                </a:extLst>
              </p:cNvPr>
              <p:cNvSpPr txBox="1"/>
              <p:nvPr/>
            </p:nvSpPr>
            <p:spPr>
              <a:xfrm rot="20035170">
                <a:off x="1965343" y="2795958"/>
                <a:ext cx="5043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𝑨𝑩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3FB005D7-7D57-4122-ADA9-5CC9C4A4C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35170">
                <a:off x="1965343" y="2795958"/>
                <a:ext cx="504369" cy="307777"/>
              </a:xfrm>
              <a:prstGeom prst="rect">
                <a:avLst/>
              </a:prstGeom>
              <a:blipFill>
                <a:blip r:embed="rId3"/>
                <a:stretch>
                  <a:fillRect l="-7143" r="-7143" b="-1097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26CD5F69-3D07-4900-8BF8-81490B4E1A62}"/>
                  </a:ext>
                </a:extLst>
              </p:cNvPr>
              <p:cNvSpPr txBox="1"/>
              <p:nvPr/>
            </p:nvSpPr>
            <p:spPr>
              <a:xfrm rot="1117943">
                <a:off x="2679924" y="3922616"/>
                <a:ext cx="4867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𝑨𝑪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26CD5F69-3D07-4900-8BF8-81490B4E1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17943">
                <a:off x="2679924" y="3922616"/>
                <a:ext cx="486736" cy="307777"/>
              </a:xfrm>
              <a:prstGeom prst="rect">
                <a:avLst/>
              </a:prstGeom>
              <a:blipFill>
                <a:blip r:embed="rId4"/>
                <a:stretch>
                  <a:fillRect l="-10753" b="-1486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F01125F8-87F6-4273-A0EB-BA498465C51B}"/>
                  </a:ext>
                </a:extLst>
              </p:cNvPr>
              <p:cNvSpPr txBox="1"/>
              <p:nvPr/>
            </p:nvSpPr>
            <p:spPr>
              <a:xfrm rot="20634092">
                <a:off x="5618591" y="4006485"/>
                <a:ext cx="4867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𝑪𝑬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F01125F8-87F6-4273-A0EB-BA498465C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34092">
                <a:off x="5618591" y="4006485"/>
                <a:ext cx="486736" cy="307777"/>
              </a:xfrm>
              <a:prstGeom prst="rect">
                <a:avLst/>
              </a:prstGeom>
              <a:blipFill>
                <a:blip r:embed="rId5"/>
                <a:stretch>
                  <a:fillRect l="-8791" r="-6593" b="-1126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72B263DB-EA97-46B2-B4B8-C715E63A420D}"/>
                  </a:ext>
                </a:extLst>
              </p:cNvPr>
              <p:cNvSpPr txBox="1"/>
              <p:nvPr/>
            </p:nvSpPr>
            <p:spPr>
              <a:xfrm>
                <a:off x="4241801" y="2435635"/>
                <a:ext cx="51795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𝑩𝑫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72B263DB-EA97-46B2-B4B8-C715E63A4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801" y="2435635"/>
                <a:ext cx="517950" cy="307777"/>
              </a:xfrm>
              <a:prstGeom prst="rect">
                <a:avLst/>
              </a:prstGeom>
              <a:blipFill>
                <a:blip r:embed="rId6"/>
                <a:stretch>
                  <a:fillRect l="-11765" r="-4706" b="-22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AA698F54-3B76-420D-85E9-B3F8AD9EB85D}"/>
                  </a:ext>
                </a:extLst>
              </p:cNvPr>
              <p:cNvSpPr txBox="1"/>
              <p:nvPr/>
            </p:nvSpPr>
            <p:spPr>
              <a:xfrm rot="1316458">
                <a:off x="6522236" y="2722583"/>
                <a:ext cx="5107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𝑫𝑬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AA698F54-3B76-420D-85E9-B3F8AD9EB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16458">
                <a:off x="6522236" y="2722583"/>
                <a:ext cx="510781" cy="307777"/>
              </a:xfrm>
              <a:prstGeom prst="rect">
                <a:avLst/>
              </a:prstGeom>
              <a:blipFill>
                <a:blip r:embed="rId7"/>
                <a:stretch>
                  <a:fillRect l="-10204" b="-1392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90A4D9D-EE9F-4F07-99E1-EDFEA96E6EBA}"/>
              </a:ext>
            </a:extLst>
          </p:cNvPr>
          <p:cNvCxnSpPr>
            <a:cxnSpLocks/>
            <a:stCxn id="9" idx="5"/>
            <a:endCxn id="6" idx="1"/>
          </p:cNvCxnSpPr>
          <p:nvPr/>
        </p:nvCxnSpPr>
        <p:spPr>
          <a:xfrm>
            <a:off x="3627511" y="3063163"/>
            <a:ext cx="557094" cy="137198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888D1411-ED8F-4A28-A72C-18BC5BE85A64}"/>
                  </a:ext>
                </a:extLst>
              </p:cNvPr>
              <p:cNvSpPr txBox="1"/>
              <p:nvPr/>
            </p:nvSpPr>
            <p:spPr>
              <a:xfrm rot="4003082">
                <a:off x="3829861" y="3496226"/>
                <a:ext cx="4979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𝑩𝑪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888D1411-ED8F-4A28-A72C-18BC5BE85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003082">
                <a:off x="3829861" y="3496226"/>
                <a:ext cx="497957" cy="307777"/>
              </a:xfrm>
              <a:prstGeom prst="rect">
                <a:avLst/>
              </a:prstGeom>
              <a:blipFill>
                <a:blip r:embed="rId8"/>
                <a:stretch>
                  <a:fillRect l="-10000" t="-7292" b="-625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Google Shape;45;p9">
            <a:extLst>
              <a:ext uri="{FF2B5EF4-FFF2-40B4-BE49-F238E27FC236}">
                <a16:creationId xmlns:a16="http://schemas.microsoft.com/office/drawing/2014/main" id="{E73C15A0-25CA-4387-8CF8-ABF8416C757B}"/>
              </a:ext>
            </a:extLst>
          </p:cNvPr>
          <p:cNvSpPr txBox="1"/>
          <p:nvPr/>
        </p:nvSpPr>
        <p:spPr>
          <a:xfrm>
            <a:off x="175384" y="1165126"/>
            <a:ext cx="9444103" cy="1402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 b="1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 problema más: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s-AR" sz="2000" b="1" dirty="0">
                <a:solidFill>
                  <a:srgbClr val="00B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 nodos A (inicio) y E (final) no tienen forma de cumplir 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s-AR" sz="2000" b="1" dirty="0">
                <a:solidFill>
                  <a:srgbClr val="00B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restricción ( = 0 ) 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7BBEAA7-8366-4B3D-979D-C4EC6D1E5792}"/>
              </a:ext>
            </a:extLst>
          </p:cNvPr>
          <p:cNvSpPr/>
          <p:nvPr/>
        </p:nvSpPr>
        <p:spPr>
          <a:xfrm>
            <a:off x="917357" y="3063163"/>
            <a:ext cx="1266931" cy="12679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8E49257-6247-43E9-B0BE-D36CD04F969C}"/>
              </a:ext>
            </a:extLst>
          </p:cNvPr>
          <p:cNvSpPr/>
          <p:nvPr/>
        </p:nvSpPr>
        <p:spPr>
          <a:xfrm>
            <a:off x="7133064" y="3070094"/>
            <a:ext cx="1266931" cy="1270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4536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Formalización del camino más corto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17DC5EFD-088A-4AE2-9C28-2C0A52E940F0}"/>
              </a:ext>
            </a:extLst>
          </p:cNvPr>
          <p:cNvSpPr/>
          <p:nvPr/>
        </p:nvSpPr>
        <p:spPr>
          <a:xfrm>
            <a:off x="1177417" y="3310885"/>
            <a:ext cx="722202" cy="7105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30BC8A3-D32E-4812-BE98-4E59B14EB0C4}"/>
              </a:ext>
            </a:extLst>
          </p:cNvPr>
          <p:cNvSpPr/>
          <p:nvPr/>
        </p:nvSpPr>
        <p:spPr>
          <a:xfrm>
            <a:off x="7405433" y="3310885"/>
            <a:ext cx="722202" cy="7105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C125EB9E-5A24-435A-AEA8-1C2B99A6044E}"/>
              </a:ext>
            </a:extLst>
          </p:cNvPr>
          <p:cNvCxnSpPr>
            <a:cxnSpLocks/>
            <a:stCxn id="2" idx="7"/>
          </p:cNvCxnSpPr>
          <p:nvPr/>
        </p:nvCxnSpPr>
        <p:spPr>
          <a:xfrm flipV="1">
            <a:off x="1793855" y="2811945"/>
            <a:ext cx="1217218" cy="60299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BC004DF-CE72-48B7-BFFE-514DA4FBDF31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1793855" y="3917380"/>
            <a:ext cx="1409217" cy="55403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74B46CD-8F9D-4F95-AA57-C5DD69B7512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400800" y="2907792"/>
            <a:ext cx="1110397" cy="50715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49E42EE-357D-4870-BF42-D78F612CE173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6281928" y="3917380"/>
            <a:ext cx="1229269" cy="55403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3FB005D7-7D57-4122-ADA9-5CC9C4A4C243}"/>
                  </a:ext>
                </a:extLst>
              </p:cNvPr>
              <p:cNvSpPr txBox="1"/>
              <p:nvPr/>
            </p:nvSpPr>
            <p:spPr>
              <a:xfrm rot="20035170">
                <a:off x="1958931" y="2795958"/>
                <a:ext cx="5171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𝑨𝑩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3FB005D7-7D57-4122-ADA9-5CC9C4A4C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35170">
                <a:off x="1958931" y="2795958"/>
                <a:ext cx="517193" cy="307777"/>
              </a:xfrm>
              <a:prstGeom prst="rect">
                <a:avLst/>
              </a:prstGeom>
              <a:blipFill>
                <a:blip r:embed="rId3"/>
                <a:stretch>
                  <a:fillRect l="-4040" r="-8081" b="-8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26CD5F69-3D07-4900-8BF8-81490B4E1A62}"/>
                  </a:ext>
                </a:extLst>
              </p:cNvPr>
              <p:cNvSpPr txBox="1"/>
              <p:nvPr/>
            </p:nvSpPr>
            <p:spPr>
              <a:xfrm rot="1117943">
                <a:off x="2673512" y="3922616"/>
                <a:ext cx="4995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𝑨𝑪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26CD5F69-3D07-4900-8BF8-81490B4E1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17943">
                <a:off x="2673512" y="3922616"/>
                <a:ext cx="499560" cy="307777"/>
              </a:xfrm>
              <a:prstGeom prst="rect">
                <a:avLst/>
              </a:prstGeom>
              <a:blipFill>
                <a:blip r:embed="rId4"/>
                <a:stretch>
                  <a:fillRect l="-9474" b="-14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F01125F8-87F6-4273-A0EB-BA498465C51B}"/>
                  </a:ext>
                </a:extLst>
              </p:cNvPr>
              <p:cNvSpPr txBox="1"/>
              <p:nvPr/>
            </p:nvSpPr>
            <p:spPr>
              <a:xfrm rot="20634092">
                <a:off x="6376841" y="3863259"/>
                <a:ext cx="4995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𝑪𝑬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F01125F8-87F6-4273-A0EB-BA498465C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34092">
                <a:off x="6376841" y="3863259"/>
                <a:ext cx="499560" cy="307777"/>
              </a:xfrm>
              <a:prstGeom prst="rect">
                <a:avLst/>
              </a:prstGeom>
              <a:blipFill>
                <a:blip r:embed="rId5"/>
                <a:stretch>
                  <a:fillRect l="-6383" r="-5319" b="-97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AA698F54-3B76-420D-85E9-B3F8AD9EB85D}"/>
                  </a:ext>
                </a:extLst>
              </p:cNvPr>
              <p:cNvSpPr txBox="1"/>
              <p:nvPr/>
            </p:nvSpPr>
            <p:spPr>
              <a:xfrm rot="1316458">
                <a:off x="6607659" y="2710394"/>
                <a:ext cx="5236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𝑫𝑬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AA698F54-3B76-420D-85E9-B3F8AD9EB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16458">
                <a:off x="6607659" y="2710394"/>
                <a:ext cx="523605" cy="307777"/>
              </a:xfrm>
              <a:prstGeom prst="rect">
                <a:avLst/>
              </a:prstGeom>
              <a:blipFill>
                <a:blip r:embed="rId6"/>
                <a:stretch>
                  <a:fillRect l="-9000" b="-12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8EB863C1-A0F5-441F-BFF1-46C4B979F191}"/>
                  </a:ext>
                </a:extLst>
              </p:cNvPr>
              <p:cNvSpPr/>
              <p:nvPr/>
            </p:nvSpPr>
            <p:spPr>
              <a:xfrm>
                <a:off x="-269641" y="1501361"/>
                <a:ext cx="4572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AR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𝑺𝒂𝒍𝒊𝒅𝒂𝒔</m:t>
                          </m:r>
                        </m:e>
                        <m:sub>
                          <m: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s-AR" sz="1800" dirty="0"/>
              </a:p>
              <a:p>
                <a:endParaRPr lang="es-AR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AR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sub>
                      </m:sSub>
                      <m:r>
                        <a:rPr lang="es-AR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𝑨𝑪</m:t>
                          </m:r>
                        </m:sub>
                      </m:sSub>
                    </m:oMath>
                  </m:oMathPara>
                </a14:m>
                <a:endParaRPr lang="es-AR" sz="1800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8EB863C1-A0F5-441F-BFF1-46C4B979F1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9641" y="1501361"/>
                <a:ext cx="4572000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8A38A3C9-E8CC-44DA-B3A9-CC5374496E66}"/>
                  </a:ext>
                </a:extLst>
              </p:cNvPr>
              <p:cNvSpPr/>
              <p:nvPr/>
            </p:nvSpPr>
            <p:spPr>
              <a:xfrm>
                <a:off x="4610562" y="1570997"/>
                <a:ext cx="4572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AR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𝑬𝒏𝒕𝒓𝒂𝒅𝒂𝒔</m:t>
                          </m:r>
                        </m:e>
                        <m:sub>
                          <m: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</m:oMath>
                  </m:oMathPara>
                </a14:m>
                <a:endParaRPr lang="es-AR" sz="1800" dirty="0"/>
              </a:p>
              <a:p>
                <a:endParaRPr lang="es-AR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AR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𝑫𝑬</m:t>
                          </m:r>
                        </m:sub>
                      </m:sSub>
                      <m:r>
                        <a:rPr lang="es-A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𝑪𝑬</m:t>
                          </m:r>
                        </m:sub>
                      </m:sSub>
                    </m:oMath>
                  </m:oMathPara>
                </a14:m>
                <a:endParaRPr lang="es-AR" sz="1800" dirty="0"/>
              </a:p>
            </p:txBody>
          </p:sp>
        </mc:Choice>
        <mc:Fallback xmlns="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8A38A3C9-E8CC-44DA-B3A9-CC5374496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562" y="1570997"/>
                <a:ext cx="4572000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ángulo 30">
            <a:extLst>
              <a:ext uri="{FF2B5EF4-FFF2-40B4-BE49-F238E27FC236}">
                <a16:creationId xmlns:a16="http://schemas.microsoft.com/office/drawing/2014/main" id="{FA7BCDE8-8C8D-4B07-8516-1BEEE7EE1A91}"/>
              </a:ext>
            </a:extLst>
          </p:cNvPr>
          <p:cNvSpPr/>
          <p:nvPr/>
        </p:nvSpPr>
        <p:spPr>
          <a:xfrm>
            <a:off x="3420274" y="3266051"/>
            <a:ext cx="24913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>
                <a:solidFill>
                  <a:srgbClr val="FF0000"/>
                </a:solidFill>
              </a:rPr>
              <a:t>Elegir solo un arco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7E7D671-0126-43ED-B9D5-F46A4EFE1EB7}"/>
              </a:ext>
            </a:extLst>
          </p:cNvPr>
          <p:cNvSpPr/>
          <p:nvPr/>
        </p:nvSpPr>
        <p:spPr>
          <a:xfrm>
            <a:off x="1069614" y="4753743"/>
            <a:ext cx="14734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1 = “Sale de A”</a:t>
            </a:r>
            <a:endParaRPr lang="es-AR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2E8FDAB6-FDE0-41C5-A5AB-AC1B996FA12F}"/>
              </a:ext>
            </a:extLst>
          </p:cNvPr>
          <p:cNvSpPr/>
          <p:nvPr/>
        </p:nvSpPr>
        <p:spPr>
          <a:xfrm>
            <a:off x="6957149" y="4684107"/>
            <a:ext cx="1511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-1 = “Llega a E”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27750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Formalización del camino más corto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E7F5C87F-C286-4C3D-901C-148D9E74844E}"/>
                  </a:ext>
                </a:extLst>
              </p:cNvPr>
              <p:cNvSpPr/>
              <p:nvPr/>
            </p:nvSpPr>
            <p:spPr>
              <a:xfrm>
                <a:off x="1941254" y="1832235"/>
                <a:ext cx="4869025" cy="1074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   </m:t>
                          </m:r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⊂</m:t>
                          </m:r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AR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e>
                      </m:nary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    </m:t>
                          </m:r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𝒋𝒊</m:t>
                          </m:r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⊂</m:t>
                          </m:r>
                          <m: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sz="25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5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AR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𝒋𝒊</m:t>
                              </m:r>
                            </m:sub>
                          </m:sSub>
                        </m:e>
                      </m:nary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; </m:t>
                      </m:r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s-AR" sz="2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E7F5C87F-C286-4C3D-901C-148D9E748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254" y="1832235"/>
                <a:ext cx="4869025" cy="10749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4457CCC0-9279-450E-AED8-61A28C346B56}"/>
                  </a:ext>
                </a:extLst>
              </p:cNvPr>
              <p:cNvSpPr/>
              <p:nvPr/>
            </p:nvSpPr>
            <p:spPr>
              <a:xfrm>
                <a:off x="3028377" y="3249966"/>
                <a:ext cx="2774349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AR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s-A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AR" sz="2000" dirty="0"/>
                  <a:t> si es inicio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AR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s-AR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AR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AR" sz="2000" dirty="0"/>
                  <a:t> si es final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AR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s-A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s-AR" sz="2000" dirty="0"/>
                  <a:t> si es intermedio</a:t>
                </a:r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4457CCC0-9279-450E-AED8-61A28C346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377" y="3249966"/>
                <a:ext cx="2774349" cy="1015663"/>
              </a:xfrm>
              <a:prstGeom prst="rect">
                <a:avLst/>
              </a:prstGeom>
              <a:blipFill>
                <a:blip r:embed="rId4"/>
                <a:stretch>
                  <a:fillRect l="-220" t="-2395" r="-1978" b="-1018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C84DDFB2-52CF-479E-9939-424457F5A06E}"/>
              </a:ext>
            </a:extLst>
          </p:cNvPr>
          <p:cNvSpPr txBox="1"/>
          <p:nvPr/>
        </p:nvSpPr>
        <p:spPr>
          <a:xfrm>
            <a:off x="434132" y="1277981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chemeClr val="tx1"/>
                </a:solidFill>
              </a:rPr>
              <a:t>Generalizamos la restricción</a:t>
            </a:r>
          </a:p>
        </p:txBody>
      </p:sp>
    </p:spTree>
    <p:extLst>
      <p:ext uri="{BB962C8B-B14F-4D97-AF65-F5344CB8AC3E}">
        <p14:creationId xmlns:p14="http://schemas.microsoft.com/office/powerpoint/2010/main" val="3901069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Formalización del camino más corto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E7F5C87F-C286-4C3D-901C-148D9E74844E}"/>
                  </a:ext>
                </a:extLst>
              </p:cNvPr>
              <p:cNvSpPr/>
              <p:nvPr/>
            </p:nvSpPr>
            <p:spPr>
              <a:xfrm>
                <a:off x="2700206" y="3222123"/>
                <a:ext cx="4869025" cy="1074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   </m:t>
                          </m:r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⊂</m:t>
                          </m:r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AR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e>
                      </m:nary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    </m:t>
                          </m:r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𝒋𝒊</m:t>
                          </m:r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⊂</m:t>
                          </m:r>
                          <m: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sz="25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5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AR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𝒋𝒊</m:t>
                              </m:r>
                            </m:sub>
                          </m:sSub>
                        </m:e>
                      </m:nary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; </m:t>
                      </m:r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s-AR" sz="2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E7F5C87F-C286-4C3D-901C-148D9E748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206" y="3222123"/>
                <a:ext cx="4869025" cy="10749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7F6227CE-4730-41B2-AD3F-51ADA5C68BA2}"/>
                  </a:ext>
                </a:extLst>
              </p:cNvPr>
              <p:cNvSpPr/>
              <p:nvPr/>
            </p:nvSpPr>
            <p:spPr>
              <a:xfrm>
                <a:off x="1125173" y="1534834"/>
                <a:ext cx="2784480" cy="1074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𝑴𝒊𝒏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AR" sz="25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AR" sz="25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s-AR" sz="25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5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s-AR" sz="25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AR" sz="25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5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s-AR" sz="25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s-AR" sz="2500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7F6227CE-4730-41B2-AD3F-51ADA5C68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173" y="1534834"/>
                <a:ext cx="2784480" cy="1074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53E2A669-A42B-4B50-B5EB-887718A3E463}"/>
              </a:ext>
            </a:extLst>
          </p:cNvPr>
          <p:cNvSpPr txBox="1"/>
          <p:nvPr/>
        </p:nvSpPr>
        <p:spPr>
          <a:xfrm>
            <a:off x="1234901" y="2672164"/>
            <a:ext cx="2930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Sujeto a la restricción: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03B750F-81B3-46AD-8C8C-6867BF421354}"/>
              </a:ext>
            </a:extLst>
          </p:cNvPr>
          <p:cNvSpPr/>
          <p:nvPr/>
        </p:nvSpPr>
        <p:spPr>
          <a:xfrm>
            <a:off x="0" y="4414546"/>
            <a:ext cx="59939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>
                <a:solidFill>
                  <a:srgbClr val="FF0000"/>
                </a:solidFill>
              </a:rPr>
              <a:t>¡ Más adelante vamos a ver cómo resolver esto </a:t>
            </a:r>
          </a:p>
          <a:p>
            <a:r>
              <a:rPr lang="es-AR" sz="2000" b="1" dirty="0">
                <a:solidFill>
                  <a:srgbClr val="FF0000"/>
                </a:solidFill>
              </a:rPr>
              <a:t>con programación matemática !</a:t>
            </a:r>
          </a:p>
        </p:txBody>
      </p:sp>
    </p:spTree>
    <p:extLst>
      <p:ext uri="{BB962C8B-B14F-4D97-AF65-F5344CB8AC3E}">
        <p14:creationId xmlns:p14="http://schemas.microsoft.com/office/powerpoint/2010/main" val="2748581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Resolución con algoritmos puntuales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Google Shape;45;p9"/>
          <p:cNvSpPr txBox="1"/>
          <p:nvPr/>
        </p:nvSpPr>
        <p:spPr>
          <a:xfrm>
            <a:off x="316800" y="1433688"/>
            <a:ext cx="8510400" cy="3248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800" b="1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 de Dijkstra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Encuentra siempre la solución óptima.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complejidad depende del problema. Pero es muy eficiente.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sirve si los pesos de los arcos </a:t>
            </a:r>
            <a:r>
              <a:rPr lang="es-AR" sz="2800" b="1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son negativos</a:t>
            </a:r>
            <a:br>
              <a:rPr lang="es-AR" sz="2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8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50362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 de Dijkstra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C5E4C7F-92CC-4419-B18A-E3E396F35FBB}"/>
              </a:ext>
            </a:extLst>
          </p:cNvPr>
          <p:cNvSpPr/>
          <p:nvPr/>
        </p:nvSpPr>
        <p:spPr>
          <a:xfrm>
            <a:off x="1071654" y="2661661"/>
            <a:ext cx="722202" cy="7105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EFEEB03-ED53-4BBB-AC7E-359C29FAD294}"/>
              </a:ext>
            </a:extLst>
          </p:cNvPr>
          <p:cNvSpPr/>
          <p:nvPr/>
        </p:nvSpPr>
        <p:spPr>
          <a:xfrm>
            <a:off x="2905310" y="3865062"/>
            <a:ext cx="722202" cy="710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9D1B77D-4C46-4031-8F30-1C385FAAD4D4}"/>
              </a:ext>
            </a:extLst>
          </p:cNvPr>
          <p:cNvSpPr/>
          <p:nvPr/>
        </p:nvSpPr>
        <p:spPr>
          <a:xfrm>
            <a:off x="5249045" y="1328913"/>
            <a:ext cx="722202" cy="710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4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EE80041-2138-4068-9C98-3FBBA95107A0}"/>
              </a:ext>
            </a:extLst>
          </p:cNvPr>
          <p:cNvSpPr/>
          <p:nvPr/>
        </p:nvSpPr>
        <p:spPr>
          <a:xfrm>
            <a:off x="7299670" y="2661661"/>
            <a:ext cx="722202" cy="7105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4F26D1C-D069-4C3B-A852-C1C92FDC378A}"/>
              </a:ext>
            </a:extLst>
          </p:cNvPr>
          <p:cNvSpPr/>
          <p:nvPr/>
        </p:nvSpPr>
        <p:spPr>
          <a:xfrm>
            <a:off x="2813870" y="1340457"/>
            <a:ext cx="722202" cy="710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2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B553A5B-D98A-4791-8E71-1B44CB58DA28}"/>
              </a:ext>
            </a:extLst>
          </p:cNvPr>
          <p:cNvCxnSpPr>
            <a:cxnSpLocks/>
            <a:stCxn id="4" idx="7"/>
            <a:endCxn id="8" idx="2"/>
          </p:cNvCxnSpPr>
          <p:nvPr/>
        </p:nvCxnSpPr>
        <p:spPr>
          <a:xfrm flipV="1">
            <a:off x="1688092" y="1695734"/>
            <a:ext cx="1125778" cy="106998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623024B-F435-4A64-831B-133911DC6EC9}"/>
              </a:ext>
            </a:extLst>
          </p:cNvPr>
          <p:cNvCxnSpPr>
            <a:cxnSpLocks/>
            <a:stCxn id="4" idx="5"/>
            <a:endCxn id="5" idx="2"/>
          </p:cNvCxnSpPr>
          <p:nvPr/>
        </p:nvCxnSpPr>
        <p:spPr>
          <a:xfrm>
            <a:off x="1688092" y="3268156"/>
            <a:ext cx="1217218" cy="95218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15F9313-FE8D-4B56-9457-70898E934110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 flipV="1">
            <a:off x="3536072" y="1684190"/>
            <a:ext cx="1712973" cy="1154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52C11EE-F977-4C7F-835F-A59A36825FEF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>
            <a:off x="5971247" y="1684190"/>
            <a:ext cx="1434187" cy="108152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7D310E9-6E26-4E4B-B198-56E771B25E68}"/>
              </a:ext>
            </a:extLst>
          </p:cNvPr>
          <p:cNvCxnSpPr>
            <a:cxnSpLocks/>
            <a:stCxn id="29" idx="6"/>
            <a:endCxn id="7" idx="3"/>
          </p:cNvCxnSpPr>
          <p:nvPr/>
        </p:nvCxnSpPr>
        <p:spPr>
          <a:xfrm flipV="1">
            <a:off x="5936806" y="3268156"/>
            <a:ext cx="1468628" cy="95218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4FEA3C4-A312-4CA6-AAC7-54EA778AC786}"/>
              </a:ext>
            </a:extLst>
          </p:cNvPr>
          <p:cNvCxnSpPr>
            <a:cxnSpLocks/>
            <a:stCxn id="8" idx="5"/>
            <a:endCxn id="7" idx="2"/>
          </p:cNvCxnSpPr>
          <p:nvPr/>
        </p:nvCxnSpPr>
        <p:spPr>
          <a:xfrm>
            <a:off x="3430308" y="1946952"/>
            <a:ext cx="3869362" cy="106998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F3D7703F-EDAE-4406-BEE6-146A321FA134}"/>
              </a:ext>
            </a:extLst>
          </p:cNvPr>
          <p:cNvSpPr/>
          <p:nvPr/>
        </p:nvSpPr>
        <p:spPr>
          <a:xfrm>
            <a:off x="5214604" y="3865061"/>
            <a:ext cx="722202" cy="710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5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CD37BD0-03C1-4722-BF97-91C835C39948}"/>
              </a:ext>
            </a:extLst>
          </p:cNvPr>
          <p:cNvCxnSpPr>
            <a:cxnSpLocks/>
            <a:stCxn id="5" idx="6"/>
            <a:endCxn id="29" idx="2"/>
          </p:cNvCxnSpPr>
          <p:nvPr/>
        </p:nvCxnSpPr>
        <p:spPr>
          <a:xfrm flipV="1">
            <a:off x="3627512" y="4220338"/>
            <a:ext cx="1587092" cy="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B08271C-F898-4E3F-B1F9-221069A496A4}"/>
              </a:ext>
            </a:extLst>
          </p:cNvPr>
          <p:cNvSpPr txBox="1"/>
          <p:nvPr/>
        </p:nvSpPr>
        <p:spPr>
          <a:xfrm>
            <a:off x="1938075" y="191119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4DD2561-DBDD-44D9-8EC0-F4EEAE11D7A6}"/>
              </a:ext>
            </a:extLst>
          </p:cNvPr>
          <p:cNvSpPr txBox="1"/>
          <p:nvPr/>
        </p:nvSpPr>
        <p:spPr>
          <a:xfrm>
            <a:off x="4186310" y="131459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2166BBD-1D07-48E4-ABE6-2E82823ECFD4}"/>
              </a:ext>
            </a:extLst>
          </p:cNvPr>
          <p:cNvSpPr txBox="1"/>
          <p:nvPr/>
        </p:nvSpPr>
        <p:spPr>
          <a:xfrm>
            <a:off x="6604505" y="183941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1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B4E0D1D-2D6B-4375-9C13-5136AE217D09}"/>
              </a:ext>
            </a:extLst>
          </p:cNvPr>
          <p:cNvSpPr txBox="1"/>
          <p:nvPr/>
        </p:nvSpPr>
        <p:spPr>
          <a:xfrm>
            <a:off x="4798814" y="237234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5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18CB91F3-DC18-4996-85CF-36E4F97B6CAE}"/>
              </a:ext>
            </a:extLst>
          </p:cNvPr>
          <p:cNvSpPr txBox="1"/>
          <p:nvPr/>
        </p:nvSpPr>
        <p:spPr>
          <a:xfrm>
            <a:off x="2101742" y="327104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D371276-4E9A-4567-A406-F062D9A0AD23}"/>
              </a:ext>
            </a:extLst>
          </p:cNvPr>
          <p:cNvSpPr txBox="1"/>
          <p:nvPr/>
        </p:nvSpPr>
        <p:spPr>
          <a:xfrm>
            <a:off x="4097888" y="382022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3735A4C-B9E7-4DE6-ADA0-4F529C8B3ED5}"/>
              </a:ext>
            </a:extLst>
          </p:cNvPr>
          <p:cNvSpPr txBox="1"/>
          <p:nvPr/>
        </p:nvSpPr>
        <p:spPr>
          <a:xfrm>
            <a:off x="6440838" y="334413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18523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 de Dijkstra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Google Shape;45;p9"/>
          <p:cNvSpPr txBox="1"/>
          <p:nvPr/>
        </p:nvSpPr>
        <p:spPr>
          <a:xfrm>
            <a:off x="316800" y="1440512"/>
            <a:ext cx="8510400" cy="380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800" b="1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Pseudo código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6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Inicializar etiquetas de todos los nodos a infinito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AR" sz="16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s-AR" sz="16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cada nodo del grafo no explorado: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s-AR" sz="16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s-AR" sz="1600" b="1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nodo_i</a:t>
            </a:r>
            <a:r>
              <a:rPr lang="es-AR" sz="1600" b="1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AR" sz="16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nodo actual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s-AR" sz="16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>
              <a:buClr>
                <a:schemeClr val="dk1"/>
              </a:buClr>
              <a:buSzPts val="1100"/>
            </a:pPr>
            <a:r>
              <a:rPr lang="es-AR" sz="16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Para cada vecino del </a:t>
            </a:r>
            <a:r>
              <a:rPr lang="es-AR" sz="1600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nodo_i</a:t>
            </a:r>
            <a:r>
              <a:rPr lang="es-AR" sz="16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pPr lvl="1">
              <a:buClr>
                <a:schemeClr val="dk1"/>
              </a:buClr>
              <a:buSzPts val="1100"/>
            </a:pPr>
            <a:r>
              <a:rPr lang="es-AR" sz="16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s-AR" sz="1600" b="1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nodo_j</a:t>
            </a:r>
            <a:r>
              <a:rPr lang="es-AR" sz="1600" b="1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AR" sz="16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vecino actual</a:t>
            </a:r>
          </a:p>
          <a:p>
            <a:pPr lvl="1">
              <a:buClr>
                <a:schemeClr val="dk1"/>
              </a:buClr>
              <a:buSzPts val="1100"/>
            </a:pPr>
            <a:r>
              <a:rPr lang="es-AR" sz="16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s-AR" sz="1600" dirty="0" err="1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nueva_etiqueta</a:t>
            </a:r>
            <a:r>
              <a:rPr lang="es-AR" sz="160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s-AR" sz="1600" b="1" dirty="0" err="1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vecino_j</a:t>
            </a:r>
            <a:r>
              <a:rPr lang="es-AR" sz="160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= etiqueta(</a:t>
            </a:r>
            <a:r>
              <a:rPr lang="es-AR" sz="1600" b="1" dirty="0" err="1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nodo_i</a:t>
            </a:r>
            <a:r>
              <a:rPr lang="es-AR" sz="160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+ distancia(</a:t>
            </a:r>
            <a:r>
              <a:rPr lang="es-AR" sz="1600" b="1" dirty="0" err="1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nodo_i</a:t>
            </a:r>
            <a:r>
              <a:rPr lang="es-AR" sz="160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s-AR" sz="1600" b="1" dirty="0" err="1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nodo_j</a:t>
            </a:r>
            <a:r>
              <a:rPr lang="es-AR" sz="160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</a:p>
          <a:p>
            <a:pPr lvl="1">
              <a:buClr>
                <a:schemeClr val="dk1"/>
              </a:buClr>
              <a:buSzPts val="1100"/>
            </a:pPr>
            <a:r>
              <a:rPr lang="es-AR" sz="16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</a:p>
          <a:p>
            <a:pPr lvl="1">
              <a:buClr>
                <a:schemeClr val="dk1"/>
              </a:buClr>
              <a:buSzPts val="1100"/>
            </a:pPr>
            <a:r>
              <a:rPr lang="es-AR" sz="16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Si </a:t>
            </a:r>
            <a:r>
              <a:rPr lang="es-AR" sz="1600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nueva_etiqueta</a:t>
            </a:r>
            <a:r>
              <a:rPr lang="es-AR" sz="16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s-AR" sz="1600" b="1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vecino_j</a:t>
            </a:r>
            <a:r>
              <a:rPr lang="es-AR" sz="16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&lt; etiqueta(</a:t>
            </a:r>
            <a:r>
              <a:rPr lang="es-AR" sz="1600" b="1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vecino_j</a:t>
            </a:r>
            <a:r>
              <a:rPr lang="es-AR" sz="16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</a:p>
          <a:p>
            <a:pPr lvl="1">
              <a:buClr>
                <a:schemeClr val="dk1"/>
              </a:buClr>
              <a:buSzPts val="1100"/>
            </a:pPr>
            <a:r>
              <a:rPr lang="es-AR" sz="16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Actualizar etiqueta(</a:t>
            </a:r>
            <a:r>
              <a:rPr lang="es-AR" sz="1600" b="1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vecino_j</a:t>
            </a:r>
            <a:r>
              <a:rPr lang="es-AR" sz="16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br>
              <a:rPr lang="es-AR" sz="2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s-AR" sz="28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47459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 de Dijkstra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5603B551-B04D-4DD2-9541-534FE61637F7}"/>
              </a:ext>
            </a:extLst>
          </p:cNvPr>
          <p:cNvGrpSpPr/>
          <p:nvPr/>
        </p:nvGrpSpPr>
        <p:grpSpPr>
          <a:xfrm>
            <a:off x="330990" y="1744365"/>
            <a:ext cx="5923506" cy="2882499"/>
            <a:chOff x="1071654" y="1314596"/>
            <a:chExt cx="6950218" cy="3261019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7C5E4C7F-92CC-4419-B18A-E3E396F35FBB}"/>
                </a:ext>
              </a:extLst>
            </p:cNvPr>
            <p:cNvSpPr/>
            <p:nvPr/>
          </p:nvSpPr>
          <p:spPr>
            <a:xfrm>
              <a:off x="1071654" y="2661661"/>
              <a:ext cx="722202" cy="71055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>
                  <a:solidFill>
                    <a:sysClr val="windowText" lastClr="000000"/>
                  </a:solidFill>
                </a:rPr>
                <a:t>s</a:t>
              </a:r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3EFEEB03-ED53-4BBB-AC7E-359C29FAD294}"/>
                </a:ext>
              </a:extLst>
            </p:cNvPr>
            <p:cNvSpPr/>
            <p:nvPr/>
          </p:nvSpPr>
          <p:spPr>
            <a:xfrm>
              <a:off x="2905310" y="3865062"/>
              <a:ext cx="722202" cy="7105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/>
                <a:t>3</a:t>
              </a: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19D1B77D-4C46-4031-8F30-1C385FAAD4D4}"/>
                </a:ext>
              </a:extLst>
            </p:cNvPr>
            <p:cNvSpPr/>
            <p:nvPr/>
          </p:nvSpPr>
          <p:spPr>
            <a:xfrm>
              <a:off x="5249045" y="1328913"/>
              <a:ext cx="722202" cy="7105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/>
                <a:t>4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AEE80041-2138-4068-9C98-3FBBA95107A0}"/>
                </a:ext>
              </a:extLst>
            </p:cNvPr>
            <p:cNvSpPr/>
            <p:nvPr/>
          </p:nvSpPr>
          <p:spPr>
            <a:xfrm>
              <a:off x="7299670" y="2661661"/>
              <a:ext cx="722202" cy="71055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>
                  <a:solidFill>
                    <a:sysClr val="windowText" lastClr="000000"/>
                  </a:solidFill>
                </a:rPr>
                <a:t>t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44F26D1C-D069-4C3B-A852-C1C92FDC378A}"/>
                </a:ext>
              </a:extLst>
            </p:cNvPr>
            <p:cNvSpPr/>
            <p:nvPr/>
          </p:nvSpPr>
          <p:spPr>
            <a:xfrm>
              <a:off x="2813870" y="1340457"/>
              <a:ext cx="722202" cy="7105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/>
                <a:t>2</a:t>
              </a:r>
            </a:p>
          </p:txBody>
        </p: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DB553A5B-D98A-4791-8E71-1B44CB58DA28}"/>
                </a:ext>
              </a:extLst>
            </p:cNvPr>
            <p:cNvCxnSpPr>
              <a:cxnSpLocks/>
              <a:stCxn id="4" idx="7"/>
              <a:endCxn id="8" idx="2"/>
            </p:cNvCxnSpPr>
            <p:nvPr/>
          </p:nvCxnSpPr>
          <p:spPr>
            <a:xfrm flipV="1">
              <a:off x="1688092" y="1695734"/>
              <a:ext cx="1125778" cy="106998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3623024B-F435-4A64-831B-133911DC6EC9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1688092" y="3268156"/>
              <a:ext cx="1217218" cy="952183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A15F9313-FE8D-4B56-9457-70898E934110}"/>
                </a:ext>
              </a:extLst>
            </p:cNvPr>
            <p:cNvCxnSpPr>
              <a:cxnSpLocks/>
              <a:stCxn id="8" idx="6"/>
              <a:endCxn id="6" idx="2"/>
            </p:cNvCxnSpPr>
            <p:nvPr/>
          </p:nvCxnSpPr>
          <p:spPr>
            <a:xfrm flipV="1">
              <a:off x="3536072" y="1684190"/>
              <a:ext cx="1712973" cy="11544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C52C11EE-F977-4C7F-835F-A59A36825FEF}"/>
                </a:ext>
              </a:extLst>
            </p:cNvPr>
            <p:cNvCxnSpPr>
              <a:cxnSpLocks/>
              <a:stCxn id="6" idx="6"/>
              <a:endCxn id="7" idx="1"/>
            </p:cNvCxnSpPr>
            <p:nvPr/>
          </p:nvCxnSpPr>
          <p:spPr>
            <a:xfrm>
              <a:off x="5971247" y="1684190"/>
              <a:ext cx="1434187" cy="1081529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67D310E9-6E26-4E4B-B198-56E771B25E68}"/>
                </a:ext>
              </a:extLst>
            </p:cNvPr>
            <p:cNvCxnSpPr>
              <a:cxnSpLocks/>
              <a:stCxn id="29" idx="6"/>
              <a:endCxn id="7" idx="3"/>
            </p:cNvCxnSpPr>
            <p:nvPr/>
          </p:nvCxnSpPr>
          <p:spPr>
            <a:xfrm flipV="1">
              <a:off x="5936806" y="3268156"/>
              <a:ext cx="1468628" cy="95218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24FEA3C4-A312-4CA6-AAC7-54EA778AC786}"/>
                </a:ext>
              </a:extLst>
            </p:cNvPr>
            <p:cNvCxnSpPr>
              <a:cxnSpLocks/>
              <a:stCxn id="8" idx="5"/>
              <a:endCxn id="7" idx="2"/>
            </p:cNvCxnSpPr>
            <p:nvPr/>
          </p:nvCxnSpPr>
          <p:spPr>
            <a:xfrm>
              <a:off x="3430308" y="1946952"/>
              <a:ext cx="3869362" cy="1069986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F3D7703F-EDAE-4406-BEE6-146A321FA134}"/>
                </a:ext>
              </a:extLst>
            </p:cNvPr>
            <p:cNvSpPr/>
            <p:nvPr/>
          </p:nvSpPr>
          <p:spPr>
            <a:xfrm>
              <a:off x="5214604" y="3865061"/>
              <a:ext cx="722202" cy="7105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/>
                <a:t>5</a:t>
              </a:r>
            </a:p>
          </p:txBody>
        </p: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BCD37BD0-03C1-4722-BF97-91C835C39948}"/>
                </a:ext>
              </a:extLst>
            </p:cNvPr>
            <p:cNvCxnSpPr>
              <a:cxnSpLocks/>
              <a:stCxn id="5" idx="6"/>
              <a:endCxn id="29" idx="2"/>
            </p:cNvCxnSpPr>
            <p:nvPr/>
          </p:nvCxnSpPr>
          <p:spPr>
            <a:xfrm flipV="1">
              <a:off x="3627512" y="4220338"/>
              <a:ext cx="1587092" cy="1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FB08271C-F898-4E3F-B1F9-221069A496A4}"/>
                </a:ext>
              </a:extLst>
            </p:cNvPr>
            <p:cNvSpPr txBox="1"/>
            <p:nvPr/>
          </p:nvSpPr>
          <p:spPr>
            <a:xfrm>
              <a:off x="1938075" y="191119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dirty="0"/>
                <a:t>2</a:t>
              </a: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44DD2561-DBDD-44D9-8EC0-F4EEAE11D7A6}"/>
                </a:ext>
              </a:extLst>
            </p:cNvPr>
            <p:cNvSpPr txBox="1"/>
            <p:nvPr/>
          </p:nvSpPr>
          <p:spPr>
            <a:xfrm>
              <a:off x="4186310" y="131459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dirty="0"/>
                <a:t>2</a:t>
              </a:r>
            </a:p>
          </p:txBody>
        </p: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82166BBD-1D07-48E4-ABE6-2E82823ECFD4}"/>
                </a:ext>
              </a:extLst>
            </p:cNvPr>
            <p:cNvSpPr txBox="1"/>
            <p:nvPr/>
          </p:nvSpPr>
          <p:spPr>
            <a:xfrm>
              <a:off x="6604505" y="183941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dirty="0"/>
                <a:t>1</a:t>
              </a:r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9B4E0D1D-2D6B-4375-9C13-5136AE217D09}"/>
                </a:ext>
              </a:extLst>
            </p:cNvPr>
            <p:cNvSpPr txBox="1"/>
            <p:nvPr/>
          </p:nvSpPr>
          <p:spPr>
            <a:xfrm>
              <a:off x="4798814" y="237234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dirty="0"/>
                <a:t>5</a:t>
              </a: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18CB91F3-DC18-4996-85CF-36E4F97B6CAE}"/>
                </a:ext>
              </a:extLst>
            </p:cNvPr>
            <p:cNvSpPr txBox="1"/>
            <p:nvPr/>
          </p:nvSpPr>
          <p:spPr>
            <a:xfrm>
              <a:off x="2101742" y="327104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dirty="0"/>
                <a:t>2</a:t>
              </a: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0D371276-4E9A-4567-A406-F062D9A0AD23}"/>
                </a:ext>
              </a:extLst>
            </p:cNvPr>
            <p:cNvSpPr txBox="1"/>
            <p:nvPr/>
          </p:nvSpPr>
          <p:spPr>
            <a:xfrm>
              <a:off x="4097888" y="38202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dirty="0"/>
                <a:t>2</a:t>
              </a:r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A3735A4C-B9E7-4DE6-ADA0-4F529C8B3ED5}"/>
                </a:ext>
              </a:extLst>
            </p:cNvPr>
            <p:cNvSpPr txBox="1"/>
            <p:nvPr/>
          </p:nvSpPr>
          <p:spPr>
            <a:xfrm>
              <a:off x="6440838" y="334413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dirty="0"/>
                <a:t>2</a:t>
              </a:r>
            </a:p>
          </p:txBody>
        </p:sp>
      </p:grpSp>
      <p:graphicFrame>
        <p:nvGraphicFramePr>
          <p:cNvPr id="14" name="Tabla 14">
            <a:extLst>
              <a:ext uri="{FF2B5EF4-FFF2-40B4-BE49-F238E27FC236}">
                <a16:creationId xmlns:a16="http://schemas.microsoft.com/office/drawing/2014/main" id="{E7203FB2-7E2E-44A1-B00F-557DE5E99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741833"/>
              </p:ext>
            </p:extLst>
          </p:nvPr>
        </p:nvGraphicFramePr>
        <p:xfrm>
          <a:off x="6738370" y="2071058"/>
          <a:ext cx="1964057" cy="22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1289755900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3823616402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1170402579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3889955893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2577977982"/>
                    </a:ext>
                  </a:extLst>
                </a:gridCol>
                <a:gridCol w="290830">
                  <a:extLst>
                    <a:ext uri="{9D8B030D-6E8A-4147-A177-3AD203B41FA5}">
                      <a16:colId xmlns:a16="http://schemas.microsoft.com/office/drawing/2014/main" val="3354012604"/>
                    </a:ext>
                  </a:extLst>
                </a:gridCol>
              </a:tblGrid>
              <a:tr h="382020">
                <a:tc>
                  <a:txBody>
                    <a:bodyPr/>
                    <a:lstStyle/>
                    <a:p>
                      <a:r>
                        <a:rPr lang="es-A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7676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68174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023857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184167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674520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95543"/>
                  </a:ext>
                </a:extLst>
              </a:tr>
            </a:tbl>
          </a:graphicData>
        </a:graphic>
      </p:graphicFrame>
      <p:sp>
        <p:nvSpPr>
          <p:cNvPr id="16" name="Rectángulo 15">
            <a:extLst>
              <a:ext uri="{FF2B5EF4-FFF2-40B4-BE49-F238E27FC236}">
                <a16:creationId xmlns:a16="http://schemas.microsoft.com/office/drawing/2014/main" id="{8D88EB49-4BC4-49ED-9B78-CB8D79344D3A}"/>
              </a:ext>
            </a:extLst>
          </p:cNvPr>
          <p:cNvSpPr/>
          <p:nvPr/>
        </p:nvSpPr>
        <p:spPr>
          <a:xfrm>
            <a:off x="6649930" y="1619483"/>
            <a:ext cx="2101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Tabla de precedencias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2616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Formalización del camino más corto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17DC5EFD-088A-4AE2-9C28-2C0A52E940F0}"/>
              </a:ext>
            </a:extLst>
          </p:cNvPr>
          <p:cNvSpPr/>
          <p:nvPr/>
        </p:nvSpPr>
        <p:spPr>
          <a:xfrm>
            <a:off x="1071654" y="2661661"/>
            <a:ext cx="722202" cy="7105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0900A64-2745-40ED-B5C2-223A965154C5}"/>
              </a:ext>
            </a:extLst>
          </p:cNvPr>
          <p:cNvSpPr/>
          <p:nvPr/>
        </p:nvSpPr>
        <p:spPr>
          <a:xfrm>
            <a:off x="3973078" y="3681868"/>
            <a:ext cx="722202" cy="710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C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3908366-4C9E-4EAC-8E3B-1E8E5BF364E5}"/>
              </a:ext>
            </a:extLst>
          </p:cNvPr>
          <p:cNvSpPr/>
          <p:nvPr/>
        </p:nvSpPr>
        <p:spPr>
          <a:xfrm>
            <a:off x="5214604" y="1807443"/>
            <a:ext cx="722202" cy="710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D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30BC8A3-D32E-4812-BE98-4E59B14EB0C4}"/>
              </a:ext>
            </a:extLst>
          </p:cNvPr>
          <p:cNvSpPr/>
          <p:nvPr/>
        </p:nvSpPr>
        <p:spPr>
          <a:xfrm>
            <a:off x="7299670" y="2661661"/>
            <a:ext cx="722202" cy="7105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4F17067-656B-41B1-8282-0C8A69A65045}"/>
              </a:ext>
            </a:extLst>
          </p:cNvPr>
          <p:cNvSpPr/>
          <p:nvPr/>
        </p:nvSpPr>
        <p:spPr>
          <a:xfrm>
            <a:off x="2905310" y="1807444"/>
            <a:ext cx="722202" cy="710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B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C125EB9E-5A24-435A-AEA8-1C2B99A6044E}"/>
              </a:ext>
            </a:extLst>
          </p:cNvPr>
          <p:cNvCxnSpPr>
            <a:cxnSpLocks/>
            <a:stCxn id="2" idx="7"/>
            <a:endCxn id="9" idx="2"/>
          </p:cNvCxnSpPr>
          <p:nvPr/>
        </p:nvCxnSpPr>
        <p:spPr>
          <a:xfrm flipV="1">
            <a:off x="1688092" y="2162721"/>
            <a:ext cx="1217218" cy="60299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BC004DF-CE72-48B7-BFFE-514DA4FBDF31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>
            <a:off x="1688092" y="3268156"/>
            <a:ext cx="2284986" cy="7689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0AF7C9F-2664-45CA-90FB-4C3FBC3CD7AC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627512" y="2162720"/>
            <a:ext cx="1587092" cy="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74B46CD-8F9D-4F95-AA57-C5DD69B75122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5936806" y="2162720"/>
            <a:ext cx="1468628" cy="60299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49E42EE-357D-4870-BF42-D78F612CE173}"/>
              </a:ext>
            </a:extLst>
          </p:cNvPr>
          <p:cNvCxnSpPr>
            <a:cxnSpLocks/>
            <a:stCxn id="6" idx="6"/>
            <a:endCxn id="8" idx="3"/>
          </p:cNvCxnSpPr>
          <p:nvPr/>
        </p:nvCxnSpPr>
        <p:spPr>
          <a:xfrm flipV="1">
            <a:off x="4695280" y="3268156"/>
            <a:ext cx="2710154" cy="7689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3FB005D7-7D57-4122-ADA9-5CC9C4A4C243}"/>
                  </a:ext>
                </a:extLst>
              </p:cNvPr>
              <p:cNvSpPr txBox="1"/>
              <p:nvPr/>
            </p:nvSpPr>
            <p:spPr>
              <a:xfrm rot="20035170">
                <a:off x="1859580" y="2146734"/>
                <a:ext cx="5043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𝑨𝑩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3FB005D7-7D57-4122-ADA9-5CC9C4A4C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35170">
                <a:off x="1859580" y="2146734"/>
                <a:ext cx="504369" cy="307777"/>
              </a:xfrm>
              <a:prstGeom prst="rect">
                <a:avLst/>
              </a:prstGeom>
              <a:blipFill>
                <a:blip r:embed="rId3"/>
                <a:stretch>
                  <a:fillRect l="-7216" r="-8247" b="-108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26CD5F69-3D07-4900-8BF8-81490B4E1A62}"/>
                  </a:ext>
                </a:extLst>
              </p:cNvPr>
              <p:cNvSpPr txBox="1"/>
              <p:nvPr/>
            </p:nvSpPr>
            <p:spPr>
              <a:xfrm rot="1117943">
                <a:off x="2574161" y="3273392"/>
                <a:ext cx="4867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𝑨𝑪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26CD5F69-3D07-4900-8BF8-81490B4E1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17943">
                <a:off x="2574161" y="3273392"/>
                <a:ext cx="486736" cy="307777"/>
              </a:xfrm>
              <a:prstGeom prst="rect">
                <a:avLst/>
              </a:prstGeom>
              <a:blipFill>
                <a:blip r:embed="rId4"/>
                <a:stretch>
                  <a:fillRect l="-10753" b="-1486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F01125F8-87F6-4273-A0EB-BA498465C51B}"/>
                  </a:ext>
                </a:extLst>
              </p:cNvPr>
              <p:cNvSpPr txBox="1"/>
              <p:nvPr/>
            </p:nvSpPr>
            <p:spPr>
              <a:xfrm rot="20634092">
                <a:off x="5512828" y="3357261"/>
                <a:ext cx="4867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𝑪𝑬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F01125F8-87F6-4273-A0EB-BA498465C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34092">
                <a:off x="5512828" y="3357261"/>
                <a:ext cx="486736" cy="307777"/>
              </a:xfrm>
              <a:prstGeom prst="rect">
                <a:avLst/>
              </a:prstGeom>
              <a:blipFill>
                <a:blip r:embed="rId5"/>
                <a:stretch>
                  <a:fillRect l="-7609" r="-5435" b="-111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72B263DB-EA97-46B2-B4B8-C715E63A420D}"/>
                  </a:ext>
                </a:extLst>
              </p:cNvPr>
              <p:cNvSpPr txBox="1"/>
              <p:nvPr/>
            </p:nvSpPr>
            <p:spPr>
              <a:xfrm>
                <a:off x="4136038" y="1786411"/>
                <a:ext cx="51795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𝑩𝑫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72B263DB-EA97-46B2-B4B8-C715E63A4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038" y="1786411"/>
                <a:ext cx="517950" cy="307777"/>
              </a:xfrm>
              <a:prstGeom prst="rect">
                <a:avLst/>
              </a:prstGeom>
              <a:blipFill>
                <a:blip r:embed="rId6"/>
                <a:stretch>
                  <a:fillRect l="-10588" r="-4706" b="-1960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AA698F54-3B76-420D-85E9-B3F8AD9EB85D}"/>
                  </a:ext>
                </a:extLst>
              </p:cNvPr>
              <p:cNvSpPr txBox="1"/>
              <p:nvPr/>
            </p:nvSpPr>
            <p:spPr>
              <a:xfrm rot="1316458">
                <a:off x="6416473" y="2073359"/>
                <a:ext cx="5107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𝑫𝑬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AA698F54-3B76-420D-85E9-B3F8AD9EB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16458">
                <a:off x="6416473" y="2073359"/>
                <a:ext cx="510781" cy="307777"/>
              </a:xfrm>
              <a:prstGeom prst="rect">
                <a:avLst/>
              </a:prstGeom>
              <a:blipFill>
                <a:blip r:embed="rId7"/>
                <a:stretch>
                  <a:fillRect l="-11340" b="-1265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90A4D9D-EE9F-4F07-99E1-EDFEA96E6EBA}"/>
              </a:ext>
            </a:extLst>
          </p:cNvPr>
          <p:cNvCxnSpPr>
            <a:cxnSpLocks/>
            <a:stCxn id="9" idx="5"/>
            <a:endCxn id="6" idx="1"/>
          </p:cNvCxnSpPr>
          <p:nvPr/>
        </p:nvCxnSpPr>
        <p:spPr>
          <a:xfrm>
            <a:off x="3521748" y="2413939"/>
            <a:ext cx="557094" cy="137198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888D1411-ED8F-4A28-A72C-18BC5BE85A64}"/>
                  </a:ext>
                </a:extLst>
              </p:cNvPr>
              <p:cNvSpPr txBox="1"/>
              <p:nvPr/>
            </p:nvSpPr>
            <p:spPr>
              <a:xfrm rot="4003082">
                <a:off x="3724098" y="2847002"/>
                <a:ext cx="4979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𝑩𝑪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888D1411-ED8F-4A28-A72C-18BC5BE85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003082">
                <a:off x="3724098" y="2847002"/>
                <a:ext cx="497957" cy="307777"/>
              </a:xfrm>
              <a:prstGeom prst="rect">
                <a:avLst/>
              </a:prstGeom>
              <a:blipFill>
                <a:blip r:embed="rId8"/>
                <a:stretch>
                  <a:fillRect l="-11250" t="-7292" b="-729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122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 de Dijkstra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5603B551-B04D-4DD2-9541-534FE61637F7}"/>
              </a:ext>
            </a:extLst>
          </p:cNvPr>
          <p:cNvGrpSpPr/>
          <p:nvPr/>
        </p:nvGrpSpPr>
        <p:grpSpPr>
          <a:xfrm>
            <a:off x="330990" y="1744365"/>
            <a:ext cx="5923506" cy="2882499"/>
            <a:chOff x="1071654" y="1314596"/>
            <a:chExt cx="6950218" cy="3261019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7C5E4C7F-92CC-4419-B18A-E3E396F35FBB}"/>
                </a:ext>
              </a:extLst>
            </p:cNvPr>
            <p:cNvSpPr/>
            <p:nvPr/>
          </p:nvSpPr>
          <p:spPr>
            <a:xfrm>
              <a:off x="1071654" y="2661661"/>
              <a:ext cx="722202" cy="71055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>
                  <a:solidFill>
                    <a:sysClr val="windowText" lastClr="000000"/>
                  </a:solidFill>
                </a:rPr>
                <a:t>s</a:t>
              </a:r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3EFEEB03-ED53-4BBB-AC7E-359C29FAD294}"/>
                </a:ext>
              </a:extLst>
            </p:cNvPr>
            <p:cNvSpPr/>
            <p:nvPr/>
          </p:nvSpPr>
          <p:spPr>
            <a:xfrm>
              <a:off x="2905310" y="3865062"/>
              <a:ext cx="722202" cy="7105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/>
                <a:t>3</a:t>
              </a: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19D1B77D-4C46-4031-8F30-1C385FAAD4D4}"/>
                </a:ext>
              </a:extLst>
            </p:cNvPr>
            <p:cNvSpPr/>
            <p:nvPr/>
          </p:nvSpPr>
          <p:spPr>
            <a:xfrm>
              <a:off x="5249045" y="1328913"/>
              <a:ext cx="722202" cy="7105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/>
                <a:t>4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AEE80041-2138-4068-9C98-3FBBA95107A0}"/>
                </a:ext>
              </a:extLst>
            </p:cNvPr>
            <p:cNvSpPr/>
            <p:nvPr/>
          </p:nvSpPr>
          <p:spPr>
            <a:xfrm>
              <a:off x="7299670" y="2661661"/>
              <a:ext cx="722202" cy="71055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>
                  <a:solidFill>
                    <a:sysClr val="windowText" lastClr="000000"/>
                  </a:solidFill>
                </a:rPr>
                <a:t>t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44F26D1C-D069-4C3B-A852-C1C92FDC378A}"/>
                </a:ext>
              </a:extLst>
            </p:cNvPr>
            <p:cNvSpPr/>
            <p:nvPr/>
          </p:nvSpPr>
          <p:spPr>
            <a:xfrm>
              <a:off x="2813870" y="1340457"/>
              <a:ext cx="722202" cy="7105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/>
                <a:t>2</a:t>
              </a:r>
            </a:p>
          </p:txBody>
        </p: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DB553A5B-D98A-4791-8E71-1B44CB58DA28}"/>
                </a:ext>
              </a:extLst>
            </p:cNvPr>
            <p:cNvCxnSpPr>
              <a:cxnSpLocks/>
              <a:stCxn id="4" idx="7"/>
              <a:endCxn id="8" idx="2"/>
            </p:cNvCxnSpPr>
            <p:nvPr/>
          </p:nvCxnSpPr>
          <p:spPr>
            <a:xfrm flipV="1">
              <a:off x="1688092" y="1695734"/>
              <a:ext cx="1125778" cy="106998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3623024B-F435-4A64-831B-133911DC6EC9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1688092" y="3268156"/>
              <a:ext cx="1217218" cy="952183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A15F9313-FE8D-4B56-9457-70898E934110}"/>
                </a:ext>
              </a:extLst>
            </p:cNvPr>
            <p:cNvCxnSpPr>
              <a:cxnSpLocks/>
              <a:stCxn id="8" idx="6"/>
              <a:endCxn id="6" idx="2"/>
            </p:cNvCxnSpPr>
            <p:nvPr/>
          </p:nvCxnSpPr>
          <p:spPr>
            <a:xfrm flipV="1">
              <a:off x="3536072" y="1684190"/>
              <a:ext cx="1712973" cy="11544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C52C11EE-F977-4C7F-835F-A59A36825FEF}"/>
                </a:ext>
              </a:extLst>
            </p:cNvPr>
            <p:cNvCxnSpPr>
              <a:cxnSpLocks/>
              <a:stCxn id="6" idx="6"/>
              <a:endCxn id="7" idx="1"/>
            </p:cNvCxnSpPr>
            <p:nvPr/>
          </p:nvCxnSpPr>
          <p:spPr>
            <a:xfrm>
              <a:off x="5971247" y="1684190"/>
              <a:ext cx="1434187" cy="1081529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67D310E9-6E26-4E4B-B198-56E771B25E68}"/>
                </a:ext>
              </a:extLst>
            </p:cNvPr>
            <p:cNvCxnSpPr>
              <a:cxnSpLocks/>
              <a:stCxn id="29" idx="6"/>
              <a:endCxn id="7" idx="3"/>
            </p:cNvCxnSpPr>
            <p:nvPr/>
          </p:nvCxnSpPr>
          <p:spPr>
            <a:xfrm flipV="1">
              <a:off x="5936806" y="3268156"/>
              <a:ext cx="1468628" cy="95218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24FEA3C4-A312-4CA6-AAC7-54EA778AC786}"/>
                </a:ext>
              </a:extLst>
            </p:cNvPr>
            <p:cNvCxnSpPr>
              <a:cxnSpLocks/>
              <a:stCxn id="8" idx="5"/>
              <a:endCxn id="7" idx="2"/>
            </p:cNvCxnSpPr>
            <p:nvPr/>
          </p:nvCxnSpPr>
          <p:spPr>
            <a:xfrm>
              <a:off x="3430308" y="1946952"/>
              <a:ext cx="3869362" cy="1069986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F3D7703F-EDAE-4406-BEE6-146A321FA134}"/>
                </a:ext>
              </a:extLst>
            </p:cNvPr>
            <p:cNvSpPr/>
            <p:nvPr/>
          </p:nvSpPr>
          <p:spPr>
            <a:xfrm>
              <a:off x="5214604" y="3865061"/>
              <a:ext cx="722202" cy="7105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/>
                <a:t>5</a:t>
              </a:r>
            </a:p>
          </p:txBody>
        </p: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BCD37BD0-03C1-4722-BF97-91C835C39948}"/>
                </a:ext>
              </a:extLst>
            </p:cNvPr>
            <p:cNvCxnSpPr>
              <a:cxnSpLocks/>
              <a:stCxn id="5" idx="6"/>
              <a:endCxn id="29" idx="2"/>
            </p:cNvCxnSpPr>
            <p:nvPr/>
          </p:nvCxnSpPr>
          <p:spPr>
            <a:xfrm flipV="1">
              <a:off x="3627512" y="4220338"/>
              <a:ext cx="1587092" cy="1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FB08271C-F898-4E3F-B1F9-221069A496A4}"/>
                </a:ext>
              </a:extLst>
            </p:cNvPr>
            <p:cNvSpPr txBox="1"/>
            <p:nvPr/>
          </p:nvSpPr>
          <p:spPr>
            <a:xfrm>
              <a:off x="1938075" y="191119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dirty="0"/>
                <a:t>2</a:t>
              </a: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44DD2561-DBDD-44D9-8EC0-F4EEAE11D7A6}"/>
                </a:ext>
              </a:extLst>
            </p:cNvPr>
            <p:cNvSpPr txBox="1"/>
            <p:nvPr/>
          </p:nvSpPr>
          <p:spPr>
            <a:xfrm>
              <a:off x="4186310" y="131459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dirty="0"/>
                <a:t>2</a:t>
              </a:r>
            </a:p>
          </p:txBody>
        </p: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82166BBD-1D07-48E4-ABE6-2E82823ECFD4}"/>
                </a:ext>
              </a:extLst>
            </p:cNvPr>
            <p:cNvSpPr txBox="1"/>
            <p:nvPr/>
          </p:nvSpPr>
          <p:spPr>
            <a:xfrm>
              <a:off x="6604505" y="183941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dirty="0"/>
                <a:t>1</a:t>
              </a:r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9B4E0D1D-2D6B-4375-9C13-5136AE217D09}"/>
                </a:ext>
              </a:extLst>
            </p:cNvPr>
            <p:cNvSpPr txBox="1"/>
            <p:nvPr/>
          </p:nvSpPr>
          <p:spPr>
            <a:xfrm>
              <a:off x="4798814" y="237234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dirty="0"/>
                <a:t>5</a:t>
              </a: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18CB91F3-DC18-4996-85CF-36E4F97B6CAE}"/>
                </a:ext>
              </a:extLst>
            </p:cNvPr>
            <p:cNvSpPr txBox="1"/>
            <p:nvPr/>
          </p:nvSpPr>
          <p:spPr>
            <a:xfrm>
              <a:off x="2101742" y="327104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dirty="0"/>
                <a:t>2</a:t>
              </a: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0D371276-4E9A-4567-A406-F062D9A0AD23}"/>
                </a:ext>
              </a:extLst>
            </p:cNvPr>
            <p:cNvSpPr txBox="1"/>
            <p:nvPr/>
          </p:nvSpPr>
          <p:spPr>
            <a:xfrm>
              <a:off x="4097888" y="382022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dirty="0"/>
                <a:t>2</a:t>
              </a:r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A3735A4C-B9E7-4DE6-ADA0-4F529C8B3ED5}"/>
                </a:ext>
              </a:extLst>
            </p:cNvPr>
            <p:cNvSpPr txBox="1"/>
            <p:nvPr/>
          </p:nvSpPr>
          <p:spPr>
            <a:xfrm>
              <a:off x="6440838" y="334413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dirty="0"/>
                <a:t>2</a:t>
              </a:r>
            </a:p>
          </p:txBody>
        </p:sp>
      </p:grpSp>
      <p:graphicFrame>
        <p:nvGraphicFramePr>
          <p:cNvPr id="14" name="Tabla 14">
            <a:extLst>
              <a:ext uri="{FF2B5EF4-FFF2-40B4-BE49-F238E27FC236}">
                <a16:creationId xmlns:a16="http://schemas.microsoft.com/office/drawing/2014/main" id="{E7203FB2-7E2E-44A1-B00F-557DE5E99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466973"/>
              </p:ext>
            </p:extLst>
          </p:nvPr>
        </p:nvGraphicFramePr>
        <p:xfrm>
          <a:off x="6747514" y="2071058"/>
          <a:ext cx="1964057" cy="22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1289755900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3823616402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1170402579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3889955893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2577977982"/>
                    </a:ext>
                  </a:extLst>
                </a:gridCol>
                <a:gridCol w="290830">
                  <a:extLst>
                    <a:ext uri="{9D8B030D-6E8A-4147-A177-3AD203B41FA5}">
                      <a16:colId xmlns:a16="http://schemas.microsoft.com/office/drawing/2014/main" val="3354012604"/>
                    </a:ext>
                  </a:extLst>
                </a:gridCol>
              </a:tblGrid>
              <a:tr h="382020">
                <a:tc>
                  <a:txBody>
                    <a:bodyPr/>
                    <a:lstStyle/>
                    <a:p>
                      <a:r>
                        <a:rPr lang="es-A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7676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68174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023857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184167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674520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95543"/>
                  </a:ext>
                </a:extLst>
              </a:tr>
            </a:tbl>
          </a:graphicData>
        </a:graphic>
      </p:graphicFrame>
      <p:sp>
        <p:nvSpPr>
          <p:cNvPr id="16" name="Rectángulo 15">
            <a:extLst>
              <a:ext uri="{FF2B5EF4-FFF2-40B4-BE49-F238E27FC236}">
                <a16:creationId xmlns:a16="http://schemas.microsoft.com/office/drawing/2014/main" id="{8D88EB49-4BC4-49ED-9B78-CB8D79344D3A}"/>
              </a:ext>
            </a:extLst>
          </p:cNvPr>
          <p:cNvSpPr/>
          <p:nvPr/>
        </p:nvSpPr>
        <p:spPr>
          <a:xfrm>
            <a:off x="6649930" y="1619483"/>
            <a:ext cx="2101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Tabla de precedencias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05DE474-A3CD-4BC8-B1AF-EB9CB0DE78EE}"/>
              </a:ext>
            </a:extLst>
          </p:cNvPr>
          <p:cNvSpPr/>
          <p:nvPr/>
        </p:nvSpPr>
        <p:spPr>
          <a:xfrm>
            <a:off x="157980" y="1293534"/>
            <a:ext cx="2165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>
                <a:solidFill>
                  <a:srgbClr val="FF0000"/>
                </a:solidFill>
              </a:rPr>
              <a:t>INICIALIZACIÓN</a:t>
            </a:r>
            <a:endParaRPr lang="es-AR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2F81479-76CD-40B0-BB2D-3F8B994A9AF6}"/>
                  </a:ext>
                </a:extLst>
              </p:cNvPr>
              <p:cNvSpPr txBox="1"/>
              <p:nvPr/>
            </p:nvSpPr>
            <p:spPr>
              <a:xfrm>
                <a:off x="1889258" y="2340917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2F81479-76CD-40B0-BB2D-3F8B994A9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58" y="2340917"/>
                <a:ext cx="49686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B160F666-C2C6-4158-A014-12A4B716DD41}"/>
                  </a:ext>
                </a:extLst>
              </p:cNvPr>
              <p:cNvSpPr txBox="1"/>
              <p:nvPr/>
            </p:nvSpPr>
            <p:spPr>
              <a:xfrm>
                <a:off x="1915778" y="3545897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B160F666-C2C6-4158-A014-12A4B716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778" y="3545897"/>
                <a:ext cx="49686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34747E1-2BB4-418A-B70E-83D932466D58}"/>
                  </a:ext>
                </a:extLst>
              </p:cNvPr>
              <p:cNvSpPr txBox="1"/>
              <p:nvPr/>
            </p:nvSpPr>
            <p:spPr>
              <a:xfrm>
                <a:off x="3963321" y="2296740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34747E1-2BB4-418A-B70E-83D932466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321" y="2296740"/>
                <a:ext cx="49686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408370E-CAEB-4C35-BDA5-F4B944A01310}"/>
                  </a:ext>
                </a:extLst>
              </p:cNvPr>
              <p:cNvSpPr txBox="1"/>
              <p:nvPr/>
            </p:nvSpPr>
            <p:spPr>
              <a:xfrm>
                <a:off x="3919788" y="3536712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408370E-CAEB-4C35-BDA5-F4B944A01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788" y="3536712"/>
                <a:ext cx="49686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539182C8-458D-4810-9EBB-51235D18C76F}"/>
                  </a:ext>
                </a:extLst>
              </p:cNvPr>
              <p:cNvSpPr txBox="1"/>
              <p:nvPr/>
            </p:nvSpPr>
            <p:spPr>
              <a:xfrm>
                <a:off x="5727022" y="3497082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539182C8-458D-4810-9EBB-51235D18C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022" y="3497082"/>
                <a:ext cx="49686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B981489-CBC5-475F-9F77-E6C50052D368}"/>
                  </a:ext>
                </a:extLst>
              </p:cNvPr>
              <p:cNvSpPr txBox="1"/>
              <p:nvPr/>
            </p:nvSpPr>
            <p:spPr>
              <a:xfrm>
                <a:off x="393147" y="3584368"/>
                <a:ext cx="496862" cy="384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B981489-CBC5-475F-9F77-E6C50052D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47" y="3584368"/>
                <a:ext cx="496862" cy="3847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242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 de Dijkstra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C5E4C7F-92CC-4419-B18A-E3E396F35FBB}"/>
              </a:ext>
            </a:extLst>
          </p:cNvPr>
          <p:cNvSpPr/>
          <p:nvPr/>
        </p:nvSpPr>
        <p:spPr>
          <a:xfrm>
            <a:off x="330990" y="2935071"/>
            <a:ext cx="615516" cy="62807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EFEEB03-ED53-4BBB-AC7E-359C29FAD294}"/>
              </a:ext>
            </a:extLst>
          </p:cNvPr>
          <p:cNvSpPr/>
          <p:nvPr/>
        </p:nvSpPr>
        <p:spPr>
          <a:xfrm>
            <a:off x="1893772" y="3998788"/>
            <a:ext cx="615516" cy="6280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9D1B77D-4C46-4031-8F30-1C385FAAD4D4}"/>
              </a:ext>
            </a:extLst>
          </p:cNvPr>
          <p:cNvSpPr/>
          <p:nvPr/>
        </p:nvSpPr>
        <p:spPr>
          <a:xfrm>
            <a:off x="3891281" y="1757020"/>
            <a:ext cx="615516" cy="6280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4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EE80041-2138-4068-9C98-3FBBA95107A0}"/>
              </a:ext>
            </a:extLst>
          </p:cNvPr>
          <p:cNvSpPr/>
          <p:nvPr/>
        </p:nvSpPr>
        <p:spPr>
          <a:xfrm>
            <a:off x="5638980" y="2935071"/>
            <a:ext cx="615516" cy="6280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4F26D1C-D069-4C3B-A852-C1C92FDC378A}"/>
              </a:ext>
            </a:extLst>
          </p:cNvPr>
          <p:cNvSpPr/>
          <p:nvPr/>
        </p:nvSpPr>
        <p:spPr>
          <a:xfrm>
            <a:off x="1815839" y="1767224"/>
            <a:ext cx="615516" cy="6280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2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B553A5B-D98A-4791-8E71-1B44CB58DA28}"/>
              </a:ext>
            </a:extLst>
          </p:cNvPr>
          <p:cNvCxnSpPr>
            <a:cxnSpLocks/>
            <a:stCxn id="4" idx="7"/>
            <a:endCxn id="8" idx="2"/>
          </p:cNvCxnSpPr>
          <p:nvPr/>
        </p:nvCxnSpPr>
        <p:spPr>
          <a:xfrm flipV="1">
            <a:off x="856365" y="2081263"/>
            <a:ext cx="959474" cy="94578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623024B-F435-4A64-831B-133911DC6EC9}"/>
              </a:ext>
            </a:extLst>
          </p:cNvPr>
          <p:cNvCxnSpPr>
            <a:cxnSpLocks/>
            <a:stCxn id="4" idx="5"/>
            <a:endCxn id="5" idx="2"/>
          </p:cNvCxnSpPr>
          <p:nvPr/>
        </p:nvCxnSpPr>
        <p:spPr>
          <a:xfrm>
            <a:off x="856365" y="3471167"/>
            <a:ext cx="1037406" cy="841659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15F9313-FE8D-4B56-9457-70898E934110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 flipV="1">
            <a:off x="2431355" y="2071059"/>
            <a:ext cx="1459926" cy="10204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52C11EE-F977-4C7F-835F-A59A36825FEF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>
            <a:off x="4506797" y="2071059"/>
            <a:ext cx="1222324" cy="95599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7D310E9-6E26-4E4B-B198-56E771B25E68}"/>
              </a:ext>
            </a:extLst>
          </p:cNvPr>
          <p:cNvCxnSpPr>
            <a:cxnSpLocks/>
            <a:stCxn id="29" idx="6"/>
            <a:endCxn id="7" idx="3"/>
          </p:cNvCxnSpPr>
          <p:nvPr/>
        </p:nvCxnSpPr>
        <p:spPr>
          <a:xfrm flipV="1">
            <a:off x="4477444" y="3471167"/>
            <a:ext cx="1251677" cy="841658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4FEA3C4-A312-4CA6-AAC7-54EA778AC786}"/>
              </a:ext>
            </a:extLst>
          </p:cNvPr>
          <p:cNvCxnSpPr>
            <a:cxnSpLocks/>
            <a:stCxn id="8" idx="5"/>
            <a:endCxn id="7" idx="2"/>
          </p:cNvCxnSpPr>
          <p:nvPr/>
        </p:nvCxnSpPr>
        <p:spPr>
          <a:xfrm>
            <a:off x="2341215" y="2303321"/>
            <a:ext cx="3297765" cy="945788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F3D7703F-EDAE-4406-BEE6-146A321FA134}"/>
              </a:ext>
            </a:extLst>
          </p:cNvPr>
          <p:cNvSpPr/>
          <p:nvPr/>
        </p:nvSpPr>
        <p:spPr>
          <a:xfrm>
            <a:off x="3861928" y="3998787"/>
            <a:ext cx="615516" cy="6280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5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CD37BD0-03C1-4722-BF97-91C835C39948}"/>
              </a:ext>
            </a:extLst>
          </p:cNvPr>
          <p:cNvCxnSpPr>
            <a:cxnSpLocks/>
            <a:stCxn id="5" idx="6"/>
            <a:endCxn id="29" idx="2"/>
          </p:cNvCxnSpPr>
          <p:nvPr/>
        </p:nvCxnSpPr>
        <p:spPr>
          <a:xfrm flipV="1">
            <a:off x="2509287" y="4312825"/>
            <a:ext cx="1352641" cy="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B08271C-F898-4E3F-B1F9-221069A496A4}"/>
              </a:ext>
            </a:extLst>
          </p:cNvPr>
          <p:cNvSpPr txBox="1"/>
          <p:nvPr/>
        </p:nvSpPr>
        <p:spPr>
          <a:xfrm>
            <a:off x="1069420" y="2271712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4DD2561-DBDD-44D9-8EC0-F4EEAE11D7A6}"/>
              </a:ext>
            </a:extLst>
          </p:cNvPr>
          <p:cNvSpPr txBox="1"/>
          <p:nvPr/>
        </p:nvSpPr>
        <p:spPr>
          <a:xfrm>
            <a:off x="2985537" y="1744365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2166BBD-1D07-48E4-ABE6-2E82823ECFD4}"/>
              </a:ext>
            </a:extLst>
          </p:cNvPr>
          <p:cNvSpPr txBox="1"/>
          <p:nvPr/>
        </p:nvSpPr>
        <p:spPr>
          <a:xfrm>
            <a:off x="5046508" y="2208263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1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B4E0D1D-2D6B-4375-9C13-5136AE217D09}"/>
              </a:ext>
            </a:extLst>
          </p:cNvPr>
          <p:cNvSpPr txBox="1"/>
          <p:nvPr/>
        </p:nvSpPr>
        <p:spPr>
          <a:xfrm>
            <a:off x="3507560" y="2679336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5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18CB91F3-DC18-4996-85CF-36E4F97B6CAE}"/>
              </a:ext>
            </a:extLst>
          </p:cNvPr>
          <p:cNvSpPr txBox="1"/>
          <p:nvPr/>
        </p:nvSpPr>
        <p:spPr>
          <a:xfrm>
            <a:off x="1208910" y="3473717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D371276-4E9A-4567-A406-F062D9A0AD23}"/>
              </a:ext>
            </a:extLst>
          </p:cNvPr>
          <p:cNvSpPr txBox="1"/>
          <p:nvPr/>
        </p:nvSpPr>
        <p:spPr>
          <a:xfrm>
            <a:off x="2910177" y="3959157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3735A4C-B9E7-4DE6-ADA0-4F529C8B3ED5}"/>
              </a:ext>
            </a:extLst>
          </p:cNvPr>
          <p:cNvSpPr txBox="1"/>
          <p:nvPr/>
        </p:nvSpPr>
        <p:spPr>
          <a:xfrm>
            <a:off x="4907018" y="3538329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graphicFrame>
        <p:nvGraphicFramePr>
          <p:cNvPr id="14" name="Tabla 14">
            <a:extLst>
              <a:ext uri="{FF2B5EF4-FFF2-40B4-BE49-F238E27FC236}">
                <a16:creationId xmlns:a16="http://schemas.microsoft.com/office/drawing/2014/main" id="{E7203FB2-7E2E-44A1-B00F-557DE5E99FAE}"/>
              </a:ext>
            </a:extLst>
          </p:cNvPr>
          <p:cNvGraphicFramePr>
            <a:graphicFrameLocks noGrp="1"/>
          </p:cNvGraphicFramePr>
          <p:nvPr/>
        </p:nvGraphicFramePr>
        <p:xfrm>
          <a:off x="6747514" y="2071058"/>
          <a:ext cx="1964057" cy="22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1289755900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3823616402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1170402579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3889955893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2577977982"/>
                    </a:ext>
                  </a:extLst>
                </a:gridCol>
                <a:gridCol w="290830">
                  <a:extLst>
                    <a:ext uri="{9D8B030D-6E8A-4147-A177-3AD203B41FA5}">
                      <a16:colId xmlns:a16="http://schemas.microsoft.com/office/drawing/2014/main" val="3354012604"/>
                    </a:ext>
                  </a:extLst>
                </a:gridCol>
              </a:tblGrid>
              <a:tr h="382020">
                <a:tc>
                  <a:txBody>
                    <a:bodyPr/>
                    <a:lstStyle/>
                    <a:p>
                      <a:r>
                        <a:rPr lang="es-A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7676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68174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023857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184167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674520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95543"/>
                  </a:ext>
                </a:extLst>
              </a:tr>
            </a:tbl>
          </a:graphicData>
        </a:graphic>
      </p:graphicFrame>
      <p:sp>
        <p:nvSpPr>
          <p:cNvPr id="16" name="Rectángulo 15">
            <a:extLst>
              <a:ext uri="{FF2B5EF4-FFF2-40B4-BE49-F238E27FC236}">
                <a16:creationId xmlns:a16="http://schemas.microsoft.com/office/drawing/2014/main" id="{8D88EB49-4BC4-49ED-9B78-CB8D79344D3A}"/>
              </a:ext>
            </a:extLst>
          </p:cNvPr>
          <p:cNvSpPr/>
          <p:nvPr/>
        </p:nvSpPr>
        <p:spPr>
          <a:xfrm>
            <a:off x="6649930" y="1619483"/>
            <a:ext cx="2101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Tabla de precedencias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05DE474-A3CD-4BC8-B1AF-EB9CB0DE78EE}"/>
              </a:ext>
            </a:extLst>
          </p:cNvPr>
          <p:cNvSpPr/>
          <p:nvPr/>
        </p:nvSpPr>
        <p:spPr>
          <a:xfrm>
            <a:off x="157980" y="1293534"/>
            <a:ext cx="22317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>
                <a:solidFill>
                  <a:srgbClr val="FF0000"/>
                </a:solidFill>
              </a:rPr>
              <a:t>VECINOS DE “s”</a:t>
            </a:r>
            <a:endParaRPr lang="es-AR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2F81479-76CD-40B0-BB2D-3F8B994A9AF6}"/>
                  </a:ext>
                </a:extLst>
              </p:cNvPr>
              <p:cNvSpPr txBox="1"/>
              <p:nvPr/>
            </p:nvSpPr>
            <p:spPr>
              <a:xfrm>
                <a:off x="1889258" y="2340917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2F81479-76CD-40B0-BB2D-3F8B994A9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58" y="2340917"/>
                <a:ext cx="49686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B160F666-C2C6-4158-A014-12A4B716DD41}"/>
                  </a:ext>
                </a:extLst>
              </p:cNvPr>
              <p:cNvSpPr txBox="1"/>
              <p:nvPr/>
            </p:nvSpPr>
            <p:spPr>
              <a:xfrm>
                <a:off x="1915778" y="3545897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B160F666-C2C6-4158-A014-12A4B716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778" y="3545897"/>
                <a:ext cx="49686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34747E1-2BB4-418A-B70E-83D932466D58}"/>
                  </a:ext>
                </a:extLst>
              </p:cNvPr>
              <p:cNvSpPr txBox="1"/>
              <p:nvPr/>
            </p:nvSpPr>
            <p:spPr>
              <a:xfrm>
                <a:off x="3963321" y="2296740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34747E1-2BB4-418A-B70E-83D932466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321" y="2296740"/>
                <a:ext cx="49686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408370E-CAEB-4C35-BDA5-F4B944A01310}"/>
                  </a:ext>
                </a:extLst>
              </p:cNvPr>
              <p:cNvSpPr txBox="1"/>
              <p:nvPr/>
            </p:nvSpPr>
            <p:spPr>
              <a:xfrm>
                <a:off x="3919788" y="3536712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408370E-CAEB-4C35-BDA5-F4B944A01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788" y="3536712"/>
                <a:ext cx="49686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539182C8-458D-4810-9EBB-51235D18C76F}"/>
                  </a:ext>
                </a:extLst>
              </p:cNvPr>
              <p:cNvSpPr txBox="1"/>
              <p:nvPr/>
            </p:nvSpPr>
            <p:spPr>
              <a:xfrm>
                <a:off x="5727022" y="3497082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539182C8-458D-4810-9EBB-51235D18C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022" y="3497082"/>
                <a:ext cx="49686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B981489-CBC5-475F-9F77-E6C50052D368}"/>
                  </a:ext>
                </a:extLst>
              </p:cNvPr>
              <p:cNvSpPr txBox="1"/>
              <p:nvPr/>
            </p:nvSpPr>
            <p:spPr>
              <a:xfrm>
                <a:off x="393147" y="3584368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B981489-CBC5-475F-9F77-E6C50052D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47" y="3584368"/>
                <a:ext cx="496862" cy="307777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252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 de Dijkstra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C5E4C7F-92CC-4419-B18A-E3E396F35FBB}"/>
              </a:ext>
            </a:extLst>
          </p:cNvPr>
          <p:cNvSpPr/>
          <p:nvPr/>
        </p:nvSpPr>
        <p:spPr>
          <a:xfrm>
            <a:off x="330990" y="2935071"/>
            <a:ext cx="615516" cy="62807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EFEEB03-ED53-4BBB-AC7E-359C29FAD294}"/>
              </a:ext>
            </a:extLst>
          </p:cNvPr>
          <p:cNvSpPr/>
          <p:nvPr/>
        </p:nvSpPr>
        <p:spPr>
          <a:xfrm>
            <a:off x="1893772" y="3998788"/>
            <a:ext cx="615516" cy="6280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9D1B77D-4C46-4031-8F30-1C385FAAD4D4}"/>
              </a:ext>
            </a:extLst>
          </p:cNvPr>
          <p:cNvSpPr/>
          <p:nvPr/>
        </p:nvSpPr>
        <p:spPr>
          <a:xfrm>
            <a:off x="3891281" y="1757020"/>
            <a:ext cx="615516" cy="6280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4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EE80041-2138-4068-9C98-3FBBA95107A0}"/>
              </a:ext>
            </a:extLst>
          </p:cNvPr>
          <p:cNvSpPr/>
          <p:nvPr/>
        </p:nvSpPr>
        <p:spPr>
          <a:xfrm>
            <a:off x="5638980" y="2935071"/>
            <a:ext cx="615516" cy="6280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4F26D1C-D069-4C3B-A852-C1C92FDC378A}"/>
              </a:ext>
            </a:extLst>
          </p:cNvPr>
          <p:cNvSpPr/>
          <p:nvPr/>
        </p:nvSpPr>
        <p:spPr>
          <a:xfrm>
            <a:off x="1815839" y="1767224"/>
            <a:ext cx="615516" cy="6280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2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B553A5B-D98A-4791-8E71-1B44CB58DA28}"/>
              </a:ext>
            </a:extLst>
          </p:cNvPr>
          <p:cNvCxnSpPr>
            <a:cxnSpLocks/>
            <a:stCxn id="4" idx="7"/>
            <a:endCxn id="8" idx="2"/>
          </p:cNvCxnSpPr>
          <p:nvPr/>
        </p:nvCxnSpPr>
        <p:spPr>
          <a:xfrm flipV="1">
            <a:off x="856365" y="2081263"/>
            <a:ext cx="959474" cy="94578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623024B-F435-4A64-831B-133911DC6EC9}"/>
              </a:ext>
            </a:extLst>
          </p:cNvPr>
          <p:cNvCxnSpPr>
            <a:cxnSpLocks/>
            <a:stCxn id="4" idx="5"/>
            <a:endCxn id="5" idx="2"/>
          </p:cNvCxnSpPr>
          <p:nvPr/>
        </p:nvCxnSpPr>
        <p:spPr>
          <a:xfrm>
            <a:off x="856365" y="3471167"/>
            <a:ext cx="1037406" cy="841659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15F9313-FE8D-4B56-9457-70898E934110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 flipV="1">
            <a:off x="2431355" y="2071059"/>
            <a:ext cx="1459926" cy="10204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52C11EE-F977-4C7F-835F-A59A36825FEF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>
            <a:off x="4506797" y="2071059"/>
            <a:ext cx="1222324" cy="95599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7D310E9-6E26-4E4B-B198-56E771B25E68}"/>
              </a:ext>
            </a:extLst>
          </p:cNvPr>
          <p:cNvCxnSpPr>
            <a:cxnSpLocks/>
            <a:stCxn id="29" idx="6"/>
            <a:endCxn id="7" idx="3"/>
          </p:cNvCxnSpPr>
          <p:nvPr/>
        </p:nvCxnSpPr>
        <p:spPr>
          <a:xfrm flipV="1">
            <a:off x="4477444" y="3471167"/>
            <a:ext cx="1251677" cy="841658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4FEA3C4-A312-4CA6-AAC7-54EA778AC786}"/>
              </a:ext>
            </a:extLst>
          </p:cNvPr>
          <p:cNvCxnSpPr>
            <a:cxnSpLocks/>
            <a:stCxn id="8" idx="5"/>
            <a:endCxn id="7" idx="2"/>
          </p:cNvCxnSpPr>
          <p:nvPr/>
        </p:nvCxnSpPr>
        <p:spPr>
          <a:xfrm>
            <a:off x="2341215" y="2303321"/>
            <a:ext cx="3297765" cy="945788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F3D7703F-EDAE-4406-BEE6-146A321FA134}"/>
              </a:ext>
            </a:extLst>
          </p:cNvPr>
          <p:cNvSpPr/>
          <p:nvPr/>
        </p:nvSpPr>
        <p:spPr>
          <a:xfrm>
            <a:off x="3861928" y="3998787"/>
            <a:ext cx="615516" cy="6280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5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CD37BD0-03C1-4722-BF97-91C835C39948}"/>
              </a:ext>
            </a:extLst>
          </p:cNvPr>
          <p:cNvCxnSpPr>
            <a:cxnSpLocks/>
            <a:stCxn id="5" idx="6"/>
            <a:endCxn id="29" idx="2"/>
          </p:cNvCxnSpPr>
          <p:nvPr/>
        </p:nvCxnSpPr>
        <p:spPr>
          <a:xfrm flipV="1">
            <a:off x="2509287" y="4312825"/>
            <a:ext cx="1352641" cy="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B08271C-F898-4E3F-B1F9-221069A496A4}"/>
              </a:ext>
            </a:extLst>
          </p:cNvPr>
          <p:cNvSpPr txBox="1"/>
          <p:nvPr/>
        </p:nvSpPr>
        <p:spPr>
          <a:xfrm>
            <a:off x="1069420" y="2271712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4DD2561-DBDD-44D9-8EC0-F4EEAE11D7A6}"/>
              </a:ext>
            </a:extLst>
          </p:cNvPr>
          <p:cNvSpPr txBox="1"/>
          <p:nvPr/>
        </p:nvSpPr>
        <p:spPr>
          <a:xfrm>
            <a:off x="2985537" y="1744365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2166BBD-1D07-48E4-ABE6-2E82823ECFD4}"/>
              </a:ext>
            </a:extLst>
          </p:cNvPr>
          <p:cNvSpPr txBox="1"/>
          <p:nvPr/>
        </p:nvSpPr>
        <p:spPr>
          <a:xfrm>
            <a:off x="5046508" y="2208263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1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B4E0D1D-2D6B-4375-9C13-5136AE217D09}"/>
              </a:ext>
            </a:extLst>
          </p:cNvPr>
          <p:cNvSpPr txBox="1"/>
          <p:nvPr/>
        </p:nvSpPr>
        <p:spPr>
          <a:xfrm>
            <a:off x="3507560" y="2679336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5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18CB91F3-DC18-4996-85CF-36E4F97B6CAE}"/>
              </a:ext>
            </a:extLst>
          </p:cNvPr>
          <p:cNvSpPr txBox="1"/>
          <p:nvPr/>
        </p:nvSpPr>
        <p:spPr>
          <a:xfrm>
            <a:off x="1208910" y="3473717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D371276-4E9A-4567-A406-F062D9A0AD23}"/>
              </a:ext>
            </a:extLst>
          </p:cNvPr>
          <p:cNvSpPr txBox="1"/>
          <p:nvPr/>
        </p:nvSpPr>
        <p:spPr>
          <a:xfrm>
            <a:off x="2910177" y="3959157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3735A4C-B9E7-4DE6-ADA0-4F529C8B3ED5}"/>
              </a:ext>
            </a:extLst>
          </p:cNvPr>
          <p:cNvSpPr txBox="1"/>
          <p:nvPr/>
        </p:nvSpPr>
        <p:spPr>
          <a:xfrm>
            <a:off x="4907018" y="3538329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graphicFrame>
        <p:nvGraphicFramePr>
          <p:cNvPr id="14" name="Tabla 14">
            <a:extLst>
              <a:ext uri="{FF2B5EF4-FFF2-40B4-BE49-F238E27FC236}">
                <a16:creationId xmlns:a16="http://schemas.microsoft.com/office/drawing/2014/main" id="{E7203FB2-7E2E-44A1-B00F-557DE5E99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890071"/>
              </p:ext>
            </p:extLst>
          </p:nvPr>
        </p:nvGraphicFramePr>
        <p:xfrm>
          <a:off x="6747514" y="2071058"/>
          <a:ext cx="1964057" cy="22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1289755900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3823616402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1170402579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3889955893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2577977982"/>
                    </a:ext>
                  </a:extLst>
                </a:gridCol>
                <a:gridCol w="290830">
                  <a:extLst>
                    <a:ext uri="{9D8B030D-6E8A-4147-A177-3AD203B41FA5}">
                      <a16:colId xmlns:a16="http://schemas.microsoft.com/office/drawing/2014/main" val="3354012604"/>
                    </a:ext>
                  </a:extLst>
                </a:gridCol>
              </a:tblGrid>
              <a:tr h="382020">
                <a:tc>
                  <a:txBody>
                    <a:bodyPr/>
                    <a:lstStyle/>
                    <a:p>
                      <a:r>
                        <a:rPr lang="es-A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7676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68174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023857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184167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674520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95543"/>
                  </a:ext>
                </a:extLst>
              </a:tr>
            </a:tbl>
          </a:graphicData>
        </a:graphic>
      </p:graphicFrame>
      <p:sp>
        <p:nvSpPr>
          <p:cNvPr id="16" name="Rectángulo 15">
            <a:extLst>
              <a:ext uri="{FF2B5EF4-FFF2-40B4-BE49-F238E27FC236}">
                <a16:creationId xmlns:a16="http://schemas.microsoft.com/office/drawing/2014/main" id="{8D88EB49-4BC4-49ED-9B78-CB8D79344D3A}"/>
              </a:ext>
            </a:extLst>
          </p:cNvPr>
          <p:cNvSpPr/>
          <p:nvPr/>
        </p:nvSpPr>
        <p:spPr>
          <a:xfrm>
            <a:off x="6649930" y="1619483"/>
            <a:ext cx="2101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Tabla de precedencias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05DE474-A3CD-4BC8-B1AF-EB9CB0DE78EE}"/>
              </a:ext>
            </a:extLst>
          </p:cNvPr>
          <p:cNvSpPr/>
          <p:nvPr/>
        </p:nvSpPr>
        <p:spPr>
          <a:xfrm>
            <a:off x="157980" y="1293534"/>
            <a:ext cx="22317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>
                <a:solidFill>
                  <a:srgbClr val="FF0000"/>
                </a:solidFill>
              </a:rPr>
              <a:t>VECINOS DE “s”</a:t>
            </a:r>
            <a:endParaRPr lang="es-AR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2F81479-76CD-40B0-BB2D-3F8B994A9AF6}"/>
                  </a:ext>
                </a:extLst>
              </p:cNvPr>
              <p:cNvSpPr txBox="1"/>
              <p:nvPr/>
            </p:nvSpPr>
            <p:spPr>
              <a:xfrm>
                <a:off x="1889258" y="2340917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2F81479-76CD-40B0-BB2D-3F8B994A9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58" y="2340917"/>
                <a:ext cx="49686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B160F666-C2C6-4158-A014-12A4B716DD41}"/>
                  </a:ext>
                </a:extLst>
              </p:cNvPr>
              <p:cNvSpPr txBox="1"/>
              <p:nvPr/>
            </p:nvSpPr>
            <p:spPr>
              <a:xfrm>
                <a:off x="1915778" y="3545897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B160F666-C2C6-4158-A014-12A4B716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778" y="3545897"/>
                <a:ext cx="49686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34747E1-2BB4-418A-B70E-83D932466D58}"/>
                  </a:ext>
                </a:extLst>
              </p:cNvPr>
              <p:cNvSpPr txBox="1"/>
              <p:nvPr/>
            </p:nvSpPr>
            <p:spPr>
              <a:xfrm>
                <a:off x="3963321" y="2296740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34747E1-2BB4-418A-B70E-83D932466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321" y="2296740"/>
                <a:ext cx="49686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408370E-CAEB-4C35-BDA5-F4B944A01310}"/>
                  </a:ext>
                </a:extLst>
              </p:cNvPr>
              <p:cNvSpPr txBox="1"/>
              <p:nvPr/>
            </p:nvSpPr>
            <p:spPr>
              <a:xfrm>
                <a:off x="3919788" y="3536712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408370E-CAEB-4C35-BDA5-F4B944A01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788" y="3536712"/>
                <a:ext cx="49686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539182C8-458D-4810-9EBB-51235D18C76F}"/>
                  </a:ext>
                </a:extLst>
              </p:cNvPr>
              <p:cNvSpPr txBox="1"/>
              <p:nvPr/>
            </p:nvSpPr>
            <p:spPr>
              <a:xfrm>
                <a:off x="5727022" y="3497082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539182C8-458D-4810-9EBB-51235D18C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022" y="3497082"/>
                <a:ext cx="49686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B981489-CBC5-475F-9F77-E6C50052D368}"/>
                  </a:ext>
                </a:extLst>
              </p:cNvPr>
              <p:cNvSpPr txBox="1"/>
              <p:nvPr/>
            </p:nvSpPr>
            <p:spPr>
              <a:xfrm>
                <a:off x="393147" y="3584368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B981489-CBC5-475F-9F77-E6C50052D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47" y="3584368"/>
                <a:ext cx="496862" cy="307777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B3BE49B-A0F3-4E8C-89A0-56556986B354}"/>
                  </a:ext>
                </a:extLst>
              </p:cNvPr>
              <p:cNvSpPr txBox="1"/>
              <p:nvPr/>
            </p:nvSpPr>
            <p:spPr>
              <a:xfrm>
                <a:off x="1889258" y="2742370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B3BE49B-A0F3-4E8C-89A0-56556986B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58" y="2742370"/>
                <a:ext cx="496862" cy="307777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300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 de Dijkstra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C5E4C7F-92CC-4419-B18A-E3E396F35FBB}"/>
              </a:ext>
            </a:extLst>
          </p:cNvPr>
          <p:cNvSpPr/>
          <p:nvPr/>
        </p:nvSpPr>
        <p:spPr>
          <a:xfrm>
            <a:off x="330990" y="2935071"/>
            <a:ext cx="615516" cy="62807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EFEEB03-ED53-4BBB-AC7E-359C29FAD294}"/>
              </a:ext>
            </a:extLst>
          </p:cNvPr>
          <p:cNvSpPr/>
          <p:nvPr/>
        </p:nvSpPr>
        <p:spPr>
          <a:xfrm>
            <a:off x="1893772" y="3998788"/>
            <a:ext cx="615516" cy="62807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9D1B77D-4C46-4031-8F30-1C385FAAD4D4}"/>
              </a:ext>
            </a:extLst>
          </p:cNvPr>
          <p:cNvSpPr/>
          <p:nvPr/>
        </p:nvSpPr>
        <p:spPr>
          <a:xfrm>
            <a:off x="3891281" y="1757020"/>
            <a:ext cx="615516" cy="6280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4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EE80041-2138-4068-9C98-3FBBA95107A0}"/>
              </a:ext>
            </a:extLst>
          </p:cNvPr>
          <p:cNvSpPr/>
          <p:nvPr/>
        </p:nvSpPr>
        <p:spPr>
          <a:xfrm>
            <a:off x="5638980" y="2935071"/>
            <a:ext cx="615516" cy="6280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4F26D1C-D069-4C3B-A852-C1C92FDC378A}"/>
              </a:ext>
            </a:extLst>
          </p:cNvPr>
          <p:cNvSpPr/>
          <p:nvPr/>
        </p:nvSpPr>
        <p:spPr>
          <a:xfrm>
            <a:off x="1815839" y="1767224"/>
            <a:ext cx="615516" cy="6280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2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B553A5B-D98A-4791-8E71-1B44CB58DA28}"/>
              </a:ext>
            </a:extLst>
          </p:cNvPr>
          <p:cNvCxnSpPr>
            <a:cxnSpLocks/>
            <a:stCxn id="4" idx="7"/>
            <a:endCxn id="8" idx="2"/>
          </p:cNvCxnSpPr>
          <p:nvPr/>
        </p:nvCxnSpPr>
        <p:spPr>
          <a:xfrm flipV="1">
            <a:off x="856365" y="2081263"/>
            <a:ext cx="959474" cy="945787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623024B-F435-4A64-831B-133911DC6EC9}"/>
              </a:ext>
            </a:extLst>
          </p:cNvPr>
          <p:cNvCxnSpPr>
            <a:cxnSpLocks/>
            <a:stCxn id="4" idx="5"/>
            <a:endCxn id="5" idx="2"/>
          </p:cNvCxnSpPr>
          <p:nvPr/>
        </p:nvCxnSpPr>
        <p:spPr>
          <a:xfrm>
            <a:off x="856365" y="3471167"/>
            <a:ext cx="1037406" cy="84165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15F9313-FE8D-4B56-9457-70898E934110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 flipV="1">
            <a:off x="2431355" y="2071059"/>
            <a:ext cx="1459926" cy="10204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52C11EE-F977-4C7F-835F-A59A36825FEF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>
            <a:off x="4506797" y="2071059"/>
            <a:ext cx="1222324" cy="95599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7D310E9-6E26-4E4B-B198-56E771B25E68}"/>
              </a:ext>
            </a:extLst>
          </p:cNvPr>
          <p:cNvCxnSpPr>
            <a:cxnSpLocks/>
            <a:stCxn id="29" idx="6"/>
            <a:endCxn id="7" idx="3"/>
          </p:cNvCxnSpPr>
          <p:nvPr/>
        </p:nvCxnSpPr>
        <p:spPr>
          <a:xfrm flipV="1">
            <a:off x="4477444" y="3471167"/>
            <a:ext cx="1251677" cy="841658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4FEA3C4-A312-4CA6-AAC7-54EA778AC786}"/>
              </a:ext>
            </a:extLst>
          </p:cNvPr>
          <p:cNvCxnSpPr>
            <a:cxnSpLocks/>
            <a:stCxn id="8" idx="5"/>
            <a:endCxn id="7" idx="2"/>
          </p:cNvCxnSpPr>
          <p:nvPr/>
        </p:nvCxnSpPr>
        <p:spPr>
          <a:xfrm>
            <a:off x="2341215" y="2303321"/>
            <a:ext cx="3297765" cy="945788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F3D7703F-EDAE-4406-BEE6-146A321FA134}"/>
              </a:ext>
            </a:extLst>
          </p:cNvPr>
          <p:cNvSpPr/>
          <p:nvPr/>
        </p:nvSpPr>
        <p:spPr>
          <a:xfrm>
            <a:off x="3861928" y="3998787"/>
            <a:ext cx="615516" cy="6280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5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CD37BD0-03C1-4722-BF97-91C835C39948}"/>
              </a:ext>
            </a:extLst>
          </p:cNvPr>
          <p:cNvCxnSpPr>
            <a:cxnSpLocks/>
            <a:stCxn id="5" idx="6"/>
            <a:endCxn id="29" idx="2"/>
          </p:cNvCxnSpPr>
          <p:nvPr/>
        </p:nvCxnSpPr>
        <p:spPr>
          <a:xfrm flipV="1">
            <a:off x="2509287" y="4312825"/>
            <a:ext cx="1352641" cy="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B08271C-F898-4E3F-B1F9-221069A496A4}"/>
              </a:ext>
            </a:extLst>
          </p:cNvPr>
          <p:cNvSpPr txBox="1"/>
          <p:nvPr/>
        </p:nvSpPr>
        <p:spPr>
          <a:xfrm>
            <a:off x="1069420" y="2271712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4DD2561-DBDD-44D9-8EC0-F4EEAE11D7A6}"/>
              </a:ext>
            </a:extLst>
          </p:cNvPr>
          <p:cNvSpPr txBox="1"/>
          <p:nvPr/>
        </p:nvSpPr>
        <p:spPr>
          <a:xfrm>
            <a:off x="2985537" y="1744365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2166BBD-1D07-48E4-ABE6-2E82823ECFD4}"/>
              </a:ext>
            </a:extLst>
          </p:cNvPr>
          <p:cNvSpPr txBox="1"/>
          <p:nvPr/>
        </p:nvSpPr>
        <p:spPr>
          <a:xfrm>
            <a:off x="5046508" y="2208263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1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B4E0D1D-2D6B-4375-9C13-5136AE217D09}"/>
              </a:ext>
            </a:extLst>
          </p:cNvPr>
          <p:cNvSpPr txBox="1"/>
          <p:nvPr/>
        </p:nvSpPr>
        <p:spPr>
          <a:xfrm>
            <a:off x="3507560" y="2679336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5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18CB91F3-DC18-4996-85CF-36E4F97B6CAE}"/>
              </a:ext>
            </a:extLst>
          </p:cNvPr>
          <p:cNvSpPr txBox="1"/>
          <p:nvPr/>
        </p:nvSpPr>
        <p:spPr>
          <a:xfrm>
            <a:off x="1208910" y="3473717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D371276-4E9A-4567-A406-F062D9A0AD23}"/>
              </a:ext>
            </a:extLst>
          </p:cNvPr>
          <p:cNvSpPr txBox="1"/>
          <p:nvPr/>
        </p:nvSpPr>
        <p:spPr>
          <a:xfrm>
            <a:off x="2910177" y="3959157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3735A4C-B9E7-4DE6-ADA0-4F529C8B3ED5}"/>
              </a:ext>
            </a:extLst>
          </p:cNvPr>
          <p:cNvSpPr txBox="1"/>
          <p:nvPr/>
        </p:nvSpPr>
        <p:spPr>
          <a:xfrm>
            <a:off x="4907018" y="3538329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graphicFrame>
        <p:nvGraphicFramePr>
          <p:cNvPr id="14" name="Tabla 14">
            <a:extLst>
              <a:ext uri="{FF2B5EF4-FFF2-40B4-BE49-F238E27FC236}">
                <a16:creationId xmlns:a16="http://schemas.microsoft.com/office/drawing/2014/main" id="{E7203FB2-7E2E-44A1-B00F-557DE5E99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176888"/>
              </p:ext>
            </p:extLst>
          </p:nvPr>
        </p:nvGraphicFramePr>
        <p:xfrm>
          <a:off x="6747514" y="2071058"/>
          <a:ext cx="1964057" cy="22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1289755900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3823616402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1170402579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3889955893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2577977982"/>
                    </a:ext>
                  </a:extLst>
                </a:gridCol>
                <a:gridCol w="290830">
                  <a:extLst>
                    <a:ext uri="{9D8B030D-6E8A-4147-A177-3AD203B41FA5}">
                      <a16:colId xmlns:a16="http://schemas.microsoft.com/office/drawing/2014/main" val="3354012604"/>
                    </a:ext>
                  </a:extLst>
                </a:gridCol>
              </a:tblGrid>
              <a:tr h="382020">
                <a:tc>
                  <a:txBody>
                    <a:bodyPr/>
                    <a:lstStyle/>
                    <a:p>
                      <a:r>
                        <a:rPr lang="es-A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7676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68174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023857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184167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674520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95543"/>
                  </a:ext>
                </a:extLst>
              </a:tr>
            </a:tbl>
          </a:graphicData>
        </a:graphic>
      </p:graphicFrame>
      <p:sp>
        <p:nvSpPr>
          <p:cNvPr id="16" name="Rectángulo 15">
            <a:extLst>
              <a:ext uri="{FF2B5EF4-FFF2-40B4-BE49-F238E27FC236}">
                <a16:creationId xmlns:a16="http://schemas.microsoft.com/office/drawing/2014/main" id="{8D88EB49-4BC4-49ED-9B78-CB8D79344D3A}"/>
              </a:ext>
            </a:extLst>
          </p:cNvPr>
          <p:cNvSpPr/>
          <p:nvPr/>
        </p:nvSpPr>
        <p:spPr>
          <a:xfrm>
            <a:off x="6649930" y="1619483"/>
            <a:ext cx="2101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Tabla de precedencias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05DE474-A3CD-4BC8-B1AF-EB9CB0DE78EE}"/>
              </a:ext>
            </a:extLst>
          </p:cNvPr>
          <p:cNvSpPr/>
          <p:nvPr/>
        </p:nvSpPr>
        <p:spPr>
          <a:xfrm>
            <a:off x="157980" y="1293534"/>
            <a:ext cx="22317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>
                <a:solidFill>
                  <a:srgbClr val="FF0000"/>
                </a:solidFill>
              </a:rPr>
              <a:t>VECINOS DE “s”</a:t>
            </a:r>
            <a:endParaRPr lang="es-AR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2F81479-76CD-40B0-BB2D-3F8B994A9AF6}"/>
                  </a:ext>
                </a:extLst>
              </p:cNvPr>
              <p:cNvSpPr txBox="1"/>
              <p:nvPr/>
            </p:nvSpPr>
            <p:spPr>
              <a:xfrm>
                <a:off x="1889258" y="2340917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2F81479-76CD-40B0-BB2D-3F8B994A9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58" y="2340917"/>
                <a:ext cx="49686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B160F666-C2C6-4158-A014-12A4B716DD41}"/>
                  </a:ext>
                </a:extLst>
              </p:cNvPr>
              <p:cNvSpPr txBox="1"/>
              <p:nvPr/>
            </p:nvSpPr>
            <p:spPr>
              <a:xfrm>
                <a:off x="1915778" y="3545897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B160F666-C2C6-4158-A014-12A4B716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778" y="3545897"/>
                <a:ext cx="49686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34747E1-2BB4-418A-B70E-83D932466D58}"/>
                  </a:ext>
                </a:extLst>
              </p:cNvPr>
              <p:cNvSpPr txBox="1"/>
              <p:nvPr/>
            </p:nvSpPr>
            <p:spPr>
              <a:xfrm>
                <a:off x="3963321" y="2296740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34747E1-2BB4-418A-B70E-83D932466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321" y="2296740"/>
                <a:ext cx="49686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408370E-CAEB-4C35-BDA5-F4B944A01310}"/>
                  </a:ext>
                </a:extLst>
              </p:cNvPr>
              <p:cNvSpPr txBox="1"/>
              <p:nvPr/>
            </p:nvSpPr>
            <p:spPr>
              <a:xfrm>
                <a:off x="3919788" y="3536712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408370E-CAEB-4C35-BDA5-F4B944A01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788" y="3536712"/>
                <a:ext cx="49686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539182C8-458D-4810-9EBB-51235D18C76F}"/>
                  </a:ext>
                </a:extLst>
              </p:cNvPr>
              <p:cNvSpPr txBox="1"/>
              <p:nvPr/>
            </p:nvSpPr>
            <p:spPr>
              <a:xfrm>
                <a:off x="5727022" y="3497082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539182C8-458D-4810-9EBB-51235D18C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022" y="3497082"/>
                <a:ext cx="49686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B981489-CBC5-475F-9F77-E6C50052D368}"/>
                  </a:ext>
                </a:extLst>
              </p:cNvPr>
              <p:cNvSpPr txBox="1"/>
              <p:nvPr/>
            </p:nvSpPr>
            <p:spPr>
              <a:xfrm>
                <a:off x="393147" y="3584368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B981489-CBC5-475F-9F77-E6C50052D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47" y="3584368"/>
                <a:ext cx="496862" cy="307777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B3BE49B-A0F3-4E8C-89A0-56556986B354}"/>
                  </a:ext>
                </a:extLst>
              </p:cNvPr>
              <p:cNvSpPr txBox="1"/>
              <p:nvPr/>
            </p:nvSpPr>
            <p:spPr>
              <a:xfrm>
                <a:off x="1889258" y="2742370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B3BE49B-A0F3-4E8C-89A0-56556986B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58" y="2742370"/>
                <a:ext cx="496862" cy="307777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CE35C0FB-564C-4C72-8937-DEDB727F64F9}"/>
                  </a:ext>
                </a:extLst>
              </p:cNvPr>
              <p:cNvSpPr txBox="1"/>
              <p:nvPr/>
            </p:nvSpPr>
            <p:spPr>
              <a:xfrm>
                <a:off x="1913856" y="3364378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CE35C0FB-564C-4C72-8937-DEDB727F6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856" y="3364378"/>
                <a:ext cx="496862" cy="307777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786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 de Dijkstra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C5E4C7F-92CC-4419-B18A-E3E396F35FBB}"/>
              </a:ext>
            </a:extLst>
          </p:cNvPr>
          <p:cNvSpPr/>
          <p:nvPr/>
        </p:nvSpPr>
        <p:spPr>
          <a:xfrm>
            <a:off x="330990" y="2935071"/>
            <a:ext cx="615516" cy="6280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EFEEB03-ED53-4BBB-AC7E-359C29FAD294}"/>
              </a:ext>
            </a:extLst>
          </p:cNvPr>
          <p:cNvSpPr/>
          <p:nvPr/>
        </p:nvSpPr>
        <p:spPr>
          <a:xfrm>
            <a:off x="1893772" y="3998788"/>
            <a:ext cx="615516" cy="6280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9D1B77D-4C46-4031-8F30-1C385FAAD4D4}"/>
              </a:ext>
            </a:extLst>
          </p:cNvPr>
          <p:cNvSpPr/>
          <p:nvPr/>
        </p:nvSpPr>
        <p:spPr>
          <a:xfrm>
            <a:off x="3891281" y="1757020"/>
            <a:ext cx="615516" cy="6280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4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EE80041-2138-4068-9C98-3FBBA95107A0}"/>
              </a:ext>
            </a:extLst>
          </p:cNvPr>
          <p:cNvSpPr/>
          <p:nvPr/>
        </p:nvSpPr>
        <p:spPr>
          <a:xfrm>
            <a:off x="5638980" y="2935071"/>
            <a:ext cx="615516" cy="6280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4F26D1C-D069-4C3B-A852-C1C92FDC378A}"/>
              </a:ext>
            </a:extLst>
          </p:cNvPr>
          <p:cNvSpPr/>
          <p:nvPr/>
        </p:nvSpPr>
        <p:spPr>
          <a:xfrm>
            <a:off x="1815839" y="1767224"/>
            <a:ext cx="615516" cy="6280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2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B553A5B-D98A-4791-8E71-1B44CB58DA28}"/>
              </a:ext>
            </a:extLst>
          </p:cNvPr>
          <p:cNvCxnSpPr>
            <a:cxnSpLocks/>
            <a:stCxn id="4" idx="7"/>
            <a:endCxn id="8" idx="2"/>
          </p:cNvCxnSpPr>
          <p:nvPr/>
        </p:nvCxnSpPr>
        <p:spPr>
          <a:xfrm flipV="1">
            <a:off x="856365" y="2081263"/>
            <a:ext cx="959474" cy="945787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623024B-F435-4A64-831B-133911DC6EC9}"/>
              </a:ext>
            </a:extLst>
          </p:cNvPr>
          <p:cNvCxnSpPr>
            <a:cxnSpLocks/>
            <a:stCxn id="4" idx="5"/>
            <a:endCxn id="5" idx="2"/>
          </p:cNvCxnSpPr>
          <p:nvPr/>
        </p:nvCxnSpPr>
        <p:spPr>
          <a:xfrm>
            <a:off x="856365" y="3471167"/>
            <a:ext cx="1037406" cy="841659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15F9313-FE8D-4B56-9457-70898E934110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 flipV="1">
            <a:off x="2431355" y="2071059"/>
            <a:ext cx="1459926" cy="10204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52C11EE-F977-4C7F-835F-A59A36825FEF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>
            <a:off x="4506797" y="2071059"/>
            <a:ext cx="1222324" cy="95599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7D310E9-6E26-4E4B-B198-56E771B25E68}"/>
              </a:ext>
            </a:extLst>
          </p:cNvPr>
          <p:cNvCxnSpPr>
            <a:cxnSpLocks/>
            <a:stCxn id="29" idx="6"/>
            <a:endCxn id="7" idx="3"/>
          </p:cNvCxnSpPr>
          <p:nvPr/>
        </p:nvCxnSpPr>
        <p:spPr>
          <a:xfrm flipV="1">
            <a:off x="4477444" y="3471167"/>
            <a:ext cx="1251677" cy="841658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4FEA3C4-A312-4CA6-AAC7-54EA778AC786}"/>
              </a:ext>
            </a:extLst>
          </p:cNvPr>
          <p:cNvCxnSpPr>
            <a:cxnSpLocks/>
            <a:stCxn id="8" idx="5"/>
            <a:endCxn id="7" idx="2"/>
          </p:cNvCxnSpPr>
          <p:nvPr/>
        </p:nvCxnSpPr>
        <p:spPr>
          <a:xfrm>
            <a:off x="2341215" y="2303321"/>
            <a:ext cx="3297765" cy="945788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F3D7703F-EDAE-4406-BEE6-146A321FA134}"/>
              </a:ext>
            </a:extLst>
          </p:cNvPr>
          <p:cNvSpPr/>
          <p:nvPr/>
        </p:nvSpPr>
        <p:spPr>
          <a:xfrm>
            <a:off x="3861928" y="3998787"/>
            <a:ext cx="615516" cy="6280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5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CD37BD0-03C1-4722-BF97-91C835C39948}"/>
              </a:ext>
            </a:extLst>
          </p:cNvPr>
          <p:cNvCxnSpPr>
            <a:cxnSpLocks/>
            <a:stCxn id="5" idx="6"/>
            <a:endCxn id="29" idx="2"/>
          </p:cNvCxnSpPr>
          <p:nvPr/>
        </p:nvCxnSpPr>
        <p:spPr>
          <a:xfrm flipV="1">
            <a:off x="2509287" y="4312825"/>
            <a:ext cx="1352641" cy="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B08271C-F898-4E3F-B1F9-221069A496A4}"/>
              </a:ext>
            </a:extLst>
          </p:cNvPr>
          <p:cNvSpPr txBox="1"/>
          <p:nvPr/>
        </p:nvSpPr>
        <p:spPr>
          <a:xfrm>
            <a:off x="1069420" y="2271712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4DD2561-DBDD-44D9-8EC0-F4EEAE11D7A6}"/>
              </a:ext>
            </a:extLst>
          </p:cNvPr>
          <p:cNvSpPr txBox="1"/>
          <p:nvPr/>
        </p:nvSpPr>
        <p:spPr>
          <a:xfrm>
            <a:off x="2985537" y="1744365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2166BBD-1D07-48E4-ABE6-2E82823ECFD4}"/>
              </a:ext>
            </a:extLst>
          </p:cNvPr>
          <p:cNvSpPr txBox="1"/>
          <p:nvPr/>
        </p:nvSpPr>
        <p:spPr>
          <a:xfrm>
            <a:off x="5046508" y="2208263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1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B4E0D1D-2D6B-4375-9C13-5136AE217D09}"/>
              </a:ext>
            </a:extLst>
          </p:cNvPr>
          <p:cNvSpPr txBox="1"/>
          <p:nvPr/>
        </p:nvSpPr>
        <p:spPr>
          <a:xfrm>
            <a:off x="3507560" y="2679336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5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18CB91F3-DC18-4996-85CF-36E4F97B6CAE}"/>
              </a:ext>
            </a:extLst>
          </p:cNvPr>
          <p:cNvSpPr txBox="1"/>
          <p:nvPr/>
        </p:nvSpPr>
        <p:spPr>
          <a:xfrm>
            <a:off x="1208910" y="3473717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D371276-4E9A-4567-A406-F062D9A0AD23}"/>
              </a:ext>
            </a:extLst>
          </p:cNvPr>
          <p:cNvSpPr txBox="1"/>
          <p:nvPr/>
        </p:nvSpPr>
        <p:spPr>
          <a:xfrm>
            <a:off x="2910177" y="3959157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3735A4C-B9E7-4DE6-ADA0-4F529C8B3ED5}"/>
              </a:ext>
            </a:extLst>
          </p:cNvPr>
          <p:cNvSpPr txBox="1"/>
          <p:nvPr/>
        </p:nvSpPr>
        <p:spPr>
          <a:xfrm>
            <a:off x="4907018" y="3538329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graphicFrame>
        <p:nvGraphicFramePr>
          <p:cNvPr id="14" name="Tabla 14">
            <a:extLst>
              <a:ext uri="{FF2B5EF4-FFF2-40B4-BE49-F238E27FC236}">
                <a16:creationId xmlns:a16="http://schemas.microsoft.com/office/drawing/2014/main" id="{E7203FB2-7E2E-44A1-B00F-557DE5E99FAE}"/>
              </a:ext>
            </a:extLst>
          </p:cNvPr>
          <p:cNvGraphicFramePr>
            <a:graphicFrameLocks noGrp="1"/>
          </p:cNvGraphicFramePr>
          <p:nvPr/>
        </p:nvGraphicFramePr>
        <p:xfrm>
          <a:off x="6747514" y="2071058"/>
          <a:ext cx="1964057" cy="22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1289755900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3823616402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1170402579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3889955893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2577977982"/>
                    </a:ext>
                  </a:extLst>
                </a:gridCol>
                <a:gridCol w="290830">
                  <a:extLst>
                    <a:ext uri="{9D8B030D-6E8A-4147-A177-3AD203B41FA5}">
                      <a16:colId xmlns:a16="http://schemas.microsoft.com/office/drawing/2014/main" val="3354012604"/>
                    </a:ext>
                  </a:extLst>
                </a:gridCol>
              </a:tblGrid>
              <a:tr h="382020">
                <a:tc>
                  <a:txBody>
                    <a:bodyPr/>
                    <a:lstStyle/>
                    <a:p>
                      <a:r>
                        <a:rPr lang="es-A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7676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68174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023857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184167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674520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95543"/>
                  </a:ext>
                </a:extLst>
              </a:tr>
            </a:tbl>
          </a:graphicData>
        </a:graphic>
      </p:graphicFrame>
      <p:sp>
        <p:nvSpPr>
          <p:cNvPr id="16" name="Rectángulo 15">
            <a:extLst>
              <a:ext uri="{FF2B5EF4-FFF2-40B4-BE49-F238E27FC236}">
                <a16:creationId xmlns:a16="http://schemas.microsoft.com/office/drawing/2014/main" id="{8D88EB49-4BC4-49ED-9B78-CB8D79344D3A}"/>
              </a:ext>
            </a:extLst>
          </p:cNvPr>
          <p:cNvSpPr/>
          <p:nvPr/>
        </p:nvSpPr>
        <p:spPr>
          <a:xfrm>
            <a:off x="6649930" y="1619483"/>
            <a:ext cx="2101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Tabla de precedencias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05DE474-A3CD-4BC8-B1AF-EB9CB0DE78EE}"/>
              </a:ext>
            </a:extLst>
          </p:cNvPr>
          <p:cNvSpPr/>
          <p:nvPr/>
        </p:nvSpPr>
        <p:spPr>
          <a:xfrm>
            <a:off x="157980" y="1293534"/>
            <a:ext cx="2008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>
                <a:solidFill>
                  <a:srgbClr val="FF0000"/>
                </a:solidFill>
              </a:rPr>
              <a:t>S ya explorado</a:t>
            </a:r>
            <a:endParaRPr lang="es-AR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2F81479-76CD-40B0-BB2D-3F8B994A9AF6}"/>
                  </a:ext>
                </a:extLst>
              </p:cNvPr>
              <p:cNvSpPr txBox="1"/>
              <p:nvPr/>
            </p:nvSpPr>
            <p:spPr>
              <a:xfrm>
                <a:off x="1889258" y="2340917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2F81479-76CD-40B0-BB2D-3F8B994A9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58" y="2340917"/>
                <a:ext cx="49686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B160F666-C2C6-4158-A014-12A4B716DD41}"/>
                  </a:ext>
                </a:extLst>
              </p:cNvPr>
              <p:cNvSpPr txBox="1"/>
              <p:nvPr/>
            </p:nvSpPr>
            <p:spPr>
              <a:xfrm>
                <a:off x="1915778" y="3545897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B160F666-C2C6-4158-A014-12A4B716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778" y="3545897"/>
                <a:ext cx="49686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34747E1-2BB4-418A-B70E-83D932466D58}"/>
                  </a:ext>
                </a:extLst>
              </p:cNvPr>
              <p:cNvSpPr txBox="1"/>
              <p:nvPr/>
            </p:nvSpPr>
            <p:spPr>
              <a:xfrm>
                <a:off x="3963321" y="2296740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34747E1-2BB4-418A-B70E-83D932466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321" y="2296740"/>
                <a:ext cx="49686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408370E-CAEB-4C35-BDA5-F4B944A01310}"/>
                  </a:ext>
                </a:extLst>
              </p:cNvPr>
              <p:cNvSpPr txBox="1"/>
              <p:nvPr/>
            </p:nvSpPr>
            <p:spPr>
              <a:xfrm>
                <a:off x="3919788" y="3536712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408370E-CAEB-4C35-BDA5-F4B944A01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788" y="3536712"/>
                <a:ext cx="49686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539182C8-458D-4810-9EBB-51235D18C76F}"/>
                  </a:ext>
                </a:extLst>
              </p:cNvPr>
              <p:cNvSpPr txBox="1"/>
              <p:nvPr/>
            </p:nvSpPr>
            <p:spPr>
              <a:xfrm>
                <a:off x="5727022" y="3497082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539182C8-458D-4810-9EBB-51235D18C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022" y="3497082"/>
                <a:ext cx="49686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B981489-CBC5-475F-9F77-E6C50052D368}"/>
                  </a:ext>
                </a:extLst>
              </p:cNvPr>
              <p:cNvSpPr txBox="1"/>
              <p:nvPr/>
            </p:nvSpPr>
            <p:spPr>
              <a:xfrm>
                <a:off x="393147" y="3584368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B981489-CBC5-475F-9F77-E6C50052D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47" y="3584368"/>
                <a:ext cx="496862" cy="307777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B3BE49B-A0F3-4E8C-89A0-56556986B354}"/>
                  </a:ext>
                </a:extLst>
              </p:cNvPr>
              <p:cNvSpPr txBox="1"/>
              <p:nvPr/>
            </p:nvSpPr>
            <p:spPr>
              <a:xfrm>
                <a:off x="1889258" y="2742370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B3BE49B-A0F3-4E8C-89A0-56556986B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58" y="2742370"/>
                <a:ext cx="496862" cy="307777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CE35C0FB-564C-4C72-8937-DEDB727F64F9}"/>
                  </a:ext>
                </a:extLst>
              </p:cNvPr>
              <p:cNvSpPr txBox="1"/>
              <p:nvPr/>
            </p:nvSpPr>
            <p:spPr>
              <a:xfrm>
                <a:off x="1913856" y="3364378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CE35C0FB-564C-4C72-8937-DEDB727F6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856" y="3364378"/>
                <a:ext cx="496862" cy="307777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578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 de Dijkstra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C5E4C7F-92CC-4419-B18A-E3E396F35FBB}"/>
              </a:ext>
            </a:extLst>
          </p:cNvPr>
          <p:cNvSpPr/>
          <p:nvPr/>
        </p:nvSpPr>
        <p:spPr>
          <a:xfrm>
            <a:off x="330990" y="2935071"/>
            <a:ext cx="615516" cy="6280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EFEEB03-ED53-4BBB-AC7E-359C29FAD294}"/>
              </a:ext>
            </a:extLst>
          </p:cNvPr>
          <p:cNvSpPr/>
          <p:nvPr/>
        </p:nvSpPr>
        <p:spPr>
          <a:xfrm>
            <a:off x="1893772" y="3998788"/>
            <a:ext cx="615516" cy="6280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9D1B77D-4C46-4031-8F30-1C385FAAD4D4}"/>
              </a:ext>
            </a:extLst>
          </p:cNvPr>
          <p:cNvSpPr/>
          <p:nvPr/>
        </p:nvSpPr>
        <p:spPr>
          <a:xfrm>
            <a:off x="3891281" y="1757020"/>
            <a:ext cx="615516" cy="62807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4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EE80041-2138-4068-9C98-3FBBA95107A0}"/>
              </a:ext>
            </a:extLst>
          </p:cNvPr>
          <p:cNvSpPr/>
          <p:nvPr/>
        </p:nvSpPr>
        <p:spPr>
          <a:xfrm>
            <a:off x="5638980" y="2935071"/>
            <a:ext cx="615516" cy="6280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4F26D1C-D069-4C3B-A852-C1C92FDC378A}"/>
              </a:ext>
            </a:extLst>
          </p:cNvPr>
          <p:cNvSpPr/>
          <p:nvPr/>
        </p:nvSpPr>
        <p:spPr>
          <a:xfrm>
            <a:off x="1815839" y="1767224"/>
            <a:ext cx="615516" cy="62807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2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B553A5B-D98A-4791-8E71-1B44CB58DA28}"/>
              </a:ext>
            </a:extLst>
          </p:cNvPr>
          <p:cNvCxnSpPr>
            <a:cxnSpLocks/>
            <a:stCxn id="4" idx="7"/>
            <a:endCxn id="8" idx="2"/>
          </p:cNvCxnSpPr>
          <p:nvPr/>
        </p:nvCxnSpPr>
        <p:spPr>
          <a:xfrm flipV="1">
            <a:off x="856365" y="2081263"/>
            <a:ext cx="959474" cy="945787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623024B-F435-4A64-831B-133911DC6EC9}"/>
              </a:ext>
            </a:extLst>
          </p:cNvPr>
          <p:cNvCxnSpPr>
            <a:cxnSpLocks/>
            <a:stCxn id="4" idx="5"/>
            <a:endCxn id="5" idx="2"/>
          </p:cNvCxnSpPr>
          <p:nvPr/>
        </p:nvCxnSpPr>
        <p:spPr>
          <a:xfrm>
            <a:off x="856365" y="3471167"/>
            <a:ext cx="1037406" cy="841659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15F9313-FE8D-4B56-9457-70898E934110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 flipV="1">
            <a:off x="2431355" y="2071059"/>
            <a:ext cx="1459926" cy="1020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52C11EE-F977-4C7F-835F-A59A36825FEF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>
            <a:off x="4506797" y="2071059"/>
            <a:ext cx="1222324" cy="95599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7D310E9-6E26-4E4B-B198-56E771B25E68}"/>
              </a:ext>
            </a:extLst>
          </p:cNvPr>
          <p:cNvCxnSpPr>
            <a:cxnSpLocks/>
            <a:stCxn id="29" idx="6"/>
            <a:endCxn id="7" idx="3"/>
          </p:cNvCxnSpPr>
          <p:nvPr/>
        </p:nvCxnSpPr>
        <p:spPr>
          <a:xfrm flipV="1">
            <a:off x="4477444" y="3471167"/>
            <a:ext cx="1251677" cy="841658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4FEA3C4-A312-4CA6-AAC7-54EA778AC786}"/>
              </a:ext>
            </a:extLst>
          </p:cNvPr>
          <p:cNvCxnSpPr>
            <a:cxnSpLocks/>
            <a:stCxn id="8" idx="5"/>
            <a:endCxn id="7" idx="2"/>
          </p:cNvCxnSpPr>
          <p:nvPr/>
        </p:nvCxnSpPr>
        <p:spPr>
          <a:xfrm>
            <a:off x="2341215" y="2303321"/>
            <a:ext cx="3297765" cy="945788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F3D7703F-EDAE-4406-BEE6-146A321FA134}"/>
              </a:ext>
            </a:extLst>
          </p:cNvPr>
          <p:cNvSpPr/>
          <p:nvPr/>
        </p:nvSpPr>
        <p:spPr>
          <a:xfrm>
            <a:off x="3861928" y="3998787"/>
            <a:ext cx="615516" cy="6280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5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CD37BD0-03C1-4722-BF97-91C835C39948}"/>
              </a:ext>
            </a:extLst>
          </p:cNvPr>
          <p:cNvCxnSpPr>
            <a:cxnSpLocks/>
            <a:stCxn id="5" idx="6"/>
            <a:endCxn id="29" idx="2"/>
          </p:cNvCxnSpPr>
          <p:nvPr/>
        </p:nvCxnSpPr>
        <p:spPr>
          <a:xfrm flipV="1">
            <a:off x="2509287" y="4312825"/>
            <a:ext cx="1352641" cy="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B08271C-F898-4E3F-B1F9-221069A496A4}"/>
              </a:ext>
            </a:extLst>
          </p:cNvPr>
          <p:cNvSpPr txBox="1"/>
          <p:nvPr/>
        </p:nvSpPr>
        <p:spPr>
          <a:xfrm>
            <a:off x="1069420" y="2271712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4DD2561-DBDD-44D9-8EC0-F4EEAE11D7A6}"/>
              </a:ext>
            </a:extLst>
          </p:cNvPr>
          <p:cNvSpPr txBox="1"/>
          <p:nvPr/>
        </p:nvSpPr>
        <p:spPr>
          <a:xfrm>
            <a:off x="2985537" y="1744365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2166BBD-1D07-48E4-ABE6-2E82823ECFD4}"/>
              </a:ext>
            </a:extLst>
          </p:cNvPr>
          <p:cNvSpPr txBox="1"/>
          <p:nvPr/>
        </p:nvSpPr>
        <p:spPr>
          <a:xfrm>
            <a:off x="5046508" y="2208263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1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B4E0D1D-2D6B-4375-9C13-5136AE217D09}"/>
              </a:ext>
            </a:extLst>
          </p:cNvPr>
          <p:cNvSpPr txBox="1"/>
          <p:nvPr/>
        </p:nvSpPr>
        <p:spPr>
          <a:xfrm>
            <a:off x="3507560" y="2679336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5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18CB91F3-DC18-4996-85CF-36E4F97B6CAE}"/>
              </a:ext>
            </a:extLst>
          </p:cNvPr>
          <p:cNvSpPr txBox="1"/>
          <p:nvPr/>
        </p:nvSpPr>
        <p:spPr>
          <a:xfrm>
            <a:off x="1208910" y="3473717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D371276-4E9A-4567-A406-F062D9A0AD23}"/>
              </a:ext>
            </a:extLst>
          </p:cNvPr>
          <p:cNvSpPr txBox="1"/>
          <p:nvPr/>
        </p:nvSpPr>
        <p:spPr>
          <a:xfrm>
            <a:off x="2910177" y="3959157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3735A4C-B9E7-4DE6-ADA0-4F529C8B3ED5}"/>
              </a:ext>
            </a:extLst>
          </p:cNvPr>
          <p:cNvSpPr txBox="1"/>
          <p:nvPr/>
        </p:nvSpPr>
        <p:spPr>
          <a:xfrm>
            <a:off x="4907018" y="3538329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graphicFrame>
        <p:nvGraphicFramePr>
          <p:cNvPr id="14" name="Tabla 14">
            <a:extLst>
              <a:ext uri="{FF2B5EF4-FFF2-40B4-BE49-F238E27FC236}">
                <a16:creationId xmlns:a16="http://schemas.microsoft.com/office/drawing/2014/main" id="{E7203FB2-7E2E-44A1-B00F-557DE5E99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542899"/>
              </p:ext>
            </p:extLst>
          </p:nvPr>
        </p:nvGraphicFramePr>
        <p:xfrm>
          <a:off x="6747514" y="2071058"/>
          <a:ext cx="1964057" cy="22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1289755900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3823616402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1170402579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3889955893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2577977982"/>
                    </a:ext>
                  </a:extLst>
                </a:gridCol>
                <a:gridCol w="290830">
                  <a:extLst>
                    <a:ext uri="{9D8B030D-6E8A-4147-A177-3AD203B41FA5}">
                      <a16:colId xmlns:a16="http://schemas.microsoft.com/office/drawing/2014/main" val="3354012604"/>
                    </a:ext>
                  </a:extLst>
                </a:gridCol>
              </a:tblGrid>
              <a:tr h="382020">
                <a:tc>
                  <a:txBody>
                    <a:bodyPr/>
                    <a:lstStyle/>
                    <a:p>
                      <a:r>
                        <a:rPr lang="es-A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7676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68174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023857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184167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674520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95543"/>
                  </a:ext>
                </a:extLst>
              </a:tr>
            </a:tbl>
          </a:graphicData>
        </a:graphic>
      </p:graphicFrame>
      <p:sp>
        <p:nvSpPr>
          <p:cNvPr id="16" name="Rectángulo 15">
            <a:extLst>
              <a:ext uri="{FF2B5EF4-FFF2-40B4-BE49-F238E27FC236}">
                <a16:creationId xmlns:a16="http://schemas.microsoft.com/office/drawing/2014/main" id="{8D88EB49-4BC4-49ED-9B78-CB8D79344D3A}"/>
              </a:ext>
            </a:extLst>
          </p:cNvPr>
          <p:cNvSpPr/>
          <p:nvPr/>
        </p:nvSpPr>
        <p:spPr>
          <a:xfrm>
            <a:off x="6649930" y="1619483"/>
            <a:ext cx="2101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Tabla de precedencias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05DE474-A3CD-4BC8-B1AF-EB9CB0DE78EE}"/>
              </a:ext>
            </a:extLst>
          </p:cNvPr>
          <p:cNvSpPr/>
          <p:nvPr/>
        </p:nvSpPr>
        <p:spPr>
          <a:xfrm>
            <a:off x="157980" y="1293534"/>
            <a:ext cx="22317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>
                <a:solidFill>
                  <a:srgbClr val="FF0000"/>
                </a:solidFill>
              </a:rPr>
              <a:t>VECINOS DE “2”</a:t>
            </a:r>
            <a:endParaRPr lang="es-AR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2F81479-76CD-40B0-BB2D-3F8B994A9AF6}"/>
                  </a:ext>
                </a:extLst>
              </p:cNvPr>
              <p:cNvSpPr txBox="1"/>
              <p:nvPr/>
            </p:nvSpPr>
            <p:spPr>
              <a:xfrm>
                <a:off x="1889258" y="2340917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2F81479-76CD-40B0-BB2D-3F8B994A9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58" y="2340917"/>
                <a:ext cx="49686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B160F666-C2C6-4158-A014-12A4B716DD41}"/>
                  </a:ext>
                </a:extLst>
              </p:cNvPr>
              <p:cNvSpPr txBox="1"/>
              <p:nvPr/>
            </p:nvSpPr>
            <p:spPr>
              <a:xfrm>
                <a:off x="1915778" y="3545897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B160F666-C2C6-4158-A014-12A4B716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778" y="3545897"/>
                <a:ext cx="49686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34747E1-2BB4-418A-B70E-83D932466D58}"/>
                  </a:ext>
                </a:extLst>
              </p:cNvPr>
              <p:cNvSpPr txBox="1"/>
              <p:nvPr/>
            </p:nvSpPr>
            <p:spPr>
              <a:xfrm>
                <a:off x="3963321" y="2296740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34747E1-2BB4-418A-B70E-83D932466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321" y="2296740"/>
                <a:ext cx="49686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408370E-CAEB-4C35-BDA5-F4B944A01310}"/>
                  </a:ext>
                </a:extLst>
              </p:cNvPr>
              <p:cNvSpPr txBox="1"/>
              <p:nvPr/>
            </p:nvSpPr>
            <p:spPr>
              <a:xfrm>
                <a:off x="3919788" y="3536712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408370E-CAEB-4C35-BDA5-F4B944A01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788" y="3536712"/>
                <a:ext cx="49686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539182C8-458D-4810-9EBB-51235D18C76F}"/>
                  </a:ext>
                </a:extLst>
              </p:cNvPr>
              <p:cNvSpPr txBox="1"/>
              <p:nvPr/>
            </p:nvSpPr>
            <p:spPr>
              <a:xfrm>
                <a:off x="5727022" y="3497082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539182C8-458D-4810-9EBB-51235D18C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022" y="3497082"/>
                <a:ext cx="49686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B981489-CBC5-475F-9F77-E6C50052D368}"/>
                  </a:ext>
                </a:extLst>
              </p:cNvPr>
              <p:cNvSpPr txBox="1"/>
              <p:nvPr/>
            </p:nvSpPr>
            <p:spPr>
              <a:xfrm>
                <a:off x="393147" y="3584368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B981489-CBC5-475F-9F77-E6C50052D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47" y="3584368"/>
                <a:ext cx="496862" cy="307777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B3BE49B-A0F3-4E8C-89A0-56556986B354}"/>
                  </a:ext>
                </a:extLst>
              </p:cNvPr>
              <p:cNvSpPr txBox="1"/>
              <p:nvPr/>
            </p:nvSpPr>
            <p:spPr>
              <a:xfrm>
                <a:off x="1889258" y="2742370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B3BE49B-A0F3-4E8C-89A0-56556986B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58" y="2742370"/>
                <a:ext cx="496862" cy="307777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CE35C0FB-564C-4C72-8937-DEDB727F64F9}"/>
                  </a:ext>
                </a:extLst>
              </p:cNvPr>
              <p:cNvSpPr txBox="1"/>
              <p:nvPr/>
            </p:nvSpPr>
            <p:spPr>
              <a:xfrm>
                <a:off x="1913856" y="3364378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CE35C0FB-564C-4C72-8937-DEDB727F6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856" y="3364378"/>
                <a:ext cx="496862" cy="307777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185FAFED-1452-4C21-89D1-748E5E9DEA63}"/>
                  </a:ext>
                </a:extLst>
              </p:cNvPr>
              <p:cNvSpPr txBox="1"/>
              <p:nvPr/>
            </p:nvSpPr>
            <p:spPr>
              <a:xfrm>
                <a:off x="4271079" y="2463469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185FAFED-1452-4C21-89D1-748E5E9DE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079" y="2463469"/>
                <a:ext cx="496862" cy="307777"/>
              </a:xfrm>
              <a:prstGeom prst="rect">
                <a:avLst/>
              </a:prstGeom>
              <a:blipFill>
                <a:blip r:embed="rId11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720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 de Dijkstra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C5E4C7F-92CC-4419-B18A-E3E396F35FBB}"/>
              </a:ext>
            </a:extLst>
          </p:cNvPr>
          <p:cNvSpPr/>
          <p:nvPr/>
        </p:nvSpPr>
        <p:spPr>
          <a:xfrm>
            <a:off x="330990" y="2935071"/>
            <a:ext cx="615516" cy="6280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EFEEB03-ED53-4BBB-AC7E-359C29FAD294}"/>
              </a:ext>
            </a:extLst>
          </p:cNvPr>
          <p:cNvSpPr/>
          <p:nvPr/>
        </p:nvSpPr>
        <p:spPr>
          <a:xfrm>
            <a:off x="1893772" y="3998788"/>
            <a:ext cx="615516" cy="6280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9D1B77D-4C46-4031-8F30-1C385FAAD4D4}"/>
              </a:ext>
            </a:extLst>
          </p:cNvPr>
          <p:cNvSpPr/>
          <p:nvPr/>
        </p:nvSpPr>
        <p:spPr>
          <a:xfrm>
            <a:off x="3891281" y="1757020"/>
            <a:ext cx="615516" cy="6280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4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EE80041-2138-4068-9C98-3FBBA95107A0}"/>
              </a:ext>
            </a:extLst>
          </p:cNvPr>
          <p:cNvSpPr/>
          <p:nvPr/>
        </p:nvSpPr>
        <p:spPr>
          <a:xfrm>
            <a:off x="5638980" y="2935071"/>
            <a:ext cx="615516" cy="62807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4F26D1C-D069-4C3B-A852-C1C92FDC378A}"/>
              </a:ext>
            </a:extLst>
          </p:cNvPr>
          <p:cNvSpPr/>
          <p:nvPr/>
        </p:nvSpPr>
        <p:spPr>
          <a:xfrm>
            <a:off x="1815839" y="1767224"/>
            <a:ext cx="615516" cy="62807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2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B553A5B-D98A-4791-8E71-1B44CB58DA28}"/>
              </a:ext>
            </a:extLst>
          </p:cNvPr>
          <p:cNvCxnSpPr>
            <a:cxnSpLocks/>
            <a:stCxn id="4" idx="7"/>
            <a:endCxn id="8" idx="2"/>
          </p:cNvCxnSpPr>
          <p:nvPr/>
        </p:nvCxnSpPr>
        <p:spPr>
          <a:xfrm flipV="1">
            <a:off x="856365" y="2081263"/>
            <a:ext cx="959474" cy="945787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623024B-F435-4A64-831B-133911DC6EC9}"/>
              </a:ext>
            </a:extLst>
          </p:cNvPr>
          <p:cNvCxnSpPr>
            <a:cxnSpLocks/>
            <a:stCxn id="4" idx="5"/>
            <a:endCxn id="5" idx="2"/>
          </p:cNvCxnSpPr>
          <p:nvPr/>
        </p:nvCxnSpPr>
        <p:spPr>
          <a:xfrm>
            <a:off x="856365" y="3471167"/>
            <a:ext cx="1037406" cy="841659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15F9313-FE8D-4B56-9457-70898E934110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 flipV="1">
            <a:off x="2431355" y="2071059"/>
            <a:ext cx="1459926" cy="10204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52C11EE-F977-4C7F-835F-A59A36825FEF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>
            <a:off x="4506797" y="2071059"/>
            <a:ext cx="1222324" cy="95599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7D310E9-6E26-4E4B-B198-56E771B25E68}"/>
              </a:ext>
            </a:extLst>
          </p:cNvPr>
          <p:cNvCxnSpPr>
            <a:cxnSpLocks/>
            <a:stCxn id="29" idx="6"/>
            <a:endCxn id="7" idx="3"/>
          </p:cNvCxnSpPr>
          <p:nvPr/>
        </p:nvCxnSpPr>
        <p:spPr>
          <a:xfrm flipV="1">
            <a:off x="4477444" y="3471167"/>
            <a:ext cx="1251677" cy="841658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4FEA3C4-A312-4CA6-AAC7-54EA778AC786}"/>
              </a:ext>
            </a:extLst>
          </p:cNvPr>
          <p:cNvCxnSpPr>
            <a:cxnSpLocks/>
            <a:stCxn id="8" idx="5"/>
            <a:endCxn id="7" idx="2"/>
          </p:cNvCxnSpPr>
          <p:nvPr/>
        </p:nvCxnSpPr>
        <p:spPr>
          <a:xfrm>
            <a:off x="2341215" y="2303321"/>
            <a:ext cx="3297765" cy="94578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F3D7703F-EDAE-4406-BEE6-146A321FA134}"/>
              </a:ext>
            </a:extLst>
          </p:cNvPr>
          <p:cNvSpPr/>
          <p:nvPr/>
        </p:nvSpPr>
        <p:spPr>
          <a:xfrm>
            <a:off x="3861928" y="3998787"/>
            <a:ext cx="615516" cy="6280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5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CD37BD0-03C1-4722-BF97-91C835C39948}"/>
              </a:ext>
            </a:extLst>
          </p:cNvPr>
          <p:cNvCxnSpPr>
            <a:cxnSpLocks/>
            <a:stCxn id="5" idx="6"/>
            <a:endCxn id="29" idx="2"/>
          </p:cNvCxnSpPr>
          <p:nvPr/>
        </p:nvCxnSpPr>
        <p:spPr>
          <a:xfrm flipV="1">
            <a:off x="2509287" y="4312825"/>
            <a:ext cx="1352641" cy="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B08271C-F898-4E3F-B1F9-221069A496A4}"/>
              </a:ext>
            </a:extLst>
          </p:cNvPr>
          <p:cNvSpPr txBox="1"/>
          <p:nvPr/>
        </p:nvSpPr>
        <p:spPr>
          <a:xfrm>
            <a:off x="1069420" y="2271712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4DD2561-DBDD-44D9-8EC0-F4EEAE11D7A6}"/>
              </a:ext>
            </a:extLst>
          </p:cNvPr>
          <p:cNvSpPr txBox="1"/>
          <p:nvPr/>
        </p:nvSpPr>
        <p:spPr>
          <a:xfrm>
            <a:off x="2985537" y="1744365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2166BBD-1D07-48E4-ABE6-2E82823ECFD4}"/>
              </a:ext>
            </a:extLst>
          </p:cNvPr>
          <p:cNvSpPr txBox="1"/>
          <p:nvPr/>
        </p:nvSpPr>
        <p:spPr>
          <a:xfrm>
            <a:off x="5046508" y="2208263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1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B4E0D1D-2D6B-4375-9C13-5136AE217D09}"/>
              </a:ext>
            </a:extLst>
          </p:cNvPr>
          <p:cNvSpPr txBox="1"/>
          <p:nvPr/>
        </p:nvSpPr>
        <p:spPr>
          <a:xfrm>
            <a:off x="3507560" y="2679336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5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18CB91F3-DC18-4996-85CF-36E4F97B6CAE}"/>
              </a:ext>
            </a:extLst>
          </p:cNvPr>
          <p:cNvSpPr txBox="1"/>
          <p:nvPr/>
        </p:nvSpPr>
        <p:spPr>
          <a:xfrm>
            <a:off x="1208910" y="3473717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D371276-4E9A-4567-A406-F062D9A0AD23}"/>
              </a:ext>
            </a:extLst>
          </p:cNvPr>
          <p:cNvSpPr txBox="1"/>
          <p:nvPr/>
        </p:nvSpPr>
        <p:spPr>
          <a:xfrm>
            <a:off x="2910177" y="3959157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3735A4C-B9E7-4DE6-ADA0-4F529C8B3ED5}"/>
              </a:ext>
            </a:extLst>
          </p:cNvPr>
          <p:cNvSpPr txBox="1"/>
          <p:nvPr/>
        </p:nvSpPr>
        <p:spPr>
          <a:xfrm>
            <a:off x="4907018" y="3538329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graphicFrame>
        <p:nvGraphicFramePr>
          <p:cNvPr id="14" name="Tabla 14">
            <a:extLst>
              <a:ext uri="{FF2B5EF4-FFF2-40B4-BE49-F238E27FC236}">
                <a16:creationId xmlns:a16="http://schemas.microsoft.com/office/drawing/2014/main" id="{E7203FB2-7E2E-44A1-B00F-557DE5E99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730627"/>
              </p:ext>
            </p:extLst>
          </p:nvPr>
        </p:nvGraphicFramePr>
        <p:xfrm>
          <a:off x="6747514" y="2071058"/>
          <a:ext cx="1964057" cy="22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1289755900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3823616402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1170402579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3889955893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2577977982"/>
                    </a:ext>
                  </a:extLst>
                </a:gridCol>
                <a:gridCol w="290830">
                  <a:extLst>
                    <a:ext uri="{9D8B030D-6E8A-4147-A177-3AD203B41FA5}">
                      <a16:colId xmlns:a16="http://schemas.microsoft.com/office/drawing/2014/main" val="3354012604"/>
                    </a:ext>
                  </a:extLst>
                </a:gridCol>
              </a:tblGrid>
              <a:tr h="382020">
                <a:tc>
                  <a:txBody>
                    <a:bodyPr/>
                    <a:lstStyle/>
                    <a:p>
                      <a:r>
                        <a:rPr lang="es-A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7676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68174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023857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184167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674520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95543"/>
                  </a:ext>
                </a:extLst>
              </a:tr>
            </a:tbl>
          </a:graphicData>
        </a:graphic>
      </p:graphicFrame>
      <p:sp>
        <p:nvSpPr>
          <p:cNvPr id="16" name="Rectángulo 15">
            <a:extLst>
              <a:ext uri="{FF2B5EF4-FFF2-40B4-BE49-F238E27FC236}">
                <a16:creationId xmlns:a16="http://schemas.microsoft.com/office/drawing/2014/main" id="{8D88EB49-4BC4-49ED-9B78-CB8D79344D3A}"/>
              </a:ext>
            </a:extLst>
          </p:cNvPr>
          <p:cNvSpPr/>
          <p:nvPr/>
        </p:nvSpPr>
        <p:spPr>
          <a:xfrm>
            <a:off x="6649930" y="1619483"/>
            <a:ext cx="2101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Tabla de precedencias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05DE474-A3CD-4BC8-B1AF-EB9CB0DE78EE}"/>
              </a:ext>
            </a:extLst>
          </p:cNvPr>
          <p:cNvSpPr/>
          <p:nvPr/>
        </p:nvSpPr>
        <p:spPr>
          <a:xfrm>
            <a:off x="157980" y="1293534"/>
            <a:ext cx="22317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>
                <a:solidFill>
                  <a:srgbClr val="FF0000"/>
                </a:solidFill>
              </a:rPr>
              <a:t>VECINOS DE “2”</a:t>
            </a:r>
            <a:endParaRPr lang="es-AR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2F81479-76CD-40B0-BB2D-3F8B994A9AF6}"/>
                  </a:ext>
                </a:extLst>
              </p:cNvPr>
              <p:cNvSpPr txBox="1"/>
              <p:nvPr/>
            </p:nvSpPr>
            <p:spPr>
              <a:xfrm>
                <a:off x="1889258" y="2340917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2F81479-76CD-40B0-BB2D-3F8B994A9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58" y="2340917"/>
                <a:ext cx="49686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B160F666-C2C6-4158-A014-12A4B716DD41}"/>
                  </a:ext>
                </a:extLst>
              </p:cNvPr>
              <p:cNvSpPr txBox="1"/>
              <p:nvPr/>
            </p:nvSpPr>
            <p:spPr>
              <a:xfrm>
                <a:off x="1915778" y="3545897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B160F666-C2C6-4158-A014-12A4B716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778" y="3545897"/>
                <a:ext cx="49686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34747E1-2BB4-418A-B70E-83D932466D58}"/>
                  </a:ext>
                </a:extLst>
              </p:cNvPr>
              <p:cNvSpPr txBox="1"/>
              <p:nvPr/>
            </p:nvSpPr>
            <p:spPr>
              <a:xfrm>
                <a:off x="3963321" y="2296740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34747E1-2BB4-418A-B70E-83D932466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321" y="2296740"/>
                <a:ext cx="49686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408370E-CAEB-4C35-BDA5-F4B944A01310}"/>
                  </a:ext>
                </a:extLst>
              </p:cNvPr>
              <p:cNvSpPr txBox="1"/>
              <p:nvPr/>
            </p:nvSpPr>
            <p:spPr>
              <a:xfrm>
                <a:off x="3919788" y="3536712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408370E-CAEB-4C35-BDA5-F4B944A01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788" y="3536712"/>
                <a:ext cx="49686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539182C8-458D-4810-9EBB-51235D18C76F}"/>
                  </a:ext>
                </a:extLst>
              </p:cNvPr>
              <p:cNvSpPr txBox="1"/>
              <p:nvPr/>
            </p:nvSpPr>
            <p:spPr>
              <a:xfrm>
                <a:off x="5727022" y="3497082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539182C8-458D-4810-9EBB-51235D18C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022" y="3497082"/>
                <a:ext cx="49686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B981489-CBC5-475F-9F77-E6C50052D368}"/>
                  </a:ext>
                </a:extLst>
              </p:cNvPr>
              <p:cNvSpPr txBox="1"/>
              <p:nvPr/>
            </p:nvSpPr>
            <p:spPr>
              <a:xfrm>
                <a:off x="393147" y="3584368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B981489-CBC5-475F-9F77-E6C50052D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47" y="3584368"/>
                <a:ext cx="496862" cy="307777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B3BE49B-A0F3-4E8C-89A0-56556986B354}"/>
                  </a:ext>
                </a:extLst>
              </p:cNvPr>
              <p:cNvSpPr txBox="1"/>
              <p:nvPr/>
            </p:nvSpPr>
            <p:spPr>
              <a:xfrm>
                <a:off x="1889258" y="2742370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B3BE49B-A0F3-4E8C-89A0-56556986B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58" y="2742370"/>
                <a:ext cx="496862" cy="307777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CE35C0FB-564C-4C72-8937-DEDB727F64F9}"/>
                  </a:ext>
                </a:extLst>
              </p:cNvPr>
              <p:cNvSpPr txBox="1"/>
              <p:nvPr/>
            </p:nvSpPr>
            <p:spPr>
              <a:xfrm>
                <a:off x="1913856" y="3364378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CE35C0FB-564C-4C72-8937-DEDB727F6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856" y="3364378"/>
                <a:ext cx="496862" cy="307777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185FAFED-1452-4C21-89D1-748E5E9DEA63}"/>
                  </a:ext>
                </a:extLst>
              </p:cNvPr>
              <p:cNvSpPr txBox="1"/>
              <p:nvPr/>
            </p:nvSpPr>
            <p:spPr>
              <a:xfrm>
                <a:off x="4271079" y="2463469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185FAFED-1452-4C21-89D1-748E5E9DE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079" y="2463469"/>
                <a:ext cx="496862" cy="307777"/>
              </a:xfrm>
              <a:prstGeom prst="rect">
                <a:avLst/>
              </a:prstGeom>
              <a:blipFill>
                <a:blip r:embed="rId11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6F3BB573-6770-4775-B740-3FD39C985F9C}"/>
                  </a:ext>
                </a:extLst>
              </p:cNvPr>
              <p:cNvSpPr txBox="1"/>
              <p:nvPr/>
            </p:nvSpPr>
            <p:spPr>
              <a:xfrm>
                <a:off x="5696410" y="3873028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6F3BB573-6770-4775-B740-3FD39C985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410" y="3873028"/>
                <a:ext cx="496862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8323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 de Dijkstra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C5E4C7F-92CC-4419-B18A-E3E396F35FBB}"/>
              </a:ext>
            </a:extLst>
          </p:cNvPr>
          <p:cNvSpPr/>
          <p:nvPr/>
        </p:nvSpPr>
        <p:spPr>
          <a:xfrm>
            <a:off x="330990" y="2935071"/>
            <a:ext cx="615516" cy="6280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EFEEB03-ED53-4BBB-AC7E-359C29FAD294}"/>
              </a:ext>
            </a:extLst>
          </p:cNvPr>
          <p:cNvSpPr/>
          <p:nvPr/>
        </p:nvSpPr>
        <p:spPr>
          <a:xfrm>
            <a:off x="1893772" y="3998788"/>
            <a:ext cx="615516" cy="6280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9D1B77D-4C46-4031-8F30-1C385FAAD4D4}"/>
              </a:ext>
            </a:extLst>
          </p:cNvPr>
          <p:cNvSpPr/>
          <p:nvPr/>
        </p:nvSpPr>
        <p:spPr>
          <a:xfrm>
            <a:off x="3891281" y="1757020"/>
            <a:ext cx="615516" cy="6280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4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EE80041-2138-4068-9C98-3FBBA95107A0}"/>
              </a:ext>
            </a:extLst>
          </p:cNvPr>
          <p:cNvSpPr/>
          <p:nvPr/>
        </p:nvSpPr>
        <p:spPr>
          <a:xfrm>
            <a:off x="5638980" y="2935071"/>
            <a:ext cx="615516" cy="6280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4F26D1C-D069-4C3B-A852-C1C92FDC378A}"/>
              </a:ext>
            </a:extLst>
          </p:cNvPr>
          <p:cNvSpPr/>
          <p:nvPr/>
        </p:nvSpPr>
        <p:spPr>
          <a:xfrm>
            <a:off x="1815839" y="1767224"/>
            <a:ext cx="615516" cy="6280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2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B553A5B-D98A-4791-8E71-1B44CB58DA28}"/>
              </a:ext>
            </a:extLst>
          </p:cNvPr>
          <p:cNvCxnSpPr>
            <a:cxnSpLocks/>
            <a:stCxn id="4" idx="7"/>
            <a:endCxn id="8" idx="2"/>
          </p:cNvCxnSpPr>
          <p:nvPr/>
        </p:nvCxnSpPr>
        <p:spPr>
          <a:xfrm flipV="1">
            <a:off x="856365" y="2081263"/>
            <a:ext cx="959474" cy="945787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623024B-F435-4A64-831B-133911DC6EC9}"/>
              </a:ext>
            </a:extLst>
          </p:cNvPr>
          <p:cNvCxnSpPr>
            <a:cxnSpLocks/>
            <a:stCxn id="4" idx="5"/>
            <a:endCxn id="5" idx="2"/>
          </p:cNvCxnSpPr>
          <p:nvPr/>
        </p:nvCxnSpPr>
        <p:spPr>
          <a:xfrm>
            <a:off x="856365" y="3471167"/>
            <a:ext cx="1037406" cy="841659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15F9313-FE8D-4B56-9457-70898E934110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 flipV="1">
            <a:off x="2431355" y="2071059"/>
            <a:ext cx="1459926" cy="10204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52C11EE-F977-4C7F-835F-A59A36825FEF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>
            <a:off x="4506797" y="2071059"/>
            <a:ext cx="1222324" cy="95599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7D310E9-6E26-4E4B-B198-56E771B25E68}"/>
              </a:ext>
            </a:extLst>
          </p:cNvPr>
          <p:cNvCxnSpPr>
            <a:cxnSpLocks/>
            <a:stCxn id="29" idx="6"/>
            <a:endCxn id="7" idx="3"/>
          </p:cNvCxnSpPr>
          <p:nvPr/>
        </p:nvCxnSpPr>
        <p:spPr>
          <a:xfrm flipV="1">
            <a:off x="4477444" y="3471167"/>
            <a:ext cx="1251677" cy="841658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4FEA3C4-A312-4CA6-AAC7-54EA778AC786}"/>
              </a:ext>
            </a:extLst>
          </p:cNvPr>
          <p:cNvCxnSpPr>
            <a:cxnSpLocks/>
            <a:stCxn id="8" idx="5"/>
            <a:endCxn id="7" idx="2"/>
          </p:cNvCxnSpPr>
          <p:nvPr/>
        </p:nvCxnSpPr>
        <p:spPr>
          <a:xfrm>
            <a:off x="2341215" y="2303321"/>
            <a:ext cx="3297765" cy="945788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F3D7703F-EDAE-4406-BEE6-146A321FA134}"/>
              </a:ext>
            </a:extLst>
          </p:cNvPr>
          <p:cNvSpPr/>
          <p:nvPr/>
        </p:nvSpPr>
        <p:spPr>
          <a:xfrm>
            <a:off x="3861928" y="3998787"/>
            <a:ext cx="615516" cy="6280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5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CD37BD0-03C1-4722-BF97-91C835C39948}"/>
              </a:ext>
            </a:extLst>
          </p:cNvPr>
          <p:cNvCxnSpPr>
            <a:cxnSpLocks/>
            <a:stCxn id="5" idx="6"/>
            <a:endCxn id="29" idx="2"/>
          </p:cNvCxnSpPr>
          <p:nvPr/>
        </p:nvCxnSpPr>
        <p:spPr>
          <a:xfrm flipV="1">
            <a:off x="2509287" y="4312825"/>
            <a:ext cx="1352641" cy="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B08271C-F898-4E3F-B1F9-221069A496A4}"/>
              </a:ext>
            </a:extLst>
          </p:cNvPr>
          <p:cNvSpPr txBox="1"/>
          <p:nvPr/>
        </p:nvSpPr>
        <p:spPr>
          <a:xfrm>
            <a:off x="1069420" y="2271712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4DD2561-DBDD-44D9-8EC0-F4EEAE11D7A6}"/>
              </a:ext>
            </a:extLst>
          </p:cNvPr>
          <p:cNvSpPr txBox="1"/>
          <p:nvPr/>
        </p:nvSpPr>
        <p:spPr>
          <a:xfrm>
            <a:off x="2985537" y="1744365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2166BBD-1D07-48E4-ABE6-2E82823ECFD4}"/>
              </a:ext>
            </a:extLst>
          </p:cNvPr>
          <p:cNvSpPr txBox="1"/>
          <p:nvPr/>
        </p:nvSpPr>
        <p:spPr>
          <a:xfrm>
            <a:off x="5046508" y="2208263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1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B4E0D1D-2D6B-4375-9C13-5136AE217D09}"/>
              </a:ext>
            </a:extLst>
          </p:cNvPr>
          <p:cNvSpPr txBox="1"/>
          <p:nvPr/>
        </p:nvSpPr>
        <p:spPr>
          <a:xfrm>
            <a:off x="3507560" y="2679336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5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18CB91F3-DC18-4996-85CF-36E4F97B6CAE}"/>
              </a:ext>
            </a:extLst>
          </p:cNvPr>
          <p:cNvSpPr txBox="1"/>
          <p:nvPr/>
        </p:nvSpPr>
        <p:spPr>
          <a:xfrm>
            <a:off x="1208910" y="3473717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D371276-4E9A-4567-A406-F062D9A0AD23}"/>
              </a:ext>
            </a:extLst>
          </p:cNvPr>
          <p:cNvSpPr txBox="1"/>
          <p:nvPr/>
        </p:nvSpPr>
        <p:spPr>
          <a:xfrm>
            <a:off x="2910177" y="3959157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3735A4C-B9E7-4DE6-ADA0-4F529C8B3ED5}"/>
              </a:ext>
            </a:extLst>
          </p:cNvPr>
          <p:cNvSpPr txBox="1"/>
          <p:nvPr/>
        </p:nvSpPr>
        <p:spPr>
          <a:xfrm>
            <a:off x="4907018" y="3538329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graphicFrame>
        <p:nvGraphicFramePr>
          <p:cNvPr id="14" name="Tabla 14">
            <a:extLst>
              <a:ext uri="{FF2B5EF4-FFF2-40B4-BE49-F238E27FC236}">
                <a16:creationId xmlns:a16="http://schemas.microsoft.com/office/drawing/2014/main" id="{E7203FB2-7E2E-44A1-B00F-557DE5E99FAE}"/>
              </a:ext>
            </a:extLst>
          </p:cNvPr>
          <p:cNvGraphicFramePr>
            <a:graphicFrameLocks noGrp="1"/>
          </p:cNvGraphicFramePr>
          <p:nvPr/>
        </p:nvGraphicFramePr>
        <p:xfrm>
          <a:off x="6747514" y="2071058"/>
          <a:ext cx="1964057" cy="22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1289755900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3823616402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1170402579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3889955893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2577977982"/>
                    </a:ext>
                  </a:extLst>
                </a:gridCol>
                <a:gridCol w="290830">
                  <a:extLst>
                    <a:ext uri="{9D8B030D-6E8A-4147-A177-3AD203B41FA5}">
                      <a16:colId xmlns:a16="http://schemas.microsoft.com/office/drawing/2014/main" val="3354012604"/>
                    </a:ext>
                  </a:extLst>
                </a:gridCol>
              </a:tblGrid>
              <a:tr h="382020">
                <a:tc>
                  <a:txBody>
                    <a:bodyPr/>
                    <a:lstStyle/>
                    <a:p>
                      <a:r>
                        <a:rPr lang="es-A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7676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68174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023857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184167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674520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95543"/>
                  </a:ext>
                </a:extLst>
              </a:tr>
            </a:tbl>
          </a:graphicData>
        </a:graphic>
      </p:graphicFrame>
      <p:sp>
        <p:nvSpPr>
          <p:cNvPr id="16" name="Rectángulo 15">
            <a:extLst>
              <a:ext uri="{FF2B5EF4-FFF2-40B4-BE49-F238E27FC236}">
                <a16:creationId xmlns:a16="http://schemas.microsoft.com/office/drawing/2014/main" id="{8D88EB49-4BC4-49ED-9B78-CB8D79344D3A}"/>
              </a:ext>
            </a:extLst>
          </p:cNvPr>
          <p:cNvSpPr/>
          <p:nvPr/>
        </p:nvSpPr>
        <p:spPr>
          <a:xfrm>
            <a:off x="6649930" y="1619483"/>
            <a:ext cx="2101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Tabla de precedencias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05DE474-A3CD-4BC8-B1AF-EB9CB0DE78EE}"/>
              </a:ext>
            </a:extLst>
          </p:cNvPr>
          <p:cNvSpPr/>
          <p:nvPr/>
        </p:nvSpPr>
        <p:spPr>
          <a:xfrm>
            <a:off x="157980" y="129353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>
                <a:solidFill>
                  <a:srgbClr val="FF0000"/>
                </a:solidFill>
              </a:rPr>
              <a:t>“2” ya explorado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2F81479-76CD-40B0-BB2D-3F8B994A9AF6}"/>
                  </a:ext>
                </a:extLst>
              </p:cNvPr>
              <p:cNvSpPr txBox="1"/>
              <p:nvPr/>
            </p:nvSpPr>
            <p:spPr>
              <a:xfrm>
                <a:off x="1889258" y="2340917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2F81479-76CD-40B0-BB2D-3F8B994A9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58" y="2340917"/>
                <a:ext cx="49686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B160F666-C2C6-4158-A014-12A4B716DD41}"/>
                  </a:ext>
                </a:extLst>
              </p:cNvPr>
              <p:cNvSpPr txBox="1"/>
              <p:nvPr/>
            </p:nvSpPr>
            <p:spPr>
              <a:xfrm>
                <a:off x="1915778" y="3545897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B160F666-C2C6-4158-A014-12A4B716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778" y="3545897"/>
                <a:ext cx="49686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34747E1-2BB4-418A-B70E-83D932466D58}"/>
                  </a:ext>
                </a:extLst>
              </p:cNvPr>
              <p:cNvSpPr txBox="1"/>
              <p:nvPr/>
            </p:nvSpPr>
            <p:spPr>
              <a:xfrm>
                <a:off x="3963321" y="2296740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34747E1-2BB4-418A-B70E-83D932466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321" y="2296740"/>
                <a:ext cx="49686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408370E-CAEB-4C35-BDA5-F4B944A01310}"/>
                  </a:ext>
                </a:extLst>
              </p:cNvPr>
              <p:cNvSpPr txBox="1"/>
              <p:nvPr/>
            </p:nvSpPr>
            <p:spPr>
              <a:xfrm>
                <a:off x="3919788" y="3536712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408370E-CAEB-4C35-BDA5-F4B944A01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788" y="3536712"/>
                <a:ext cx="49686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539182C8-458D-4810-9EBB-51235D18C76F}"/>
                  </a:ext>
                </a:extLst>
              </p:cNvPr>
              <p:cNvSpPr txBox="1"/>
              <p:nvPr/>
            </p:nvSpPr>
            <p:spPr>
              <a:xfrm>
                <a:off x="5727022" y="3497082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539182C8-458D-4810-9EBB-51235D18C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022" y="3497082"/>
                <a:ext cx="49686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B981489-CBC5-475F-9F77-E6C50052D368}"/>
                  </a:ext>
                </a:extLst>
              </p:cNvPr>
              <p:cNvSpPr txBox="1"/>
              <p:nvPr/>
            </p:nvSpPr>
            <p:spPr>
              <a:xfrm>
                <a:off x="393147" y="3584368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B981489-CBC5-475F-9F77-E6C50052D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47" y="3584368"/>
                <a:ext cx="496862" cy="307777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B3BE49B-A0F3-4E8C-89A0-56556986B354}"/>
                  </a:ext>
                </a:extLst>
              </p:cNvPr>
              <p:cNvSpPr txBox="1"/>
              <p:nvPr/>
            </p:nvSpPr>
            <p:spPr>
              <a:xfrm>
                <a:off x="1889258" y="2742370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B3BE49B-A0F3-4E8C-89A0-56556986B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58" y="2742370"/>
                <a:ext cx="496862" cy="307777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CE35C0FB-564C-4C72-8937-DEDB727F64F9}"/>
                  </a:ext>
                </a:extLst>
              </p:cNvPr>
              <p:cNvSpPr txBox="1"/>
              <p:nvPr/>
            </p:nvSpPr>
            <p:spPr>
              <a:xfrm>
                <a:off x="1913856" y="3364378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CE35C0FB-564C-4C72-8937-DEDB727F6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856" y="3364378"/>
                <a:ext cx="496862" cy="307777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185FAFED-1452-4C21-89D1-748E5E9DEA63}"/>
                  </a:ext>
                </a:extLst>
              </p:cNvPr>
              <p:cNvSpPr txBox="1"/>
              <p:nvPr/>
            </p:nvSpPr>
            <p:spPr>
              <a:xfrm>
                <a:off x="4271079" y="2463469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185FAFED-1452-4C21-89D1-748E5E9DE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079" y="2463469"/>
                <a:ext cx="496862" cy="307777"/>
              </a:xfrm>
              <a:prstGeom prst="rect">
                <a:avLst/>
              </a:prstGeom>
              <a:blipFill>
                <a:blip r:embed="rId11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6F3BB573-6770-4775-B740-3FD39C985F9C}"/>
                  </a:ext>
                </a:extLst>
              </p:cNvPr>
              <p:cNvSpPr txBox="1"/>
              <p:nvPr/>
            </p:nvSpPr>
            <p:spPr>
              <a:xfrm>
                <a:off x="5696410" y="3873028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6F3BB573-6770-4775-B740-3FD39C985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410" y="3873028"/>
                <a:ext cx="496862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4721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 de Dijkstra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C5E4C7F-92CC-4419-B18A-E3E396F35FBB}"/>
              </a:ext>
            </a:extLst>
          </p:cNvPr>
          <p:cNvSpPr/>
          <p:nvPr/>
        </p:nvSpPr>
        <p:spPr>
          <a:xfrm>
            <a:off x="330990" y="2935071"/>
            <a:ext cx="615516" cy="6280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EFEEB03-ED53-4BBB-AC7E-359C29FAD294}"/>
              </a:ext>
            </a:extLst>
          </p:cNvPr>
          <p:cNvSpPr/>
          <p:nvPr/>
        </p:nvSpPr>
        <p:spPr>
          <a:xfrm>
            <a:off x="1893772" y="3998788"/>
            <a:ext cx="615516" cy="62807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9D1B77D-4C46-4031-8F30-1C385FAAD4D4}"/>
              </a:ext>
            </a:extLst>
          </p:cNvPr>
          <p:cNvSpPr/>
          <p:nvPr/>
        </p:nvSpPr>
        <p:spPr>
          <a:xfrm>
            <a:off x="3891281" y="1757020"/>
            <a:ext cx="615516" cy="6280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4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EE80041-2138-4068-9C98-3FBBA95107A0}"/>
              </a:ext>
            </a:extLst>
          </p:cNvPr>
          <p:cNvSpPr/>
          <p:nvPr/>
        </p:nvSpPr>
        <p:spPr>
          <a:xfrm>
            <a:off x="5638980" y="2935071"/>
            <a:ext cx="615516" cy="6280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4F26D1C-D069-4C3B-A852-C1C92FDC378A}"/>
              </a:ext>
            </a:extLst>
          </p:cNvPr>
          <p:cNvSpPr/>
          <p:nvPr/>
        </p:nvSpPr>
        <p:spPr>
          <a:xfrm>
            <a:off x="1815839" y="1767224"/>
            <a:ext cx="615516" cy="6280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2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B553A5B-D98A-4791-8E71-1B44CB58DA28}"/>
              </a:ext>
            </a:extLst>
          </p:cNvPr>
          <p:cNvCxnSpPr>
            <a:cxnSpLocks/>
            <a:stCxn id="4" idx="7"/>
            <a:endCxn id="8" idx="2"/>
          </p:cNvCxnSpPr>
          <p:nvPr/>
        </p:nvCxnSpPr>
        <p:spPr>
          <a:xfrm flipV="1">
            <a:off x="856365" y="2081263"/>
            <a:ext cx="959474" cy="945787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623024B-F435-4A64-831B-133911DC6EC9}"/>
              </a:ext>
            </a:extLst>
          </p:cNvPr>
          <p:cNvCxnSpPr>
            <a:cxnSpLocks/>
            <a:stCxn id="4" idx="5"/>
            <a:endCxn id="5" idx="2"/>
          </p:cNvCxnSpPr>
          <p:nvPr/>
        </p:nvCxnSpPr>
        <p:spPr>
          <a:xfrm>
            <a:off x="856365" y="3471167"/>
            <a:ext cx="1037406" cy="841659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15F9313-FE8D-4B56-9457-70898E934110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 flipV="1">
            <a:off x="2431355" y="2071059"/>
            <a:ext cx="1459926" cy="10204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52C11EE-F977-4C7F-835F-A59A36825FEF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>
            <a:off x="4506797" y="2071059"/>
            <a:ext cx="1222324" cy="95599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7D310E9-6E26-4E4B-B198-56E771B25E68}"/>
              </a:ext>
            </a:extLst>
          </p:cNvPr>
          <p:cNvCxnSpPr>
            <a:cxnSpLocks/>
            <a:stCxn id="29" idx="6"/>
            <a:endCxn id="7" idx="3"/>
          </p:cNvCxnSpPr>
          <p:nvPr/>
        </p:nvCxnSpPr>
        <p:spPr>
          <a:xfrm flipV="1">
            <a:off x="4477444" y="3471167"/>
            <a:ext cx="1251677" cy="841658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4FEA3C4-A312-4CA6-AAC7-54EA778AC786}"/>
              </a:ext>
            </a:extLst>
          </p:cNvPr>
          <p:cNvCxnSpPr>
            <a:cxnSpLocks/>
            <a:stCxn id="8" idx="5"/>
            <a:endCxn id="7" idx="2"/>
          </p:cNvCxnSpPr>
          <p:nvPr/>
        </p:nvCxnSpPr>
        <p:spPr>
          <a:xfrm>
            <a:off x="2341215" y="2303321"/>
            <a:ext cx="3297765" cy="945788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F3D7703F-EDAE-4406-BEE6-146A321FA134}"/>
              </a:ext>
            </a:extLst>
          </p:cNvPr>
          <p:cNvSpPr/>
          <p:nvPr/>
        </p:nvSpPr>
        <p:spPr>
          <a:xfrm>
            <a:off x="3861928" y="3998787"/>
            <a:ext cx="615516" cy="62807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5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CD37BD0-03C1-4722-BF97-91C835C39948}"/>
              </a:ext>
            </a:extLst>
          </p:cNvPr>
          <p:cNvCxnSpPr>
            <a:cxnSpLocks/>
            <a:stCxn id="5" idx="6"/>
            <a:endCxn id="29" idx="2"/>
          </p:cNvCxnSpPr>
          <p:nvPr/>
        </p:nvCxnSpPr>
        <p:spPr>
          <a:xfrm flipV="1">
            <a:off x="2509287" y="4312825"/>
            <a:ext cx="1352641" cy="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B08271C-F898-4E3F-B1F9-221069A496A4}"/>
              </a:ext>
            </a:extLst>
          </p:cNvPr>
          <p:cNvSpPr txBox="1"/>
          <p:nvPr/>
        </p:nvSpPr>
        <p:spPr>
          <a:xfrm>
            <a:off x="1069420" y="2271712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4DD2561-DBDD-44D9-8EC0-F4EEAE11D7A6}"/>
              </a:ext>
            </a:extLst>
          </p:cNvPr>
          <p:cNvSpPr txBox="1"/>
          <p:nvPr/>
        </p:nvSpPr>
        <p:spPr>
          <a:xfrm>
            <a:off x="2985537" y="1744365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2166BBD-1D07-48E4-ABE6-2E82823ECFD4}"/>
              </a:ext>
            </a:extLst>
          </p:cNvPr>
          <p:cNvSpPr txBox="1"/>
          <p:nvPr/>
        </p:nvSpPr>
        <p:spPr>
          <a:xfrm>
            <a:off x="5046508" y="2208263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1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B4E0D1D-2D6B-4375-9C13-5136AE217D09}"/>
              </a:ext>
            </a:extLst>
          </p:cNvPr>
          <p:cNvSpPr txBox="1"/>
          <p:nvPr/>
        </p:nvSpPr>
        <p:spPr>
          <a:xfrm>
            <a:off x="3507560" y="2679336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5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18CB91F3-DC18-4996-85CF-36E4F97B6CAE}"/>
              </a:ext>
            </a:extLst>
          </p:cNvPr>
          <p:cNvSpPr txBox="1"/>
          <p:nvPr/>
        </p:nvSpPr>
        <p:spPr>
          <a:xfrm>
            <a:off x="1208910" y="3473717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D371276-4E9A-4567-A406-F062D9A0AD23}"/>
              </a:ext>
            </a:extLst>
          </p:cNvPr>
          <p:cNvSpPr txBox="1"/>
          <p:nvPr/>
        </p:nvSpPr>
        <p:spPr>
          <a:xfrm>
            <a:off x="2910177" y="3959157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3735A4C-B9E7-4DE6-ADA0-4F529C8B3ED5}"/>
              </a:ext>
            </a:extLst>
          </p:cNvPr>
          <p:cNvSpPr txBox="1"/>
          <p:nvPr/>
        </p:nvSpPr>
        <p:spPr>
          <a:xfrm>
            <a:off x="4907018" y="3538329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graphicFrame>
        <p:nvGraphicFramePr>
          <p:cNvPr id="14" name="Tabla 14">
            <a:extLst>
              <a:ext uri="{FF2B5EF4-FFF2-40B4-BE49-F238E27FC236}">
                <a16:creationId xmlns:a16="http://schemas.microsoft.com/office/drawing/2014/main" id="{E7203FB2-7E2E-44A1-B00F-557DE5E99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536239"/>
              </p:ext>
            </p:extLst>
          </p:nvPr>
        </p:nvGraphicFramePr>
        <p:xfrm>
          <a:off x="6747514" y="2071058"/>
          <a:ext cx="1964057" cy="22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1289755900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3823616402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1170402579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3889955893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2577977982"/>
                    </a:ext>
                  </a:extLst>
                </a:gridCol>
                <a:gridCol w="290830">
                  <a:extLst>
                    <a:ext uri="{9D8B030D-6E8A-4147-A177-3AD203B41FA5}">
                      <a16:colId xmlns:a16="http://schemas.microsoft.com/office/drawing/2014/main" val="3354012604"/>
                    </a:ext>
                  </a:extLst>
                </a:gridCol>
              </a:tblGrid>
              <a:tr h="382020">
                <a:tc>
                  <a:txBody>
                    <a:bodyPr/>
                    <a:lstStyle/>
                    <a:p>
                      <a:r>
                        <a:rPr lang="es-A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7676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68174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023857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184167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674520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95543"/>
                  </a:ext>
                </a:extLst>
              </a:tr>
            </a:tbl>
          </a:graphicData>
        </a:graphic>
      </p:graphicFrame>
      <p:sp>
        <p:nvSpPr>
          <p:cNvPr id="16" name="Rectángulo 15">
            <a:extLst>
              <a:ext uri="{FF2B5EF4-FFF2-40B4-BE49-F238E27FC236}">
                <a16:creationId xmlns:a16="http://schemas.microsoft.com/office/drawing/2014/main" id="{8D88EB49-4BC4-49ED-9B78-CB8D79344D3A}"/>
              </a:ext>
            </a:extLst>
          </p:cNvPr>
          <p:cNvSpPr/>
          <p:nvPr/>
        </p:nvSpPr>
        <p:spPr>
          <a:xfrm>
            <a:off x="6649930" y="1619483"/>
            <a:ext cx="2101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Tabla de precedencias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05DE474-A3CD-4BC8-B1AF-EB9CB0DE78EE}"/>
              </a:ext>
            </a:extLst>
          </p:cNvPr>
          <p:cNvSpPr/>
          <p:nvPr/>
        </p:nvSpPr>
        <p:spPr>
          <a:xfrm>
            <a:off x="157980" y="1293534"/>
            <a:ext cx="22317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>
                <a:solidFill>
                  <a:srgbClr val="FF0000"/>
                </a:solidFill>
              </a:rPr>
              <a:t>VECINOS DE “3”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2F81479-76CD-40B0-BB2D-3F8B994A9AF6}"/>
                  </a:ext>
                </a:extLst>
              </p:cNvPr>
              <p:cNvSpPr txBox="1"/>
              <p:nvPr/>
            </p:nvSpPr>
            <p:spPr>
              <a:xfrm>
                <a:off x="1889258" y="2340917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2F81479-76CD-40B0-BB2D-3F8B994A9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58" y="2340917"/>
                <a:ext cx="49686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B160F666-C2C6-4158-A014-12A4B716DD41}"/>
                  </a:ext>
                </a:extLst>
              </p:cNvPr>
              <p:cNvSpPr txBox="1"/>
              <p:nvPr/>
            </p:nvSpPr>
            <p:spPr>
              <a:xfrm>
                <a:off x="1915778" y="3545897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B160F666-C2C6-4158-A014-12A4B716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778" y="3545897"/>
                <a:ext cx="49686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34747E1-2BB4-418A-B70E-83D932466D58}"/>
                  </a:ext>
                </a:extLst>
              </p:cNvPr>
              <p:cNvSpPr txBox="1"/>
              <p:nvPr/>
            </p:nvSpPr>
            <p:spPr>
              <a:xfrm>
                <a:off x="3963321" y="2296740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34747E1-2BB4-418A-B70E-83D932466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321" y="2296740"/>
                <a:ext cx="49686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408370E-CAEB-4C35-BDA5-F4B944A01310}"/>
                  </a:ext>
                </a:extLst>
              </p:cNvPr>
              <p:cNvSpPr txBox="1"/>
              <p:nvPr/>
            </p:nvSpPr>
            <p:spPr>
              <a:xfrm>
                <a:off x="3919788" y="3536712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408370E-CAEB-4C35-BDA5-F4B944A01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788" y="3536712"/>
                <a:ext cx="49686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539182C8-458D-4810-9EBB-51235D18C76F}"/>
                  </a:ext>
                </a:extLst>
              </p:cNvPr>
              <p:cNvSpPr txBox="1"/>
              <p:nvPr/>
            </p:nvSpPr>
            <p:spPr>
              <a:xfrm>
                <a:off x="5727022" y="3497082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539182C8-458D-4810-9EBB-51235D18C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022" y="3497082"/>
                <a:ext cx="49686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B981489-CBC5-475F-9F77-E6C50052D368}"/>
                  </a:ext>
                </a:extLst>
              </p:cNvPr>
              <p:cNvSpPr txBox="1"/>
              <p:nvPr/>
            </p:nvSpPr>
            <p:spPr>
              <a:xfrm>
                <a:off x="393147" y="3584368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B981489-CBC5-475F-9F77-E6C50052D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47" y="3584368"/>
                <a:ext cx="496862" cy="307777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B3BE49B-A0F3-4E8C-89A0-56556986B354}"/>
                  </a:ext>
                </a:extLst>
              </p:cNvPr>
              <p:cNvSpPr txBox="1"/>
              <p:nvPr/>
            </p:nvSpPr>
            <p:spPr>
              <a:xfrm>
                <a:off x="1889258" y="2742370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B3BE49B-A0F3-4E8C-89A0-56556986B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58" y="2742370"/>
                <a:ext cx="496862" cy="307777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CE35C0FB-564C-4C72-8937-DEDB727F64F9}"/>
                  </a:ext>
                </a:extLst>
              </p:cNvPr>
              <p:cNvSpPr txBox="1"/>
              <p:nvPr/>
            </p:nvSpPr>
            <p:spPr>
              <a:xfrm>
                <a:off x="1913856" y="3364378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CE35C0FB-564C-4C72-8937-DEDB727F6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856" y="3364378"/>
                <a:ext cx="496862" cy="307777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185FAFED-1452-4C21-89D1-748E5E9DEA63}"/>
                  </a:ext>
                </a:extLst>
              </p:cNvPr>
              <p:cNvSpPr txBox="1"/>
              <p:nvPr/>
            </p:nvSpPr>
            <p:spPr>
              <a:xfrm>
                <a:off x="4271079" y="2463469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185FAFED-1452-4C21-89D1-748E5E9DE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079" y="2463469"/>
                <a:ext cx="496862" cy="307777"/>
              </a:xfrm>
              <a:prstGeom prst="rect">
                <a:avLst/>
              </a:prstGeom>
              <a:blipFill>
                <a:blip r:embed="rId11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6F3BB573-6770-4775-B740-3FD39C985F9C}"/>
                  </a:ext>
                </a:extLst>
              </p:cNvPr>
              <p:cNvSpPr txBox="1"/>
              <p:nvPr/>
            </p:nvSpPr>
            <p:spPr>
              <a:xfrm>
                <a:off x="5696410" y="3873028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6F3BB573-6770-4775-B740-3FD39C985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410" y="3873028"/>
                <a:ext cx="496862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C9CAC24F-52D3-42BC-90E9-E049F62092B3}"/>
                  </a:ext>
                </a:extLst>
              </p:cNvPr>
              <p:cNvSpPr txBox="1"/>
              <p:nvPr/>
            </p:nvSpPr>
            <p:spPr>
              <a:xfrm>
                <a:off x="3895493" y="3402393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C9CAC24F-52D3-42BC-90E9-E049F6209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493" y="3402393"/>
                <a:ext cx="496862" cy="307777"/>
              </a:xfrm>
              <a:prstGeom prst="rect">
                <a:avLst/>
              </a:prstGeom>
              <a:blipFill>
                <a:blip r:embed="rId13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99572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 de Dijkstra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C5E4C7F-92CC-4419-B18A-E3E396F35FBB}"/>
              </a:ext>
            </a:extLst>
          </p:cNvPr>
          <p:cNvSpPr/>
          <p:nvPr/>
        </p:nvSpPr>
        <p:spPr>
          <a:xfrm>
            <a:off x="330990" y="2935071"/>
            <a:ext cx="615516" cy="6280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EFEEB03-ED53-4BBB-AC7E-359C29FAD294}"/>
              </a:ext>
            </a:extLst>
          </p:cNvPr>
          <p:cNvSpPr/>
          <p:nvPr/>
        </p:nvSpPr>
        <p:spPr>
          <a:xfrm>
            <a:off x="1893772" y="3998788"/>
            <a:ext cx="615516" cy="6280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9D1B77D-4C46-4031-8F30-1C385FAAD4D4}"/>
              </a:ext>
            </a:extLst>
          </p:cNvPr>
          <p:cNvSpPr/>
          <p:nvPr/>
        </p:nvSpPr>
        <p:spPr>
          <a:xfrm>
            <a:off x="3891281" y="1757020"/>
            <a:ext cx="615516" cy="6280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4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EE80041-2138-4068-9C98-3FBBA95107A0}"/>
              </a:ext>
            </a:extLst>
          </p:cNvPr>
          <p:cNvSpPr/>
          <p:nvPr/>
        </p:nvSpPr>
        <p:spPr>
          <a:xfrm>
            <a:off x="5638980" y="2935071"/>
            <a:ext cx="615516" cy="6280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4F26D1C-D069-4C3B-A852-C1C92FDC378A}"/>
              </a:ext>
            </a:extLst>
          </p:cNvPr>
          <p:cNvSpPr/>
          <p:nvPr/>
        </p:nvSpPr>
        <p:spPr>
          <a:xfrm>
            <a:off x="1815839" y="1767224"/>
            <a:ext cx="615516" cy="6280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2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B553A5B-D98A-4791-8E71-1B44CB58DA28}"/>
              </a:ext>
            </a:extLst>
          </p:cNvPr>
          <p:cNvCxnSpPr>
            <a:cxnSpLocks/>
            <a:stCxn id="4" idx="7"/>
            <a:endCxn id="8" idx="2"/>
          </p:cNvCxnSpPr>
          <p:nvPr/>
        </p:nvCxnSpPr>
        <p:spPr>
          <a:xfrm flipV="1">
            <a:off x="856365" y="2081263"/>
            <a:ext cx="959474" cy="945787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623024B-F435-4A64-831B-133911DC6EC9}"/>
              </a:ext>
            </a:extLst>
          </p:cNvPr>
          <p:cNvCxnSpPr>
            <a:cxnSpLocks/>
            <a:stCxn id="4" idx="5"/>
            <a:endCxn id="5" idx="2"/>
          </p:cNvCxnSpPr>
          <p:nvPr/>
        </p:nvCxnSpPr>
        <p:spPr>
          <a:xfrm>
            <a:off x="856365" y="3471167"/>
            <a:ext cx="1037406" cy="841659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15F9313-FE8D-4B56-9457-70898E934110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 flipV="1">
            <a:off x="2431355" y="2071059"/>
            <a:ext cx="1459926" cy="10204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52C11EE-F977-4C7F-835F-A59A36825FEF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>
            <a:off x="4506797" y="2071059"/>
            <a:ext cx="1222324" cy="95599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7D310E9-6E26-4E4B-B198-56E771B25E68}"/>
              </a:ext>
            </a:extLst>
          </p:cNvPr>
          <p:cNvCxnSpPr>
            <a:cxnSpLocks/>
            <a:stCxn id="29" idx="6"/>
            <a:endCxn id="7" idx="3"/>
          </p:cNvCxnSpPr>
          <p:nvPr/>
        </p:nvCxnSpPr>
        <p:spPr>
          <a:xfrm flipV="1">
            <a:off x="4477444" y="3471167"/>
            <a:ext cx="1251677" cy="841658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4FEA3C4-A312-4CA6-AAC7-54EA778AC786}"/>
              </a:ext>
            </a:extLst>
          </p:cNvPr>
          <p:cNvCxnSpPr>
            <a:cxnSpLocks/>
            <a:stCxn id="8" idx="5"/>
            <a:endCxn id="7" idx="2"/>
          </p:cNvCxnSpPr>
          <p:nvPr/>
        </p:nvCxnSpPr>
        <p:spPr>
          <a:xfrm>
            <a:off x="2341215" y="2303321"/>
            <a:ext cx="3297765" cy="945788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F3D7703F-EDAE-4406-BEE6-146A321FA134}"/>
              </a:ext>
            </a:extLst>
          </p:cNvPr>
          <p:cNvSpPr/>
          <p:nvPr/>
        </p:nvSpPr>
        <p:spPr>
          <a:xfrm>
            <a:off x="3861928" y="3998787"/>
            <a:ext cx="615516" cy="6280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5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CD37BD0-03C1-4722-BF97-91C835C39948}"/>
              </a:ext>
            </a:extLst>
          </p:cNvPr>
          <p:cNvCxnSpPr>
            <a:cxnSpLocks/>
            <a:stCxn id="5" idx="6"/>
            <a:endCxn id="29" idx="2"/>
          </p:cNvCxnSpPr>
          <p:nvPr/>
        </p:nvCxnSpPr>
        <p:spPr>
          <a:xfrm flipV="1">
            <a:off x="2509287" y="4312825"/>
            <a:ext cx="1352641" cy="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B08271C-F898-4E3F-B1F9-221069A496A4}"/>
              </a:ext>
            </a:extLst>
          </p:cNvPr>
          <p:cNvSpPr txBox="1"/>
          <p:nvPr/>
        </p:nvSpPr>
        <p:spPr>
          <a:xfrm>
            <a:off x="1069420" y="2271712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4DD2561-DBDD-44D9-8EC0-F4EEAE11D7A6}"/>
              </a:ext>
            </a:extLst>
          </p:cNvPr>
          <p:cNvSpPr txBox="1"/>
          <p:nvPr/>
        </p:nvSpPr>
        <p:spPr>
          <a:xfrm>
            <a:off x="2985537" y="1744365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2166BBD-1D07-48E4-ABE6-2E82823ECFD4}"/>
              </a:ext>
            </a:extLst>
          </p:cNvPr>
          <p:cNvSpPr txBox="1"/>
          <p:nvPr/>
        </p:nvSpPr>
        <p:spPr>
          <a:xfrm>
            <a:off x="5046508" y="2208263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1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B4E0D1D-2D6B-4375-9C13-5136AE217D09}"/>
              </a:ext>
            </a:extLst>
          </p:cNvPr>
          <p:cNvSpPr txBox="1"/>
          <p:nvPr/>
        </p:nvSpPr>
        <p:spPr>
          <a:xfrm>
            <a:off x="3507560" y="2679336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5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18CB91F3-DC18-4996-85CF-36E4F97B6CAE}"/>
              </a:ext>
            </a:extLst>
          </p:cNvPr>
          <p:cNvSpPr txBox="1"/>
          <p:nvPr/>
        </p:nvSpPr>
        <p:spPr>
          <a:xfrm>
            <a:off x="1208910" y="3473717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D371276-4E9A-4567-A406-F062D9A0AD23}"/>
              </a:ext>
            </a:extLst>
          </p:cNvPr>
          <p:cNvSpPr txBox="1"/>
          <p:nvPr/>
        </p:nvSpPr>
        <p:spPr>
          <a:xfrm>
            <a:off x="2910177" y="3959157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3735A4C-B9E7-4DE6-ADA0-4F529C8B3ED5}"/>
              </a:ext>
            </a:extLst>
          </p:cNvPr>
          <p:cNvSpPr txBox="1"/>
          <p:nvPr/>
        </p:nvSpPr>
        <p:spPr>
          <a:xfrm>
            <a:off x="4907018" y="3538329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graphicFrame>
        <p:nvGraphicFramePr>
          <p:cNvPr id="14" name="Tabla 14">
            <a:extLst>
              <a:ext uri="{FF2B5EF4-FFF2-40B4-BE49-F238E27FC236}">
                <a16:creationId xmlns:a16="http://schemas.microsoft.com/office/drawing/2014/main" id="{E7203FB2-7E2E-44A1-B00F-557DE5E99FAE}"/>
              </a:ext>
            </a:extLst>
          </p:cNvPr>
          <p:cNvGraphicFramePr>
            <a:graphicFrameLocks noGrp="1"/>
          </p:cNvGraphicFramePr>
          <p:nvPr/>
        </p:nvGraphicFramePr>
        <p:xfrm>
          <a:off x="6747514" y="2071058"/>
          <a:ext cx="1964057" cy="22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1289755900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3823616402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1170402579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3889955893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2577977982"/>
                    </a:ext>
                  </a:extLst>
                </a:gridCol>
                <a:gridCol w="290830">
                  <a:extLst>
                    <a:ext uri="{9D8B030D-6E8A-4147-A177-3AD203B41FA5}">
                      <a16:colId xmlns:a16="http://schemas.microsoft.com/office/drawing/2014/main" val="3354012604"/>
                    </a:ext>
                  </a:extLst>
                </a:gridCol>
              </a:tblGrid>
              <a:tr h="382020">
                <a:tc>
                  <a:txBody>
                    <a:bodyPr/>
                    <a:lstStyle/>
                    <a:p>
                      <a:r>
                        <a:rPr lang="es-A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7676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68174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023857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184167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674520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95543"/>
                  </a:ext>
                </a:extLst>
              </a:tr>
            </a:tbl>
          </a:graphicData>
        </a:graphic>
      </p:graphicFrame>
      <p:sp>
        <p:nvSpPr>
          <p:cNvPr id="16" name="Rectángulo 15">
            <a:extLst>
              <a:ext uri="{FF2B5EF4-FFF2-40B4-BE49-F238E27FC236}">
                <a16:creationId xmlns:a16="http://schemas.microsoft.com/office/drawing/2014/main" id="{8D88EB49-4BC4-49ED-9B78-CB8D79344D3A}"/>
              </a:ext>
            </a:extLst>
          </p:cNvPr>
          <p:cNvSpPr/>
          <p:nvPr/>
        </p:nvSpPr>
        <p:spPr>
          <a:xfrm>
            <a:off x="6649930" y="1619483"/>
            <a:ext cx="2101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Tabla de precedencias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05DE474-A3CD-4BC8-B1AF-EB9CB0DE78EE}"/>
              </a:ext>
            </a:extLst>
          </p:cNvPr>
          <p:cNvSpPr/>
          <p:nvPr/>
        </p:nvSpPr>
        <p:spPr>
          <a:xfrm>
            <a:off x="157980" y="129353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>
                <a:solidFill>
                  <a:srgbClr val="FF0000"/>
                </a:solidFill>
              </a:rPr>
              <a:t>“3” ya explorado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2F81479-76CD-40B0-BB2D-3F8B994A9AF6}"/>
                  </a:ext>
                </a:extLst>
              </p:cNvPr>
              <p:cNvSpPr txBox="1"/>
              <p:nvPr/>
            </p:nvSpPr>
            <p:spPr>
              <a:xfrm>
                <a:off x="1889258" y="2340917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2F81479-76CD-40B0-BB2D-3F8B994A9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58" y="2340917"/>
                <a:ext cx="49686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B160F666-C2C6-4158-A014-12A4B716DD41}"/>
                  </a:ext>
                </a:extLst>
              </p:cNvPr>
              <p:cNvSpPr txBox="1"/>
              <p:nvPr/>
            </p:nvSpPr>
            <p:spPr>
              <a:xfrm>
                <a:off x="1915778" y="3545897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B160F666-C2C6-4158-A014-12A4B716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778" y="3545897"/>
                <a:ext cx="49686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34747E1-2BB4-418A-B70E-83D932466D58}"/>
                  </a:ext>
                </a:extLst>
              </p:cNvPr>
              <p:cNvSpPr txBox="1"/>
              <p:nvPr/>
            </p:nvSpPr>
            <p:spPr>
              <a:xfrm>
                <a:off x="3963321" y="2296740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34747E1-2BB4-418A-B70E-83D932466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321" y="2296740"/>
                <a:ext cx="49686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408370E-CAEB-4C35-BDA5-F4B944A01310}"/>
                  </a:ext>
                </a:extLst>
              </p:cNvPr>
              <p:cNvSpPr txBox="1"/>
              <p:nvPr/>
            </p:nvSpPr>
            <p:spPr>
              <a:xfrm>
                <a:off x="3919788" y="3536712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408370E-CAEB-4C35-BDA5-F4B944A01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788" y="3536712"/>
                <a:ext cx="49686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539182C8-458D-4810-9EBB-51235D18C76F}"/>
                  </a:ext>
                </a:extLst>
              </p:cNvPr>
              <p:cNvSpPr txBox="1"/>
              <p:nvPr/>
            </p:nvSpPr>
            <p:spPr>
              <a:xfrm>
                <a:off x="5727022" y="3497082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539182C8-458D-4810-9EBB-51235D18C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022" y="3497082"/>
                <a:ext cx="49686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B981489-CBC5-475F-9F77-E6C50052D368}"/>
                  </a:ext>
                </a:extLst>
              </p:cNvPr>
              <p:cNvSpPr txBox="1"/>
              <p:nvPr/>
            </p:nvSpPr>
            <p:spPr>
              <a:xfrm>
                <a:off x="393147" y="3584368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B981489-CBC5-475F-9F77-E6C50052D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47" y="3584368"/>
                <a:ext cx="496862" cy="307777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B3BE49B-A0F3-4E8C-89A0-56556986B354}"/>
                  </a:ext>
                </a:extLst>
              </p:cNvPr>
              <p:cNvSpPr txBox="1"/>
              <p:nvPr/>
            </p:nvSpPr>
            <p:spPr>
              <a:xfrm>
                <a:off x="1889258" y="2742370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B3BE49B-A0F3-4E8C-89A0-56556986B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58" y="2742370"/>
                <a:ext cx="496862" cy="307777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CE35C0FB-564C-4C72-8937-DEDB727F64F9}"/>
                  </a:ext>
                </a:extLst>
              </p:cNvPr>
              <p:cNvSpPr txBox="1"/>
              <p:nvPr/>
            </p:nvSpPr>
            <p:spPr>
              <a:xfrm>
                <a:off x="1913856" y="3364378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CE35C0FB-564C-4C72-8937-DEDB727F6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856" y="3364378"/>
                <a:ext cx="496862" cy="307777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185FAFED-1452-4C21-89D1-748E5E9DEA63}"/>
                  </a:ext>
                </a:extLst>
              </p:cNvPr>
              <p:cNvSpPr txBox="1"/>
              <p:nvPr/>
            </p:nvSpPr>
            <p:spPr>
              <a:xfrm>
                <a:off x="4271079" y="2463469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185FAFED-1452-4C21-89D1-748E5E9DE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079" y="2463469"/>
                <a:ext cx="496862" cy="307777"/>
              </a:xfrm>
              <a:prstGeom prst="rect">
                <a:avLst/>
              </a:prstGeom>
              <a:blipFill>
                <a:blip r:embed="rId11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6F3BB573-6770-4775-B740-3FD39C985F9C}"/>
                  </a:ext>
                </a:extLst>
              </p:cNvPr>
              <p:cNvSpPr txBox="1"/>
              <p:nvPr/>
            </p:nvSpPr>
            <p:spPr>
              <a:xfrm>
                <a:off x="5696410" y="3873028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6F3BB573-6770-4775-B740-3FD39C985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410" y="3873028"/>
                <a:ext cx="496862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C9CAC24F-52D3-42BC-90E9-E049F62092B3}"/>
                  </a:ext>
                </a:extLst>
              </p:cNvPr>
              <p:cNvSpPr txBox="1"/>
              <p:nvPr/>
            </p:nvSpPr>
            <p:spPr>
              <a:xfrm>
                <a:off x="3895493" y="3402393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C9CAC24F-52D3-42BC-90E9-E049F6209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493" y="3402393"/>
                <a:ext cx="496862" cy="307777"/>
              </a:xfrm>
              <a:prstGeom prst="rect">
                <a:avLst/>
              </a:prstGeom>
              <a:blipFill>
                <a:blip r:embed="rId13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63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Formalización del camino más corto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0787E045-0935-40D6-A067-E138EFA6962C}"/>
              </a:ext>
            </a:extLst>
          </p:cNvPr>
          <p:cNvSpPr/>
          <p:nvPr/>
        </p:nvSpPr>
        <p:spPr>
          <a:xfrm>
            <a:off x="4833952" y="2210367"/>
            <a:ext cx="422125" cy="4752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9ED84E78-6AEA-47B0-95AD-8516D0146BE7}"/>
              </a:ext>
            </a:extLst>
          </p:cNvPr>
          <p:cNvSpPr/>
          <p:nvPr/>
        </p:nvSpPr>
        <p:spPr>
          <a:xfrm>
            <a:off x="6529825" y="2892748"/>
            <a:ext cx="422125" cy="475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C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8F6277BB-BA83-46E6-AEE3-5275B33CC572}"/>
              </a:ext>
            </a:extLst>
          </p:cNvPr>
          <p:cNvSpPr/>
          <p:nvPr/>
        </p:nvSpPr>
        <p:spPr>
          <a:xfrm>
            <a:off x="7255493" y="1639010"/>
            <a:ext cx="422125" cy="475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D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47A97E73-7579-4ECB-AA74-149B6F4615F5}"/>
              </a:ext>
            </a:extLst>
          </p:cNvPr>
          <p:cNvSpPr/>
          <p:nvPr/>
        </p:nvSpPr>
        <p:spPr>
          <a:xfrm>
            <a:off x="8474207" y="2210367"/>
            <a:ext cx="422125" cy="4752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BDEE78E0-F82F-43E2-AD3E-CD50AD6E9304}"/>
              </a:ext>
            </a:extLst>
          </p:cNvPr>
          <p:cNvSpPr/>
          <p:nvPr/>
        </p:nvSpPr>
        <p:spPr>
          <a:xfrm>
            <a:off x="5905718" y="1639011"/>
            <a:ext cx="422125" cy="475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B</a:t>
            </a: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E8BEA81-9AFF-469B-B86E-6816D601917A}"/>
              </a:ext>
            </a:extLst>
          </p:cNvPr>
          <p:cNvCxnSpPr>
            <a:cxnSpLocks/>
            <a:stCxn id="50" idx="7"/>
            <a:endCxn id="54" idx="2"/>
          </p:cNvCxnSpPr>
          <p:nvPr/>
        </p:nvCxnSpPr>
        <p:spPr>
          <a:xfrm flipV="1">
            <a:off x="5194258" y="1876643"/>
            <a:ext cx="711460" cy="4033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CE7A3A0E-2616-4CEF-A579-DF22070E2601}"/>
              </a:ext>
            </a:extLst>
          </p:cNvPr>
          <p:cNvCxnSpPr>
            <a:cxnSpLocks/>
            <a:stCxn id="50" idx="5"/>
            <a:endCxn id="51" idx="2"/>
          </p:cNvCxnSpPr>
          <p:nvPr/>
        </p:nvCxnSpPr>
        <p:spPr>
          <a:xfrm>
            <a:off x="5194258" y="2616030"/>
            <a:ext cx="1335567" cy="51435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7AFC7F07-38C6-4689-BA03-8803344326FC}"/>
              </a:ext>
            </a:extLst>
          </p:cNvPr>
          <p:cNvCxnSpPr>
            <a:cxnSpLocks/>
            <a:stCxn id="54" idx="6"/>
            <a:endCxn id="52" idx="2"/>
          </p:cNvCxnSpPr>
          <p:nvPr/>
        </p:nvCxnSpPr>
        <p:spPr>
          <a:xfrm flipV="1">
            <a:off x="6327843" y="1876642"/>
            <a:ext cx="927650" cy="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AF5375B0-3CF0-4F80-8B67-7914C92A97C4}"/>
              </a:ext>
            </a:extLst>
          </p:cNvPr>
          <p:cNvCxnSpPr>
            <a:cxnSpLocks/>
            <a:stCxn id="52" idx="6"/>
            <a:endCxn id="53" idx="1"/>
          </p:cNvCxnSpPr>
          <p:nvPr/>
        </p:nvCxnSpPr>
        <p:spPr>
          <a:xfrm>
            <a:off x="7677618" y="1876642"/>
            <a:ext cx="858408" cy="40332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9549B7F2-2534-48E2-9280-E319EA554B33}"/>
              </a:ext>
            </a:extLst>
          </p:cNvPr>
          <p:cNvCxnSpPr>
            <a:cxnSpLocks/>
            <a:stCxn id="51" idx="6"/>
            <a:endCxn id="53" idx="3"/>
          </p:cNvCxnSpPr>
          <p:nvPr/>
        </p:nvCxnSpPr>
        <p:spPr>
          <a:xfrm flipV="1">
            <a:off x="6951950" y="2616030"/>
            <a:ext cx="1584076" cy="5143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D75A91AA-55E2-41B9-94EC-09CFFD02CAEB}"/>
              </a:ext>
            </a:extLst>
          </p:cNvPr>
          <p:cNvCxnSpPr>
            <a:cxnSpLocks/>
            <a:stCxn id="54" idx="5"/>
            <a:endCxn id="51" idx="1"/>
          </p:cNvCxnSpPr>
          <p:nvPr/>
        </p:nvCxnSpPr>
        <p:spPr>
          <a:xfrm>
            <a:off x="6266024" y="2044674"/>
            <a:ext cx="325620" cy="9176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>
            <a:extLst>
              <a:ext uri="{FF2B5EF4-FFF2-40B4-BE49-F238E27FC236}">
                <a16:creationId xmlns:a16="http://schemas.microsoft.com/office/drawing/2014/main" id="{4F58F73D-CC2B-46DF-BB2B-5B0D5F6E2EF0}"/>
              </a:ext>
            </a:extLst>
          </p:cNvPr>
          <p:cNvSpPr/>
          <p:nvPr/>
        </p:nvSpPr>
        <p:spPr>
          <a:xfrm>
            <a:off x="382889" y="2224435"/>
            <a:ext cx="422125" cy="4752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5B4167DE-F920-45EC-84C8-E53F5BCC010C}"/>
              </a:ext>
            </a:extLst>
          </p:cNvPr>
          <p:cNvSpPr/>
          <p:nvPr/>
        </p:nvSpPr>
        <p:spPr>
          <a:xfrm>
            <a:off x="2078762" y="2906817"/>
            <a:ext cx="422125" cy="475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C</a:t>
            </a: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08CAFEB6-100A-4DB6-94D6-CC1520D854D5}"/>
              </a:ext>
            </a:extLst>
          </p:cNvPr>
          <p:cNvSpPr/>
          <p:nvPr/>
        </p:nvSpPr>
        <p:spPr>
          <a:xfrm>
            <a:off x="2804430" y="1653079"/>
            <a:ext cx="422125" cy="475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D</a:t>
            </a: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E556B94B-24FF-4F9A-B366-EF680597606B}"/>
              </a:ext>
            </a:extLst>
          </p:cNvPr>
          <p:cNvSpPr/>
          <p:nvPr/>
        </p:nvSpPr>
        <p:spPr>
          <a:xfrm>
            <a:off x="4023144" y="2224435"/>
            <a:ext cx="422125" cy="4752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6E9167E8-F0DC-4A92-AB3B-FF8B4BAF0DF7}"/>
              </a:ext>
            </a:extLst>
          </p:cNvPr>
          <p:cNvSpPr/>
          <p:nvPr/>
        </p:nvSpPr>
        <p:spPr>
          <a:xfrm>
            <a:off x="1454655" y="1653079"/>
            <a:ext cx="422125" cy="475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B</a:t>
            </a:r>
          </a:p>
        </p:txBody>
      </p: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99162E3A-5916-43C1-8D77-D869B30C2891}"/>
              </a:ext>
            </a:extLst>
          </p:cNvPr>
          <p:cNvCxnSpPr>
            <a:cxnSpLocks/>
            <a:stCxn id="68" idx="7"/>
            <a:endCxn id="72" idx="2"/>
          </p:cNvCxnSpPr>
          <p:nvPr/>
        </p:nvCxnSpPr>
        <p:spPr>
          <a:xfrm flipV="1">
            <a:off x="743195" y="1890712"/>
            <a:ext cx="711460" cy="4033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54118861-916B-42BD-8994-F7AF8EF44CFC}"/>
              </a:ext>
            </a:extLst>
          </p:cNvPr>
          <p:cNvCxnSpPr>
            <a:cxnSpLocks/>
            <a:stCxn id="68" idx="5"/>
            <a:endCxn id="69" idx="2"/>
          </p:cNvCxnSpPr>
          <p:nvPr/>
        </p:nvCxnSpPr>
        <p:spPr>
          <a:xfrm>
            <a:off x="743195" y="2630099"/>
            <a:ext cx="1335567" cy="51435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8DD48621-E7F3-4FD5-ADFE-F9B4B93160F1}"/>
              </a:ext>
            </a:extLst>
          </p:cNvPr>
          <p:cNvCxnSpPr>
            <a:cxnSpLocks/>
            <a:stCxn id="72" idx="6"/>
            <a:endCxn id="70" idx="2"/>
          </p:cNvCxnSpPr>
          <p:nvPr/>
        </p:nvCxnSpPr>
        <p:spPr>
          <a:xfrm flipV="1">
            <a:off x="1876780" y="1890711"/>
            <a:ext cx="92765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DE362A24-CCA1-429E-9650-C1A0644620F9}"/>
              </a:ext>
            </a:extLst>
          </p:cNvPr>
          <p:cNvCxnSpPr>
            <a:cxnSpLocks/>
            <a:stCxn id="70" idx="6"/>
            <a:endCxn id="71" idx="1"/>
          </p:cNvCxnSpPr>
          <p:nvPr/>
        </p:nvCxnSpPr>
        <p:spPr>
          <a:xfrm>
            <a:off x="3226555" y="1890711"/>
            <a:ext cx="858408" cy="4033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0B63E1A8-7A4B-4875-8378-A99845AB2E52}"/>
              </a:ext>
            </a:extLst>
          </p:cNvPr>
          <p:cNvCxnSpPr>
            <a:cxnSpLocks/>
            <a:stCxn id="69" idx="6"/>
            <a:endCxn id="71" idx="3"/>
          </p:cNvCxnSpPr>
          <p:nvPr/>
        </p:nvCxnSpPr>
        <p:spPr>
          <a:xfrm flipV="1">
            <a:off x="2500887" y="2630099"/>
            <a:ext cx="1584076" cy="51435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7D216CA5-9C9A-40B8-9E59-FD341E85E1F7}"/>
              </a:ext>
            </a:extLst>
          </p:cNvPr>
          <p:cNvCxnSpPr>
            <a:cxnSpLocks/>
            <a:stCxn id="72" idx="5"/>
            <a:endCxn id="69" idx="1"/>
          </p:cNvCxnSpPr>
          <p:nvPr/>
        </p:nvCxnSpPr>
        <p:spPr>
          <a:xfrm>
            <a:off x="1814961" y="2058743"/>
            <a:ext cx="325620" cy="91767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ipse 85">
            <a:extLst>
              <a:ext uri="{FF2B5EF4-FFF2-40B4-BE49-F238E27FC236}">
                <a16:creationId xmlns:a16="http://schemas.microsoft.com/office/drawing/2014/main" id="{3EA039F1-51AE-4E15-8697-58CCCDEB1F93}"/>
              </a:ext>
            </a:extLst>
          </p:cNvPr>
          <p:cNvSpPr/>
          <p:nvPr/>
        </p:nvSpPr>
        <p:spPr>
          <a:xfrm>
            <a:off x="2705662" y="3932177"/>
            <a:ext cx="422125" cy="4752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0F661D98-CAEF-40C5-AF33-790F8C2B75FE}"/>
              </a:ext>
            </a:extLst>
          </p:cNvPr>
          <p:cNvSpPr/>
          <p:nvPr/>
        </p:nvSpPr>
        <p:spPr>
          <a:xfrm>
            <a:off x="4401535" y="4614558"/>
            <a:ext cx="422125" cy="475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C</a:t>
            </a: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AC3753D5-98B2-4B13-89AE-C23332EC87D7}"/>
              </a:ext>
            </a:extLst>
          </p:cNvPr>
          <p:cNvSpPr/>
          <p:nvPr/>
        </p:nvSpPr>
        <p:spPr>
          <a:xfrm>
            <a:off x="5127203" y="3360820"/>
            <a:ext cx="422125" cy="475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D</a:t>
            </a:r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8FF38A60-F257-4AF1-827A-7094C385C3FC}"/>
              </a:ext>
            </a:extLst>
          </p:cNvPr>
          <p:cNvSpPr/>
          <p:nvPr/>
        </p:nvSpPr>
        <p:spPr>
          <a:xfrm>
            <a:off x="6345917" y="3932177"/>
            <a:ext cx="422125" cy="4752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FBAD6E94-6FE6-4876-BA63-4ED178106FC1}"/>
              </a:ext>
            </a:extLst>
          </p:cNvPr>
          <p:cNvSpPr/>
          <p:nvPr/>
        </p:nvSpPr>
        <p:spPr>
          <a:xfrm>
            <a:off x="3777428" y="3360821"/>
            <a:ext cx="422125" cy="475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B</a:t>
            </a:r>
          </a:p>
        </p:txBody>
      </p: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D52C0E4B-4DD0-4C38-981E-D76B9E397EA2}"/>
              </a:ext>
            </a:extLst>
          </p:cNvPr>
          <p:cNvCxnSpPr>
            <a:cxnSpLocks/>
            <a:stCxn id="86" idx="7"/>
            <a:endCxn id="90" idx="2"/>
          </p:cNvCxnSpPr>
          <p:nvPr/>
        </p:nvCxnSpPr>
        <p:spPr>
          <a:xfrm flipV="1">
            <a:off x="3065968" y="3598453"/>
            <a:ext cx="711460" cy="40332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EAEF94A1-9A11-4EA7-92B3-73482A49FA06}"/>
              </a:ext>
            </a:extLst>
          </p:cNvPr>
          <p:cNvCxnSpPr>
            <a:cxnSpLocks/>
            <a:stCxn id="86" idx="5"/>
            <a:endCxn id="87" idx="2"/>
          </p:cNvCxnSpPr>
          <p:nvPr/>
        </p:nvCxnSpPr>
        <p:spPr>
          <a:xfrm>
            <a:off x="3065968" y="4337840"/>
            <a:ext cx="1335567" cy="5143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283CD383-9571-4515-BD1D-174F93343AE6}"/>
              </a:ext>
            </a:extLst>
          </p:cNvPr>
          <p:cNvCxnSpPr>
            <a:cxnSpLocks/>
            <a:stCxn id="90" idx="6"/>
            <a:endCxn id="88" idx="2"/>
          </p:cNvCxnSpPr>
          <p:nvPr/>
        </p:nvCxnSpPr>
        <p:spPr>
          <a:xfrm flipV="1">
            <a:off x="4199553" y="3598452"/>
            <a:ext cx="927650" cy="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461CFE4C-3A69-46AD-BB62-17A7803DB469}"/>
              </a:ext>
            </a:extLst>
          </p:cNvPr>
          <p:cNvCxnSpPr>
            <a:cxnSpLocks/>
            <a:stCxn id="88" idx="6"/>
            <a:endCxn id="89" idx="1"/>
          </p:cNvCxnSpPr>
          <p:nvPr/>
        </p:nvCxnSpPr>
        <p:spPr>
          <a:xfrm>
            <a:off x="5549328" y="3598452"/>
            <a:ext cx="858408" cy="40332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AC198162-3E29-4D0A-8D66-9FA948975787}"/>
              </a:ext>
            </a:extLst>
          </p:cNvPr>
          <p:cNvCxnSpPr>
            <a:cxnSpLocks/>
            <a:stCxn id="87" idx="6"/>
            <a:endCxn id="89" idx="3"/>
          </p:cNvCxnSpPr>
          <p:nvPr/>
        </p:nvCxnSpPr>
        <p:spPr>
          <a:xfrm flipV="1">
            <a:off x="4823660" y="4337840"/>
            <a:ext cx="1584076" cy="5143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B16A7F96-004B-4C3C-BC51-5C4ACB527CFF}"/>
              </a:ext>
            </a:extLst>
          </p:cNvPr>
          <p:cNvCxnSpPr>
            <a:cxnSpLocks/>
            <a:stCxn id="90" idx="5"/>
            <a:endCxn id="87" idx="1"/>
          </p:cNvCxnSpPr>
          <p:nvPr/>
        </p:nvCxnSpPr>
        <p:spPr>
          <a:xfrm>
            <a:off x="4137734" y="3766484"/>
            <a:ext cx="325620" cy="91767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57809DB5-AAB7-4BC7-ACC1-7649DE11F929}"/>
              </a:ext>
            </a:extLst>
          </p:cNvPr>
          <p:cNvSpPr txBox="1"/>
          <p:nvPr/>
        </p:nvSpPr>
        <p:spPr>
          <a:xfrm>
            <a:off x="107245" y="1250549"/>
            <a:ext cx="1858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>
                <a:solidFill>
                  <a:srgbClr val="FF0000"/>
                </a:solidFill>
              </a:rPr>
              <a:t>Caminos posibles:</a:t>
            </a:r>
          </a:p>
        </p:txBody>
      </p:sp>
    </p:spTree>
    <p:extLst>
      <p:ext uri="{BB962C8B-B14F-4D97-AF65-F5344CB8AC3E}">
        <p14:creationId xmlns:p14="http://schemas.microsoft.com/office/powerpoint/2010/main" val="26199152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 de Dijkstra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C5E4C7F-92CC-4419-B18A-E3E396F35FBB}"/>
              </a:ext>
            </a:extLst>
          </p:cNvPr>
          <p:cNvSpPr/>
          <p:nvPr/>
        </p:nvSpPr>
        <p:spPr>
          <a:xfrm>
            <a:off x="330990" y="2935071"/>
            <a:ext cx="615516" cy="6280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EFEEB03-ED53-4BBB-AC7E-359C29FAD294}"/>
              </a:ext>
            </a:extLst>
          </p:cNvPr>
          <p:cNvSpPr/>
          <p:nvPr/>
        </p:nvSpPr>
        <p:spPr>
          <a:xfrm>
            <a:off x="1893772" y="3998788"/>
            <a:ext cx="615516" cy="6280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9D1B77D-4C46-4031-8F30-1C385FAAD4D4}"/>
              </a:ext>
            </a:extLst>
          </p:cNvPr>
          <p:cNvSpPr/>
          <p:nvPr/>
        </p:nvSpPr>
        <p:spPr>
          <a:xfrm>
            <a:off x="3891281" y="1757020"/>
            <a:ext cx="615516" cy="62807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4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EE80041-2138-4068-9C98-3FBBA95107A0}"/>
              </a:ext>
            </a:extLst>
          </p:cNvPr>
          <p:cNvSpPr/>
          <p:nvPr/>
        </p:nvSpPr>
        <p:spPr>
          <a:xfrm>
            <a:off x="5638980" y="2935071"/>
            <a:ext cx="615516" cy="62807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4F26D1C-D069-4C3B-A852-C1C92FDC378A}"/>
              </a:ext>
            </a:extLst>
          </p:cNvPr>
          <p:cNvSpPr/>
          <p:nvPr/>
        </p:nvSpPr>
        <p:spPr>
          <a:xfrm>
            <a:off x="1815839" y="1767224"/>
            <a:ext cx="615516" cy="6280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2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B553A5B-D98A-4791-8E71-1B44CB58DA28}"/>
              </a:ext>
            </a:extLst>
          </p:cNvPr>
          <p:cNvCxnSpPr>
            <a:cxnSpLocks/>
            <a:stCxn id="4" idx="7"/>
            <a:endCxn id="8" idx="2"/>
          </p:cNvCxnSpPr>
          <p:nvPr/>
        </p:nvCxnSpPr>
        <p:spPr>
          <a:xfrm flipV="1">
            <a:off x="856365" y="2081263"/>
            <a:ext cx="959474" cy="945787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623024B-F435-4A64-831B-133911DC6EC9}"/>
              </a:ext>
            </a:extLst>
          </p:cNvPr>
          <p:cNvCxnSpPr>
            <a:cxnSpLocks/>
            <a:stCxn id="4" idx="5"/>
            <a:endCxn id="5" idx="2"/>
          </p:cNvCxnSpPr>
          <p:nvPr/>
        </p:nvCxnSpPr>
        <p:spPr>
          <a:xfrm>
            <a:off x="856365" y="3471167"/>
            <a:ext cx="1037406" cy="841659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15F9313-FE8D-4B56-9457-70898E934110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 flipV="1">
            <a:off x="2431355" y="2071059"/>
            <a:ext cx="1459926" cy="10204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52C11EE-F977-4C7F-835F-A59A36825FEF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>
            <a:off x="4506797" y="2071059"/>
            <a:ext cx="1222324" cy="95599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7D310E9-6E26-4E4B-B198-56E771B25E68}"/>
              </a:ext>
            </a:extLst>
          </p:cNvPr>
          <p:cNvCxnSpPr>
            <a:cxnSpLocks/>
            <a:stCxn id="29" idx="6"/>
            <a:endCxn id="7" idx="3"/>
          </p:cNvCxnSpPr>
          <p:nvPr/>
        </p:nvCxnSpPr>
        <p:spPr>
          <a:xfrm flipV="1">
            <a:off x="4477444" y="3471167"/>
            <a:ext cx="1251677" cy="841658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4FEA3C4-A312-4CA6-AAC7-54EA778AC786}"/>
              </a:ext>
            </a:extLst>
          </p:cNvPr>
          <p:cNvCxnSpPr>
            <a:cxnSpLocks/>
            <a:stCxn id="8" idx="5"/>
            <a:endCxn id="7" idx="2"/>
          </p:cNvCxnSpPr>
          <p:nvPr/>
        </p:nvCxnSpPr>
        <p:spPr>
          <a:xfrm>
            <a:off x="2341215" y="2303321"/>
            <a:ext cx="3297765" cy="945788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F3D7703F-EDAE-4406-BEE6-146A321FA134}"/>
              </a:ext>
            </a:extLst>
          </p:cNvPr>
          <p:cNvSpPr/>
          <p:nvPr/>
        </p:nvSpPr>
        <p:spPr>
          <a:xfrm>
            <a:off x="3861928" y="3998787"/>
            <a:ext cx="615516" cy="6280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5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CD37BD0-03C1-4722-BF97-91C835C39948}"/>
              </a:ext>
            </a:extLst>
          </p:cNvPr>
          <p:cNvCxnSpPr>
            <a:cxnSpLocks/>
            <a:stCxn id="5" idx="6"/>
            <a:endCxn id="29" idx="2"/>
          </p:cNvCxnSpPr>
          <p:nvPr/>
        </p:nvCxnSpPr>
        <p:spPr>
          <a:xfrm flipV="1">
            <a:off x="2509287" y="4312825"/>
            <a:ext cx="1352641" cy="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B08271C-F898-4E3F-B1F9-221069A496A4}"/>
              </a:ext>
            </a:extLst>
          </p:cNvPr>
          <p:cNvSpPr txBox="1"/>
          <p:nvPr/>
        </p:nvSpPr>
        <p:spPr>
          <a:xfrm>
            <a:off x="1069420" y="2271712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4DD2561-DBDD-44D9-8EC0-F4EEAE11D7A6}"/>
              </a:ext>
            </a:extLst>
          </p:cNvPr>
          <p:cNvSpPr txBox="1"/>
          <p:nvPr/>
        </p:nvSpPr>
        <p:spPr>
          <a:xfrm>
            <a:off x="2985537" y="1744365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2166BBD-1D07-48E4-ABE6-2E82823ECFD4}"/>
              </a:ext>
            </a:extLst>
          </p:cNvPr>
          <p:cNvSpPr txBox="1"/>
          <p:nvPr/>
        </p:nvSpPr>
        <p:spPr>
          <a:xfrm>
            <a:off x="5046508" y="2208263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1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B4E0D1D-2D6B-4375-9C13-5136AE217D09}"/>
              </a:ext>
            </a:extLst>
          </p:cNvPr>
          <p:cNvSpPr txBox="1"/>
          <p:nvPr/>
        </p:nvSpPr>
        <p:spPr>
          <a:xfrm>
            <a:off x="3507560" y="2679336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5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18CB91F3-DC18-4996-85CF-36E4F97B6CAE}"/>
              </a:ext>
            </a:extLst>
          </p:cNvPr>
          <p:cNvSpPr txBox="1"/>
          <p:nvPr/>
        </p:nvSpPr>
        <p:spPr>
          <a:xfrm>
            <a:off x="1208910" y="3473717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D371276-4E9A-4567-A406-F062D9A0AD23}"/>
              </a:ext>
            </a:extLst>
          </p:cNvPr>
          <p:cNvSpPr txBox="1"/>
          <p:nvPr/>
        </p:nvSpPr>
        <p:spPr>
          <a:xfrm>
            <a:off x="2910177" y="3959157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3735A4C-B9E7-4DE6-ADA0-4F529C8B3ED5}"/>
              </a:ext>
            </a:extLst>
          </p:cNvPr>
          <p:cNvSpPr txBox="1"/>
          <p:nvPr/>
        </p:nvSpPr>
        <p:spPr>
          <a:xfrm>
            <a:off x="4907018" y="3538329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graphicFrame>
        <p:nvGraphicFramePr>
          <p:cNvPr id="14" name="Tabla 14">
            <a:extLst>
              <a:ext uri="{FF2B5EF4-FFF2-40B4-BE49-F238E27FC236}">
                <a16:creationId xmlns:a16="http://schemas.microsoft.com/office/drawing/2014/main" id="{E7203FB2-7E2E-44A1-B00F-557DE5E99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419991"/>
              </p:ext>
            </p:extLst>
          </p:nvPr>
        </p:nvGraphicFramePr>
        <p:xfrm>
          <a:off x="6747514" y="2071058"/>
          <a:ext cx="1964057" cy="22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1289755900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3823616402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1170402579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3889955893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2577977982"/>
                    </a:ext>
                  </a:extLst>
                </a:gridCol>
                <a:gridCol w="290830">
                  <a:extLst>
                    <a:ext uri="{9D8B030D-6E8A-4147-A177-3AD203B41FA5}">
                      <a16:colId xmlns:a16="http://schemas.microsoft.com/office/drawing/2014/main" val="3354012604"/>
                    </a:ext>
                  </a:extLst>
                </a:gridCol>
              </a:tblGrid>
              <a:tr h="382020">
                <a:tc>
                  <a:txBody>
                    <a:bodyPr/>
                    <a:lstStyle/>
                    <a:p>
                      <a:r>
                        <a:rPr lang="es-A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7676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189368174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023857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184167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674520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95543"/>
                  </a:ext>
                </a:extLst>
              </a:tr>
            </a:tbl>
          </a:graphicData>
        </a:graphic>
      </p:graphicFrame>
      <p:sp>
        <p:nvSpPr>
          <p:cNvPr id="16" name="Rectángulo 15">
            <a:extLst>
              <a:ext uri="{FF2B5EF4-FFF2-40B4-BE49-F238E27FC236}">
                <a16:creationId xmlns:a16="http://schemas.microsoft.com/office/drawing/2014/main" id="{8D88EB49-4BC4-49ED-9B78-CB8D79344D3A}"/>
              </a:ext>
            </a:extLst>
          </p:cNvPr>
          <p:cNvSpPr/>
          <p:nvPr/>
        </p:nvSpPr>
        <p:spPr>
          <a:xfrm>
            <a:off x="6649930" y="1619483"/>
            <a:ext cx="2101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Tabla de precedencias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05DE474-A3CD-4BC8-B1AF-EB9CB0DE78EE}"/>
              </a:ext>
            </a:extLst>
          </p:cNvPr>
          <p:cNvSpPr/>
          <p:nvPr/>
        </p:nvSpPr>
        <p:spPr>
          <a:xfrm>
            <a:off x="157980" y="1293534"/>
            <a:ext cx="22317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>
                <a:solidFill>
                  <a:srgbClr val="FF0000"/>
                </a:solidFill>
              </a:rPr>
              <a:t>VECINOS DE “4”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2F81479-76CD-40B0-BB2D-3F8B994A9AF6}"/>
                  </a:ext>
                </a:extLst>
              </p:cNvPr>
              <p:cNvSpPr txBox="1"/>
              <p:nvPr/>
            </p:nvSpPr>
            <p:spPr>
              <a:xfrm>
                <a:off x="1889258" y="2340917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2F81479-76CD-40B0-BB2D-3F8B994A9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58" y="2340917"/>
                <a:ext cx="49686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B160F666-C2C6-4158-A014-12A4B716DD41}"/>
                  </a:ext>
                </a:extLst>
              </p:cNvPr>
              <p:cNvSpPr txBox="1"/>
              <p:nvPr/>
            </p:nvSpPr>
            <p:spPr>
              <a:xfrm>
                <a:off x="1915778" y="3545897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B160F666-C2C6-4158-A014-12A4B716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778" y="3545897"/>
                <a:ext cx="49686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34747E1-2BB4-418A-B70E-83D932466D58}"/>
                  </a:ext>
                </a:extLst>
              </p:cNvPr>
              <p:cNvSpPr txBox="1"/>
              <p:nvPr/>
            </p:nvSpPr>
            <p:spPr>
              <a:xfrm>
                <a:off x="3963321" y="2296740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34747E1-2BB4-418A-B70E-83D932466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321" y="2296740"/>
                <a:ext cx="49686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408370E-CAEB-4C35-BDA5-F4B944A01310}"/>
                  </a:ext>
                </a:extLst>
              </p:cNvPr>
              <p:cNvSpPr txBox="1"/>
              <p:nvPr/>
            </p:nvSpPr>
            <p:spPr>
              <a:xfrm>
                <a:off x="3919788" y="3536712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408370E-CAEB-4C35-BDA5-F4B944A01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788" y="3536712"/>
                <a:ext cx="49686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539182C8-458D-4810-9EBB-51235D18C76F}"/>
                  </a:ext>
                </a:extLst>
              </p:cNvPr>
              <p:cNvSpPr txBox="1"/>
              <p:nvPr/>
            </p:nvSpPr>
            <p:spPr>
              <a:xfrm>
                <a:off x="5727022" y="3497082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539182C8-458D-4810-9EBB-51235D18C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022" y="3497082"/>
                <a:ext cx="49686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B981489-CBC5-475F-9F77-E6C50052D368}"/>
                  </a:ext>
                </a:extLst>
              </p:cNvPr>
              <p:cNvSpPr txBox="1"/>
              <p:nvPr/>
            </p:nvSpPr>
            <p:spPr>
              <a:xfrm>
                <a:off x="393147" y="3584368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B981489-CBC5-475F-9F77-E6C50052D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47" y="3584368"/>
                <a:ext cx="496862" cy="307777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B3BE49B-A0F3-4E8C-89A0-56556986B354}"/>
                  </a:ext>
                </a:extLst>
              </p:cNvPr>
              <p:cNvSpPr txBox="1"/>
              <p:nvPr/>
            </p:nvSpPr>
            <p:spPr>
              <a:xfrm>
                <a:off x="1889258" y="2742370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B3BE49B-A0F3-4E8C-89A0-56556986B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58" y="2742370"/>
                <a:ext cx="496862" cy="307777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CE35C0FB-564C-4C72-8937-DEDB727F64F9}"/>
                  </a:ext>
                </a:extLst>
              </p:cNvPr>
              <p:cNvSpPr txBox="1"/>
              <p:nvPr/>
            </p:nvSpPr>
            <p:spPr>
              <a:xfrm>
                <a:off x="1913856" y="3364378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CE35C0FB-564C-4C72-8937-DEDB727F6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856" y="3364378"/>
                <a:ext cx="496862" cy="307777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185FAFED-1452-4C21-89D1-748E5E9DEA63}"/>
                  </a:ext>
                </a:extLst>
              </p:cNvPr>
              <p:cNvSpPr txBox="1"/>
              <p:nvPr/>
            </p:nvSpPr>
            <p:spPr>
              <a:xfrm>
                <a:off x="4271079" y="2463469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185FAFED-1452-4C21-89D1-748E5E9DE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079" y="2463469"/>
                <a:ext cx="496862" cy="307777"/>
              </a:xfrm>
              <a:prstGeom prst="rect">
                <a:avLst/>
              </a:prstGeom>
              <a:blipFill>
                <a:blip r:embed="rId11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6F3BB573-6770-4775-B740-3FD39C985F9C}"/>
                  </a:ext>
                </a:extLst>
              </p:cNvPr>
              <p:cNvSpPr txBox="1"/>
              <p:nvPr/>
            </p:nvSpPr>
            <p:spPr>
              <a:xfrm>
                <a:off x="5696410" y="3873028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s-AR" sz="2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6F3BB573-6770-4775-B740-3FD39C985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410" y="3873028"/>
                <a:ext cx="496862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C9CAC24F-52D3-42BC-90E9-E049F62092B3}"/>
                  </a:ext>
                </a:extLst>
              </p:cNvPr>
              <p:cNvSpPr txBox="1"/>
              <p:nvPr/>
            </p:nvSpPr>
            <p:spPr>
              <a:xfrm>
                <a:off x="3895493" y="3402393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C9CAC24F-52D3-42BC-90E9-E049F6209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493" y="3402393"/>
                <a:ext cx="496862" cy="307777"/>
              </a:xfrm>
              <a:prstGeom prst="rect">
                <a:avLst/>
              </a:prstGeom>
              <a:blipFill>
                <a:blip r:embed="rId13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06B8F346-F303-4E0C-A30B-0C7DE7CCA931}"/>
                  </a:ext>
                </a:extLst>
              </p:cNvPr>
              <p:cNvSpPr txBox="1"/>
              <p:nvPr/>
            </p:nvSpPr>
            <p:spPr>
              <a:xfrm>
                <a:off x="5696410" y="4184851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06B8F346-F303-4E0C-A30B-0C7DE7CCA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410" y="4184851"/>
                <a:ext cx="496862" cy="307777"/>
              </a:xfrm>
              <a:prstGeom prst="rect">
                <a:avLst/>
              </a:prstGeom>
              <a:blipFill>
                <a:blip r:embed="rId14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629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 de Dijkstra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C5E4C7F-92CC-4419-B18A-E3E396F35FBB}"/>
              </a:ext>
            </a:extLst>
          </p:cNvPr>
          <p:cNvSpPr/>
          <p:nvPr/>
        </p:nvSpPr>
        <p:spPr>
          <a:xfrm>
            <a:off x="330990" y="2935071"/>
            <a:ext cx="615516" cy="6280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EFEEB03-ED53-4BBB-AC7E-359C29FAD294}"/>
              </a:ext>
            </a:extLst>
          </p:cNvPr>
          <p:cNvSpPr/>
          <p:nvPr/>
        </p:nvSpPr>
        <p:spPr>
          <a:xfrm>
            <a:off x="1893772" y="3998788"/>
            <a:ext cx="615516" cy="6280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9D1B77D-4C46-4031-8F30-1C385FAAD4D4}"/>
              </a:ext>
            </a:extLst>
          </p:cNvPr>
          <p:cNvSpPr/>
          <p:nvPr/>
        </p:nvSpPr>
        <p:spPr>
          <a:xfrm>
            <a:off x="3891281" y="1757020"/>
            <a:ext cx="615516" cy="6280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4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EE80041-2138-4068-9C98-3FBBA95107A0}"/>
              </a:ext>
            </a:extLst>
          </p:cNvPr>
          <p:cNvSpPr/>
          <p:nvPr/>
        </p:nvSpPr>
        <p:spPr>
          <a:xfrm>
            <a:off x="5638980" y="2935071"/>
            <a:ext cx="615516" cy="6280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4F26D1C-D069-4C3B-A852-C1C92FDC378A}"/>
              </a:ext>
            </a:extLst>
          </p:cNvPr>
          <p:cNvSpPr/>
          <p:nvPr/>
        </p:nvSpPr>
        <p:spPr>
          <a:xfrm>
            <a:off x="1815839" y="1767224"/>
            <a:ext cx="615516" cy="6280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2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B553A5B-D98A-4791-8E71-1B44CB58DA28}"/>
              </a:ext>
            </a:extLst>
          </p:cNvPr>
          <p:cNvCxnSpPr>
            <a:cxnSpLocks/>
            <a:stCxn id="4" idx="7"/>
            <a:endCxn id="8" idx="2"/>
          </p:cNvCxnSpPr>
          <p:nvPr/>
        </p:nvCxnSpPr>
        <p:spPr>
          <a:xfrm flipV="1">
            <a:off x="856365" y="2081263"/>
            <a:ext cx="959474" cy="945787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623024B-F435-4A64-831B-133911DC6EC9}"/>
              </a:ext>
            </a:extLst>
          </p:cNvPr>
          <p:cNvCxnSpPr>
            <a:cxnSpLocks/>
            <a:stCxn id="4" idx="5"/>
            <a:endCxn id="5" idx="2"/>
          </p:cNvCxnSpPr>
          <p:nvPr/>
        </p:nvCxnSpPr>
        <p:spPr>
          <a:xfrm>
            <a:off x="856365" y="3471167"/>
            <a:ext cx="1037406" cy="841659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15F9313-FE8D-4B56-9457-70898E934110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 flipV="1">
            <a:off x="2431355" y="2071059"/>
            <a:ext cx="1459926" cy="10204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52C11EE-F977-4C7F-835F-A59A36825FEF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>
            <a:off x="4506797" y="2071059"/>
            <a:ext cx="1222324" cy="95599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7D310E9-6E26-4E4B-B198-56E771B25E68}"/>
              </a:ext>
            </a:extLst>
          </p:cNvPr>
          <p:cNvCxnSpPr>
            <a:cxnSpLocks/>
            <a:stCxn id="29" idx="6"/>
            <a:endCxn id="7" idx="3"/>
          </p:cNvCxnSpPr>
          <p:nvPr/>
        </p:nvCxnSpPr>
        <p:spPr>
          <a:xfrm flipV="1">
            <a:off x="4477444" y="3471167"/>
            <a:ext cx="1251677" cy="841658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4FEA3C4-A312-4CA6-AAC7-54EA778AC786}"/>
              </a:ext>
            </a:extLst>
          </p:cNvPr>
          <p:cNvCxnSpPr>
            <a:cxnSpLocks/>
            <a:stCxn id="8" idx="5"/>
            <a:endCxn id="7" idx="2"/>
          </p:cNvCxnSpPr>
          <p:nvPr/>
        </p:nvCxnSpPr>
        <p:spPr>
          <a:xfrm>
            <a:off x="2341215" y="2303321"/>
            <a:ext cx="3297765" cy="945788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F3D7703F-EDAE-4406-BEE6-146A321FA134}"/>
              </a:ext>
            </a:extLst>
          </p:cNvPr>
          <p:cNvSpPr/>
          <p:nvPr/>
        </p:nvSpPr>
        <p:spPr>
          <a:xfrm>
            <a:off x="3861928" y="3998787"/>
            <a:ext cx="615516" cy="6280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5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CD37BD0-03C1-4722-BF97-91C835C39948}"/>
              </a:ext>
            </a:extLst>
          </p:cNvPr>
          <p:cNvCxnSpPr>
            <a:cxnSpLocks/>
            <a:stCxn id="5" idx="6"/>
            <a:endCxn id="29" idx="2"/>
          </p:cNvCxnSpPr>
          <p:nvPr/>
        </p:nvCxnSpPr>
        <p:spPr>
          <a:xfrm flipV="1">
            <a:off x="2509287" y="4312825"/>
            <a:ext cx="1352641" cy="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B08271C-F898-4E3F-B1F9-221069A496A4}"/>
              </a:ext>
            </a:extLst>
          </p:cNvPr>
          <p:cNvSpPr txBox="1"/>
          <p:nvPr/>
        </p:nvSpPr>
        <p:spPr>
          <a:xfrm>
            <a:off x="1069420" y="2271712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4DD2561-DBDD-44D9-8EC0-F4EEAE11D7A6}"/>
              </a:ext>
            </a:extLst>
          </p:cNvPr>
          <p:cNvSpPr txBox="1"/>
          <p:nvPr/>
        </p:nvSpPr>
        <p:spPr>
          <a:xfrm>
            <a:off x="2985537" y="1744365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2166BBD-1D07-48E4-ABE6-2E82823ECFD4}"/>
              </a:ext>
            </a:extLst>
          </p:cNvPr>
          <p:cNvSpPr txBox="1"/>
          <p:nvPr/>
        </p:nvSpPr>
        <p:spPr>
          <a:xfrm>
            <a:off x="5046508" y="2208263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1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B4E0D1D-2D6B-4375-9C13-5136AE217D09}"/>
              </a:ext>
            </a:extLst>
          </p:cNvPr>
          <p:cNvSpPr txBox="1"/>
          <p:nvPr/>
        </p:nvSpPr>
        <p:spPr>
          <a:xfrm>
            <a:off x="3507560" y="2679336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5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18CB91F3-DC18-4996-85CF-36E4F97B6CAE}"/>
              </a:ext>
            </a:extLst>
          </p:cNvPr>
          <p:cNvSpPr txBox="1"/>
          <p:nvPr/>
        </p:nvSpPr>
        <p:spPr>
          <a:xfrm>
            <a:off x="1208910" y="3473717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D371276-4E9A-4567-A406-F062D9A0AD23}"/>
              </a:ext>
            </a:extLst>
          </p:cNvPr>
          <p:cNvSpPr txBox="1"/>
          <p:nvPr/>
        </p:nvSpPr>
        <p:spPr>
          <a:xfrm>
            <a:off x="2910177" y="3959157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3735A4C-B9E7-4DE6-ADA0-4F529C8B3ED5}"/>
              </a:ext>
            </a:extLst>
          </p:cNvPr>
          <p:cNvSpPr txBox="1"/>
          <p:nvPr/>
        </p:nvSpPr>
        <p:spPr>
          <a:xfrm>
            <a:off x="4907018" y="3538329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graphicFrame>
        <p:nvGraphicFramePr>
          <p:cNvPr id="14" name="Tabla 14">
            <a:extLst>
              <a:ext uri="{FF2B5EF4-FFF2-40B4-BE49-F238E27FC236}">
                <a16:creationId xmlns:a16="http://schemas.microsoft.com/office/drawing/2014/main" id="{E7203FB2-7E2E-44A1-B00F-557DE5E99FAE}"/>
              </a:ext>
            </a:extLst>
          </p:cNvPr>
          <p:cNvGraphicFramePr>
            <a:graphicFrameLocks noGrp="1"/>
          </p:cNvGraphicFramePr>
          <p:nvPr/>
        </p:nvGraphicFramePr>
        <p:xfrm>
          <a:off x="6747514" y="2071058"/>
          <a:ext cx="1964057" cy="22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1289755900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3823616402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1170402579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3889955893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2577977982"/>
                    </a:ext>
                  </a:extLst>
                </a:gridCol>
                <a:gridCol w="290830">
                  <a:extLst>
                    <a:ext uri="{9D8B030D-6E8A-4147-A177-3AD203B41FA5}">
                      <a16:colId xmlns:a16="http://schemas.microsoft.com/office/drawing/2014/main" val="3354012604"/>
                    </a:ext>
                  </a:extLst>
                </a:gridCol>
              </a:tblGrid>
              <a:tr h="382020">
                <a:tc>
                  <a:txBody>
                    <a:bodyPr/>
                    <a:lstStyle/>
                    <a:p>
                      <a:r>
                        <a:rPr lang="es-A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7676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189368174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023857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184167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674520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95543"/>
                  </a:ext>
                </a:extLst>
              </a:tr>
            </a:tbl>
          </a:graphicData>
        </a:graphic>
      </p:graphicFrame>
      <p:sp>
        <p:nvSpPr>
          <p:cNvPr id="16" name="Rectángulo 15">
            <a:extLst>
              <a:ext uri="{FF2B5EF4-FFF2-40B4-BE49-F238E27FC236}">
                <a16:creationId xmlns:a16="http://schemas.microsoft.com/office/drawing/2014/main" id="{8D88EB49-4BC4-49ED-9B78-CB8D79344D3A}"/>
              </a:ext>
            </a:extLst>
          </p:cNvPr>
          <p:cNvSpPr/>
          <p:nvPr/>
        </p:nvSpPr>
        <p:spPr>
          <a:xfrm>
            <a:off x="6649930" y="1619483"/>
            <a:ext cx="2101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Tabla de precedencias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05DE474-A3CD-4BC8-B1AF-EB9CB0DE78EE}"/>
              </a:ext>
            </a:extLst>
          </p:cNvPr>
          <p:cNvSpPr/>
          <p:nvPr/>
        </p:nvSpPr>
        <p:spPr>
          <a:xfrm>
            <a:off x="157980" y="129353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>
                <a:solidFill>
                  <a:srgbClr val="FF0000"/>
                </a:solidFill>
              </a:rPr>
              <a:t>“4” ya explorado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2F81479-76CD-40B0-BB2D-3F8B994A9AF6}"/>
                  </a:ext>
                </a:extLst>
              </p:cNvPr>
              <p:cNvSpPr txBox="1"/>
              <p:nvPr/>
            </p:nvSpPr>
            <p:spPr>
              <a:xfrm>
                <a:off x="1889258" y="2340917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2F81479-76CD-40B0-BB2D-3F8B994A9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58" y="2340917"/>
                <a:ext cx="49686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B160F666-C2C6-4158-A014-12A4B716DD41}"/>
                  </a:ext>
                </a:extLst>
              </p:cNvPr>
              <p:cNvSpPr txBox="1"/>
              <p:nvPr/>
            </p:nvSpPr>
            <p:spPr>
              <a:xfrm>
                <a:off x="1915778" y="3545897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B160F666-C2C6-4158-A014-12A4B716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778" y="3545897"/>
                <a:ext cx="49686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34747E1-2BB4-418A-B70E-83D932466D58}"/>
                  </a:ext>
                </a:extLst>
              </p:cNvPr>
              <p:cNvSpPr txBox="1"/>
              <p:nvPr/>
            </p:nvSpPr>
            <p:spPr>
              <a:xfrm>
                <a:off x="3963321" y="2296740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34747E1-2BB4-418A-B70E-83D932466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321" y="2296740"/>
                <a:ext cx="49686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408370E-CAEB-4C35-BDA5-F4B944A01310}"/>
                  </a:ext>
                </a:extLst>
              </p:cNvPr>
              <p:cNvSpPr txBox="1"/>
              <p:nvPr/>
            </p:nvSpPr>
            <p:spPr>
              <a:xfrm>
                <a:off x="3919788" y="3536712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408370E-CAEB-4C35-BDA5-F4B944A01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788" y="3536712"/>
                <a:ext cx="49686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539182C8-458D-4810-9EBB-51235D18C76F}"/>
                  </a:ext>
                </a:extLst>
              </p:cNvPr>
              <p:cNvSpPr txBox="1"/>
              <p:nvPr/>
            </p:nvSpPr>
            <p:spPr>
              <a:xfrm>
                <a:off x="5727022" y="3497082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539182C8-458D-4810-9EBB-51235D18C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022" y="3497082"/>
                <a:ext cx="49686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B981489-CBC5-475F-9F77-E6C50052D368}"/>
                  </a:ext>
                </a:extLst>
              </p:cNvPr>
              <p:cNvSpPr txBox="1"/>
              <p:nvPr/>
            </p:nvSpPr>
            <p:spPr>
              <a:xfrm>
                <a:off x="393147" y="3584368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B981489-CBC5-475F-9F77-E6C50052D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47" y="3584368"/>
                <a:ext cx="496862" cy="307777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B3BE49B-A0F3-4E8C-89A0-56556986B354}"/>
                  </a:ext>
                </a:extLst>
              </p:cNvPr>
              <p:cNvSpPr txBox="1"/>
              <p:nvPr/>
            </p:nvSpPr>
            <p:spPr>
              <a:xfrm>
                <a:off x="1889258" y="2742370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B3BE49B-A0F3-4E8C-89A0-56556986B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58" y="2742370"/>
                <a:ext cx="496862" cy="307777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CE35C0FB-564C-4C72-8937-DEDB727F64F9}"/>
                  </a:ext>
                </a:extLst>
              </p:cNvPr>
              <p:cNvSpPr txBox="1"/>
              <p:nvPr/>
            </p:nvSpPr>
            <p:spPr>
              <a:xfrm>
                <a:off x="1913856" y="3364378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CE35C0FB-564C-4C72-8937-DEDB727F6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856" y="3364378"/>
                <a:ext cx="496862" cy="307777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185FAFED-1452-4C21-89D1-748E5E9DEA63}"/>
                  </a:ext>
                </a:extLst>
              </p:cNvPr>
              <p:cNvSpPr txBox="1"/>
              <p:nvPr/>
            </p:nvSpPr>
            <p:spPr>
              <a:xfrm>
                <a:off x="4271079" y="2463469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185FAFED-1452-4C21-89D1-748E5E9DE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079" y="2463469"/>
                <a:ext cx="496862" cy="307777"/>
              </a:xfrm>
              <a:prstGeom prst="rect">
                <a:avLst/>
              </a:prstGeom>
              <a:blipFill>
                <a:blip r:embed="rId11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6F3BB573-6770-4775-B740-3FD39C985F9C}"/>
                  </a:ext>
                </a:extLst>
              </p:cNvPr>
              <p:cNvSpPr txBox="1"/>
              <p:nvPr/>
            </p:nvSpPr>
            <p:spPr>
              <a:xfrm>
                <a:off x="5696410" y="3873028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s-AR" sz="2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6F3BB573-6770-4775-B740-3FD39C985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410" y="3873028"/>
                <a:ext cx="496862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C9CAC24F-52D3-42BC-90E9-E049F62092B3}"/>
                  </a:ext>
                </a:extLst>
              </p:cNvPr>
              <p:cNvSpPr txBox="1"/>
              <p:nvPr/>
            </p:nvSpPr>
            <p:spPr>
              <a:xfrm>
                <a:off x="3895493" y="3402393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C9CAC24F-52D3-42BC-90E9-E049F6209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493" y="3402393"/>
                <a:ext cx="496862" cy="307777"/>
              </a:xfrm>
              <a:prstGeom prst="rect">
                <a:avLst/>
              </a:prstGeom>
              <a:blipFill>
                <a:blip r:embed="rId13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06B8F346-F303-4E0C-A30B-0C7DE7CCA931}"/>
                  </a:ext>
                </a:extLst>
              </p:cNvPr>
              <p:cNvSpPr txBox="1"/>
              <p:nvPr/>
            </p:nvSpPr>
            <p:spPr>
              <a:xfrm>
                <a:off x="5696410" y="4184851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06B8F346-F303-4E0C-A30B-0C7DE7CCA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410" y="4184851"/>
                <a:ext cx="496862" cy="307777"/>
              </a:xfrm>
              <a:prstGeom prst="rect">
                <a:avLst/>
              </a:prstGeom>
              <a:blipFill>
                <a:blip r:embed="rId14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3628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 de Dijkstra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C5E4C7F-92CC-4419-B18A-E3E396F35FBB}"/>
              </a:ext>
            </a:extLst>
          </p:cNvPr>
          <p:cNvSpPr/>
          <p:nvPr/>
        </p:nvSpPr>
        <p:spPr>
          <a:xfrm>
            <a:off x="330990" y="2935071"/>
            <a:ext cx="615516" cy="6280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EFEEB03-ED53-4BBB-AC7E-359C29FAD294}"/>
              </a:ext>
            </a:extLst>
          </p:cNvPr>
          <p:cNvSpPr/>
          <p:nvPr/>
        </p:nvSpPr>
        <p:spPr>
          <a:xfrm>
            <a:off x="1893772" y="3998788"/>
            <a:ext cx="615516" cy="6280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9D1B77D-4C46-4031-8F30-1C385FAAD4D4}"/>
              </a:ext>
            </a:extLst>
          </p:cNvPr>
          <p:cNvSpPr/>
          <p:nvPr/>
        </p:nvSpPr>
        <p:spPr>
          <a:xfrm>
            <a:off x="3891281" y="1757020"/>
            <a:ext cx="615516" cy="6280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4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EE80041-2138-4068-9C98-3FBBA95107A0}"/>
              </a:ext>
            </a:extLst>
          </p:cNvPr>
          <p:cNvSpPr/>
          <p:nvPr/>
        </p:nvSpPr>
        <p:spPr>
          <a:xfrm>
            <a:off x="5638980" y="2935071"/>
            <a:ext cx="615516" cy="62807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4F26D1C-D069-4C3B-A852-C1C92FDC378A}"/>
              </a:ext>
            </a:extLst>
          </p:cNvPr>
          <p:cNvSpPr/>
          <p:nvPr/>
        </p:nvSpPr>
        <p:spPr>
          <a:xfrm>
            <a:off x="1815839" y="1767224"/>
            <a:ext cx="615516" cy="6280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2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B553A5B-D98A-4791-8E71-1B44CB58DA28}"/>
              </a:ext>
            </a:extLst>
          </p:cNvPr>
          <p:cNvCxnSpPr>
            <a:cxnSpLocks/>
            <a:stCxn id="4" idx="7"/>
            <a:endCxn id="8" idx="2"/>
          </p:cNvCxnSpPr>
          <p:nvPr/>
        </p:nvCxnSpPr>
        <p:spPr>
          <a:xfrm flipV="1">
            <a:off x="856365" y="2081263"/>
            <a:ext cx="959474" cy="945787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623024B-F435-4A64-831B-133911DC6EC9}"/>
              </a:ext>
            </a:extLst>
          </p:cNvPr>
          <p:cNvCxnSpPr>
            <a:cxnSpLocks/>
            <a:stCxn id="4" idx="5"/>
            <a:endCxn id="5" idx="2"/>
          </p:cNvCxnSpPr>
          <p:nvPr/>
        </p:nvCxnSpPr>
        <p:spPr>
          <a:xfrm>
            <a:off x="856365" y="3471167"/>
            <a:ext cx="1037406" cy="841659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15F9313-FE8D-4B56-9457-70898E934110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 flipV="1">
            <a:off x="2431355" y="2071059"/>
            <a:ext cx="1459926" cy="10204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52C11EE-F977-4C7F-835F-A59A36825FEF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>
            <a:off x="4506797" y="2071059"/>
            <a:ext cx="1222324" cy="95599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7D310E9-6E26-4E4B-B198-56E771B25E68}"/>
              </a:ext>
            </a:extLst>
          </p:cNvPr>
          <p:cNvCxnSpPr>
            <a:cxnSpLocks/>
            <a:stCxn id="29" idx="6"/>
            <a:endCxn id="7" idx="3"/>
          </p:cNvCxnSpPr>
          <p:nvPr/>
        </p:nvCxnSpPr>
        <p:spPr>
          <a:xfrm flipV="1">
            <a:off x="4477444" y="3471167"/>
            <a:ext cx="1251677" cy="84165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4FEA3C4-A312-4CA6-AAC7-54EA778AC786}"/>
              </a:ext>
            </a:extLst>
          </p:cNvPr>
          <p:cNvCxnSpPr>
            <a:cxnSpLocks/>
            <a:stCxn id="8" idx="5"/>
            <a:endCxn id="7" idx="2"/>
          </p:cNvCxnSpPr>
          <p:nvPr/>
        </p:nvCxnSpPr>
        <p:spPr>
          <a:xfrm>
            <a:off x="2341215" y="2303321"/>
            <a:ext cx="3297765" cy="945788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F3D7703F-EDAE-4406-BEE6-146A321FA134}"/>
              </a:ext>
            </a:extLst>
          </p:cNvPr>
          <p:cNvSpPr/>
          <p:nvPr/>
        </p:nvSpPr>
        <p:spPr>
          <a:xfrm>
            <a:off x="3861928" y="3998787"/>
            <a:ext cx="615516" cy="62807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5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CD37BD0-03C1-4722-BF97-91C835C39948}"/>
              </a:ext>
            </a:extLst>
          </p:cNvPr>
          <p:cNvCxnSpPr>
            <a:cxnSpLocks/>
            <a:stCxn id="5" idx="6"/>
            <a:endCxn id="29" idx="2"/>
          </p:cNvCxnSpPr>
          <p:nvPr/>
        </p:nvCxnSpPr>
        <p:spPr>
          <a:xfrm flipV="1">
            <a:off x="2509287" y="4312825"/>
            <a:ext cx="1352641" cy="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B08271C-F898-4E3F-B1F9-221069A496A4}"/>
              </a:ext>
            </a:extLst>
          </p:cNvPr>
          <p:cNvSpPr txBox="1"/>
          <p:nvPr/>
        </p:nvSpPr>
        <p:spPr>
          <a:xfrm>
            <a:off x="1069420" y="2271712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4DD2561-DBDD-44D9-8EC0-F4EEAE11D7A6}"/>
              </a:ext>
            </a:extLst>
          </p:cNvPr>
          <p:cNvSpPr txBox="1"/>
          <p:nvPr/>
        </p:nvSpPr>
        <p:spPr>
          <a:xfrm>
            <a:off x="2985537" y="1744365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2166BBD-1D07-48E4-ABE6-2E82823ECFD4}"/>
              </a:ext>
            </a:extLst>
          </p:cNvPr>
          <p:cNvSpPr txBox="1"/>
          <p:nvPr/>
        </p:nvSpPr>
        <p:spPr>
          <a:xfrm>
            <a:off x="5046508" y="2208263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1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B4E0D1D-2D6B-4375-9C13-5136AE217D09}"/>
              </a:ext>
            </a:extLst>
          </p:cNvPr>
          <p:cNvSpPr txBox="1"/>
          <p:nvPr/>
        </p:nvSpPr>
        <p:spPr>
          <a:xfrm>
            <a:off x="3507560" y="2679336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5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18CB91F3-DC18-4996-85CF-36E4F97B6CAE}"/>
              </a:ext>
            </a:extLst>
          </p:cNvPr>
          <p:cNvSpPr txBox="1"/>
          <p:nvPr/>
        </p:nvSpPr>
        <p:spPr>
          <a:xfrm>
            <a:off x="1208910" y="3473717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D371276-4E9A-4567-A406-F062D9A0AD23}"/>
              </a:ext>
            </a:extLst>
          </p:cNvPr>
          <p:cNvSpPr txBox="1"/>
          <p:nvPr/>
        </p:nvSpPr>
        <p:spPr>
          <a:xfrm>
            <a:off x="2910177" y="3959157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3735A4C-B9E7-4DE6-ADA0-4F529C8B3ED5}"/>
              </a:ext>
            </a:extLst>
          </p:cNvPr>
          <p:cNvSpPr txBox="1"/>
          <p:nvPr/>
        </p:nvSpPr>
        <p:spPr>
          <a:xfrm>
            <a:off x="4907018" y="3538329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graphicFrame>
        <p:nvGraphicFramePr>
          <p:cNvPr id="14" name="Tabla 14">
            <a:extLst>
              <a:ext uri="{FF2B5EF4-FFF2-40B4-BE49-F238E27FC236}">
                <a16:creationId xmlns:a16="http://schemas.microsoft.com/office/drawing/2014/main" id="{E7203FB2-7E2E-44A1-B00F-557DE5E99FAE}"/>
              </a:ext>
            </a:extLst>
          </p:cNvPr>
          <p:cNvGraphicFramePr>
            <a:graphicFrameLocks noGrp="1"/>
          </p:cNvGraphicFramePr>
          <p:nvPr/>
        </p:nvGraphicFramePr>
        <p:xfrm>
          <a:off x="6747514" y="2071058"/>
          <a:ext cx="1964057" cy="22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1289755900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3823616402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1170402579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3889955893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2577977982"/>
                    </a:ext>
                  </a:extLst>
                </a:gridCol>
                <a:gridCol w="290830">
                  <a:extLst>
                    <a:ext uri="{9D8B030D-6E8A-4147-A177-3AD203B41FA5}">
                      <a16:colId xmlns:a16="http://schemas.microsoft.com/office/drawing/2014/main" val="3354012604"/>
                    </a:ext>
                  </a:extLst>
                </a:gridCol>
              </a:tblGrid>
              <a:tr h="382020">
                <a:tc>
                  <a:txBody>
                    <a:bodyPr/>
                    <a:lstStyle/>
                    <a:p>
                      <a:r>
                        <a:rPr lang="es-A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7676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189368174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023857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184167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674520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95543"/>
                  </a:ext>
                </a:extLst>
              </a:tr>
            </a:tbl>
          </a:graphicData>
        </a:graphic>
      </p:graphicFrame>
      <p:sp>
        <p:nvSpPr>
          <p:cNvPr id="16" name="Rectángulo 15">
            <a:extLst>
              <a:ext uri="{FF2B5EF4-FFF2-40B4-BE49-F238E27FC236}">
                <a16:creationId xmlns:a16="http://schemas.microsoft.com/office/drawing/2014/main" id="{8D88EB49-4BC4-49ED-9B78-CB8D79344D3A}"/>
              </a:ext>
            </a:extLst>
          </p:cNvPr>
          <p:cNvSpPr/>
          <p:nvPr/>
        </p:nvSpPr>
        <p:spPr>
          <a:xfrm>
            <a:off x="6649930" y="1619483"/>
            <a:ext cx="2101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Tabla de precedencias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05DE474-A3CD-4BC8-B1AF-EB9CB0DE78EE}"/>
              </a:ext>
            </a:extLst>
          </p:cNvPr>
          <p:cNvSpPr/>
          <p:nvPr/>
        </p:nvSpPr>
        <p:spPr>
          <a:xfrm>
            <a:off x="157980" y="1293534"/>
            <a:ext cx="22317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>
                <a:solidFill>
                  <a:srgbClr val="FF0000"/>
                </a:solidFill>
              </a:rPr>
              <a:t>VECINOS DE “5”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2F81479-76CD-40B0-BB2D-3F8B994A9AF6}"/>
                  </a:ext>
                </a:extLst>
              </p:cNvPr>
              <p:cNvSpPr txBox="1"/>
              <p:nvPr/>
            </p:nvSpPr>
            <p:spPr>
              <a:xfrm>
                <a:off x="1889258" y="2340917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2F81479-76CD-40B0-BB2D-3F8B994A9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58" y="2340917"/>
                <a:ext cx="49686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B160F666-C2C6-4158-A014-12A4B716DD41}"/>
                  </a:ext>
                </a:extLst>
              </p:cNvPr>
              <p:cNvSpPr txBox="1"/>
              <p:nvPr/>
            </p:nvSpPr>
            <p:spPr>
              <a:xfrm>
                <a:off x="1915778" y="3545897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B160F666-C2C6-4158-A014-12A4B716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778" y="3545897"/>
                <a:ext cx="49686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34747E1-2BB4-418A-B70E-83D932466D58}"/>
                  </a:ext>
                </a:extLst>
              </p:cNvPr>
              <p:cNvSpPr txBox="1"/>
              <p:nvPr/>
            </p:nvSpPr>
            <p:spPr>
              <a:xfrm>
                <a:off x="3963321" y="2296740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34747E1-2BB4-418A-B70E-83D932466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321" y="2296740"/>
                <a:ext cx="49686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408370E-CAEB-4C35-BDA5-F4B944A01310}"/>
                  </a:ext>
                </a:extLst>
              </p:cNvPr>
              <p:cNvSpPr txBox="1"/>
              <p:nvPr/>
            </p:nvSpPr>
            <p:spPr>
              <a:xfrm>
                <a:off x="3919788" y="3536712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408370E-CAEB-4C35-BDA5-F4B944A01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788" y="3536712"/>
                <a:ext cx="49686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539182C8-458D-4810-9EBB-51235D18C76F}"/>
                  </a:ext>
                </a:extLst>
              </p:cNvPr>
              <p:cNvSpPr txBox="1"/>
              <p:nvPr/>
            </p:nvSpPr>
            <p:spPr>
              <a:xfrm>
                <a:off x="5727022" y="3497082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539182C8-458D-4810-9EBB-51235D18C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022" y="3497082"/>
                <a:ext cx="49686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B981489-CBC5-475F-9F77-E6C50052D368}"/>
                  </a:ext>
                </a:extLst>
              </p:cNvPr>
              <p:cNvSpPr txBox="1"/>
              <p:nvPr/>
            </p:nvSpPr>
            <p:spPr>
              <a:xfrm>
                <a:off x="393147" y="3584368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B981489-CBC5-475F-9F77-E6C50052D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47" y="3584368"/>
                <a:ext cx="496862" cy="307777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B3BE49B-A0F3-4E8C-89A0-56556986B354}"/>
                  </a:ext>
                </a:extLst>
              </p:cNvPr>
              <p:cNvSpPr txBox="1"/>
              <p:nvPr/>
            </p:nvSpPr>
            <p:spPr>
              <a:xfrm>
                <a:off x="1889258" y="2742370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B3BE49B-A0F3-4E8C-89A0-56556986B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58" y="2742370"/>
                <a:ext cx="496862" cy="307777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CE35C0FB-564C-4C72-8937-DEDB727F64F9}"/>
                  </a:ext>
                </a:extLst>
              </p:cNvPr>
              <p:cNvSpPr txBox="1"/>
              <p:nvPr/>
            </p:nvSpPr>
            <p:spPr>
              <a:xfrm>
                <a:off x="1913856" y="3364378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CE35C0FB-564C-4C72-8937-DEDB727F6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856" y="3364378"/>
                <a:ext cx="496862" cy="307777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185FAFED-1452-4C21-89D1-748E5E9DEA63}"/>
                  </a:ext>
                </a:extLst>
              </p:cNvPr>
              <p:cNvSpPr txBox="1"/>
              <p:nvPr/>
            </p:nvSpPr>
            <p:spPr>
              <a:xfrm>
                <a:off x="4271079" y="2463469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185FAFED-1452-4C21-89D1-748E5E9DE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079" y="2463469"/>
                <a:ext cx="496862" cy="307777"/>
              </a:xfrm>
              <a:prstGeom prst="rect">
                <a:avLst/>
              </a:prstGeom>
              <a:blipFill>
                <a:blip r:embed="rId11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6F3BB573-6770-4775-B740-3FD39C985F9C}"/>
                  </a:ext>
                </a:extLst>
              </p:cNvPr>
              <p:cNvSpPr txBox="1"/>
              <p:nvPr/>
            </p:nvSpPr>
            <p:spPr>
              <a:xfrm>
                <a:off x="5696410" y="3873028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s-AR" sz="2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6F3BB573-6770-4775-B740-3FD39C985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410" y="3873028"/>
                <a:ext cx="496862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C9CAC24F-52D3-42BC-90E9-E049F62092B3}"/>
                  </a:ext>
                </a:extLst>
              </p:cNvPr>
              <p:cNvSpPr txBox="1"/>
              <p:nvPr/>
            </p:nvSpPr>
            <p:spPr>
              <a:xfrm>
                <a:off x="3895493" y="3402393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C9CAC24F-52D3-42BC-90E9-E049F6209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493" y="3402393"/>
                <a:ext cx="496862" cy="307777"/>
              </a:xfrm>
              <a:prstGeom prst="rect">
                <a:avLst/>
              </a:prstGeom>
              <a:blipFill>
                <a:blip r:embed="rId13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06B8F346-F303-4E0C-A30B-0C7DE7CCA931}"/>
                  </a:ext>
                </a:extLst>
              </p:cNvPr>
              <p:cNvSpPr txBox="1"/>
              <p:nvPr/>
            </p:nvSpPr>
            <p:spPr>
              <a:xfrm>
                <a:off x="5696410" y="4184851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06B8F346-F303-4E0C-A30B-0C7DE7CCA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410" y="4184851"/>
                <a:ext cx="496862" cy="307777"/>
              </a:xfrm>
              <a:prstGeom prst="rect">
                <a:avLst/>
              </a:prstGeom>
              <a:blipFill>
                <a:blip r:embed="rId14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39CB3424-E002-4E24-8EC8-7F284E44567E}"/>
              </a:ext>
            </a:extLst>
          </p:cNvPr>
          <p:cNvSpPr txBox="1"/>
          <p:nvPr/>
        </p:nvSpPr>
        <p:spPr>
          <a:xfrm>
            <a:off x="4774763" y="4741147"/>
            <a:ext cx="2959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6 No es menor que 5, no actualiza!</a:t>
            </a:r>
          </a:p>
        </p:txBody>
      </p:sp>
    </p:spTree>
    <p:extLst>
      <p:ext uri="{BB962C8B-B14F-4D97-AF65-F5344CB8AC3E}">
        <p14:creationId xmlns:p14="http://schemas.microsoft.com/office/powerpoint/2010/main" val="36531340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 de Dijkstra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C5E4C7F-92CC-4419-B18A-E3E396F35FBB}"/>
              </a:ext>
            </a:extLst>
          </p:cNvPr>
          <p:cNvSpPr/>
          <p:nvPr/>
        </p:nvSpPr>
        <p:spPr>
          <a:xfrm>
            <a:off x="330990" y="2935071"/>
            <a:ext cx="615516" cy="6280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EFEEB03-ED53-4BBB-AC7E-359C29FAD294}"/>
              </a:ext>
            </a:extLst>
          </p:cNvPr>
          <p:cNvSpPr/>
          <p:nvPr/>
        </p:nvSpPr>
        <p:spPr>
          <a:xfrm>
            <a:off x="1893772" y="3998788"/>
            <a:ext cx="615516" cy="6280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9D1B77D-4C46-4031-8F30-1C385FAAD4D4}"/>
              </a:ext>
            </a:extLst>
          </p:cNvPr>
          <p:cNvSpPr/>
          <p:nvPr/>
        </p:nvSpPr>
        <p:spPr>
          <a:xfrm>
            <a:off x="3891281" y="1757020"/>
            <a:ext cx="615516" cy="6280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4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EE80041-2138-4068-9C98-3FBBA95107A0}"/>
              </a:ext>
            </a:extLst>
          </p:cNvPr>
          <p:cNvSpPr/>
          <p:nvPr/>
        </p:nvSpPr>
        <p:spPr>
          <a:xfrm>
            <a:off x="5638980" y="2935071"/>
            <a:ext cx="615516" cy="62807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4F26D1C-D069-4C3B-A852-C1C92FDC378A}"/>
              </a:ext>
            </a:extLst>
          </p:cNvPr>
          <p:cNvSpPr/>
          <p:nvPr/>
        </p:nvSpPr>
        <p:spPr>
          <a:xfrm>
            <a:off x="1815839" y="1767224"/>
            <a:ext cx="615516" cy="6280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2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B553A5B-D98A-4791-8E71-1B44CB58DA28}"/>
              </a:ext>
            </a:extLst>
          </p:cNvPr>
          <p:cNvCxnSpPr>
            <a:cxnSpLocks/>
            <a:stCxn id="4" idx="7"/>
            <a:endCxn id="8" idx="2"/>
          </p:cNvCxnSpPr>
          <p:nvPr/>
        </p:nvCxnSpPr>
        <p:spPr>
          <a:xfrm flipV="1">
            <a:off x="856365" y="2081263"/>
            <a:ext cx="959474" cy="945787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623024B-F435-4A64-831B-133911DC6EC9}"/>
              </a:ext>
            </a:extLst>
          </p:cNvPr>
          <p:cNvCxnSpPr>
            <a:cxnSpLocks/>
            <a:stCxn id="4" idx="5"/>
            <a:endCxn id="5" idx="2"/>
          </p:cNvCxnSpPr>
          <p:nvPr/>
        </p:nvCxnSpPr>
        <p:spPr>
          <a:xfrm>
            <a:off x="856365" y="3471167"/>
            <a:ext cx="1037406" cy="841659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15F9313-FE8D-4B56-9457-70898E934110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 flipV="1">
            <a:off x="2431355" y="2071059"/>
            <a:ext cx="1459926" cy="10204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52C11EE-F977-4C7F-835F-A59A36825FEF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>
            <a:off x="4506797" y="2071059"/>
            <a:ext cx="1222324" cy="95599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7D310E9-6E26-4E4B-B198-56E771B25E68}"/>
              </a:ext>
            </a:extLst>
          </p:cNvPr>
          <p:cNvCxnSpPr>
            <a:cxnSpLocks/>
            <a:stCxn id="29" idx="6"/>
            <a:endCxn id="7" idx="3"/>
          </p:cNvCxnSpPr>
          <p:nvPr/>
        </p:nvCxnSpPr>
        <p:spPr>
          <a:xfrm flipV="1">
            <a:off x="4477444" y="3471167"/>
            <a:ext cx="1251677" cy="841658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4FEA3C4-A312-4CA6-AAC7-54EA778AC786}"/>
              </a:ext>
            </a:extLst>
          </p:cNvPr>
          <p:cNvCxnSpPr>
            <a:cxnSpLocks/>
            <a:stCxn id="8" idx="5"/>
            <a:endCxn id="7" idx="2"/>
          </p:cNvCxnSpPr>
          <p:nvPr/>
        </p:nvCxnSpPr>
        <p:spPr>
          <a:xfrm>
            <a:off x="2341215" y="2303321"/>
            <a:ext cx="3297765" cy="945788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F3D7703F-EDAE-4406-BEE6-146A321FA134}"/>
              </a:ext>
            </a:extLst>
          </p:cNvPr>
          <p:cNvSpPr/>
          <p:nvPr/>
        </p:nvSpPr>
        <p:spPr>
          <a:xfrm>
            <a:off x="3861928" y="3998787"/>
            <a:ext cx="615516" cy="6280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5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CD37BD0-03C1-4722-BF97-91C835C39948}"/>
              </a:ext>
            </a:extLst>
          </p:cNvPr>
          <p:cNvCxnSpPr>
            <a:cxnSpLocks/>
            <a:stCxn id="5" idx="6"/>
            <a:endCxn id="29" idx="2"/>
          </p:cNvCxnSpPr>
          <p:nvPr/>
        </p:nvCxnSpPr>
        <p:spPr>
          <a:xfrm flipV="1">
            <a:off x="2509287" y="4312825"/>
            <a:ext cx="1352641" cy="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B08271C-F898-4E3F-B1F9-221069A496A4}"/>
              </a:ext>
            </a:extLst>
          </p:cNvPr>
          <p:cNvSpPr txBox="1"/>
          <p:nvPr/>
        </p:nvSpPr>
        <p:spPr>
          <a:xfrm>
            <a:off x="1069420" y="2271712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4DD2561-DBDD-44D9-8EC0-F4EEAE11D7A6}"/>
              </a:ext>
            </a:extLst>
          </p:cNvPr>
          <p:cNvSpPr txBox="1"/>
          <p:nvPr/>
        </p:nvSpPr>
        <p:spPr>
          <a:xfrm>
            <a:off x="2985537" y="1744365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2166BBD-1D07-48E4-ABE6-2E82823ECFD4}"/>
              </a:ext>
            </a:extLst>
          </p:cNvPr>
          <p:cNvSpPr txBox="1"/>
          <p:nvPr/>
        </p:nvSpPr>
        <p:spPr>
          <a:xfrm>
            <a:off x="5046508" y="2208263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1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B4E0D1D-2D6B-4375-9C13-5136AE217D09}"/>
              </a:ext>
            </a:extLst>
          </p:cNvPr>
          <p:cNvSpPr txBox="1"/>
          <p:nvPr/>
        </p:nvSpPr>
        <p:spPr>
          <a:xfrm>
            <a:off x="3507560" y="2679336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5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18CB91F3-DC18-4996-85CF-36E4F97B6CAE}"/>
              </a:ext>
            </a:extLst>
          </p:cNvPr>
          <p:cNvSpPr txBox="1"/>
          <p:nvPr/>
        </p:nvSpPr>
        <p:spPr>
          <a:xfrm>
            <a:off x="1208910" y="3473717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D371276-4E9A-4567-A406-F062D9A0AD23}"/>
              </a:ext>
            </a:extLst>
          </p:cNvPr>
          <p:cNvSpPr txBox="1"/>
          <p:nvPr/>
        </p:nvSpPr>
        <p:spPr>
          <a:xfrm>
            <a:off x="2910177" y="3959157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3735A4C-B9E7-4DE6-ADA0-4F529C8B3ED5}"/>
              </a:ext>
            </a:extLst>
          </p:cNvPr>
          <p:cNvSpPr txBox="1"/>
          <p:nvPr/>
        </p:nvSpPr>
        <p:spPr>
          <a:xfrm>
            <a:off x="4907018" y="3538329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graphicFrame>
        <p:nvGraphicFramePr>
          <p:cNvPr id="14" name="Tabla 14">
            <a:extLst>
              <a:ext uri="{FF2B5EF4-FFF2-40B4-BE49-F238E27FC236}">
                <a16:creationId xmlns:a16="http://schemas.microsoft.com/office/drawing/2014/main" id="{E7203FB2-7E2E-44A1-B00F-557DE5E99FAE}"/>
              </a:ext>
            </a:extLst>
          </p:cNvPr>
          <p:cNvGraphicFramePr>
            <a:graphicFrameLocks noGrp="1"/>
          </p:cNvGraphicFramePr>
          <p:nvPr/>
        </p:nvGraphicFramePr>
        <p:xfrm>
          <a:off x="6747514" y="2071058"/>
          <a:ext cx="1964057" cy="22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1289755900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3823616402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1170402579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3889955893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2577977982"/>
                    </a:ext>
                  </a:extLst>
                </a:gridCol>
                <a:gridCol w="290830">
                  <a:extLst>
                    <a:ext uri="{9D8B030D-6E8A-4147-A177-3AD203B41FA5}">
                      <a16:colId xmlns:a16="http://schemas.microsoft.com/office/drawing/2014/main" val="3354012604"/>
                    </a:ext>
                  </a:extLst>
                </a:gridCol>
              </a:tblGrid>
              <a:tr h="382020">
                <a:tc>
                  <a:txBody>
                    <a:bodyPr/>
                    <a:lstStyle/>
                    <a:p>
                      <a:r>
                        <a:rPr lang="es-A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7676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189368174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023857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184167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674520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95543"/>
                  </a:ext>
                </a:extLst>
              </a:tr>
            </a:tbl>
          </a:graphicData>
        </a:graphic>
      </p:graphicFrame>
      <p:sp>
        <p:nvSpPr>
          <p:cNvPr id="16" name="Rectángulo 15">
            <a:extLst>
              <a:ext uri="{FF2B5EF4-FFF2-40B4-BE49-F238E27FC236}">
                <a16:creationId xmlns:a16="http://schemas.microsoft.com/office/drawing/2014/main" id="{8D88EB49-4BC4-49ED-9B78-CB8D79344D3A}"/>
              </a:ext>
            </a:extLst>
          </p:cNvPr>
          <p:cNvSpPr/>
          <p:nvPr/>
        </p:nvSpPr>
        <p:spPr>
          <a:xfrm>
            <a:off x="6649930" y="1619483"/>
            <a:ext cx="2101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Tabla de precedencias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05DE474-A3CD-4BC8-B1AF-EB9CB0DE78EE}"/>
              </a:ext>
            </a:extLst>
          </p:cNvPr>
          <p:cNvSpPr/>
          <p:nvPr/>
        </p:nvSpPr>
        <p:spPr>
          <a:xfrm>
            <a:off x="157980" y="129353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>
                <a:solidFill>
                  <a:srgbClr val="FF0000"/>
                </a:solidFill>
              </a:rPr>
              <a:t>“5” ya explorado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2F81479-76CD-40B0-BB2D-3F8B994A9AF6}"/>
                  </a:ext>
                </a:extLst>
              </p:cNvPr>
              <p:cNvSpPr txBox="1"/>
              <p:nvPr/>
            </p:nvSpPr>
            <p:spPr>
              <a:xfrm>
                <a:off x="1889258" y="2340917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2F81479-76CD-40B0-BB2D-3F8B994A9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58" y="2340917"/>
                <a:ext cx="49686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B160F666-C2C6-4158-A014-12A4B716DD41}"/>
                  </a:ext>
                </a:extLst>
              </p:cNvPr>
              <p:cNvSpPr txBox="1"/>
              <p:nvPr/>
            </p:nvSpPr>
            <p:spPr>
              <a:xfrm>
                <a:off x="1915778" y="3545897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B160F666-C2C6-4158-A014-12A4B716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778" y="3545897"/>
                <a:ext cx="49686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34747E1-2BB4-418A-B70E-83D932466D58}"/>
                  </a:ext>
                </a:extLst>
              </p:cNvPr>
              <p:cNvSpPr txBox="1"/>
              <p:nvPr/>
            </p:nvSpPr>
            <p:spPr>
              <a:xfrm>
                <a:off x="3963321" y="2296740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34747E1-2BB4-418A-B70E-83D932466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321" y="2296740"/>
                <a:ext cx="49686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408370E-CAEB-4C35-BDA5-F4B944A01310}"/>
                  </a:ext>
                </a:extLst>
              </p:cNvPr>
              <p:cNvSpPr txBox="1"/>
              <p:nvPr/>
            </p:nvSpPr>
            <p:spPr>
              <a:xfrm>
                <a:off x="3919788" y="3536712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408370E-CAEB-4C35-BDA5-F4B944A01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788" y="3536712"/>
                <a:ext cx="49686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539182C8-458D-4810-9EBB-51235D18C76F}"/>
                  </a:ext>
                </a:extLst>
              </p:cNvPr>
              <p:cNvSpPr txBox="1"/>
              <p:nvPr/>
            </p:nvSpPr>
            <p:spPr>
              <a:xfrm>
                <a:off x="5727022" y="3497082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539182C8-458D-4810-9EBB-51235D18C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022" y="3497082"/>
                <a:ext cx="49686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B981489-CBC5-475F-9F77-E6C50052D368}"/>
                  </a:ext>
                </a:extLst>
              </p:cNvPr>
              <p:cNvSpPr txBox="1"/>
              <p:nvPr/>
            </p:nvSpPr>
            <p:spPr>
              <a:xfrm>
                <a:off x="393147" y="3584368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B981489-CBC5-475F-9F77-E6C50052D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47" y="3584368"/>
                <a:ext cx="496862" cy="307777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B3BE49B-A0F3-4E8C-89A0-56556986B354}"/>
                  </a:ext>
                </a:extLst>
              </p:cNvPr>
              <p:cNvSpPr txBox="1"/>
              <p:nvPr/>
            </p:nvSpPr>
            <p:spPr>
              <a:xfrm>
                <a:off x="1889258" y="2742370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B3BE49B-A0F3-4E8C-89A0-56556986B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58" y="2742370"/>
                <a:ext cx="496862" cy="307777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CE35C0FB-564C-4C72-8937-DEDB727F64F9}"/>
                  </a:ext>
                </a:extLst>
              </p:cNvPr>
              <p:cNvSpPr txBox="1"/>
              <p:nvPr/>
            </p:nvSpPr>
            <p:spPr>
              <a:xfrm>
                <a:off x="1913856" y="3364378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CE35C0FB-564C-4C72-8937-DEDB727F6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856" y="3364378"/>
                <a:ext cx="496862" cy="307777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185FAFED-1452-4C21-89D1-748E5E9DEA63}"/>
                  </a:ext>
                </a:extLst>
              </p:cNvPr>
              <p:cNvSpPr txBox="1"/>
              <p:nvPr/>
            </p:nvSpPr>
            <p:spPr>
              <a:xfrm>
                <a:off x="4271079" y="2463469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185FAFED-1452-4C21-89D1-748E5E9DE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079" y="2463469"/>
                <a:ext cx="496862" cy="307777"/>
              </a:xfrm>
              <a:prstGeom prst="rect">
                <a:avLst/>
              </a:prstGeom>
              <a:blipFill>
                <a:blip r:embed="rId11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6F3BB573-6770-4775-B740-3FD39C985F9C}"/>
                  </a:ext>
                </a:extLst>
              </p:cNvPr>
              <p:cNvSpPr txBox="1"/>
              <p:nvPr/>
            </p:nvSpPr>
            <p:spPr>
              <a:xfrm>
                <a:off x="5696410" y="3873028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s-AR" sz="2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6F3BB573-6770-4775-B740-3FD39C985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410" y="3873028"/>
                <a:ext cx="496862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C9CAC24F-52D3-42BC-90E9-E049F62092B3}"/>
                  </a:ext>
                </a:extLst>
              </p:cNvPr>
              <p:cNvSpPr txBox="1"/>
              <p:nvPr/>
            </p:nvSpPr>
            <p:spPr>
              <a:xfrm>
                <a:off x="3895493" y="3402393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C9CAC24F-52D3-42BC-90E9-E049F6209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493" y="3402393"/>
                <a:ext cx="496862" cy="307777"/>
              </a:xfrm>
              <a:prstGeom prst="rect">
                <a:avLst/>
              </a:prstGeom>
              <a:blipFill>
                <a:blip r:embed="rId13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06B8F346-F303-4E0C-A30B-0C7DE7CCA931}"/>
                  </a:ext>
                </a:extLst>
              </p:cNvPr>
              <p:cNvSpPr txBox="1"/>
              <p:nvPr/>
            </p:nvSpPr>
            <p:spPr>
              <a:xfrm>
                <a:off x="5696410" y="4184851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06B8F346-F303-4E0C-A30B-0C7DE7CCA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410" y="4184851"/>
                <a:ext cx="496862" cy="307777"/>
              </a:xfrm>
              <a:prstGeom prst="rect">
                <a:avLst/>
              </a:prstGeom>
              <a:blipFill>
                <a:blip r:embed="rId14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307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 de Dijkstra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C5E4C7F-92CC-4419-B18A-E3E396F35FBB}"/>
              </a:ext>
            </a:extLst>
          </p:cNvPr>
          <p:cNvSpPr/>
          <p:nvPr/>
        </p:nvSpPr>
        <p:spPr>
          <a:xfrm>
            <a:off x="330990" y="2935071"/>
            <a:ext cx="615516" cy="6280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EFEEB03-ED53-4BBB-AC7E-359C29FAD294}"/>
              </a:ext>
            </a:extLst>
          </p:cNvPr>
          <p:cNvSpPr/>
          <p:nvPr/>
        </p:nvSpPr>
        <p:spPr>
          <a:xfrm>
            <a:off x="1893772" y="3998788"/>
            <a:ext cx="615516" cy="6280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9D1B77D-4C46-4031-8F30-1C385FAAD4D4}"/>
              </a:ext>
            </a:extLst>
          </p:cNvPr>
          <p:cNvSpPr/>
          <p:nvPr/>
        </p:nvSpPr>
        <p:spPr>
          <a:xfrm>
            <a:off x="3891281" y="1757020"/>
            <a:ext cx="615516" cy="6280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4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EE80041-2138-4068-9C98-3FBBA95107A0}"/>
              </a:ext>
            </a:extLst>
          </p:cNvPr>
          <p:cNvSpPr/>
          <p:nvPr/>
        </p:nvSpPr>
        <p:spPr>
          <a:xfrm>
            <a:off x="5638980" y="2935071"/>
            <a:ext cx="615516" cy="6280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4F26D1C-D069-4C3B-A852-C1C92FDC378A}"/>
              </a:ext>
            </a:extLst>
          </p:cNvPr>
          <p:cNvSpPr/>
          <p:nvPr/>
        </p:nvSpPr>
        <p:spPr>
          <a:xfrm>
            <a:off x="1815839" y="1767224"/>
            <a:ext cx="615516" cy="6280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2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B553A5B-D98A-4791-8E71-1B44CB58DA28}"/>
              </a:ext>
            </a:extLst>
          </p:cNvPr>
          <p:cNvCxnSpPr>
            <a:cxnSpLocks/>
            <a:stCxn id="4" idx="7"/>
            <a:endCxn id="8" idx="2"/>
          </p:cNvCxnSpPr>
          <p:nvPr/>
        </p:nvCxnSpPr>
        <p:spPr>
          <a:xfrm flipV="1">
            <a:off x="856365" y="2081263"/>
            <a:ext cx="959474" cy="945787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623024B-F435-4A64-831B-133911DC6EC9}"/>
              </a:ext>
            </a:extLst>
          </p:cNvPr>
          <p:cNvCxnSpPr>
            <a:cxnSpLocks/>
            <a:stCxn id="4" idx="5"/>
            <a:endCxn id="5" idx="2"/>
          </p:cNvCxnSpPr>
          <p:nvPr/>
        </p:nvCxnSpPr>
        <p:spPr>
          <a:xfrm>
            <a:off x="856365" y="3471167"/>
            <a:ext cx="1037406" cy="841659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15F9313-FE8D-4B56-9457-70898E934110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 flipV="1">
            <a:off x="2431355" y="2071059"/>
            <a:ext cx="1459926" cy="10204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52C11EE-F977-4C7F-835F-A59A36825FEF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>
            <a:off x="4506797" y="2071059"/>
            <a:ext cx="1222324" cy="95599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7D310E9-6E26-4E4B-B198-56E771B25E68}"/>
              </a:ext>
            </a:extLst>
          </p:cNvPr>
          <p:cNvCxnSpPr>
            <a:cxnSpLocks/>
            <a:stCxn id="29" idx="6"/>
            <a:endCxn id="7" idx="3"/>
          </p:cNvCxnSpPr>
          <p:nvPr/>
        </p:nvCxnSpPr>
        <p:spPr>
          <a:xfrm flipV="1">
            <a:off x="4477444" y="3471167"/>
            <a:ext cx="1251677" cy="841658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4FEA3C4-A312-4CA6-AAC7-54EA778AC786}"/>
              </a:ext>
            </a:extLst>
          </p:cNvPr>
          <p:cNvCxnSpPr>
            <a:cxnSpLocks/>
            <a:stCxn id="8" idx="5"/>
            <a:endCxn id="7" idx="2"/>
          </p:cNvCxnSpPr>
          <p:nvPr/>
        </p:nvCxnSpPr>
        <p:spPr>
          <a:xfrm>
            <a:off x="2341215" y="2303321"/>
            <a:ext cx="3297765" cy="945788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F3D7703F-EDAE-4406-BEE6-146A321FA134}"/>
              </a:ext>
            </a:extLst>
          </p:cNvPr>
          <p:cNvSpPr/>
          <p:nvPr/>
        </p:nvSpPr>
        <p:spPr>
          <a:xfrm>
            <a:off x="3861928" y="3998787"/>
            <a:ext cx="615516" cy="6280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5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CD37BD0-03C1-4722-BF97-91C835C39948}"/>
              </a:ext>
            </a:extLst>
          </p:cNvPr>
          <p:cNvCxnSpPr>
            <a:cxnSpLocks/>
            <a:stCxn id="5" idx="6"/>
            <a:endCxn id="29" idx="2"/>
          </p:cNvCxnSpPr>
          <p:nvPr/>
        </p:nvCxnSpPr>
        <p:spPr>
          <a:xfrm flipV="1">
            <a:off x="2509287" y="4312825"/>
            <a:ext cx="1352641" cy="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B08271C-F898-4E3F-B1F9-221069A496A4}"/>
              </a:ext>
            </a:extLst>
          </p:cNvPr>
          <p:cNvSpPr txBox="1"/>
          <p:nvPr/>
        </p:nvSpPr>
        <p:spPr>
          <a:xfrm>
            <a:off x="1069420" y="2271712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4DD2561-DBDD-44D9-8EC0-F4EEAE11D7A6}"/>
              </a:ext>
            </a:extLst>
          </p:cNvPr>
          <p:cNvSpPr txBox="1"/>
          <p:nvPr/>
        </p:nvSpPr>
        <p:spPr>
          <a:xfrm>
            <a:off x="2985537" y="1744365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2166BBD-1D07-48E4-ABE6-2E82823ECFD4}"/>
              </a:ext>
            </a:extLst>
          </p:cNvPr>
          <p:cNvSpPr txBox="1"/>
          <p:nvPr/>
        </p:nvSpPr>
        <p:spPr>
          <a:xfrm>
            <a:off x="5046508" y="2208263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1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B4E0D1D-2D6B-4375-9C13-5136AE217D09}"/>
              </a:ext>
            </a:extLst>
          </p:cNvPr>
          <p:cNvSpPr txBox="1"/>
          <p:nvPr/>
        </p:nvSpPr>
        <p:spPr>
          <a:xfrm>
            <a:off x="3507560" y="2679336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5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18CB91F3-DC18-4996-85CF-36E4F97B6CAE}"/>
              </a:ext>
            </a:extLst>
          </p:cNvPr>
          <p:cNvSpPr txBox="1"/>
          <p:nvPr/>
        </p:nvSpPr>
        <p:spPr>
          <a:xfrm>
            <a:off x="1208910" y="3473717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D371276-4E9A-4567-A406-F062D9A0AD23}"/>
              </a:ext>
            </a:extLst>
          </p:cNvPr>
          <p:cNvSpPr txBox="1"/>
          <p:nvPr/>
        </p:nvSpPr>
        <p:spPr>
          <a:xfrm>
            <a:off x="2910177" y="3959157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3735A4C-B9E7-4DE6-ADA0-4F529C8B3ED5}"/>
              </a:ext>
            </a:extLst>
          </p:cNvPr>
          <p:cNvSpPr txBox="1"/>
          <p:nvPr/>
        </p:nvSpPr>
        <p:spPr>
          <a:xfrm>
            <a:off x="4907018" y="3538329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graphicFrame>
        <p:nvGraphicFramePr>
          <p:cNvPr id="14" name="Tabla 14">
            <a:extLst>
              <a:ext uri="{FF2B5EF4-FFF2-40B4-BE49-F238E27FC236}">
                <a16:creationId xmlns:a16="http://schemas.microsoft.com/office/drawing/2014/main" id="{E7203FB2-7E2E-44A1-B00F-557DE5E99FAE}"/>
              </a:ext>
            </a:extLst>
          </p:cNvPr>
          <p:cNvGraphicFramePr>
            <a:graphicFrameLocks noGrp="1"/>
          </p:cNvGraphicFramePr>
          <p:nvPr/>
        </p:nvGraphicFramePr>
        <p:xfrm>
          <a:off x="6747514" y="2071058"/>
          <a:ext cx="1964057" cy="22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1289755900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3823616402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1170402579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3889955893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2577977982"/>
                    </a:ext>
                  </a:extLst>
                </a:gridCol>
                <a:gridCol w="290830">
                  <a:extLst>
                    <a:ext uri="{9D8B030D-6E8A-4147-A177-3AD203B41FA5}">
                      <a16:colId xmlns:a16="http://schemas.microsoft.com/office/drawing/2014/main" val="3354012604"/>
                    </a:ext>
                  </a:extLst>
                </a:gridCol>
              </a:tblGrid>
              <a:tr h="382020">
                <a:tc>
                  <a:txBody>
                    <a:bodyPr/>
                    <a:lstStyle/>
                    <a:p>
                      <a:r>
                        <a:rPr lang="es-A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7676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189368174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023857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184167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674520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95543"/>
                  </a:ext>
                </a:extLst>
              </a:tr>
            </a:tbl>
          </a:graphicData>
        </a:graphic>
      </p:graphicFrame>
      <p:sp>
        <p:nvSpPr>
          <p:cNvPr id="16" name="Rectángulo 15">
            <a:extLst>
              <a:ext uri="{FF2B5EF4-FFF2-40B4-BE49-F238E27FC236}">
                <a16:creationId xmlns:a16="http://schemas.microsoft.com/office/drawing/2014/main" id="{8D88EB49-4BC4-49ED-9B78-CB8D79344D3A}"/>
              </a:ext>
            </a:extLst>
          </p:cNvPr>
          <p:cNvSpPr/>
          <p:nvPr/>
        </p:nvSpPr>
        <p:spPr>
          <a:xfrm>
            <a:off x="6649930" y="1619483"/>
            <a:ext cx="2101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Tabla de precedencias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05DE474-A3CD-4BC8-B1AF-EB9CB0DE78EE}"/>
              </a:ext>
            </a:extLst>
          </p:cNvPr>
          <p:cNvSpPr/>
          <p:nvPr/>
        </p:nvSpPr>
        <p:spPr>
          <a:xfrm>
            <a:off x="157980" y="1293534"/>
            <a:ext cx="55915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>
                <a:solidFill>
                  <a:srgbClr val="FF0000"/>
                </a:solidFill>
              </a:rPr>
              <a:t>Nodo “t” final, sin vecinos. Fin del algoritmo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2F81479-76CD-40B0-BB2D-3F8B994A9AF6}"/>
                  </a:ext>
                </a:extLst>
              </p:cNvPr>
              <p:cNvSpPr txBox="1"/>
              <p:nvPr/>
            </p:nvSpPr>
            <p:spPr>
              <a:xfrm>
                <a:off x="1889258" y="2340917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2F81479-76CD-40B0-BB2D-3F8B994A9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58" y="2340917"/>
                <a:ext cx="49686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B160F666-C2C6-4158-A014-12A4B716DD41}"/>
                  </a:ext>
                </a:extLst>
              </p:cNvPr>
              <p:cNvSpPr txBox="1"/>
              <p:nvPr/>
            </p:nvSpPr>
            <p:spPr>
              <a:xfrm>
                <a:off x="1915778" y="3545897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B160F666-C2C6-4158-A014-12A4B716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778" y="3545897"/>
                <a:ext cx="49686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34747E1-2BB4-418A-B70E-83D932466D58}"/>
                  </a:ext>
                </a:extLst>
              </p:cNvPr>
              <p:cNvSpPr txBox="1"/>
              <p:nvPr/>
            </p:nvSpPr>
            <p:spPr>
              <a:xfrm>
                <a:off x="3963321" y="2296740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34747E1-2BB4-418A-B70E-83D932466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321" y="2296740"/>
                <a:ext cx="49686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408370E-CAEB-4C35-BDA5-F4B944A01310}"/>
                  </a:ext>
                </a:extLst>
              </p:cNvPr>
              <p:cNvSpPr txBox="1"/>
              <p:nvPr/>
            </p:nvSpPr>
            <p:spPr>
              <a:xfrm>
                <a:off x="3919788" y="3536712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408370E-CAEB-4C35-BDA5-F4B944A01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788" y="3536712"/>
                <a:ext cx="49686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539182C8-458D-4810-9EBB-51235D18C76F}"/>
                  </a:ext>
                </a:extLst>
              </p:cNvPr>
              <p:cNvSpPr txBox="1"/>
              <p:nvPr/>
            </p:nvSpPr>
            <p:spPr>
              <a:xfrm>
                <a:off x="5727022" y="3497082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539182C8-458D-4810-9EBB-51235D18C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022" y="3497082"/>
                <a:ext cx="49686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B981489-CBC5-475F-9F77-E6C50052D368}"/>
                  </a:ext>
                </a:extLst>
              </p:cNvPr>
              <p:cNvSpPr txBox="1"/>
              <p:nvPr/>
            </p:nvSpPr>
            <p:spPr>
              <a:xfrm>
                <a:off x="393147" y="3584368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B981489-CBC5-475F-9F77-E6C50052D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47" y="3584368"/>
                <a:ext cx="496862" cy="307777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B3BE49B-A0F3-4E8C-89A0-56556986B354}"/>
                  </a:ext>
                </a:extLst>
              </p:cNvPr>
              <p:cNvSpPr txBox="1"/>
              <p:nvPr/>
            </p:nvSpPr>
            <p:spPr>
              <a:xfrm>
                <a:off x="1889258" y="2742370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B3BE49B-A0F3-4E8C-89A0-56556986B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58" y="2742370"/>
                <a:ext cx="496862" cy="307777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CE35C0FB-564C-4C72-8937-DEDB727F64F9}"/>
                  </a:ext>
                </a:extLst>
              </p:cNvPr>
              <p:cNvSpPr txBox="1"/>
              <p:nvPr/>
            </p:nvSpPr>
            <p:spPr>
              <a:xfrm>
                <a:off x="1913856" y="3364378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CE35C0FB-564C-4C72-8937-DEDB727F6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856" y="3364378"/>
                <a:ext cx="496862" cy="307777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185FAFED-1452-4C21-89D1-748E5E9DEA63}"/>
                  </a:ext>
                </a:extLst>
              </p:cNvPr>
              <p:cNvSpPr txBox="1"/>
              <p:nvPr/>
            </p:nvSpPr>
            <p:spPr>
              <a:xfrm>
                <a:off x="4271079" y="2463469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185FAFED-1452-4C21-89D1-748E5E9DE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079" y="2463469"/>
                <a:ext cx="496862" cy="307777"/>
              </a:xfrm>
              <a:prstGeom prst="rect">
                <a:avLst/>
              </a:prstGeom>
              <a:blipFill>
                <a:blip r:embed="rId11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6F3BB573-6770-4775-B740-3FD39C985F9C}"/>
                  </a:ext>
                </a:extLst>
              </p:cNvPr>
              <p:cNvSpPr txBox="1"/>
              <p:nvPr/>
            </p:nvSpPr>
            <p:spPr>
              <a:xfrm>
                <a:off x="5696410" y="3873028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s-AR" sz="2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6F3BB573-6770-4775-B740-3FD39C985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410" y="3873028"/>
                <a:ext cx="496862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C9CAC24F-52D3-42BC-90E9-E049F62092B3}"/>
                  </a:ext>
                </a:extLst>
              </p:cNvPr>
              <p:cNvSpPr txBox="1"/>
              <p:nvPr/>
            </p:nvSpPr>
            <p:spPr>
              <a:xfrm>
                <a:off x="3895493" y="3402393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C9CAC24F-52D3-42BC-90E9-E049F6209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493" y="3402393"/>
                <a:ext cx="496862" cy="307777"/>
              </a:xfrm>
              <a:prstGeom prst="rect">
                <a:avLst/>
              </a:prstGeom>
              <a:blipFill>
                <a:blip r:embed="rId13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06B8F346-F303-4E0C-A30B-0C7DE7CCA931}"/>
                  </a:ext>
                </a:extLst>
              </p:cNvPr>
              <p:cNvSpPr txBox="1"/>
              <p:nvPr/>
            </p:nvSpPr>
            <p:spPr>
              <a:xfrm>
                <a:off x="5696410" y="4184851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06B8F346-F303-4E0C-A30B-0C7DE7CCA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410" y="4184851"/>
                <a:ext cx="496862" cy="307777"/>
              </a:xfrm>
              <a:prstGeom prst="rect">
                <a:avLst/>
              </a:prstGeom>
              <a:blipFill>
                <a:blip r:embed="rId14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78912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 de Dijkstra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C5E4C7F-92CC-4419-B18A-E3E396F35FBB}"/>
              </a:ext>
            </a:extLst>
          </p:cNvPr>
          <p:cNvSpPr/>
          <p:nvPr/>
        </p:nvSpPr>
        <p:spPr>
          <a:xfrm>
            <a:off x="330990" y="2935071"/>
            <a:ext cx="615516" cy="6280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EFEEB03-ED53-4BBB-AC7E-359C29FAD294}"/>
              </a:ext>
            </a:extLst>
          </p:cNvPr>
          <p:cNvSpPr/>
          <p:nvPr/>
        </p:nvSpPr>
        <p:spPr>
          <a:xfrm>
            <a:off x="1893772" y="3998788"/>
            <a:ext cx="615516" cy="6280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9D1B77D-4C46-4031-8F30-1C385FAAD4D4}"/>
              </a:ext>
            </a:extLst>
          </p:cNvPr>
          <p:cNvSpPr/>
          <p:nvPr/>
        </p:nvSpPr>
        <p:spPr>
          <a:xfrm>
            <a:off x="3891281" y="1757020"/>
            <a:ext cx="615516" cy="6280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4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EE80041-2138-4068-9C98-3FBBA95107A0}"/>
              </a:ext>
            </a:extLst>
          </p:cNvPr>
          <p:cNvSpPr/>
          <p:nvPr/>
        </p:nvSpPr>
        <p:spPr>
          <a:xfrm>
            <a:off x="5638980" y="2935071"/>
            <a:ext cx="615516" cy="6280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4F26D1C-D069-4C3B-A852-C1C92FDC378A}"/>
              </a:ext>
            </a:extLst>
          </p:cNvPr>
          <p:cNvSpPr/>
          <p:nvPr/>
        </p:nvSpPr>
        <p:spPr>
          <a:xfrm>
            <a:off x="1815839" y="1767224"/>
            <a:ext cx="615516" cy="6280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2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B553A5B-D98A-4791-8E71-1B44CB58DA28}"/>
              </a:ext>
            </a:extLst>
          </p:cNvPr>
          <p:cNvCxnSpPr>
            <a:cxnSpLocks/>
            <a:stCxn id="4" idx="7"/>
            <a:endCxn id="8" idx="2"/>
          </p:cNvCxnSpPr>
          <p:nvPr/>
        </p:nvCxnSpPr>
        <p:spPr>
          <a:xfrm flipV="1">
            <a:off x="856365" y="2081263"/>
            <a:ext cx="959474" cy="945787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623024B-F435-4A64-831B-133911DC6EC9}"/>
              </a:ext>
            </a:extLst>
          </p:cNvPr>
          <p:cNvCxnSpPr>
            <a:cxnSpLocks/>
            <a:stCxn id="4" idx="5"/>
            <a:endCxn id="5" idx="2"/>
          </p:cNvCxnSpPr>
          <p:nvPr/>
        </p:nvCxnSpPr>
        <p:spPr>
          <a:xfrm>
            <a:off x="856365" y="3471167"/>
            <a:ext cx="1037406" cy="841659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15F9313-FE8D-4B56-9457-70898E934110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 flipV="1">
            <a:off x="2431355" y="2071059"/>
            <a:ext cx="1459926" cy="10204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52C11EE-F977-4C7F-835F-A59A36825FEF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>
            <a:off x="4506797" y="2071059"/>
            <a:ext cx="1222324" cy="95599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7D310E9-6E26-4E4B-B198-56E771B25E68}"/>
              </a:ext>
            </a:extLst>
          </p:cNvPr>
          <p:cNvCxnSpPr>
            <a:cxnSpLocks/>
            <a:stCxn id="29" idx="6"/>
            <a:endCxn id="7" idx="3"/>
          </p:cNvCxnSpPr>
          <p:nvPr/>
        </p:nvCxnSpPr>
        <p:spPr>
          <a:xfrm flipV="1">
            <a:off x="4477444" y="3471167"/>
            <a:ext cx="1251677" cy="841658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4FEA3C4-A312-4CA6-AAC7-54EA778AC786}"/>
              </a:ext>
            </a:extLst>
          </p:cNvPr>
          <p:cNvCxnSpPr>
            <a:cxnSpLocks/>
            <a:stCxn id="8" idx="5"/>
            <a:endCxn id="7" idx="2"/>
          </p:cNvCxnSpPr>
          <p:nvPr/>
        </p:nvCxnSpPr>
        <p:spPr>
          <a:xfrm>
            <a:off x="2341215" y="2303321"/>
            <a:ext cx="3297765" cy="945788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F3D7703F-EDAE-4406-BEE6-146A321FA134}"/>
              </a:ext>
            </a:extLst>
          </p:cNvPr>
          <p:cNvSpPr/>
          <p:nvPr/>
        </p:nvSpPr>
        <p:spPr>
          <a:xfrm>
            <a:off x="3861928" y="3998787"/>
            <a:ext cx="615516" cy="6280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5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CD37BD0-03C1-4722-BF97-91C835C39948}"/>
              </a:ext>
            </a:extLst>
          </p:cNvPr>
          <p:cNvCxnSpPr>
            <a:cxnSpLocks/>
            <a:stCxn id="5" idx="6"/>
            <a:endCxn id="29" idx="2"/>
          </p:cNvCxnSpPr>
          <p:nvPr/>
        </p:nvCxnSpPr>
        <p:spPr>
          <a:xfrm flipV="1">
            <a:off x="2509287" y="4312825"/>
            <a:ext cx="1352641" cy="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B08271C-F898-4E3F-B1F9-221069A496A4}"/>
              </a:ext>
            </a:extLst>
          </p:cNvPr>
          <p:cNvSpPr txBox="1"/>
          <p:nvPr/>
        </p:nvSpPr>
        <p:spPr>
          <a:xfrm>
            <a:off x="1069420" y="2271712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4DD2561-DBDD-44D9-8EC0-F4EEAE11D7A6}"/>
              </a:ext>
            </a:extLst>
          </p:cNvPr>
          <p:cNvSpPr txBox="1"/>
          <p:nvPr/>
        </p:nvSpPr>
        <p:spPr>
          <a:xfrm>
            <a:off x="2985537" y="1744365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2166BBD-1D07-48E4-ABE6-2E82823ECFD4}"/>
              </a:ext>
            </a:extLst>
          </p:cNvPr>
          <p:cNvSpPr txBox="1"/>
          <p:nvPr/>
        </p:nvSpPr>
        <p:spPr>
          <a:xfrm>
            <a:off x="5046508" y="2208263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1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B4E0D1D-2D6B-4375-9C13-5136AE217D09}"/>
              </a:ext>
            </a:extLst>
          </p:cNvPr>
          <p:cNvSpPr txBox="1"/>
          <p:nvPr/>
        </p:nvSpPr>
        <p:spPr>
          <a:xfrm>
            <a:off x="3507560" y="2679336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5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18CB91F3-DC18-4996-85CF-36E4F97B6CAE}"/>
              </a:ext>
            </a:extLst>
          </p:cNvPr>
          <p:cNvSpPr txBox="1"/>
          <p:nvPr/>
        </p:nvSpPr>
        <p:spPr>
          <a:xfrm>
            <a:off x="1208910" y="3473717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D371276-4E9A-4567-A406-F062D9A0AD23}"/>
              </a:ext>
            </a:extLst>
          </p:cNvPr>
          <p:cNvSpPr txBox="1"/>
          <p:nvPr/>
        </p:nvSpPr>
        <p:spPr>
          <a:xfrm>
            <a:off x="2910177" y="3959157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3735A4C-B9E7-4DE6-ADA0-4F529C8B3ED5}"/>
              </a:ext>
            </a:extLst>
          </p:cNvPr>
          <p:cNvSpPr txBox="1"/>
          <p:nvPr/>
        </p:nvSpPr>
        <p:spPr>
          <a:xfrm>
            <a:off x="4907018" y="3538329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graphicFrame>
        <p:nvGraphicFramePr>
          <p:cNvPr id="14" name="Tabla 14">
            <a:extLst>
              <a:ext uri="{FF2B5EF4-FFF2-40B4-BE49-F238E27FC236}">
                <a16:creationId xmlns:a16="http://schemas.microsoft.com/office/drawing/2014/main" id="{E7203FB2-7E2E-44A1-B00F-557DE5E99FAE}"/>
              </a:ext>
            </a:extLst>
          </p:cNvPr>
          <p:cNvGraphicFramePr>
            <a:graphicFrameLocks noGrp="1"/>
          </p:cNvGraphicFramePr>
          <p:nvPr/>
        </p:nvGraphicFramePr>
        <p:xfrm>
          <a:off x="6747514" y="2071058"/>
          <a:ext cx="1964057" cy="22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1289755900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3823616402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1170402579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3889955893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2577977982"/>
                    </a:ext>
                  </a:extLst>
                </a:gridCol>
                <a:gridCol w="290830">
                  <a:extLst>
                    <a:ext uri="{9D8B030D-6E8A-4147-A177-3AD203B41FA5}">
                      <a16:colId xmlns:a16="http://schemas.microsoft.com/office/drawing/2014/main" val="3354012604"/>
                    </a:ext>
                  </a:extLst>
                </a:gridCol>
              </a:tblGrid>
              <a:tr h="382020">
                <a:tc>
                  <a:txBody>
                    <a:bodyPr/>
                    <a:lstStyle/>
                    <a:p>
                      <a:r>
                        <a:rPr lang="es-A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7676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189368174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023857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184167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674520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95543"/>
                  </a:ext>
                </a:extLst>
              </a:tr>
            </a:tbl>
          </a:graphicData>
        </a:graphic>
      </p:graphicFrame>
      <p:sp>
        <p:nvSpPr>
          <p:cNvPr id="16" name="Rectángulo 15">
            <a:extLst>
              <a:ext uri="{FF2B5EF4-FFF2-40B4-BE49-F238E27FC236}">
                <a16:creationId xmlns:a16="http://schemas.microsoft.com/office/drawing/2014/main" id="{8D88EB49-4BC4-49ED-9B78-CB8D79344D3A}"/>
              </a:ext>
            </a:extLst>
          </p:cNvPr>
          <p:cNvSpPr/>
          <p:nvPr/>
        </p:nvSpPr>
        <p:spPr>
          <a:xfrm>
            <a:off x="6649930" y="1619483"/>
            <a:ext cx="2101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Tabla de precedencias</a:t>
            </a:r>
            <a:endParaRPr lang="es-A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2F81479-76CD-40B0-BB2D-3F8B994A9AF6}"/>
                  </a:ext>
                </a:extLst>
              </p:cNvPr>
              <p:cNvSpPr txBox="1"/>
              <p:nvPr/>
            </p:nvSpPr>
            <p:spPr>
              <a:xfrm>
                <a:off x="1889258" y="2340917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2F81479-76CD-40B0-BB2D-3F8B994A9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58" y="2340917"/>
                <a:ext cx="49686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B160F666-C2C6-4158-A014-12A4B716DD41}"/>
                  </a:ext>
                </a:extLst>
              </p:cNvPr>
              <p:cNvSpPr txBox="1"/>
              <p:nvPr/>
            </p:nvSpPr>
            <p:spPr>
              <a:xfrm>
                <a:off x="1915778" y="3545897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B160F666-C2C6-4158-A014-12A4B716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778" y="3545897"/>
                <a:ext cx="49686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34747E1-2BB4-418A-B70E-83D932466D58}"/>
                  </a:ext>
                </a:extLst>
              </p:cNvPr>
              <p:cNvSpPr txBox="1"/>
              <p:nvPr/>
            </p:nvSpPr>
            <p:spPr>
              <a:xfrm>
                <a:off x="3963321" y="2296740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34747E1-2BB4-418A-B70E-83D932466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321" y="2296740"/>
                <a:ext cx="49686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408370E-CAEB-4C35-BDA5-F4B944A01310}"/>
                  </a:ext>
                </a:extLst>
              </p:cNvPr>
              <p:cNvSpPr txBox="1"/>
              <p:nvPr/>
            </p:nvSpPr>
            <p:spPr>
              <a:xfrm>
                <a:off x="3919788" y="3536712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408370E-CAEB-4C35-BDA5-F4B944A01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788" y="3536712"/>
                <a:ext cx="49686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539182C8-458D-4810-9EBB-51235D18C76F}"/>
                  </a:ext>
                </a:extLst>
              </p:cNvPr>
              <p:cNvSpPr txBox="1"/>
              <p:nvPr/>
            </p:nvSpPr>
            <p:spPr>
              <a:xfrm>
                <a:off x="5727022" y="3497082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539182C8-458D-4810-9EBB-51235D18C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022" y="3497082"/>
                <a:ext cx="49686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B981489-CBC5-475F-9F77-E6C50052D368}"/>
                  </a:ext>
                </a:extLst>
              </p:cNvPr>
              <p:cNvSpPr txBox="1"/>
              <p:nvPr/>
            </p:nvSpPr>
            <p:spPr>
              <a:xfrm>
                <a:off x="393147" y="3584368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B981489-CBC5-475F-9F77-E6C50052D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47" y="3584368"/>
                <a:ext cx="496862" cy="307777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B3BE49B-A0F3-4E8C-89A0-56556986B354}"/>
                  </a:ext>
                </a:extLst>
              </p:cNvPr>
              <p:cNvSpPr txBox="1"/>
              <p:nvPr/>
            </p:nvSpPr>
            <p:spPr>
              <a:xfrm>
                <a:off x="1889258" y="2742370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B3BE49B-A0F3-4E8C-89A0-56556986B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58" y="2742370"/>
                <a:ext cx="496862" cy="307777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CE35C0FB-564C-4C72-8937-DEDB727F64F9}"/>
                  </a:ext>
                </a:extLst>
              </p:cNvPr>
              <p:cNvSpPr txBox="1"/>
              <p:nvPr/>
            </p:nvSpPr>
            <p:spPr>
              <a:xfrm>
                <a:off x="1913856" y="3364378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CE35C0FB-564C-4C72-8937-DEDB727F6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856" y="3364378"/>
                <a:ext cx="496862" cy="307777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185FAFED-1452-4C21-89D1-748E5E9DEA63}"/>
                  </a:ext>
                </a:extLst>
              </p:cNvPr>
              <p:cNvSpPr txBox="1"/>
              <p:nvPr/>
            </p:nvSpPr>
            <p:spPr>
              <a:xfrm>
                <a:off x="4271079" y="2463469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185FAFED-1452-4C21-89D1-748E5E9DE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079" y="2463469"/>
                <a:ext cx="496862" cy="307777"/>
              </a:xfrm>
              <a:prstGeom prst="rect">
                <a:avLst/>
              </a:prstGeom>
              <a:blipFill>
                <a:blip r:embed="rId11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6F3BB573-6770-4775-B740-3FD39C985F9C}"/>
                  </a:ext>
                </a:extLst>
              </p:cNvPr>
              <p:cNvSpPr txBox="1"/>
              <p:nvPr/>
            </p:nvSpPr>
            <p:spPr>
              <a:xfrm>
                <a:off x="5696410" y="3873028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s-AR" sz="2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6F3BB573-6770-4775-B740-3FD39C985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410" y="3873028"/>
                <a:ext cx="496862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C9CAC24F-52D3-42BC-90E9-E049F62092B3}"/>
                  </a:ext>
                </a:extLst>
              </p:cNvPr>
              <p:cNvSpPr txBox="1"/>
              <p:nvPr/>
            </p:nvSpPr>
            <p:spPr>
              <a:xfrm>
                <a:off x="3895493" y="3402393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C9CAC24F-52D3-42BC-90E9-E049F6209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493" y="3402393"/>
                <a:ext cx="496862" cy="307777"/>
              </a:xfrm>
              <a:prstGeom prst="rect">
                <a:avLst/>
              </a:prstGeom>
              <a:blipFill>
                <a:blip r:embed="rId13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06B8F346-F303-4E0C-A30B-0C7DE7CCA931}"/>
                  </a:ext>
                </a:extLst>
              </p:cNvPr>
              <p:cNvSpPr txBox="1"/>
              <p:nvPr/>
            </p:nvSpPr>
            <p:spPr>
              <a:xfrm>
                <a:off x="5696410" y="4184851"/>
                <a:ext cx="496862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4000" b="1" i="1" smtClean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s-AR" sz="4000" b="1" dirty="0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06B8F346-F303-4E0C-A30B-0C7DE7CCA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410" y="4184851"/>
                <a:ext cx="496862" cy="61555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2E95A4DC-CF78-405B-A741-F34B74A1FEA1}"/>
              </a:ext>
            </a:extLst>
          </p:cNvPr>
          <p:cNvSpPr txBox="1"/>
          <p:nvPr/>
        </p:nvSpPr>
        <p:spPr>
          <a:xfrm>
            <a:off x="5196233" y="4741147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Distancia mínima s-t</a:t>
            </a:r>
          </a:p>
        </p:txBody>
      </p:sp>
    </p:spTree>
    <p:extLst>
      <p:ext uri="{BB962C8B-B14F-4D97-AF65-F5344CB8AC3E}">
        <p14:creationId xmlns:p14="http://schemas.microsoft.com/office/powerpoint/2010/main" val="14150318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 de Dijkstra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C5E4C7F-92CC-4419-B18A-E3E396F35FBB}"/>
              </a:ext>
            </a:extLst>
          </p:cNvPr>
          <p:cNvSpPr/>
          <p:nvPr/>
        </p:nvSpPr>
        <p:spPr>
          <a:xfrm>
            <a:off x="330990" y="2935071"/>
            <a:ext cx="615516" cy="6280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EFEEB03-ED53-4BBB-AC7E-359C29FAD294}"/>
              </a:ext>
            </a:extLst>
          </p:cNvPr>
          <p:cNvSpPr/>
          <p:nvPr/>
        </p:nvSpPr>
        <p:spPr>
          <a:xfrm>
            <a:off x="1893772" y="3998788"/>
            <a:ext cx="615516" cy="6280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9D1B77D-4C46-4031-8F30-1C385FAAD4D4}"/>
              </a:ext>
            </a:extLst>
          </p:cNvPr>
          <p:cNvSpPr/>
          <p:nvPr/>
        </p:nvSpPr>
        <p:spPr>
          <a:xfrm>
            <a:off x="3891281" y="1757020"/>
            <a:ext cx="615516" cy="6280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4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EE80041-2138-4068-9C98-3FBBA95107A0}"/>
              </a:ext>
            </a:extLst>
          </p:cNvPr>
          <p:cNvSpPr/>
          <p:nvPr/>
        </p:nvSpPr>
        <p:spPr>
          <a:xfrm>
            <a:off x="5638980" y="2935071"/>
            <a:ext cx="615516" cy="6280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4F26D1C-D069-4C3B-A852-C1C92FDC378A}"/>
              </a:ext>
            </a:extLst>
          </p:cNvPr>
          <p:cNvSpPr/>
          <p:nvPr/>
        </p:nvSpPr>
        <p:spPr>
          <a:xfrm>
            <a:off x="1815839" y="1767224"/>
            <a:ext cx="615516" cy="6280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2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B553A5B-D98A-4791-8E71-1B44CB58DA28}"/>
              </a:ext>
            </a:extLst>
          </p:cNvPr>
          <p:cNvCxnSpPr>
            <a:cxnSpLocks/>
            <a:stCxn id="4" idx="7"/>
            <a:endCxn id="8" idx="2"/>
          </p:cNvCxnSpPr>
          <p:nvPr/>
        </p:nvCxnSpPr>
        <p:spPr>
          <a:xfrm flipV="1">
            <a:off x="856365" y="2081263"/>
            <a:ext cx="959474" cy="9457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623024B-F435-4A64-831B-133911DC6EC9}"/>
              </a:ext>
            </a:extLst>
          </p:cNvPr>
          <p:cNvCxnSpPr>
            <a:cxnSpLocks/>
            <a:stCxn id="4" idx="5"/>
            <a:endCxn id="5" idx="2"/>
          </p:cNvCxnSpPr>
          <p:nvPr/>
        </p:nvCxnSpPr>
        <p:spPr>
          <a:xfrm>
            <a:off x="856365" y="3471167"/>
            <a:ext cx="1037406" cy="841659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15F9313-FE8D-4B56-9457-70898E934110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 flipV="1">
            <a:off x="2431355" y="2071059"/>
            <a:ext cx="1459926" cy="102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52C11EE-F977-4C7F-835F-A59A36825FEF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>
            <a:off x="4506797" y="2071059"/>
            <a:ext cx="1222324" cy="9559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7D310E9-6E26-4E4B-B198-56E771B25E68}"/>
              </a:ext>
            </a:extLst>
          </p:cNvPr>
          <p:cNvCxnSpPr>
            <a:cxnSpLocks/>
            <a:stCxn id="29" idx="6"/>
            <a:endCxn id="7" idx="3"/>
          </p:cNvCxnSpPr>
          <p:nvPr/>
        </p:nvCxnSpPr>
        <p:spPr>
          <a:xfrm flipV="1">
            <a:off x="4477444" y="3471167"/>
            <a:ext cx="1251677" cy="841658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4FEA3C4-A312-4CA6-AAC7-54EA778AC786}"/>
              </a:ext>
            </a:extLst>
          </p:cNvPr>
          <p:cNvCxnSpPr>
            <a:cxnSpLocks/>
            <a:stCxn id="8" idx="5"/>
            <a:endCxn id="7" idx="2"/>
          </p:cNvCxnSpPr>
          <p:nvPr/>
        </p:nvCxnSpPr>
        <p:spPr>
          <a:xfrm>
            <a:off x="2341215" y="2303321"/>
            <a:ext cx="3297765" cy="945788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F3D7703F-EDAE-4406-BEE6-146A321FA134}"/>
              </a:ext>
            </a:extLst>
          </p:cNvPr>
          <p:cNvSpPr/>
          <p:nvPr/>
        </p:nvSpPr>
        <p:spPr>
          <a:xfrm>
            <a:off x="3861928" y="3998787"/>
            <a:ext cx="615516" cy="6280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5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CD37BD0-03C1-4722-BF97-91C835C39948}"/>
              </a:ext>
            </a:extLst>
          </p:cNvPr>
          <p:cNvCxnSpPr>
            <a:cxnSpLocks/>
            <a:stCxn id="5" idx="6"/>
            <a:endCxn id="29" idx="2"/>
          </p:cNvCxnSpPr>
          <p:nvPr/>
        </p:nvCxnSpPr>
        <p:spPr>
          <a:xfrm flipV="1">
            <a:off x="2509287" y="4312825"/>
            <a:ext cx="1352641" cy="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B08271C-F898-4E3F-B1F9-221069A496A4}"/>
              </a:ext>
            </a:extLst>
          </p:cNvPr>
          <p:cNvSpPr txBox="1"/>
          <p:nvPr/>
        </p:nvSpPr>
        <p:spPr>
          <a:xfrm>
            <a:off x="1069420" y="2271712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4DD2561-DBDD-44D9-8EC0-F4EEAE11D7A6}"/>
              </a:ext>
            </a:extLst>
          </p:cNvPr>
          <p:cNvSpPr txBox="1"/>
          <p:nvPr/>
        </p:nvSpPr>
        <p:spPr>
          <a:xfrm>
            <a:off x="2985537" y="1744365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2166BBD-1D07-48E4-ABE6-2E82823ECFD4}"/>
              </a:ext>
            </a:extLst>
          </p:cNvPr>
          <p:cNvSpPr txBox="1"/>
          <p:nvPr/>
        </p:nvSpPr>
        <p:spPr>
          <a:xfrm>
            <a:off x="5046508" y="2208263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1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B4E0D1D-2D6B-4375-9C13-5136AE217D09}"/>
              </a:ext>
            </a:extLst>
          </p:cNvPr>
          <p:cNvSpPr txBox="1"/>
          <p:nvPr/>
        </p:nvSpPr>
        <p:spPr>
          <a:xfrm>
            <a:off x="3507560" y="2679336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5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18CB91F3-DC18-4996-85CF-36E4F97B6CAE}"/>
              </a:ext>
            </a:extLst>
          </p:cNvPr>
          <p:cNvSpPr txBox="1"/>
          <p:nvPr/>
        </p:nvSpPr>
        <p:spPr>
          <a:xfrm>
            <a:off x="1208910" y="3473717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D371276-4E9A-4567-A406-F062D9A0AD23}"/>
              </a:ext>
            </a:extLst>
          </p:cNvPr>
          <p:cNvSpPr txBox="1"/>
          <p:nvPr/>
        </p:nvSpPr>
        <p:spPr>
          <a:xfrm>
            <a:off x="2910177" y="3959157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3735A4C-B9E7-4DE6-ADA0-4F529C8B3ED5}"/>
              </a:ext>
            </a:extLst>
          </p:cNvPr>
          <p:cNvSpPr txBox="1"/>
          <p:nvPr/>
        </p:nvSpPr>
        <p:spPr>
          <a:xfrm>
            <a:off x="4907018" y="3538329"/>
            <a:ext cx="278979" cy="3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2</a:t>
            </a:r>
          </a:p>
        </p:txBody>
      </p:sp>
      <p:graphicFrame>
        <p:nvGraphicFramePr>
          <p:cNvPr id="14" name="Tabla 14">
            <a:extLst>
              <a:ext uri="{FF2B5EF4-FFF2-40B4-BE49-F238E27FC236}">
                <a16:creationId xmlns:a16="http://schemas.microsoft.com/office/drawing/2014/main" id="{E7203FB2-7E2E-44A1-B00F-557DE5E99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08015"/>
              </p:ext>
            </p:extLst>
          </p:nvPr>
        </p:nvGraphicFramePr>
        <p:xfrm>
          <a:off x="6747514" y="2071058"/>
          <a:ext cx="1964057" cy="22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1289755900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3823616402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1170402579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3889955893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2577977982"/>
                    </a:ext>
                  </a:extLst>
                </a:gridCol>
                <a:gridCol w="290830">
                  <a:extLst>
                    <a:ext uri="{9D8B030D-6E8A-4147-A177-3AD203B41FA5}">
                      <a16:colId xmlns:a16="http://schemas.microsoft.com/office/drawing/2014/main" val="3354012604"/>
                    </a:ext>
                  </a:extLst>
                </a:gridCol>
              </a:tblGrid>
              <a:tr h="382020">
                <a:tc>
                  <a:txBody>
                    <a:bodyPr/>
                    <a:lstStyle/>
                    <a:p>
                      <a:r>
                        <a:rPr lang="es-A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7676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s-AR" b="1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189368174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023857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184167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674520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95543"/>
                  </a:ext>
                </a:extLst>
              </a:tr>
            </a:tbl>
          </a:graphicData>
        </a:graphic>
      </p:graphicFrame>
      <p:sp>
        <p:nvSpPr>
          <p:cNvPr id="16" name="Rectángulo 15">
            <a:extLst>
              <a:ext uri="{FF2B5EF4-FFF2-40B4-BE49-F238E27FC236}">
                <a16:creationId xmlns:a16="http://schemas.microsoft.com/office/drawing/2014/main" id="{8D88EB49-4BC4-49ED-9B78-CB8D79344D3A}"/>
              </a:ext>
            </a:extLst>
          </p:cNvPr>
          <p:cNvSpPr/>
          <p:nvPr/>
        </p:nvSpPr>
        <p:spPr>
          <a:xfrm>
            <a:off x="6649930" y="1619483"/>
            <a:ext cx="2101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Tabla de precedencias</a:t>
            </a:r>
            <a:endParaRPr lang="es-A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2F81479-76CD-40B0-BB2D-3F8B994A9AF6}"/>
                  </a:ext>
                </a:extLst>
              </p:cNvPr>
              <p:cNvSpPr txBox="1"/>
              <p:nvPr/>
            </p:nvSpPr>
            <p:spPr>
              <a:xfrm>
                <a:off x="1889258" y="2340917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2F81479-76CD-40B0-BB2D-3F8B994A9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58" y="2340917"/>
                <a:ext cx="49686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B160F666-C2C6-4158-A014-12A4B716DD41}"/>
                  </a:ext>
                </a:extLst>
              </p:cNvPr>
              <p:cNvSpPr txBox="1"/>
              <p:nvPr/>
            </p:nvSpPr>
            <p:spPr>
              <a:xfrm>
                <a:off x="1915778" y="3545897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B160F666-C2C6-4158-A014-12A4B716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778" y="3545897"/>
                <a:ext cx="49686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34747E1-2BB4-418A-B70E-83D932466D58}"/>
                  </a:ext>
                </a:extLst>
              </p:cNvPr>
              <p:cNvSpPr txBox="1"/>
              <p:nvPr/>
            </p:nvSpPr>
            <p:spPr>
              <a:xfrm>
                <a:off x="3963321" y="2296740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34747E1-2BB4-418A-B70E-83D932466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321" y="2296740"/>
                <a:ext cx="49686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408370E-CAEB-4C35-BDA5-F4B944A01310}"/>
                  </a:ext>
                </a:extLst>
              </p:cNvPr>
              <p:cNvSpPr txBox="1"/>
              <p:nvPr/>
            </p:nvSpPr>
            <p:spPr>
              <a:xfrm>
                <a:off x="3919788" y="3536712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408370E-CAEB-4C35-BDA5-F4B944A01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788" y="3536712"/>
                <a:ext cx="49686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539182C8-458D-4810-9EBB-51235D18C76F}"/>
                  </a:ext>
                </a:extLst>
              </p:cNvPr>
              <p:cNvSpPr txBox="1"/>
              <p:nvPr/>
            </p:nvSpPr>
            <p:spPr>
              <a:xfrm>
                <a:off x="5727022" y="3497082"/>
                <a:ext cx="4968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3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539182C8-458D-4810-9EBB-51235D18C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022" y="3497082"/>
                <a:ext cx="49686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B981489-CBC5-475F-9F77-E6C50052D368}"/>
                  </a:ext>
                </a:extLst>
              </p:cNvPr>
              <p:cNvSpPr txBox="1"/>
              <p:nvPr/>
            </p:nvSpPr>
            <p:spPr>
              <a:xfrm>
                <a:off x="393147" y="3584368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B981489-CBC5-475F-9F77-E6C50052D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47" y="3584368"/>
                <a:ext cx="496862" cy="307777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B3BE49B-A0F3-4E8C-89A0-56556986B354}"/>
                  </a:ext>
                </a:extLst>
              </p:cNvPr>
              <p:cNvSpPr txBox="1"/>
              <p:nvPr/>
            </p:nvSpPr>
            <p:spPr>
              <a:xfrm>
                <a:off x="1889258" y="2742370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B3BE49B-A0F3-4E8C-89A0-56556986B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58" y="2742370"/>
                <a:ext cx="496862" cy="307777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CE35C0FB-564C-4C72-8937-DEDB727F64F9}"/>
                  </a:ext>
                </a:extLst>
              </p:cNvPr>
              <p:cNvSpPr txBox="1"/>
              <p:nvPr/>
            </p:nvSpPr>
            <p:spPr>
              <a:xfrm>
                <a:off x="1913856" y="3364378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CE35C0FB-564C-4C72-8937-DEDB727F6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856" y="3364378"/>
                <a:ext cx="496862" cy="307777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185FAFED-1452-4C21-89D1-748E5E9DEA63}"/>
                  </a:ext>
                </a:extLst>
              </p:cNvPr>
              <p:cNvSpPr txBox="1"/>
              <p:nvPr/>
            </p:nvSpPr>
            <p:spPr>
              <a:xfrm>
                <a:off x="4271079" y="2463469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185FAFED-1452-4C21-89D1-748E5E9DE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079" y="2463469"/>
                <a:ext cx="496862" cy="307777"/>
              </a:xfrm>
              <a:prstGeom prst="rect">
                <a:avLst/>
              </a:prstGeom>
              <a:blipFill>
                <a:blip r:embed="rId11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6F3BB573-6770-4775-B740-3FD39C985F9C}"/>
                  </a:ext>
                </a:extLst>
              </p:cNvPr>
              <p:cNvSpPr txBox="1"/>
              <p:nvPr/>
            </p:nvSpPr>
            <p:spPr>
              <a:xfrm>
                <a:off x="5696410" y="3873028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s-AR" sz="2000" b="1" strike="sngStrik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6F3BB573-6770-4775-B740-3FD39C985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410" y="3873028"/>
                <a:ext cx="496862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C9CAC24F-52D3-42BC-90E9-E049F62092B3}"/>
                  </a:ext>
                </a:extLst>
              </p:cNvPr>
              <p:cNvSpPr txBox="1"/>
              <p:nvPr/>
            </p:nvSpPr>
            <p:spPr>
              <a:xfrm>
                <a:off x="3895493" y="3402393"/>
                <a:ext cx="496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C9CAC24F-52D3-42BC-90E9-E049F6209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493" y="3402393"/>
                <a:ext cx="496862" cy="307777"/>
              </a:xfrm>
              <a:prstGeom prst="rect">
                <a:avLst/>
              </a:prstGeom>
              <a:blipFill>
                <a:blip r:embed="rId13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06B8F346-F303-4E0C-A30B-0C7DE7CCA931}"/>
                  </a:ext>
                </a:extLst>
              </p:cNvPr>
              <p:cNvSpPr txBox="1"/>
              <p:nvPr/>
            </p:nvSpPr>
            <p:spPr>
              <a:xfrm>
                <a:off x="5696410" y="4184851"/>
                <a:ext cx="496862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4000" b="1" i="1" smtClean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s-AR" sz="4000" b="1" dirty="0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06B8F346-F303-4E0C-A30B-0C7DE7CCA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410" y="4184851"/>
                <a:ext cx="496862" cy="61555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2E95A4DC-CF78-405B-A741-F34B74A1FEA1}"/>
              </a:ext>
            </a:extLst>
          </p:cNvPr>
          <p:cNvSpPr txBox="1"/>
          <p:nvPr/>
        </p:nvSpPr>
        <p:spPr>
          <a:xfrm>
            <a:off x="5196233" y="4741147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Distancia mínima s-t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7599DD30-3498-41A7-86CE-D0FCECFAF082}"/>
              </a:ext>
            </a:extLst>
          </p:cNvPr>
          <p:cNvSpPr/>
          <p:nvPr/>
        </p:nvSpPr>
        <p:spPr>
          <a:xfrm>
            <a:off x="157980" y="1293534"/>
            <a:ext cx="48990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>
                <a:solidFill>
                  <a:srgbClr val="FF0000"/>
                </a:solidFill>
              </a:rPr>
              <a:t>Reconstrucción del camino más corto</a:t>
            </a:r>
          </a:p>
        </p:txBody>
      </p:sp>
    </p:spTree>
    <p:extLst>
      <p:ext uri="{BB962C8B-B14F-4D97-AF65-F5344CB8AC3E}">
        <p14:creationId xmlns:p14="http://schemas.microsoft.com/office/powerpoint/2010/main" val="3836223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Resolución con algoritmos puntuales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Google Shape;45;p9"/>
          <p:cNvSpPr txBox="1"/>
          <p:nvPr/>
        </p:nvSpPr>
        <p:spPr>
          <a:xfrm>
            <a:off x="316800" y="1433688"/>
            <a:ext cx="8510400" cy="3248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800" b="1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Comentarios adicionales: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Dijkstra puede resolver todos los caminos más cortos desde cualquier nodo.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tiene heurística.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acelerarlo, agregar heurística. </a:t>
            </a:r>
            <a:r>
              <a:rPr lang="es-AR" sz="2800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</a:t>
            </a:r>
            <a:r>
              <a:rPr lang="es-AR" sz="2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Algoritmo A*</a:t>
            </a:r>
            <a:br>
              <a:rPr lang="es-AR" sz="2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8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1686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Formalización del camino más corto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17DC5EFD-088A-4AE2-9C28-2C0A52E940F0}"/>
              </a:ext>
            </a:extLst>
          </p:cNvPr>
          <p:cNvSpPr/>
          <p:nvPr/>
        </p:nvSpPr>
        <p:spPr>
          <a:xfrm>
            <a:off x="1138022" y="2108597"/>
            <a:ext cx="722202" cy="7105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0900A64-2745-40ED-B5C2-223A965154C5}"/>
              </a:ext>
            </a:extLst>
          </p:cNvPr>
          <p:cNvSpPr/>
          <p:nvPr/>
        </p:nvSpPr>
        <p:spPr>
          <a:xfrm>
            <a:off x="4039446" y="3128804"/>
            <a:ext cx="722202" cy="710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C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3908366-4C9E-4EAC-8E3B-1E8E5BF364E5}"/>
              </a:ext>
            </a:extLst>
          </p:cNvPr>
          <p:cNvSpPr/>
          <p:nvPr/>
        </p:nvSpPr>
        <p:spPr>
          <a:xfrm>
            <a:off x="5280972" y="1254379"/>
            <a:ext cx="722202" cy="710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D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30BC8A3-D32E-4812-BE98-4E59B14EB0C4}"/>
              </a:ext>
            </a:extLst>
          </p:cNvPr>
          <p:cNvSpPr/>
          <p:nvPr/>
        </p:nvSpPr>
        <p:spPr>
          <a:xfrm>
            <a:off x="7366038" y="2108597"/>
            <a:ext cx="722202" cy="7105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4F17067-656B-41B1-8282-0C8A69A65045}"/>
              </a:ext>
            </a:extLst>
          </p:cNvPr>
          <p:cNvSpPr/>
          <p:nvPr/>
        </p:nvSpPr>
        <p:spPr>
          <a:xfrm>
            <a:off x="2971678" y="1254380"/>
            <a:ext cx="722202" cy="710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B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C125EB9E-5A24-435A-AEA8-1C2B99A6044E}"/>
              </a:ext>
            </a:extLst>
          </p:cNvPr>
          <p:cNvCxnSpPr>
            <a:cxnSpLocks/>
            <a:stCxn id="2" idx="7"/>
            <a:endCxn id="9" idx="2"/>
          </p:cNvCxnSpPr>
          <p:nvPr/>
        </p:nvCxnSpPr>
        <p:spPr>
          <a:xfrm flipV="1">
            <a:off x="1754460" y="1609657"/>
            <a:ext cx="1217218" cy="60299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BC004DF-CE72-48B7-BFFE-514DA4FBDF31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>
            <a:off x="1754460" y="2715092"/>
            <a:ext cx="2284986" cy="7689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0AF7C9F-2664-45CA-90FB-4C3FBC3CD7AC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693880" y="1609656"/>
            <a:ext cx="1587092" cy="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74B46CD-8F9D-4F95-AA57-C5DD69B75122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6003174" y="1609656"/>
            <a:ext cx="1468628" cy="60299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49E42EE-357D-4870-BF42-D78F612CE173}"/>
              </a:ext>
            </a:extLst>
          </p:cNvPr>
          <p:cNvCxnSpPr>
            <a:cxnSpLocks/>
            <a:stCxn id="6" idx="6"/>
            <a:endCxn id="8" idx="3"/>
          </p:cNvCxnSpPr>
          <p:nvPr/>
        </p:nvCxnSpPr>
        <p:spPr>
          <a:xfrm flipV="1">
            <a:off x="4761648" y="2715092"/>
            <a:ext cx="2710154" cy="7689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3FB005D7-7D57-4122-ADA9-5CC9C4A4C243}"/>
                  </a:ext>
                </a:extLst>
              </p:cNvPr>
              <p:cNvSpPr txBox="1"/>
              <p:nvPr/>
            </p:nvSpPr>
            <p:spPr>
              <a:xfrm rot="20035170">
                <a:off x="1925948" y="1593670"/>
                <a:ext cx="5043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𝑨𝑩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3FB005D7-7D57-4122-ADA9-5CC9C4A4C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35170">
                <a:off x="1925948" y="1593670"/>
                <a:ext cx="504369" cy="307777"/>
              </a:xfrm>
              <a:prstGeom prst="rect">
                <a:avLst/>
              </a:prstGeom>
              <a:blipFill>
                <a:blip r:embed="rId3"/>
                <a:stretch>
                  <a:fillRect l="-7216" r="-8247" b="-108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26CD5F69-3D07-4900-8BF8-81490B4E1A62}"/>
                  </a:ext>
                </a:extLst>
              </p:cNvPr>
              <p:cNvSpPr txBox="1"/>
              <p:nvPr/>
            </p:nvSpPr>
            <p:spPr>
              <a:xfrm rot="1117943">
                <a:off x="2640529" y="2720328"/>
                <a:ext cx="4867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𝑨𝑪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26CD5F69-3D07-4900-8BF8-81490B4E1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17943">
                <a:off x="2640529" y="2720328"/>
                <a:ext cx="486736" cy="307777"/>
              </a:xfrm>
              <a:prstGeom prst="rect">
                <a:avLst/>
              </a:prstGeom>
              <a:blipFill>
                <a:blip r:embed="rId4"/>
                <a:stretch>
                  <a:fillRect l="-11957" b="-1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F01125F8-87F6-4273-A0EB-BA498465C51B}"/>
                  </a:ext>
                </a:extLst>
              </p:cNvPr>
              <p:cNvSpPr txBox="1"/>
              <p:nvPr/>
            </p:nvSpPr>
            <p:spPr>
              <a:xfrm rot="20634092">
                <a:off x="5579196" y="2804197"/>
                <a:ext cx="4867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𝑪𝑬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F01125F8-87F6-4273-A0EB-BA498465C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34092">
                <a:off x="5579196" y="2804197"/>
                <a:ext cx="486736" cy="307777"/>
              </a:xfrm>
              <a:prstGeom prst="rect">
                <a:avLst/>
              </a:prstGeom>
              <a:blipFill>
                <a:blip r:embed="rId5"/>
                <a:stretch>
                  <a:fillRect l="-7609" r="-5435" b="-111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72B263DB-EA97-46B2-B4B8-C715E63A420D}"/>
                  </a:ext>
                </a:extLst>
              </p:cNvPr>
              <p:cNvSpPr txBox="1"/>
              <p:nvPr/>
            </p:nvSpPr>
            <p:spPr>
              <a:xfrm>
                <a:off x="4202406" y="1233347"/>
                <a:ext cx="51795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𝑩𝑫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72B263DB-EA97-46B2-B4B8-C715E63A4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406" y="1233347"/>
                <a:ext cx="517950" cy="307777"/>
              </a:xfrm>
              <a:prstGeom prst="rect">
                <a:avLst/>
              </a:prstGeom>
              <a:blipFill>
                <a:blip r:embed="rId6"/>
                <a:stretch>
                  <a:fillRect l="-10588" r="-4706" b="-1960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AA698F54-3B76-420D-85E9-B3F8AD9EB85D}"/>
                  </a:ext>
                </a:extLst>
              </p:cNvPr>
              <p:cNvSpPr txBox="1"/>
              <p:nvPr/>
            </p:nvSpPr>
            <p:spPr>
              <a:xfrm rot="1316458">
                <a:off x="6482841" y="1520295"/>
                <a:ext cx="5107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𝑫𝑬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AA698F54-3B76-420D-85E9-B3F8AD9EB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16458">
                <a:off x="6482841" y="1520295"/>
                <a:ext cx="510781" cy="307777"/>
              </a:xfrm>
              <a:prstGeom prst="rect">
                <a:avLst/>
              </a:prstGeom>
              <a:blipFill>
                <a:blip r:embed="rId7"/>
                <a:stretch>
                  <a:fillRect l="-11340" b="-1392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90A4D9D-EE9F-4F07-99E1-EDFEA96E6EBA}"/>
              </a:ext>
            </a:extLst>
          </p:cNvPr>
          <p:cNvCxnSpPr>
            <a:cxnSpLocks/>
            <a:stCxn id="9" idx="5"/>
            <a:endCxn id="6" idx="1"/>
          </p:cNvCxnSpPr>
          <p:nvPr/>
        </p:nvCxnSpPr>
        <p:spPr>
          <a:xfrm>
            <a:off x="3588116" y="1860875"/>
            <a:ext cx="557094" cy="137198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888D1411-ED8F-4A28-A72C-18BC5BE85A64}"/>
                  </a:ext>
                </a:extLst>
              </p:cNvPr>
              <p:cNvSpPr txBox="1"/>
              <p:nvPr/>
            </p:nvSpPr>
            <p:spPr>
              <a:xfrm rot="4003082">
                <a:off x="3790466" y="2293938"/>
                <a:ext cx="4979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𝑩𝑪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888D1411-ED8F-4A28-A72C-18BC5BE85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003082">
                <a:off x="3790466" y="2293938"/>
                <a:ext cx="497957" cy="307777"/>
              </a:xfrm>
              <a:prstGeom prst="rect">
                <a:avLst/>
              </a:prstGeom>
              <a:blipFill>
                <a:blip r:embed="rId8"/>
                <a:stretch>
                  <a:fillRect l="-11392" t="-7292" b="-625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FD09BDA6-2106-4DB2-A1AC-EF56A077D086}"/>
                  </a:ext>
                </a:extLst>
              </p:cNvPr>
              <p:cNvSpPr/>
              <p:nvPr/>
            </p:nvSpPr>
            <p:spPr>
              <a:xfrm>
                <a:off x="125285" y="3781260"/>
                <a:ext cx="686919" cy="513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500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s-AR" sz="2500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FD09BDA6-2106-4DB2-A1AC-EF56A077D0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85" y="3781260"/>
                <a:ext cx="686919" cy="513539"/>
              </a:xfrm>
              <a:prstGeom prst="rect">
                <a:avLst/>
              </a:prstGeom>
              <a:blipFill>
                <a:blip r:embed="rId9"/>
                <a:stretch>
                  <a:fillRect b="-1058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7F58A523-8405-4CAB-A551-C8693FA09940}"/>
              </a:ext>
            </a:extLst>
          </p:cNvPr>
          <p:cNvSpPr txBox="1"/>
          <p:nvPr/>
        </p:nvSpPr>
        <p:spPr>
          <a:xfrm>
            <a:off x="712386" y="3853364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/>
              <a:t>Variable de decisión binaria de ir por camino i =&gt; 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400ABD31-C88E-40E7-9CD7-E7939DDA7BE8}"/>
                  </a:ext>
                </a:extLst>
              </p:cNvPr>
              <p:cNvSpPr/>
              <p:nvPr/>
            </p:nvSpPr>
            <p:spPr>
              <a:xfrm>
                <a:off x="925215" y="4225714"/>
                <a:ext cx="3071097" cy="766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sz="2000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s-AR" sz="2000" dirty="0"/>
                  <a:t> = 0, no elijo el camino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sz="2000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s-AR" sz="2000" dirty="0"/>
                  <a:t> = 1, elijo el camino</a:t>
                </a:r>
              </a:p>
            </p:txBody>
          </p:sp>
        </mc:Choice>
        <mc:Fallback xmlns="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400ABD31-C88E-40E7-9CD7-E7939DDA7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15" y="4225714"/>
                <a:ext cx="3071097" cy="766107"/>
              </a:xfrm>
              <a:prstGeom prst="rect">
                <a:avLst/>
              </a:prstGeom>
              <a:blipFill>
                <a:blip r:embed="rId10"/>
                <a:stretch>
                  <a:fillRect t="-3968" r="-1389" b="-952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08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Formalización del camino más corto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2BD0102-5C90-4160-BB5D-500B0830867A}"/>
              </a:ext>
            </a:extLst>
          </p:cNvPr>
          <p:cNvGrpSpPr/>
          <p:nvPr/>
        </p:nvGrpSpPr>
        <p:grpSpPr>
          <a:xfrm>
            <a:off x="1434449" y="1776274"/>
            <a:ext cx="6662416" cy="2630648"/>
            <a:chOff x="4833952" y="1639010"/>
            <a:chExt cx="4062380" cy="1729002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0787E045-0935-40D6-A067-E138EFA6962C}"/>
                </a:ext>
              </a:extLst>
            </p:cNvPr>
            <p:cNvSpPr/>
            <p:nvPr/>
          </p:nvSpPr>
          <p:spPr>
            <a:xfrm>
              <a:off x="4833952" y="2210367"/>
              <a:ext cx="422125" cy="47526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ED84E78-6AEA-47B0-95AD-8516D0146BE7}"/>
                </a:ext>
              </a:extLst>
            </p:cNvPr>
            <p:cNvSpPr/>
            <p:nvPr/>
          </p:nvSpPr>
          <p:spPr>
            <a:xfrm>
              <a:off x="6529825" y="2892748"/>
              <a:ext cx="422125" cy="4752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/>
                <a:t>C</a:t>
              </a:r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8F6277BB-BA83-46E6-AEE3-5275B33CC572}"/>
                </a:ext>
              </a:extLst>
            </p:cNvPr>
            <p:cNvSpPr/>
            <p:nvPr/>
          </p:nvSpPr>
          <p:spPr>
            <a:xfrm>
              <a:off x="7255493" y="1639010"/>
              <a:ext cx="422125" cy="4752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/>
                <a:t>D</a:t>
              </a:r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47A97E73-7579-4ECB-AA74-149B6F4615F5}"/>
                </a:ext>
              </a:extLst>
            </p:cNvPr>
            <p:cNvSpPr/>
            <p:nvPr/>
          </p:nvSpPr>
          <p:spPr>
            <a:xfrm>
              <a:off x="8474207" y="2210367"/>
              <a:ext cx="422125" cy="47526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BDEE78E0-F82F-43E2-AD3E-CD50AD6E9304}"/>
                </a:ext>
              </a:extLst>
            </p:cNvPr>
            <p:cNvSpPr/>
            <p:nvPr/>
          </p:nvSpPr>
          <p:spPr>
            <a:xfrm>
              <a:off x="5905718" y="1639011"/>
              <a:ext cx="422125" cy="4752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000" b="1" dirty="0"/>
                <a:t>B</a:t>
              </a:r>
            </a:p>
          </p:txBody>
        </p:sp>
        <p:cxnSp>
          <p:nvCxnSpPr>
            <p:cNvPr id="55" name="Conector recto de flecha 54">
              <a:extLst>
                <a:ext uri="{FF2B5EF4-FFF2-40B4-BE49-F238E27FC236}">
                  <a16:creationId xmlns:a16="http://schemas.microsoft.com/office/drawing/2014/main" id="{6E8BEA81-9AFF-469B-B86E-6816D601917A}"/>
                </a:ext>
              </a:extLst>
            </p:cNvPr>
            <p:cNvCxnSpPr>
              <a:cxnSpLocks/>
              <a:stCxn id="50" idx="7"/>
              <a:endCxn id="54" idx="2"/>
            </p:cNvCxnSpPr>
            <p:nvPr/>
          </p:nvCxnSpPr>
          <p:spPr>
            <a:xfrm flipV="1">
              <a:off x="5194258" y="1876643"/>
              <a:ext cx="711460" cy="40332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CE7A3A0E-2616-4CEF-A579-DF22070E2601}"/>
                </a:ext>
              </a:extLst>
            </p:cNvPr>
            <p:cNvCxnSpPr>
              <a:cxnSpLocks/>
              <a:stCxn id="50" idx="5"/>
              <a:endCxn id="51" idx="2"/>
            </p:cNvCxnSpPr>
            <p:nvPr/>
          </p:nvCxnSpPr>
          <p:spPr>
            <a:xfrm>
              <a:off x="5194258" y="2616030"/>
              <a:ext cx="1335567" cy="514350"/>
            </a:xfrm>
            <a:prstGeom prst="straightConnector1">
              <a:avLst/>
            </a:prstGeom>
            <a:ln w="57150">
              <a:solidFill>
                <a:srgbClr val="00B0F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AFC7F07-38C6-4689-BA03-8803344326FC}"/>
                </a:ext>
              </a:extLst>
            </p:cNvPr>
            <p:cNvCxnSpPr>
              <a:cxnSpLocks/>
              <a:stCxn id="54" idx="6"/>
              <a:endCxn id="52" idx="2"/>
            </p:cNvCxnSpPr>
            <p:nvPr/>
          </p:nvCxnSpPr>
          <p:spPr>
            <a:xfrm flipV="1">
              <a:off x="6327843" y="1876642"/>
              <a:ext cx="927650" cy="1"/>
            </a:xfrm>
            <a:prstGeom prst="straightConnector1">
              <a:avLst/>
            </a:prstGeom>
            <a:ln w="57150">
              <a:solidFill>
                <a:srgbClr val="00B0F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AF5375B0-3CF0-4F80-8B67-7914C92A97C4}"/>
                </a:ext>
              </a:extLst>
            </p:cNvPr>
            <p:cNvCxnSpPr>
              <a:cxnSpLocks/>
              <a:stCxn id="52" idx="6"/>
              <a:endCxn id="53" idx="1"/>
            </p:cNvCxnSpPr>
            <p:nvPr/>
          </p:nvCxnSpPr>
          <p:spPr>
            <a:xfrm>
              <a:off x="7677618" y="1876642"/>
              <a:ext cx="858408" cy="403325"/>
            </a:xfrm>
            <a:prstGeom prst="straightConnector1">
              <a:avLst/>
            </a:prstGeom>
            <a:ln w="57150">
              <a:solidFill>
                <a:srgbClr val="00B0F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9549B7F2-2534-48E2-9280-E319EA554B33}"/>
                </a:ext>
              </a:extLst>
            </p:cNvPr>
            <p:cNvCxnSpPr>
              <a:cxnSpLocks/>
              <a:stCxn id="51" idx="6"/>
              <a:endCxn id="53" idx="3"/>
            </p:cNvCxnSpPr>
            <p:nvPr/>
          </p:nvCxnSpPr>
          <p:spPr>
            <a:xfrm flipV="1">
              <a:off x="6951950" y="2616030"/>
              <a:ext cx="1584076" cy="51435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>
              <a:extLst>
                <a:ext uri="{FF2B5EF4-FFF2-40B4-BE49-F238E27FC236}">
                  <a16:creationId xmlns:a16="http://schemas.microsoft.com/office/drawing/2014/main" id="{D75A91AA-55E2-41B9-94EC-09CFFD02CAEB}"/>
                </a:ext>
              </a:extLst>
            </p:cNvPr>
            <p:cNvCxnSpPr>
              <a:cxnSpLocks/>
              <a:stCxn id="54" idx="5"/>
              <a:endCxn id="51" idx="1"/>
            </p:cNvCxnSpPr>
            <p:nvPr/>
          </p:nvCxnSpPr>
          <p:spPr>
            <a:xfrm>
              <a:off x="6266024" y="2044674"/>
              <a:ext cx="325620" cy="91767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57809DB5-AAB7-4BC7-ACC1-7649DE11F929}"/>
              </a:ext>
            </a:extLst>
          </p:cNvPr>
          <p:cNvSpPr txBox="1"/>
          <p:nvPr/>
        </p:nvSpPr>
        <p:spPr>
          <a:xfrm>
            <a:off x="107245" y="1250549"/>
            <a:ext cx="1997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>
                <a:solidFill>
                  <a:srgbClr val="FF0000"/>
                </a:solidFill>
              </a:rPr>
              <a:t>Veamos un camino: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872D150F-CDC8-48E1-B467-E52471EA2641}"/>
                  </a:ext>
                </a:extLst>
              </p:cNvPr>
              <p:cNvSpPr/>
              <p:nvPr/>
            </p:nvSpPr>
            <p:spPr>
              <a:xfrm rot="19963280">
                <a:off x="1817780" y="2077375"/>
                <a:ext cx="119058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A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872D150F-CDC8-48E1-B467-E52471EA26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63280">
                <a:off x="1817780" y="2077375"/>
                <a:ext cx="119058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B5FD2666-8FA7-44CC-9175-29900270D156}"/>
                  </a:ext>
                </a:extLst>
              </p:cNvPr>
              <p:cNvSpPr/>
              <p:nvPr/>
            </p:nvSpPr>
            <p:spPr>
              <a:xfrm rot="1157560">
                <a:off x="2223905" y="3604301"/>
                <a:ext cx="11729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𝑨𝑪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B5FD2666-8FA7-44CC-9175-29900270D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57560">
                <a:off x="2223905" y="3604301"/>
                <a:ext cx="117295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3FFAA1EA-1B43-44FE-943E-A56149CF375F}"/>
                  </a:ext>
                </a:extLst>
              </p:cNvPr>
              <p:cNvSpPr/>
              <p:nvPr/>
            </p:nvSpPr>
            <p:spPr>
              <a:xfrm>
                <a:off x="4023619" y="2763104"/>
                <a:ext cx="11841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𝑩𝑪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A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3FFAA1EA-1B43-44FE-943E-A56149CF37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619" y="2763104"/>
                <a:ext cx="1184170" cy="40011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64B703D1-C08C-4B05-A2BF-35743CFE8C50}"/>
                  </a:ext>
                </a:extLst>
              </p:cNvPr>
              <p:cNvSpPr/>
              <p:nvPr/>
            </p:nvSpPr>
            <p:spPr>
              <a:xfrm rot="20549451">
                <a:off x="5444209" y="3260463"/>
                <a:ext cx="11729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𝑪𝑬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A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64B703D1-C08C-4B05-A2BF-35743CFE8C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49451">
                <a:off x="5444209" y="3260463"/>
                <a:ext cx="1172950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F249848B-D2BE-4B8B-885C-8E7683104F92}"/>
                  </a:ext>
                </a:extLst>
              </p:cNvPr>
              <p:cNvSpPr/>
              <p:nvPr/>
            </p:nvSpPr>
            <p:spPr>
              <a:xfrm rot="1408504">
                <a:off x="6226118" y="1989955"/>
                <a:ext cx="119699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𝑫𝑬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F249848B-D2BE-4B8B-885C-8E7683104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08504">
                <a:off x="6226118" y="1989955"/>
                <a:ext cx="1196994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ángulo 43">
                <a:extLst>
                  <a:ext uri="{FF2B5EF4-FFF2-40B4-BE49-F238E27FC236}">
                    <a16:creationId xmlns:a16="http://schemas.microsoft.com/office/drawing/2014/main" id="{584AAA1E-54A4-4D84-BBDB-0BE0E83AD0DF}"/>
                  </a:ext>
                </a:extLst>
              </p:cNvPr>
              <p:cNvSpPr/>
              <p:nvPr/>
            </p:nvSpPr>
            <p:spPr>
              <a:xfrm>
                <a:off x="3937464" y="1687927"/>
                <a:ext cx="120821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𝑩𝑫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4" name="Rectángulo 43">
                <a:extLst>
                  <a:ext uri="{FF2B5EF4-FFF2-40B4-BE49-F238E27FC236}">
                    <a16:creationId xmlns:a16="http://schemas.microsoft.com/office/drawing/2014/main" id="{584AAA1E-54A4-4D84-BBDB-0BE0E83AD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464" y="1687927"/>
                <a:ext cx="1208216" cy="400110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00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Formalización del camino más corto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0787E045-0935-40D6-A067-E138EFA6962C}"/>
              </a:ext>
            </a:extLst>
          </p:cNvPr>
          <p:cNvSpPr/>
          <p:nvPr/>
        </p:nvSpPr>
        <p:spPr>
          <a:xfrm>
            <a:off x="1434449" y="2645584"/>
            <a:ext cx="692297" cy="7231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9ED84E78-6AEA-47B0-95AD-8516D0146BE7}"/>
              </a:ext>
            </a:extLst>
          </p:cNvPr>
          <p:cNvSpPr/>
          <p:nvPr/>
        </p:nvSpPr>
        <p:spPr>
          <a:xfrm>
            <a:off x="4215728" y="3683816"/>
            <a:ext cx="692297" cy="723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C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8F6277BB-BA83-46E6-AEE3-5275B33CC572}"/>
              </a:ext>
            </a:extLst>
          </p:cNvPr>
          <p:cNvSpPr/>
          <p:nvPr/>
        </p:nvSpPr>
        <p:spPr>
          <a:xfrm>
            <a:off x="5405843" y="1776274"/>
            <a:ext cx="692297" cy="723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D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47A97E73-7579-4ECB-AA74-149B6F4615F5}"/>
              </a:ext>
            </a:extLst>
          </p:cNvPr>
          <p:cNvSpPr/>
          <p:nvPr/>
        </p:nvSpPr>
        <p:spPr>
          <a:xfrm>
            <a:off x="7404568" y="2645584"/>
            <a:ext cx="692297" cy="7231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BDEE78E0-F82F-43E2-AD3E-CD50AD6E9304}"/>
              </a:ext>
            </a:extLst>
          </p:cNvPr>
          <p:cNvSpPr/>
          <p:nvPr/>
        </p:nvSpPr>
        <p:spPr>
          <a:xfrm>
            <a:off x="3192175" y="1776276"/>
            <a:ext cx="692297" cy="723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B</a:t>
            </a: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E8BEA81-9AFF-469B-B86E-6816D601917A}"/>
              </a:ext>
            </a:extLst>
          </p:cNvPr>
          <p:cNvCxnSpPr>
            <a:cxnSpLocks/>
            <a:stCxn id="50" idx="7"/>
            <a:endCxn id="54" idx="2"/>
          </p:cNvCxnSpPr>
          <p:nvPr/>
        </p:nvCxnSpPr>
        <p:spPr>
          <a:xfrm flipV="1">
            <a:off x="2025361" y="2137829"/>
            <a:ext cx="1166814" cy="6136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9549B7F2-2534-48E2-9280-E319EA554B33}"/>
              </a:ext>
            </a:extLst>
          </p:cNvPr>
          <p:cNvCxnSpPr>
            <a:cxnSpLocks/>
            <a:stCxn id="51" idx="6"/>
            <a:endCxn id="53" idx="3"/>
          </p:cNvCxnSpPr>
          <p:nvPr/>
        </p:nvCxnSpPr>
        <p:spPr>
          <a:xfrm flipV="1">
            <a:off x="4908025" y="3262794"/>
            <a:ext cx="2597929" cy="78257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D75A91AA-55E2-41B9-94EC-09CFFD02CAEB}"/>
              </a:ext>
            </a:extLst>
          </p:cNvPr>
          <p:cNvCxnSpPr>
            <a:cxnSpLocks/>
            <a:stCxn id="54" idx="5"/>
            <a:endCxn id="51" idx="1"/>
          </p:cNvCxnSpPr>
          <p:nvPr/>
        </p:nvCxnSpPr>
        <p:spPr>
          <a:xfrm>
            <a:off x="3783087" y="2393485"/>
            <a:ext cx="534026" cy="139622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57809DB5-AAB7-4BC7-ACC1-7649DE11F929}"/>
              </a:ext>
            </a:extLst>
          </p:cNvPr>
          <p:cNvSpPr txBox="1"/>
          <p:nvPr/>
        </p:nvSpPr>
        <p:spPr>
          <a:xfrm>
            <a:off x="107245" y="1250549"/>
            <a:ext cx="3122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>
                <a:solidFill>
                  <a:srgbClr val="FF0000"/>
                </a:solidFill>
              </a:rPr>
              <a:t>Cálculo de distancia del camino: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1C08090D-3BCF-4CE5-8153-9322FE7D71A9}"/>
                  </a:ext>
                </a:extLst>
              </p:cNvPr>
              <p:cNvSpPr/>
              <p:nvPr/>
            </p:nvSpPr>
            <p:spPr>
              <a:xfrm>
                <a:off x="2367685" y="4449763"/>
                <a:ext cx="42463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500" b="1" i="1" smtClean="0">
                              <a:latin typeface="Cambria Math" panose="02040503050406030204" pitchFamily="18" charset="0"/>
                            </a:rPr>
                            <m:t>𝑻𝑶𝑻𝑨𝑳</m:t>
                          </m:r>
                        </m:sub>
                      </m:sSub>
                      <m:r>
                        <a:rPr lang="es-AR" sz="25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sub>
                      </m:sSub>
                      <m:r>
                        <a:rPr lang="es-AR" sz="25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sub>
                      </m:sSub>
                      <m:r>
                        <a:rPr lang="es-AR" sz="25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𝑪𝑬</m:t>
                          </m:r>
                        </m:sub>
                      </m:sSub>
                    </m:oMath>
                  </m:oMathPara>
                </a14:m>
                <a:endParaRPr lang="es-AR" sz="2500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1C08090D-3BCF-4CE5-8153-9322FE7D7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685" y="4449763"/>
                <a:ext cx="424635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61684D5A-A906-4CE7-8522-1CD8296B6905}"/>
                  </a:ext>
                </a:extLst>
              </p:cNvPr>
              <p:cNvSpPr txBox="1"/>
              <p:nvPr/>
            </p:nvSpPr>
            <p:spPr>
              <a:xfrm rot="20035170">
                <a:off x="2409662" y="2478111"/>
                <a:ext cx="5043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sub>
                      </m:sSub>
                    </m:oMath>
                  </m:oMathPara>
                </a14:m>
                <a:endParaRPr lang="es-A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61684D5A-A906-4CE7-8522-1CD8296B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35170">
                <a:off x="2409662" y="2478111"/>
                <a:ext cx="504369" cy="307777"/>
              </a:xfrm>
              <a:prstGeom prst="rect">
                <a:avLst/>
              </a:prstGeom>
              <a:blipFill>
                <a:blip r:embed="rId4"/>
                <a:stretch>
                  <a:fillRect l="-7216" r="-8247" b="-108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1889D058-E60F-493F-AB81-D16397D0325C}"/>
                  </a:ext>
                </a:extLst>
              </p:cNvPr>
              <p:cNvSpPr txBox="1"/>
              <p:nvPr/>
            </p:nvSpPr>
            <p:spPr>
              <a:xfrm rot="20634092">
                <a:off x="5952593" y="3659515"/>
                <a:ext cx="4867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𝑪𝑬</m:t>
                          </m:r>
                        </m:sub>
                      </m:sSub>
                    </m:oMath>
                  </m:oMathPara>
                </a14:m>
                <a:endParaRPr lang="es-AR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1889D058-E60F-493F-AB81-D16397D03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34092">
                <a:off x="5952593" y="3659515"/>
                <a:ext cx="486736" cy="307777"/>
              </a:xfrm>
              <a:prstGeom prst="rect">
                <a:avLst/>
              </a:prstGeom>
              <a:blipFill>
                <a:blip r:embed="rId5"/>
                <a:stretch>
                  <a:fillRect l="-8791" r="-6593" b="-1126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BBE2AFA-AF1A-489B-81EA-72277614A09A}"/>
                  </a:ext>
                </a:extLst>
              </p:cNvPr>
              <p:cNvSpPr txBox="1"/>
              <p:nvPr/>
            </p:nvSpPr>
            <p:spPr>
              <a:xfrm rot="4003082">
                <a:off x="3621446" y="2863712"/>
                <a:ext cx="4979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𝑩𝑪</m:t>
                          </m:r>
                        </m:sub>
                      </m:sSub>
                    </m:oMath>
                  </m:oMathPara>
                </a14:m>
                <a:endParaRPr lang="es-AR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BBE2AFA-AF1A-489B-81EA-72277614A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003082">
                <a:off x="3621446" y="2863712"/>
                <a:ext cx="497957" cy="307777"/>
              </a:xfrm>
              <a:prstGeom prst="rect">
                <a:avLst/>
              </a:prstGeom>
              <a:blipFill>
                <a:blip r:embed="rId6"/>
                <a:stretch>
                  <a:fillRect l="-11250" t="-7292" b="-729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FCD30560-460B-44E5-8160-2EE529BAEDE5}"/>
              </a:ext>
            </a:extLst>
          </p:cNvPr>
          <p:cNvCxnSpPr>
            <a:cxnSpLocks/>
          </p:cNvCxnSpPr>
          <p:nvPr/>
        </p:nvCxnSpPr>
        <p:spPr>
          <a:xfrm>
            <a:off x="2025361" y="3262794"/>
            <a:ext cx="2190367" cy="782575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6E76857-F54F-4027-91A1-A9ADC9D04AC5}"/>
              </a:ext>
            </a:extLst>
          </p:cNvPr>
          <p:cNvCxnSpPr>
            <a:cxnSpLocks/>
          </p:cNvCxnSpPr>
          <p:nvPr/>
        </p:nvCxnSpPr>
        <p:spPr>
          <a:xfrm flipV="1">
            <a:off x="3884472" y="2137827"/>
            <a:ext cx="1521372" cy="2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B544EE0-09EC-44DE-A963-2E6566D60008}"/>
              </a:ext>
            </a:extLst>
          </p:cNvPr>
          <p:cNvCxnSpPr>
            <a:cxnSpLocks/>
          </p:cNvCxnSpPr>
          <p:nvPr/>
        </p:nvCxnSpPr>
        <p:spPr>
          <a:xfrm>
            <a:off x="6098140" y="2137827"/>
            <a:ext cx="1407813" cy="613652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12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Formalización del camino más corto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57809DB5-AAB7-4BC7-ACC1-7649DE11F929}"/>
              </a:ext>
            </a:extLst>
          </p:cNvPr>
          <p:cNvSpPr txBox="1"/>
          <p:nvPr/>
        </p:nvSpPr>
        <p:spPr>
          <a:xfrm>
            <a:off x="107245" y="1250549"/>
            <a:ext cx="4831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>
                <a:solidFill>
                  <a:srgbClr val="FF0000"/>
                </a:solidFill>
              </a:rPr>
              <a:t>Generalización del cálculo de distancia del camino: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1C08090D-3BCF-4CE5-8153-9322FE7D71A9}"/>
                  </a:ext>
                </a:extLst>
              </p:cNvPr>
              <p:cNvSpPr/>
              <p:nvPr/>
            </p:nvSpPr>
            <p:spPr>
              <a:xfrm>
                <a:off x="1072455" y="4189356"/>
                <a:ext cx="7113101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𝑻𝑶𝑻𝑨𝑳</m:t>
                          </m:r>
                        </m:sub>
                      </m:sSub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sub>
                      </m:sSub>
                      <m:r>
                        <a:rPr lang="es-A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sub>
                      </m:sSub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𝑩𝑪</m:t>
                          </m:r>
                        </m:sub>
                      </m:sSub>
                      <m:r>
                        <a:rPr lang="es-A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𝑩𝑪</m:t>
                          </m:r>
                        </m:sub>
                      </m:sSub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𝑪𝑬</m:t>
                          </m:r>
                        </m:sub>
                      </m:sSub>
                      <m:r>
                        <a:rPr lang="es-A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𝑪𝑬</m:t>
                          </m:r>
                        </m:sub>
                      </m:sSub>
                      <m:r>
                        <a:rPr lang="es-A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s-AR" sz="28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5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𝑩𝑫</m:t>
                          </m:r>
                        </m:sub>
                      </m:sSub>
                      <m:r>
                        <a:rPr lang="es-AR" sz="25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𝑩𝑫</m:t>
                          </m:r>
                        </m:sub>
                      </m:sSub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5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𝑨𝑪</m:t>
                          </m:r>
                        </m:sub>
                      </m:sSub>
                      <m:r>
                        <a:rPr lang="es-AR" sz="25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𝑨𝑪</m:t>
                          </m:r>
                        </m:sub>
                      </m:sSub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5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𝑫𝑬</m:t>
                          </m:r>
                        </m:sub>
                      </m:sSub>
                      <m:r>
                        <a:rPr lang="es-AR" sz="25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𝑫𝑬</m:t>
                          </m:r>
                        </m:sub>
                      </m:sSub>
                    </m:oMath>
                  </m:oMathPara>
                </a14:m>
                <a:endParaRPr lang="es-AR" sz="2500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1C08090D-3BCF-4CE5-8153-9322FE7D7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55" y="4189356"/>
                <a:ext cx="7113101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o 3">
            <a:extLst>
              <a:ext uri="{FF2B5EF4-FFF2-40B4-BE49-F238E27FC236}">
                <a16:creationId xmlns:a16="http://schemas.microsoft.com/office/drawing/2014/main" id="{4CCF2ACC-461F-44FC-BD17-909E6D29800B}"/>
              </a:ext>
            </a:extLst>
          </p:cNvPr>
          <p:cNvGrpSpPr/>
          <p:nvPr/>
        </p:nvGrpSpPr>
        <p:grpSpPr>
          <a:xfrm>
            <a:off x="1668730" y="1572756"/>
            <a:ext cx="6199626" cy="2609777"/>
            <a:chOff x="1434449" y="1687927"/>
            <a:chExt cx="6662416" cy="2718995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D2BD0102-5C90-4160-BB5D-500B0830867A}"/>
                </a:ext>
              </a:extLst>
            </p:cNvPr>
            <p:cNvGrpSpPr/>
            <p:nvPr/>
          </p:nvGrpSpPr>
          <p:grpSpPr>
            <a:xfrm>
              <a:off x="1434449" y="1776274"/>
              <a:ext cx="6662416" cy="2630648"/>
              <a:chOff x="4833952" y="1639010"/>
              <a:chExt cx="4062380" cy="1729002"/>
            </a:xfrm>
          </p:grpSpPr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0787E045-0935-40D6-A067-E138EFA6962C}"/>
                  </a:ext>
                </a:extLst>
              </p:cNvPr>
              <p:cNvSpPr/>
              <p:nvPr/>
            </p:nvSpPr>
            <p:spPr>
              <a:xfrm>
                <a:off x="4833952" y="2210367"/>
                <a:ext cx="422125" cy="47526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000" b="1" dirty="0">
                    <a:solidFill>
                      <a:sysClr val="windowText" lastClr="000000"/>
                    </a:solidFill>
                  </a:rPr>
                  <a:t>A</a:t>
                </a:r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9ED84E78-6AEA-47B0-95AD-8516D0146BE7}"/>
                  </a:ext>
                </a:extLst>
              </p:cNvPr>
              <p:cNvSpPr/>
              <p:nvPr/>
            </p:nvSpPr>
            <p:spPr>
              <a:xfrm>
                <a:off x="6529825" y="2892748"/>
                <a:ext cx="422125" cy="4752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000" b="1" dirty="0"/>
                  <a:t>C</a:t>
                </a:r>
              </a:p>
            </p:txBody>
          </p: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8F6277BB-BA83-46E6-AEE3-5275B33CC572}"/>
                  </a:ext>
                </a:extLst>
              </p:cNvPr>
              <p:cNvSpPr/>
              <p:nvPr/>
            </p:nvSpPr>
            <p:spPr>
              <a:xfrm>
                <a:off x="7255493" y="1639010"/>
                <a:ext cx="422125" cy="4752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000" b="1" dirty="0"/>
                  <a:t>D</a:t>
                </a:r>
              </a:p>
            </p:txBody>
          </p:sp>
          <p:sp>
            <p:nvSpPr>
              <p:cNvPr id="53" name="Elipse 52">
                <a:extLst>
                  <a:ext uri="{FF2B5EF4-FFF2-40B4-BE49-F238E27FC236}">
                    <a16:creationId xmlns:a16="http://schemas.microsoft.com/office/drawing/2014/main" id="{47A97E73-7579-4ECB-AA74-149B6F4615F5}"/>
                  </a:ext>
                </a:extLst>
              </p:cNvPr>
              <p:cNvSpPr/>
              <p:nvPr/>
            </p:nvSpPr>
            <p:spPr>
              <a:xfrm>
                <a:off x="8474207" y="2210367"/>
                <a:ext cx="422125" cy="47526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000" b="1" dirty="0">
                    <a:solidFill>
                      <a:sysClr val="windowText" lastClr="000000"/>
                    </a:solidFill>
                  </a:rPr>
                  <a:t>E</a:t>
                </a:r>
              </a:p>
            </p:txBody>
          </p:sp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BDEE78E0-F82F-43E2-AD3E-CD50AD6E9304}"/>
                  </a:ext>
                </a:extLst>
              </p:cNvPr>
              <p:cNvSpPr/>
              <p:nvPr/>
            </p:nvSpPr>
            <p:spPr>
              <a:xfrm>
                <a:off x="5905718" y="1639011"/>
                <a:ext cx="422125" cy="4752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000" b="1" dirty="0"/>
                  <a:t>B</a:t>
                </a:r>
              </a:p>
            </p:txBody>
          </p:sp>
          <p:cxnSp>
            <p:nvCxnSpPr>
              <p:cNvPr id="55" name="Conector recto de flecha 54">
                <a:extLst>
                  <a:ext uri="{FF2B5EF4-FFF2-40B4-BE49-F238E27FC236}">
                    <a16:creationId xmlns:a16="http://schemas.microsoft.com/office/drawing/2014/main" id="{6E8BEA81-9AFF-469B-B86E-6816D601917A}"/>
                  </a:ext>
                </a:extLst>
              </p:cNvPr>
              <p:cNvCxnSpPr>
                <a:cxnSpLocks/>
                <a:stCxn id="50" idx="7"/>
                <a:endCxn id="54" idx="2"/>
              </p:cNvCxnSpPr>
              <p:nvPr/>
            </p:nvCxnSpPr>
            <p:spPr>
              <a:xfrm flipV="1">
                <a:off x="5194258" y="1876643"/>
                <a:ext cx="711460" cy="403324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de flecha 55">
                <a:extLst>
                  <a:ext uri="{FF2B5EF4-FFF2-40B4-BE49-F238E27FC236}">
                    <a16:creationId xmlns:a16="http://schemas.microsoft.com/office/drawing/2014/main" id="{CE7A3A0E-2616-4CEF-A579-DF22070E2601}"/>
                  </a:ext>
                </a:extLst>
              </p:cNvPr>
              <p:cNvCxnSpPr>
                <a:cxnSpLocks/>
                <a:stCxn id="50" idx="5"/>
                <a:endCxn id="51" idx="2"/>
              </p:cNvCxnSpPr>
              <p:nvPr/>
            </p:nvCxnSpPr>
            <p:spPr>
              <a:xfrm>
                <a:off x="5194258" y="2616030"/>
                <a:ext cx="1335567" cy="514350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de flecha 56">
                <a:extLst>
                  <a:ext uri="{FF2B5EF4-FFF2-40B4-BE49-F238E27FC236}">
                    <a16:creationId xmlns:a16="http://schemas.microsoft.com/office/drawing/2014/main" id="{7AFC7F07-38C6-4689-BA03-8803344326FC}"/>
                  </a:ext>
                </a:extLst>
              </p:cNvPr>
              <p:cNvCxnSpPr>
                <a:cxnSpLocks/>
                <a:stCxn id="54" idx="6"/>
                <a:endCxn id="52" idx="2"/>
              </p:cNvCxnSpPr>
              <p:nvPr/>
            </p:nvCxnSpPr>
            <p:spPr>
              <a:xfrm flipV="1">
                <a:off x="6327843" y="1876642"/>
                <a:ext cx="927650" cy="1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de flecha 57">
                <a:extLst>
                  <a:ext uri="{FF2B5EF4-FFF2-40B4-BE49-F238E27FC236}">
                    <a16:creationId xmlns:a16="http://schemas.microsoft.com/office/drawing/2014/main" id="{AF5375B0-3CF0-4F80-8B67-7914C92A97C4}"/>
                  </a:ext>
                </a:extLst>
              </p:cNvPr>
              <p:cNvCxnSpPr>
                <a:cxnSpLocks/>
                <a:stCxn id="52" idx="6"/>
                <a:endCxn id="53" idx="1"/>
              </p:cNvCxnSpPr>
              <p:nvPr/>
            </p:nvCxnSpPr>
            <p:spPr>
              <a:xfrm>
                <a:off x="7677618" y="1876642"/>
                <a:ext cx="858408" cy="403325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cto de flecha 58">
                <a:extLst>
                  <a:ext uri="{FF2B5EF4-FFF2-40B4-BE49-F238E27FC236}">
                    <a16:creationId xmlns:a16="http://schemas.microsoft.com/office/drawing/2014/main" id="{9549B7F2-2534-48E2-9280-E319EA554B33}"/>
                  </a:ext>
                </a:extLst>
              </p:cNvPr>
              <p:cNvCxnSpPr>
                <a:cxnSpLocks/>
                <a:stCxn id="51" idx="6"/>
                <a:endCxn id="53" idx="3"/>
              </p:cNvCxnSpPr>
              <p:nvPr/>
            </p:nvCxnSpPr>
            <p:spPr>
              <a:xfrm flipV="1">
                <a:off x="6951950" y="2616030"/>
                <a:ext cx="1584076" cy="51435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cto de flecha 64">
                <a:extLst>
                  <a:ext uri="{FF2B5EF4-FFF2-40B4-BE49-F238E27FC236}">
                    <a16:creationId xmlns:a16="http://schemas.microsoft.com/office/drawing/2014/main" id="{D75A91AA-55E2-41B9-94EC-09CFFD02CAEB}"/>
                  </a:ext>
                </a:extLst>
              </p:cNvPr>
              <p:cNvCxnSpPr>
                <a:cxnSpLocks/>
                <a:stCxn id="54" idx="5"/>
                <a:endCxn id="51" idx="1"/>
              </p:cNvCxnSpPr>
              <p:nvPr/>
            </p:nvCxnSpPr>
            <p:spPr>
              <a:xfrm>
                <a:off x="6266024" y="2044674"/>
                <a:ext cx="325620" cy="917674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ángulo 2">
                  <a:extLst>
                    <a:ext uri="{FF2B5EF4-FFF2-40B4-BE49-F238E27FC236}">
                      <a16:creationId xmlns:a16="http://schemas.microsoft.com/office/drawing/2014/main" id="{872D150F-CDC8-48E1-B467-E52471EA2641}"/>
                    </a:ext>
                  </a:extLst>
                </p:cNvPr>
                <p:cNvSpPr/>
                <p:nvPr/>
              </p:nvSpPr>
              <p:spPr>
                <a:xfrm rot="19963280">
                  <a:off x="1817780" y="2077375"/>
                  <a:ext cx="119058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𝑨𝑩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s-AR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ángulo 2">
                  <a:extLst>
                    <a:ext uri="{FF2B5EF4-FFF2-40B4-BE49-F238E27FC236}">
                      <a16:creationId xmlns:a16="http://schemas.microsoft.com/office/drawing/2014/main" id="{872D150F-CDC8-48E1-B467-E52471EA26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63280">
                  <a:off x="1817780" y="2077375"/>
                  <a:ext cx="1190582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ángulo 38">
                  <a:extLst>
                    <a:ext uri="{FF2B5EF4-FFF2-40B4-BE49-F238E27FC236}">
                      <a16:creationId xmlns:a16="http://schemas.microsoft.com/office/drawing/2014/main" id="{B5FD2666-8FA7-44CC-9175-29900270D156}"/>
                    </a:ext>
                  </a:extLst>
                </p:cNvPr>
                <p:cNvSpPr/>
                <p:nvPr/>
              </p:nvSpPr>
              <p:spPr>
                <a:xfrm rot="1157560">
                  <a:off x="2223905" y="3604301"/>
                  <a:ext cx="117295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0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𝑨𝑪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s-AR" sz="20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ectángulo 38">
                  <a:extLst>
                    <a:ext uri="{FF2B5EF4-FFF2-40B4-BE49-F238E27FC236}">
                      <a16:creationId xmlns:a16="http://schemas.microsoft.com/office/drawing/2014/main" id="{B5FD2666-8FA7-44CC-9175-29900270D1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157560">
                  <a:off x="2223905" y="3604301"/>
                  <a:ext cx="1172950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ángulo 39">
                  <a:extLst>
                    <a:ext uri="{FF2B5EF4-FFF2-40B4-BE49-F238E27FC236}">
                      <a16:creationId xmlns:a16="http://schemas.microsoft.com/office/drawing/2014/main" id="{3FFAA1EA-1B43-44FE-943E-A56149CF375F}"/>
                    </a:ext>
                  </a:extLst>
                </p:cNvPr>
                <p:cNvSpPr/>
                <p:nvPr/>
              </p:nvSpPr>
              <p:spPr>
                <a:xfrm>
                  <a:off x="4023619" y="2763104"/>
                  <a:ext cx="118417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𝑩𝑪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s-AR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ángulo 39">
                  <a:extLst>
                    <a:ext uri="{FF2B5EF4-FFF2-40B4-BE49-F238E27FC236}">
                      <a16:creationId xmlns:a16="http://schemas.microsoft.com/office/drawing/2014/main" id="{3FFAA1EA-1B43-44FE-943E-A56149CF37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3619" y="2763104"/>
                  <a:ext cx="1184170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ángulo 40">
                  <a:extLst>
                    <a:ext uri="{FF2B5EF4-FFF2-40B4-BE49-F238E27FC236}">
                      <a16:creationId xmlns:a16="http://schemas.microsoft.com/office/drawing/2014/main" id="{64B703D1-C08C-4B05-A2BF-35743CFE8C50}"/>
                    </a:ext>
                  </a:extLst>
                </p:cNvPr>
                <p:cNvSpPr/>
                <p:nvPr/>
              </p:nvSpPr>
              <p:spPr>
                <a:xfrm rot="20549451">
                  <a:off x="5444209" y="3260463"/>
                  <a:ext cx="117295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𝑪𝑬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s-AR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Rectángulo 40">
                  <a:extLst>
                    <a:ext uri="{FF2B5EF4-FFF2-40B4-BE49-F238E27FC236}">
                      <a16:creationId xmlns:a16="http://schemas.microsoft.com/office/drawing/2014/main" id="{64B703D1-C08C-4B05-A2BF-35743CFE8C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549451">
                  <a:off x="5444209" y="3260463"/>
                  <a:ext cx="1172950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ángulo 41">
                  <a:extLst>
                    <a:ext uri="{FF2B5EF4-FFF2-40B4-BE49-F238E27FC236}">
                      <a16:creationId xmlns:a16="http://schemas.microsoft.com/office/drawing/2014/main" id="{F249848B-D2BE-4B8B-885C-8E7683104F92}"/>
                    </a:ext>
                  </a:extLst>
                </p:cNvPr>
                <p:cNvSpPr/>
                <p:nvPr/>
              </p:nvSpPr>
              <p:spPr>
                <a:xfrm rot="1408504">
                  <a:off x="6226118" y="1989955"/>
                  <a:ext cx="119699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0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𝑫𝑬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s-AR" sz="20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ángulo 41">
                  <a:extLst>
                    <a:ext uri="{FF2B5EF4-FFF2-40B4-BE49-F238E27FC236}">
                      <a16:creationId xmlns:a16="http://schemas.microsoft.com/office/drawing/2014/main" id="{F249848B-D2BE-4B8B-885C-8E7683104F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08504">
                  <a:off x="6226118" y="1989955"/>
                  <a:ext cx="1196994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ángulo 43">
                  <a:extLst>
                    <a:ext uri="{FF2B5EF4-FFF2-40B4-BE49-F238E27FC236}">
                      <a16:creationId xmlns:a16="http://schemas.microsoft.com/office/drawing/2014/main" id="{584AAA1E-54A4-4D84-BBDB-0BE0E83AD0DF}"/>
                    </a:ext>
                  </a:extLst>
                </p:cNvPr>
                <p:cNvSpPr/>
                <p:nvPr/>
              </p:nvSpPr>
              <p:spPr>
                <a:xfrm>
                  <a:off x="3937464" y="1687927"/>
                  <a:ext cx="120821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0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𝑩𝑫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s-AR" sz="20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ángulo 43">
                  <a:extLst>
                    <a:ext uri="{FF2B5EF4-FFF2-40B4-BE49-F238E27FC236}">
                      <a16:creationId xmlns:a16="http://schemas.microsoft.com/office/drawing/2014/main" id="{584AAA1E-54A4-4D84-BBDB-0BE0E83AD0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7464" y="1687927"/>
                  <a:ext cx="1208216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7937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>
                  <a:extLst>
                    <a:ext uri="{FF2B5EF4-FFF2-40B4-BE49-F238E27FC236}">
                      <a16:creationId xmlns:a16="http://schemas.microsoft.com/office/drawing/2014/main" id="{61684D5A-A906-4CE7-8522-1CD8296B6905}"/>
                    </a:ext>
                  </a:extLst>
                </p:cNvPr>
                <p:cNvSpPr txBox="1"/>
                <p:nvPr/>
              </p:nvSpPr>
              <p:spPr>
                <a:xfrm rot="20035170">
                  <a:off x="2409662" y="2478111"/>
                  <a:ext cx="5043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𝑨𝑩</m:t>
                            </m:r>
                          </m:sub>
                        </m:sSub>
                      </m:oMath>
                    </m:oMathPara>
                  </a14:m>
                  <a:endParaRPr lang="es-AR" sz="2000" b="1" dirty="0"/>
                </a:p>
              </p:txBody>
            </p:sp>
          </mc:Choice>
          <mc:Fallback xmlns="">
            <p:sp>
              <p:nvSpPr>
                <p:cNvPr id="23" name="CuadroTexto 22">
                  <a:extLst>
                    <a:ext uri="{FF2B5EF4-FFF2-40B4-BE49-F238E27FC236}">
                      <a16:creationId xmlns:a16="http://schemas.microsoft.com/office/drawing/2014/main" id="{61684D5A-A906-4CE7-8522-1CD8296B69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35170">
                  <a:off x="2409662" y="2478111"/>
                  <a:ext cx="504369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9783" r="-11957" b="-15190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>
                  <a:extLst>
                    <a:ext uri="{FF2B5EF4-FFF2-40B4-BE49-F238E27FC236}">
                      <a16:creationId xmlns:a16="http://schemas.microsoft.com/office/drawing/2014/main" id="{4056CEEA-B605-41CD-AAB5-FA8A77239C2C}"/>
                    </a:ext>
                  </a:extLst>
                </p:cNvPr>
                <p:cNvSpPr txBox="1"/>
                <p:nvPr/>
              </p:nvSpPr>
              <p:spPr>
                <a:xfrm rot="1117943">
                  <a:off x="2803031" y="3215876"/>
                  <a:ext cx="4867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𝑨𝑪</m:t>
                            </m:r>
                          </m:sub>
                        </m:sSub>
                      </m:oMath>
                    </m:oMathPara>
                  </a14:m>
                  <a:endParaRPr lang="es-AR" sz="2000" b="1" dirty="0"/>
                </a:p>
              </p:txBody>
            </p:sp>
          </mc:Choice>
          <mc:Fallback xmlns="">
            <p:sp>
              <p:nvSpPr>
                <p:cNvPr id="24" name="CuadroTexto 23">
                  <a:extLst>
                    <a:ext uri="{FF2B5EF4-FFF2-40B4-BE49-F238E27FC236}">
                      <a16:creationId xmlns:a16="http://schemas.microsoft.com/office/drawing/2014/main" id="{4056CEEA-B605-41CD-AAB5-FA8A77239C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117943">
                  <a:off x="2803031" y="3215876"/>
                  <a:ext cx="486736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14943" b="-19718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1889D058-E60F-493F-AB81-D16397D0325C}"/>
                    </a:ext>
                  </a:extLst>
                </p:cNvPr>
                <p:cNvSpPr txBox="1"/>
                <p:nvPr/>
              </p:nvSpPr>
              <p:spPr>
                <a:xfrm rot="20634092">
                  <a:off x="5952593" y="3659515"/>
                  <a:ext cx="4867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𝑪𝑬</m:t>
                            </m:r>
                          </m:sub>
                        </m:sSub>
                      </m:oMath>
                    </m:oMathPara>
                  </a14:m>
                  <a:endParaRPr lang="es-AR" sz="2000" b="1" dirty="0"/>
                </a:p>
              </p:txBody>
            </p:sp>
          </mc:Choice>
          <mc:Fallback xmlns=""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1889D058-E60F-493F-AB81-D16397D032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34092">
                  <a:off x="5952593" y="3659515"/>
                  <a:ext cx="486736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2941" r="-10588" b="-14706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8C447A23-A3B9-4E69-A642-46D439FF695A}"/>
                    </a:ext>
                  </a:extLst>
                </p:cNvPr>
                <p:cNvSpPr txBox="1"/>
                <p:nvPr/>
              </p:nvSpPr>
              <p:spPr>
                <a:xfrm>
                  <a:off x="4302901" y="2142689"/>
                  <a:ext cx="51795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𝑩𝑫</m:t>
                            </m:r>
                          </m:sub>
                        </m:sSub>
                      </m:oMath>
                    </m:oMathPara>
                  </a14:m>
                  <a:endParaRPr lang="es-AR" sz="2000" b="1" dirty="0"/>
                </a:p>
              </p:txBody>
            </p:sp>
          </mc:Choice>
          <mc:Fallback xmlns=""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8C447A23-A3B9-4E69-A642-46D439FF69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901" y="2142689"/>
                  <a:ext cx="517950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16456" r="-8861" b="-27083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>
                  <a:extLst>
                    <a:ext uri="{FF2B5EF4-FFF2-40B4-BE49-F238E27FC236}">
                      <a16:creationId xmlns:a16="http://schemas.microsoft.com/office/drawing/2014/main" id="{681EDDD0-CBDF-4D86-9731-5DA236B2AD88}"/>
                    </a:ext>
                  </a:extLst>
                </p:cNvPr>
                <p:cNvSpPr txBox="1"/>
                <p:nvPr/>
              </p:nvSpPr>
              <p:spPr>
                <a:xfrm rot="1316458">
                  <a:off x="6335521" y="2376915"/>
                  <a:ext cx="51078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𝑫𝑬</m:t>
                            </m:r>
                          </m:sub>
                        </m:sSub>
                      </m:oMath>
                    </m:oMathPara>
                  </a14:m>
                  <a:endParaRPr lang="es-AR" sz="2000" b="1" dirty="0"/>
                </a:p>
              </p:txBody>
            </p:sp>
          </mc:Choice>
          <mc:Fallback xmlns="">
            <p:sp>
              <p:nvSpPr>
                <p:cNvPr id="27" name="CuadroTexto 26">
                  <a:extLst>
                    <a:ext uri="{FF2B5EF4-FFF2-40B4-BE49-F238E27FC236}">
                      <a16:creationId xmlns:a16="http://schemas.microsoft.com/office/drawing/2014/main" id="{681EDDD0-CBDF-4D86-9731-5DA236B2AD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16458">
                  <a:off x="6335521" y="2376915"/>
                  <a:ext cx="510781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5217" t="-1333" b="-17333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>
                  <a:extLst>
                    <a:ext uri="{FF2B5EF4-FFF2-40B4-BE49-F238E27FC236}">
                      <a16:creationId xmlns:a16="http://schemas.microsoft.com/office/drawing/2014/main" id="{5BBE2AFA-AF1A-489B-81EA-72277614A09A}"/>
                    </a:ext>
                  </a:extLst>
                </p:cNvPr>
                <p:cNvSpPr txBox="1"/>
                <p:nvPr/>
              </p:nvSpPr>
              <p:spPr>
                <a:xfrm rot="4003082">
                  <a:off x="3621446" y="2863712"/>
                  <a:ext cx="49795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s-AR" sz="2000" b="1" i="1" smtClean="0">
                                <a:latin typeface="Cambria Math" panose="02040503050406030204" pitchFamily="18" charset="0"/>
                              </a:rPr>
                              <m:t>𝑩𝑪</m:t>
                            </m:r>
                          </m:sub>
                        </m:sSub>
                      </m:oMath>
                    </m:oMathPara>
                  </a14:m>
                  <a:endParaRPr lang="es-AR" sz="2000" b="1" dirty="0"/>
                </a:p>
              </p:txBody>
            </p:sp>
          </mc:Choice>
          <mc:Fallback xmlns="">
            <p:sp>
              <p:nvSpPr>
                <p:cNvPr id="28" name="CuadroTexto 27">
                  <a:extLst>
                    <a:ext uri="{FF2B5EF4-FFF2-40B4-BE49-F238E27FC236}">
                      <a16:creationId xmlns:a16="http://schemas.microsoft.com/office/drawing/2014/main" id="{5BBE2AFA-AF1A-489B-81EA-72277614A0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003082">
                  <a:off x="3621446" y="2863712"/>
                  <a:ext cx="497957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17333" t="-9890" b="-9890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04859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Formalización del camino más corto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57809DB5-AAB7-4BC7-ACC1-7649DE11F929}"/>
              </a:ext>
            </a:extLst>
          </p:cNvPr>
          <p:cNvSpPr txBox="1"/>
          <p:nvPr/>
        </p:nvSpPr>
        <p:spPr>
          <a:xfrm>
            <a:off x="107245" y="1250549"/>
            <a:ext cx="4831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>
                <a:solidFill>
                  <a:srgbClr val="FF0000"/>
                </a:solidFill>
              </a:rPr>
              <a:t>Generalización del cálculo de distancia del camino: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1C08090D-3BCF-4CE5-8153-9322FE7D71A9}"/>
                  </a:ext>
                </a:extLst>
              </p:cNvPr>
              <p:cNvSpPr/>
              <p:nvPr/>
            </p:nvSpPr>
            <p:spPr>
              <a:xfrm>
                <a:off x="1100678" y="1909000"/>
                <a:ext cx="7113101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𝑻𝑶𝑻𝑨𝑳</m:t>
                          </m:r>
                        </m:sub>
                      </m:sSub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sub>
                      </m:sSub>
                      <m:r>
                        <a:rPr lang="es-A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sub>
                      </m:sSub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𝑩𝑪</m:t>
                          </m:r>
                        </m:sub>
                      </m:sSub>
                      <m:r>
                        <a:rPr lang="es-A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𝑩𝑪</m:t>
                          </m:r>
                        </m:sub>
                      </m:sSub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𝑪𝑬</m:t>
                          </m:r>
                        </m:sub>
                      </m:sSub>
                      <m:r>
                        <a:rPr lang="es-A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𝑪𝑬</m:t>
                          </m:r>
                        </m:sub>
                      </m:sSub>
                      <m:r>
                        <a:rPr lang="es-A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s-AR" sz="28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5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𝑩𝑫</m:t>
                          </m:r>
                        </m:sub>
                      </m:sSub>
                      <m:r>
                        <a:rPr lang="es-AR" sz="25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𝑩𝑫</m:t>
                          </m:r>
                        </m:sub>
                      </m:sSub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5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𝑨𝑪</m:t>
                          </m:r>
                        </m:sub>
                      </m:sSub>
                      <m:r>
                        <a:rPr lang="es-AR" sz="25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𝑨𝑪</m:t>
                          </m:r>
                        </m:sub>
                      </m:sSub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5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𝑫𝑬</m:t>
                          </m:r>
                        </m:sub>
                      </m:sSub>
                      <m:r>
                        <a:rPr lang="es-AR" sz="25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𝑫𝑬</m:t>
                          </m:r>
                        </m:sub>
                      </m:sSub>
                    </m:oMath>
                  </m:oMathPara>
                </a14:m>
                <a:endParaRPr lang="es-AR" sz="2500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1C08090D-3BCF-4CE5-8153-9322FE7D7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8" y="1909000"/>
                <a:ext cx="7113101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DA1A3658-4D08-45EC-BFAC-A96B0EDB63E9}"/>
              </a:ext>
            </a:extLst>
          </p:cNvPr>
          <p:cNvSpPr txBox="1"/>
          <p:nvPr/>
        </p:nvSpPr>
        <p:spPr>
          <a:xfrm>
            <a:off x="2850444" y="18288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7C4FCBE-28D1-465A-B494-0E5E701D8AD2}"/>
              </a:ext>
            </a:extLst>
          </p:cNvPr>
          <p:cNvSpPr txBox="1"/>
          <p:nvPr/>
        </p:nvSpPr>
        <p:spPr>
          <a:xfrm>
            <a:off x="4515202" y="17762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53B06E5-32F2-430B-AF7A-B07ABBA02120}"/>
              </a:ext>
            </a:extLst>
          </p:cNvPr>
          <p:cNvSpPr txBox="1"/>
          <p:nvPr/>
        </p:nvSpPr>
        <p:spPr>
          <a:xfrm>
            <a:off x="6316133" y="17551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E86266C-B672-4336-88F3-3A311FF9231B}"/>
              </a:ext>
            </a:extLst>
          </p:cNvPr>
          <p:cNvSpPr txBox="1"/>
          <p:nvPr/>
        </p:nvSpPr>
        <p:spPr>
          <a:xfrm>
            <a:off x="2336799" y="28419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highlight>
                  <a:srgbClr val="FFFF00"/>
                </a:highlight>
              </a:rPr>
              <a:t>0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943097A-3D6A-4324-A8F7-738F9A3CFD1A}"/>
              </a:ext>
            </a:extLst>
          </p:cNvPr>
          <p:cNvSpPr txBox="1"/>
          <p:nvPr/>
        </p:nvSpPr>
        <p:spPr>
          <a:xfrm>
            <a:off x="4103510" y="28419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highlight>
                  <a:srgbClr val="FFFF00"/>
                </a:highlight>
              </a:rPr>
              <a:t>0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303B2C4-708B-455E-B8D9-B78FDFB1977B}"/>
              </a:ext>
            </a:extLst>
          </p:cNvPr>
          <p:cNvSpPr txBox="1"/>
          <p:nvPr/>
        </p:nvSpPr>
        <p:spPr>
          <a:xfrm>
            <a:off x="5926666" y="28419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highlight>
                  <a:srgbClr val="FFFF00"/>
                </a:highlight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1894B5DF-AD8B-4895-AEA5-A69B9129E444}"/>
                  </a:ext>
                </a:extLst>
              </p:cNvPr>
              <p:cNvSpPr/>
              <p:nvPr/>
            </p:nvSpPr>
            <p:spPr>
              <a:xfrm>
                <a:off x="1187996" y="3447119"/>
                <a:ext cx="42463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𝑻𝑶𝑻𝑨𝑳</m:t>
                          </m:r>
                        </m:sub>
                      </m:sSub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sub>
                      </m:sSub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sub>
                      </m:sSub>
                      <m:r>
                        <a:rPr lang="es-AR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A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𝑪𝑬</m:t>
                          </m:r>
                        </m:sub>
                      </m:sSub>
                    </m:oMath>
                  </m:oMathPara>
                </a14:m>
                <a:endParaRPr lang="es-AR" sz="2500" dirty="0"/>
              </a:p>
            </p:txBody>
          </p:sp>
        </mc:Choice>
        <mc:Fallback xmlns="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1894B5DF-AD8B-4895-AEA5-A69B9129E4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996" y="3447119"/>
                <a:ext cx="424635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693455"/>
      </p:ext>
    </p:extLst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1871</Words>
  <Application>Microsoft Office PowerPoint</Application>
  <PresentationFormat>Presentación en pantalla (16:9)</PresentationFormat>
  <Paragraphs>1005</Paragraphs>
  <Slides>47</Slides>
  <Notes>47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1" baseType="lpstr">
      <vt:lpstr>Arial</vt:lpstr>
      <vt:lpstr>Cambria Math</vt:lpstr>
      <vt:lpstr>Helvetica Neue</vt:lpstr>
      <vt:lpstr>biz</vt:lpstr>
      <vt:lpstr>El camino más corto Clase 12</vt:lpstr>
      <vt:lpstr>Formalización del camino más corto</vt:lpstr>
      <vt:lpstr>Formalización del camino más corto</vt:lpstr>
      <vt:lpstr>Formalización del camino más corto</vt:lpstr>
      <vt:lpstr>Formalización del camino más corto</vt:lpstr>
      <vt:lpstr>Formalización del camino más corto</vt:lpstr>
      <vt:lpstr>Formalización del camino más corto</vt:lpstr>
      <vt:lpstr>Formalización del camino más corto</vt:lpstr>
      <vt:lpstr>Formalización del camino más corto</vt:lpstr>
      <vt:lpstr>Formalización del camino más corto</vt:lpstr>
      <vt:lpstr>Formalización del camino más corto</vt:lpstr>
      <vt:lpstr>Formalización del camino más corto</vt:lpstr>
      <vt:lpstr>Formalización del camino más corto</vt:lpstr>
      <vt:lpstr>Formalización del camino más corto</vt:lpstr>
      <vt:lpstr>Formalización del camino más corto</vt:lpstr>
      <vt:lpstr>Formalización del camino más corto</vt:lpstr>
      <vt:lpstr>Formalización del camino más corto</vt:lpstr>
      <vt:lpstr>Formalización del camino más corto</vt:lpstr>
      <vt:lpstr>Formalización del camino más corto</vt:lpstr>
      <vt:lpstr>Formalización del camino más corto</vt:lpstr>
      <vt:lpstr>Formalización del camino más corto</vt:lpstr>
      <vt:lpstr>Formalización del camino más corto</vt:lpstr>
      <vt:lpstr>Formalización del camino más corto</vt:lpstr>
      <vt:lpstr>Formalización del camino más corto</vt:lpstr>
      <vt:lpstr>Formalización del camino más corto</vt:lpstr>
      <vt:lpstr>Resolución con algoritmos puntuales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Resolución con algoritmos puntuales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camino más corto Clase 12</dc:title>
  <cp:lastModifiedBy>Rodrigo Maranzana</cp:lastModifiedBy>
  <cp:revision>42</cp:revision>
  <dcterms:modified xsi:type="dcterms:W3CDTF">2020-06-10T23:13:31Z</dcterms:modified>
</cp:coreProperties>
</file>