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Helvetica Neue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35232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329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49288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99119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57015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7454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50306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96864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6060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5000" dirty="0" err="1">
                <a:latin typeface="Helvetica Neue"/>
                <a:ea typeface="Helvetica Neue"/>
                <a:cs typeface="Helvetica Neue"/>
                <a:sym typeface="Helvetica Neue"/>
              </a:rPr>
              <a:t>Ejercicio</a:t>
            </a:r>
            <a:r>
              <a:rPr lang="en-US" sz="5000" dirty="0"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03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s-AR" sz="2070" dirty="0"/>
              <a:t>Investigación Operativa UTN FRBA 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s-AR" sz="2070" dirty="0"/>
              <a:t>Curso: I4051 (Palazzo)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s-AR" sz="2070"/>
              <a:t>Docente: Rodrigo Maranzana</a:t>
            </a:r>
            <a:endParaRPr lang="es-AR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u="sng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1429CA-5CE1-48FD-959E-02E508AA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 b)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7B1D5C4-3620-4290-918E-B8703C744283}"/>
                  </a:ext>
                </a:extLst>
              </p:cNvPr>
              <p:cNvSpPr/>
              <p:nvPr/>
            </p:nvSpPr>
            <p:spPr>
              <a:xfrm>
                <a:off x="2315046" y="1642269"/>
                <a:ext cx="3474606" cy="1246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75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75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75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75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75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875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7B1D5C4-3620-4290-918E-B8703C744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46" y="1642269"/>
                <a:ext cx="3474606" cy="1246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36D72236-82F1-4CC9-971B-1D321EB672A0}"/>
              </a:ext>
            </a:extLst>
          </p:cNvPr>
          <p:cNvSpPr txBox="1"/>
          <p:nvPr/>
        </p:nvSpPr>
        <p:spPr>
          <a:xfrm>
            <a:off x="1482908" y="1269054"/>
            <a:ext cx="33297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u="sng" dirty="0"/>
              <a:t>Sistema de </a:t>
            </a:r>
            <a:r>
              <a:rPr lang="en-US" sz="1500" b="1" u="sng" dirty="0" err="1"/>
              <a:t>ecuaciones</a:t>
            </a:r>
            <a:r>
              <a:rPr lang="en-US" sz="1500" b="1" u="sng" dirty="0"/>
              <a:t> a resolver: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989E88A7-63B5-47E6-92A5-D31CD097D27B}"/>
                  </a:ext>
                </a:extLst>
              </p:cNvPr>
              <p:cNvSpPr/>
              <p:nvPr/>
            </p:nvSpPr>
            <p:spPr>
              <a:xfrm>
                <a:off x="2568241" y="3601207"/>
                <a:ext cx="4041043" cy="1155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75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sz="1875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75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75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75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75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75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989E88A7-63B5-47E6-92A5-D31CD097D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241" y="3601207"/>
                <a:ext cx="4041043" cy="11553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9729C261-5FBB-4EE6-A8D1-A6BC0E7CD84C}"/>
              </a:ext>
            </a:extLst>
          </p:cNvPr>
          <p:cNvSpPr txBox="1"/>
          <p:nvPr/>
        </p:nvSpPr>
        <p:spPr>
          <a:xfrm>
            <a:off x="1487525" y="3189036"/>
            <a:ext cx="16177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u="sng" dirty="0"/>
              <a:t>Forma </a:t>
            </a:r>
            <a:r>
              <a:rPr lang="en-US" sz="1500" b="1" u="sng" dirty="0" err="1"/>
              <a:t>matricial</a:t>
            </a:r>
            <a:endParaRPr lang="en-US" sz="1500" b="1" u="sng" dirty="0"/>
          </a:p>
        </p:txBody>
      </p:sp>
    </p:spTree>
    <p:extLst>
      <p:ext uri="{BB962C8B-B14F-4D97-AF65-F5344CB8AC3E}">
        <p14:creationId xmlns:p14="http://schemas.microsoft.com/office/powerpoint/2010/main" val="2534373999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1429CA-5CE1-48FD-959E-02E508AA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 b)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1645692D-8C72-4047-9CBD-88C5477D9B22}"/>
                  </a:ext>
                </a:extLst>
              </p:cNvPr>
              <p:cNvSpPr/>
              <p:nvPr/>
            </p:nvSpPr>
            <p:spPr>
              <a:xfrm>
                <a:off x="2475105" y="1531438"/>
                <a:ext cx="3727880" cy="1246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75" b="1" dirty="0"/>
                  <a:t>A) </a:t>
                </a:r>
                <a14:m>
                  <m:oMath xmlns:m="http://schemas.openxmlformats.org/officeDocument/2006/math">
                    <m:r>
                      <a:rPr lang="en-US" sz="1875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75" b="1" i="1">
                        <a:latin typeface="Cambria Math" panose="02040503050406030204" pitchFamily="18" charset="0"/>
                      </a:rPr>
                      <m:t>𝟗</m:t>
                    </m:r>
                    <m:sSub>
                      <m:sSubPr>
                        <m:ctrlPr>
                          <a:rPr lang="en-US" sz="1875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s-AR" sz="1875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s-AR" sz="1875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1875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s-AR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s-AR" sz="1875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1875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s-AR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1875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75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875" dirty="0"/>
              </a:p>
              <a:p>
                <a:r>
                  <a:rPr lang="es-AR" sz="1875" b="1" dirty="0"/>
                  <a:t>B) </a:t>
                </a:r>
                <a14:m>
                  <m:oMath xmlns:m="http://schemas.openxmlformats.org/officeDocument/2006/math">
                    <m:r>
                      <a:rPr lang="es-AR" sz="1875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75" b="1" i="1"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n-US" sz="1875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s-AR" sz="1875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1875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75" b="1" i="1">
                        <a:latin typeface="Cambria Math" panose="02040503050406030204" pitchFamily="18" charset="0"/>
                      </a:rPr>
                      <m:t>𝟖</m:t>
                    </m:r>
                    <m:sSub>
                      <m:sSubPr>
                        <m:ctrlPr>
                          <a:rPr lang="en-US" sz="1875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s-AR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s-AR" sz="1875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75" b="1" i="1">
                        <a:latin typeface="Cambria Math" panose="02040503050406030204" pitchFamily="18" charset="0"/>
                      </a:rPr>
                      <m:t>𝟒</m:t>
                    </m:r>
                    <m:sSub>
                      <m:sSubPr>
                        <m:ctrlPr>
                          <a:rPr lang="en-US" sz="1875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s-AR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1875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75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875" b="1" dirty="0"/>
              </a:p>
              <a:p>
                <a:r>
                  <a:rPr lang="es-AR" sz="1875" b="1" dirty="0"/>
                  <a:t>C) </a:t>
                </a:r>
                <a14:m>
                  <m:oMath xmlns:m="http://schemas.openxmlformats.org/officeDocument/2006/math">
                    <m:r>
                      <a:rPr lang="es-AR" sz="1875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75" b="1" i="1">
                        <a:latin typeface="Cambria Math" panose="02040503050406030204" pitchFamily="18" charset="0"/>
                      </a:rPr>
                      <m:t>𝟔</m:t>
                    </m:r>
                    <m:sSub>
                      <m:sSubPr>
                        <m:ctrlPr>
                          <a:rPr lang="en-US" sz="1875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s-AR" sz="1875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s-AR" sz="1875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75" b="1" i="1">
                        <a:latin typeface="Cambria Math" panose="02040503050406030204" pitchFamily="18" charset="0"/>
                      </a:rPr>
                      <m:t>𝟔</m:t>
                    </m:r>
                    <m:sSub>
                      <m:sSubPr>
                        <m:ctrlPr>
                          <a:rPr lang="en-US" sz="1875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s-AR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1875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75" b="1" i="1">
                        <a:latin typeface="Cambria Math" panose="02040503050406030204" pitchFamily="18" charset="0"/>
                      </a:rPr>
                      <m:t>𝟔</m:t>
                    </m:r>
                    <m:sSub>
                      <m:sSubPr>
                        <m:ctrlPr>
                          <a:rPr lang="en-US" sz="1875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s-AR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1875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75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875" dirty="0"/>
              </a:p>
              <a:p>
                <a:r>
                  <a:rPr lang="en-US" sz="1875" b="1" dirty="0"/>
                  <a:t>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75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75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75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s-AR" sz="1875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1875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s-AR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1875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75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s-AR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1875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75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875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1645692D-8C72-4047-9CBD-88C5477D9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105" y="1531438"/>
                <a:ext cx="3727880" cy="1246495"/>
              </a:xfrm>
              <a:prstGeom prst="rect">
                <a:avLst/>
              </a:prstGeom>
              <a:blipFill>
                <a:blip r:embed="rId3"/>
                <a:stretch>
                  <a:fillRect l="-1471" t="-2439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5F8D5C8C-02E5-4193-8666-13566C4012EF}"/>
              </a:ext>
            </a:extLst>
          </p:cNvPr>
          <p:cNvSpPr txBox="1"/>
          <p:nvPr/>
        </p:nvSpPr>
        <p:spPr>
          <a:xfrm>
            <a:off x="1268895" y="2873266"/>
            <a:ext cx="52309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u="sng" dirty="0" err="1"/>
              <a:t>Resolvemos</a:t>
            </a:r>
            <a:r>
              <a:rPr lang="en-US" sz="1500" b="1" u="sng" dirty="0"/>
              <a:t> el Sistema y </a:t>
            </a:r>
            <a:r>
              <a:rPr lang="en-US" sz="1500" b="1" u="sng" dirty="0" err="1"/>
              <a:t>obtenemos</a:t>
            </a:r>
            <a:r>
              <a:rPr lang="en-US" sz="1500" b="1" u="sng" dirty="0"/>
              <a:t> el </a:t>
            </a:r>
            <a:r>
              <a:rPr lang="en-US" sz="1500" b="1" u="sng" dirty="0" err="1"/>
              <a:t>estado</a:t>
            </a:r>
            <a:r>
              <a:rPr lang="en-US" sz="1500" b="1" u="sng" dirty="0"/>
              <a:t> </a:t>
            </a:r>
            <a:r>
              <a:rPr lang="en-US" sz="1500" b="1" u="sng" dirty="0" err="1"/>
              <a:t>estable</a:t>
            </a:r>
            <a:r>
              <a:rPr lang="en-US" sz="1500" b="1" u="sng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3203FC0-3989-4AB8-8967-AFF30F50C963}"/>
                  </a:ext>
                </a:extLst>
              </p:cNvPr>
              <p:cNvSpPr/>
              <p:nvPr/>
            </p:nvSpPr>
            <p:spPr>
              <a:xfrm>
                <a:off x="3520599" y="3400693"/>
                <a:ext cx="1542217" cy="957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s-AR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1875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75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875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75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en-US" sz="1875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1875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75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875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875" b="1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1875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75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875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75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1875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3203FC0-3989-4AB8-8967-AFF30F50C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599" y="3400693"/>
                <a:ext cx="1542217" cy="957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849666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4000" b="1" dirty="0"/>
              <a:t>Ejercicio 3: Agente comercial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DC4D4E5-C7B0-4F70-9F16-30C6AA639C10}"/>
              </a:ext>
            </a:extLst>
          </p:cNvPr>
          <p:cNvSpPr txBox="1">
            <a:spLocks/>
          </p:cNvSpPr>
          <p:nvPr/>
        </p:nvSpPr>
        <p:spPr>
          <a:xfrm>
            <a:off x="579475" y="1365073"/>
            <a:ext cx="7886700" cy="195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/>
            <a:r>
              <a:rPr lang="es-ES" dirty="0"/>
              <a:t>Un agente comercial realiza su trabajo en tres ciudades A, B y C. Para evitar</a:t>
            </a:r>
          </a:p>
          <a:p>
            <a:pPr marL="0" indent="0" algn="just"/>
            <a:r>
              <a:rPr lang="es-ES" dirty="0"/>
              <a:t>desplazamientos innecesarios está todo el día en la misma ciudad y allí pernocta,</a:t>
            </a:r>
          </a:p>
          <a:p>
            <a:pPr marL="0" indent="0" algn="just"/>
            <a:r>
              <a:rPr lang="es-ES" dirty="0"/>
              <a:t>desplazándose a otra ciudad al día siguiente, si no tiene suficiente trabajo. Después de</a:t>
            </a:r>
          </a:p>
          <a:p>
            <a:pPr marL="0" indent="0" algn="just"/>
            <a:r>
              <a:rPr lang="es-ES" dirty="0"/>
              <a:t>estar trabajando un día en C, la probabilidad de tener que seguir trabajando en ella al día</a:t>
            </a:r>
          </a:p>
          <a:p>
            <a:pPr marL="0" indent="0" algn="just"/>
            <a:r>
              <a:rPr lang="es-ES" dirty="0"/>
              <a:t>siguiente es 0,4, la de tener que viajar a B es 0,4 y la de tener que ir a </a:t>
            </a:r>
            <a:r>
              <a:rPr lang="es-ES" dirty="0" err="1"/>
              <a:t>A</a:t>
            </a:r>
            <a:r>
              <a:rPr lang="es-ES" dirty="0"/>
              <a:t> es 0,2. Si el</a:t>
            </a:r>
          </a:p>
          <a:p>
            <a:pPr marL="0" indent="0" algn="just"/>
            <a:r>
              <a:rPr lang="es-ES" dirty="0"/>
              <a:t>viajante duerme un día en B, con probabilidad de un 20% tendrá que seguir trabajando en</a:t>
            </a:r>
          </a:p>
          <a:p>
            <a:pPr marL="0" indent="0" algn="just"/>
            <a:r>
              <a:rPr lang="es-ES" dirty="0"/>
              <a:t>la misma ciudad al día siguiente, en el 60% de los casos viajará a C, mientras que irá a </a:t>
            </a:r>
            <a:r>
              <a:rPr lang="es-ES" dirty="0" err="1"/>
              <a:t>A</a:t>
            </a:r>
            <a:endParaRPr lang="es-ES" dirty="0"/>
          </a:p>
          <a:p>
            <a:pPr marL="0" indent="0" algn="just"/>
            <a:r>
              <a:rPr lang="es-ES" dirty="0"/>
              <a:t>con probabilidad 0,2. Por último si el agente comercial trabaja todo un día en A,</a:t>
            </a:r>
          </a:p>
          <a:p>
            <a:pPr marL="0" indent="0" algn="just"/>
            <a:r>
              <a:rPr lang="es-ES" dirty="0"/>
              <a:t>permanecerá en esa misma ciudad, al día siguiente, con una probabilidad 0,1, irá a B con</a:t>
            </a:r>
          </a:p>
          <a:p>
            <a:pPr marL="0" indent="0" algn="just"/>
            <a:r>
              <a:rPr lang="es-ES" dirty="0"/>
              <a:t>una probabilidad de 0,3 y a C con una probabilidad de 0,6.</a:t>
            </a:r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5692234-D82C-4551-8AC4-8ABCF2DA7444}"/>
              </a:ext>
            </a:extLst>
          </p:cNvPr>
          <p:cNvSpPr/>
          <p:nvPr/>
        </p:nvSpPr>
        <p:spPr>
          <a:xfrm>
            <a:off x="579475" y="3429470"/>
            <a:ext cx="8107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a) Si hoy el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viajante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está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en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C, ¿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cuál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es la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probabilidad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de que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también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tenga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que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trabajar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en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C al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cabo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cuatro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días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9B71B8D-40AD-4E8F-93EE-9942289C86BF}"/>
              </a:ext>
            </a:extLst>
          </p:cNvPr>
          <p:cNvSpPr/>
          <p:nvPr/>
        </p:nvSpPr>
        <p:spPr>
          <a:xfrm>
            <a:off x="579475" y="4070358"/>
            <a:ext cx="7957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b) ¿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Cuáles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son los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porcentajes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de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días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en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los que el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agente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comercial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está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en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cada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una de las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tres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ciudades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?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1429CA-5CE1-48FD-959E-02E508AA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Grafo</a:t>
            </a:r>
            <a:endParaRPr lang="en-U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31EE663-9325-4B32-ADE4-D8DC7069E49D}"/>
              </a:ext>
            </a:extLst>
          </p:cNvPr>
          <p:cNvGrpSpPr/>
          <p:nvPr/>
        </p:nvGrpSpPr>
        <p:grpSpPr>
          <a:xfrm>
            <a:off x="1401510" y="1418602"/>
            <a:ext cx="5778963" cy="3425795"/>
            <a:chOff x="1212054" y="895927"/>
            <a:chExt cx="6617900" cy="4247573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413E6F78-83B9-493D-AE42-DB3647599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9920" y="994126"/>
              <a:ext cx="4684160" cy="41493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D1EC391A-4B9A-4803-911D-98999734F79A}"/>
                    </a:ext>
                  </a:extLst>
                </p:cNvPr>
                <p:cNvSpPr txBox="1"/>
                <p:nvPr/>
              </p:nvSpPr>
              <p:spPr>
                <a:xfrm>
                  <a:off x="6626355" y="1469770"/>
                  <a:ext cx="12035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𝒃𝒃</m:t>
                            </m:r>
                          </m:sub>
                        </m:sSub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</m:oMath>
                    </m:oMathPara>
                  </a14:m>
                  <a:endParaRPr lang="en-US" sz="15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D1EC391A-4B9A-4803-911D-98999734F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355" y="1469770"/>
                  <a:ext cx="1203599" cy="323165"/>
                </a:xfrm>
                <a:prstGeom prst="rect">
                  <a:avLst/>
                </a:prstGeom>
                <a:blipFill>
                  <a:blip r:embed="rId4"/>
                  <a:stretch>
                    <a:fillRect r="-5780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43BECAB4-E8AE-4F12-BA8C-842EFA3205B0}"/>
                    </a:ext>
                  </a:extLst>
                </p:cNvPr>
                <p:cNvSpPr txBox="1"/>
                <p:nvPr/>
              </p:nvSpPr>
              <p:spPr>
                <a:xfrm>
                  <a:off x="5765447" y="2918772"/>
                  <a:ext cx="118917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𝒃𝒄</m:t>
                            </m:r>
                          </m:sub>
                        </m:sSub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𝟔𝟎</m:t>
                        </m:r>
                      </m:oMath>
                    </m:oMathPara>
                  </a14:m>
                  <a:endParaRPr lang="en-US" sz="15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43BECAB4-E8AE-4F12-BA8C-842EFA320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5447" y="2918772"/>
                  <a:ext cx="1189172" cy="323165"/>
                </a:xfrm>
                <a:prstGeom prst="rect">
                  <a:avLst/>
                </a:prstGeom>
                <a:blipFill>
                  <a:blip r:embed="rId5"/>
                  <a:stretch>
                    <a:fillRect r="-5848"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8072C123-A3AF-48F3-8156-8B29E55D394B}"/>
                    </a:ext>
                  </a:extLst>
                </p:cNvPr>
                <p:cNvSpPr txBox="1"/>
                <p:nvPr/>
              </p:nvSpPr>
              <p:spPr>
                <a:xfrm>
                  <a:off x="2175331" y="2924376"/>
                  <a:ext cx="11907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𝒄𝒂</m:t>
                            </m:r>
                          </m:sub>
                        </m:sSub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</m:oMath>
                    </m:oMathPara>
                  </a14:m>
                  <a:endParaRPr lang="en-US" sz="15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8072C123-A3AF-48F3-8156-8B29E55D39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331" y="2924376"/>
                  <a:ext cx="1190775" cy="323165"/>
                </a:xfrm>
                <a:prstGeom prst="rect">
                  <a:avLst/>
                </a:prstGeom>
                <a:blipFill>
                  <a:blip r:embed="rId6"/>
                  <a:stretch>
                    <a:fillRect r="-6471"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13FF42F4-A199-4562-9F49-F3DF3C0D27B3}"/>
                    </a:ext>
                  </a:extLst>
                </p:cNvPr>
                <p:cNvSpPr txBox="1"/>
                <p:nvPr/>
              </p:nvSpPr>
              <p:spPr>
                <a:xfrm>
                  <a:off x="4004896" y="895927"/>
                  <a:ext cx="120520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𝒂𝒃</m:t>
                            </m:r>
                          </m:sub>
                        </m:sSub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oMath>
                    </m:oMathPara>
                  </a14:m>
                  <a:endParaRPr lang="en-US" sz="15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13FF42F4-A199-4562-9F49-F3DF3C0D27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96" y="895927"/>
                  <a:ext cx="1205202" cy="323165"/>
                </a:xfrm>
                <a:prstGeom prst="rect">
                  <a:avLst/>
                </a:prstGeom>
                <a:blipFill>
                  <a:blip r:embed="rId7"/>
                  <a:stretch>
                    <a:fillRect r="-6358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D9FE0468-E1AC-4173-BBC1-5E0FE23ADA2D}"/>
                    </a:ext>
                  </a:extLst>
                </p:cNvPr>
                <p:cNvSpPr txBox="1"/>
                <p:nvPr/>
              </p:nvSpPr>
              <p:spPr>
                <a:xfrm>
                  <a:off x="4004896" y="2060193"/>
                  <a:ext cx="120520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𝒃𝒂</m:t>
                            </m:r>
                          </m:sub>
                        </m:sSub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</m:oMath>
                    </m:oMathPara>
                  </a14:m>
                  <a:endParaRPr lang="en-US" sz="15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D9FE0468-E1AC-4173-BBC1-5E0FE23AD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96" y="2060193"/>
                  <a:ext cx="1205202" cy="323165"/>
                </a:xfrm>
                <a:prstGeom prst="rect">
                  <a:avLst/>
                </a:prstGeom>
                <a:blipFill>
                  <a:blip r:embed="rId8"/>
                  <a:stretch>
                    <a:fillRect r="-6358"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F327DBC8-E931-4331-950C-2DC3DBEA1B50}"/>
                    </a:ext>
                  </a:extLst>
                </p:cNvPr>
                <p:cNvSpPr txBox="1"/>
                <p:nvPr/>
              </p:nvSpPr>
              <p:spPr>
                <a:xfrm>
                  <a:off x="4246634" y="2706840"/>
                  <a:ext cx="118917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𝒄𝒃</m:t>
                            </m:r>
                          </m:sub>
                        </m:sSub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𝟒𝟎</m:t>
                        </m:r>
                      </m:oMath>
                    </m:oMathPara>
                  </a14:m>
                  <a:endParaRPr lang="en-US" sz="15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F327DBC8-E931-4331-950C-2DC3DBEA1B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634" y="2706840"/>
                  <a:ext cx="1189172" cy="323165"/>
                </a:xfrm>
                <a:prstGeom prst="rect">
                  <a:avLst/>
                </a:prstGeom>
                <a:blipFill>
                  <a:blip r:embed="rId9"/>
                  <a:stretch>
                    <a:fillRect r="-6471"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452E5CFA-8908-43A0-B0CA-5259CA6E8569}"/>
                    </a:ext>
                  </a:extLst>
                </p:cNvPr>
                <p:cNvSpPr txBox="1"/>
                <p:nvPr/>
              </p:nvSpPr>
              <p:spPr>
                <a:xfrm>
                  <a:off x="3660972" y="3105121"/>
                  <a:ext cx="11907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𝒂𝒄</m:t>
                            </m:r>
                          </m:sub>
                        </m:sSub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𝟔𝟎</m:t>
                        </m:r>
                      </m:oMath>
                    </m:oMathPara>
                  </a14:m>
                  <a:endParaRPr lang="en-US" sz="15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452E5CFA-8908-43A0-B0CA-5259CA6E8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972" y="3105121"/>
                  <a:ext cx="1190775" cy="323165"/>
                </a:xfrm>
                <a:prstGeom prst="rect">
                  <a:avLst/>
                </a:prstGeom>
                <a:blipFill>
                  <a:blip r:embed="rId10"/>
                  <a:stretch>
                    <a:fillRect r="-6471"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B726699E-71BB-48D9-B3BC-97C92FE444AE}"/>
                    </a:ext>
                  </a:extLst>
                </p:cNvPr>
                <p:cNvSpPr txBox="1"/>
                <p:nvPr/>
              </p:nvSpPr>
              <p:spPr>
                <a:xfrm>
                  <a:off x="1212054" y="1469770"/>
                  <a:ext cx="120680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𝒂𝒂</m:t>
                            </m:r>
                          </m:sub>
                        </m:sSub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oMath>
                    </m:oMathPara>
                  </a14:m>
                  <a:endParaRPr lang="en-US" sz="15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B726699E-71BB-48D9-B3BC-97C92FE44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054" y="1469770"/>
                  <a:ext cx="1206805" cy="323165"/>
                </a:xfrm>
                <a:prstGeom prst="rect">
                  <a:avLst/>
                </a:prstGeom>
                <a:blipFill>
                  <a:blip r:embed="rId11"/>
                  <a:stretch>
                    <a:fillRect r="-6358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308FD9A5-E953-4017-A630-BE2B5E410E73}"/>
                    </a:ext>
                  </a:extLst>
                </p:cNvPr>
                <p:cNvSpPr txBox="1"/>
                <p:nvPr/>
              </p:nvSpPr>
              <p:spPr>
                <a:xfrm>
                  <a:off x="4800543" y="4773514"/>
                  <a:ext cx="117474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𝒄𝒄</m:t>
                            </m:r>
                          </m:sub>
                        </m:sSub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𝟒𝟎</m:t>
                        </m:r>
                      </m:oMath>
                    </m:oMathPara>
                  </a14:m>
                  <a:endParaRPr lang="en-US" sz="15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308FD9A5-E953-4017-A630-BE2B5E410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543" y="4773514"/>
                  <a:ext cx="1174745" cy="323165"/>
                </a:xfrm>
                <a:prstGeom prst="rect">
                  <a:avLst/>
                </a:prstGeom>
                <a:blipFill>
                  <a:blip r:embed="rId12"/>
                  <a:stretch>
                    <a:fillRect r="-6548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62361302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1429CA-5CE1-48FD-959E-02E508AA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transici</a:t>
            </a:r>
            <a:r>
              <a:rPr lang="es-ES" dirty="0" err="1"/>
              <a:t>ón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4D74BD5-3F54-4D60-A555-5E40E30B6D98}"/>
                  </a:ext>
                </a:extLst>
              </p:cNvPr>
              <p:cNvSpPr txBox="1"/>
              <p:nvPr/>
            </p:nvSpPr>
            <p:spPr>
              <a:xfrm>
                <a:off x="1357467" y="2016261"/>
                <a:ext cx="6445804" cy="1110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625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AR" sz="2625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2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25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𝑎𝑎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𝑎𝑐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𝑏𝑏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𝑐𝑎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𝑐𝑏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𝑐𝑐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AR" sz="2625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2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25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0,3</m:t>
                                </m:r>
                              </m:e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0,6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0,2</m:t>
                                </m:r>
                              </m:e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0,2</m:t>
                                </m:r>
                              </m:e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0,6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0,2</m:t>
                                </m:r>
                              </m:e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AR" sz="262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AR" sz="262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s-AR" sz="262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  <m:mr>
                          <m:e>
                            <m:r>
                              <a:rPr lang="es-AR" sz="262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sz="2625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4D74BD5-3F54-4D60-A555-5E40E30B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467" y="2016261"/>
                <a:ext cx="6445804" cy="11109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638510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1429CA-5CE1-48FD-959E-02E508AA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Iteraciones</a:t>
            </a:r>
            <a:endParaRPr lang="en-US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592AAB6-B333-4184-AE45-C6E97B7E37AA}"/>
              </a:ext>
            </a:extLst>
          </p:cNvPr>
          <p:cNvGrpSpPr/>
          <p:nvPr/>
        </p:nvGrpSpPr>
        <p:grpSpPr>
          <a:xfrm>
            <a:off x="698642" y="1179320"/>
            <a:ext cx="7530958" cy="3880952"/>
            <a:chOff x="698642" y="576032"/>
            <a:chExt cx="7891136" cy="44842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Marcador de contenido 2">
                  <a:extLst>
                    <a:ext uri="{FF2B5EF4-FFF2-40B4-BE49-F238E27FC236}">
                      <a16:creationId xmlns:a16="http://schemas.microsoft.com/office/drawing/2014/main" id="{1EA61113-68D2-4B22-89EC-80183228BE3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3078" y="576032"/>
                  <a:ext cx="7886700" cy="4223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228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  <a:defRPr sz="3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L="914400" marR="0" lvl="1" indent="-228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  <a:def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L="1371600" marR="0" lvl="2" indent="-228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  <a:def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L="1828800" marR="0" lvl="3" indent="-228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  <a:defRPr sz="18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L="2286000" marR="0" lvl="4" indent="-228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  <a:defRPr sz="18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L="2743200" marR="0" lvl="5" indent="-228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  <a:defRPr sz="18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L="3200400" marR="0" lvl="6" indent="-228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  <a:defRPr sz="18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L="3657600" marR="0" lvl="7" indent="-228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  <a:defRPr sz="18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L="4114800" marR="0" lvl="8" indent="-228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  <a:defRPr sz="18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inden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AR" sz="2625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AR" sz="262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sub>
                          <m:sup>
                            <m:r>
                              <a:rPr lang="es-AR" sz="262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AR" sz="2625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AR" sz="26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sub>
                        </m:sSub>
                        <m:r>
                          <a:rPr lang="es-AR" sz="2625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AR" sz="26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sub>
                        </m:sSub>
                        <m:r>
                          <a:rPr lang="es-AR" sz="2625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sz="26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s-AR" sz="2625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AR" sz="26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𝑏𝑎</m:t>
                            </m:r>
                          </m:sub>
                        </m:sSub>
                        <m:r>
                          <a:rPr lang="es-AR" sz="2625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sz="26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s-AR" sz="2625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AR" sz="26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𝑐𝑎</m:t>
                            </m:r>
                          </m:sub>
                        </m:sSub>
                      </m:oMath>
                    </m:oMathPara>
                  </a14:m>
                  <a:endParaRPr lang="en-US" sz="2625" dirty="0"/>
                </a:p>
                <a:p>
                  <a:pPr marL="0" indent="0"/>
                  <a:endParaRPr lang="en-US" sz="2625" dirty="0"/>
                </a:p>
              </p:txBody>
            </p:sp>
          </mc:Choice>
          <mc:Fallback xmlns="">
            <p:sp>
              <p:nvSpPr>
                <p:cNvPr id="4" name="Marcador de contenido 2">
                  <a:extLst>
                    <a:ext uri="{FF2B5EF4-FFF2-40B4-BE49-F238E27FC236}">
                      <a16:creationId xmlns:a16="http://schemas.microsoft.com/office/drawing/2014/main" id="{1EA61113-68D2-4B22-89EC-80183228B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78" y="576032"/>
                  <a:ext cx="7886700" cy="422367"/>
                </a:xfrm>
                <a:prstGeom prst="rect">
                  <a:avLst/>
                </a:prstGeom>
                <a:blipFill>
                  <a:blip r:embed="rId3"/>
                  <a:stretch>
                    <a:fillRect b="-3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Marcador de contenido 2">
                  <a:extLst>
                    <a:ext uri="{FF2B5EF4-FFF2-40B4-BE49-F238E27FC236}">
                      <a16:creationId xmlns:a16="http://schemas.microsoft.com/office/drawing/2014/main" id="{EA908D20-DB35-44C9-B0D6-3233455EB46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8642" y="1117429"/>
                  <a:ext cx="7886700" cy="422367"/>
                </a:xfrm>
                <a:prstGeom prst="rect">
                  <a:avLst/>
                </a:prstGeom>
              </p:spPr>
              <p:txBody>
                <a:bodyPr vert="horz" lIns="68580" tIns="34290" rIns="68580" bIns="3429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AR" sz="262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AR" sz="262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  <m:sup>
                            <m:r>
                              <a:rPr lang="es-AR" sz="262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AR" sz="2625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AR" sz="26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sub>
                        </m:sSub>
                        <m:r>
                          <a:rPr lang="es-AR" sz="2625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AR" sz="26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s-AR" sz="2625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sz="26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s-AR" sz="2625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AR" sz="26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𝑏𝑏</m:t>
                            </m:r>
                          </m:sub>
                        </m:sSub>
                        <m:r>
                          <a:rPr lang="es-AR" sz="2625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sz="26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s-AR" sz="2625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AR" sz="26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𝑐𝑏</m:t>
                            </m:r>
                          </m:sub>
                        </m:sSub>
                      </m:oMath>
                    </m:oMathPara>
                  </a14:m>
                  <a:endParaRPr lang="en-US" sz="2625" dirty="0"/>
                </a:p>
                <a:p>
                  <a:pPr marL="0" indent="0">
                    <a:buNone/>
                  </a:pPr>
                  <a:endParaRPr lang="en-US" sz="2625" dirty="0"/>
                </a:p>
              </p:txBody>
            </p:sp>
          </mc:Choice>
          <mc:Fallback xmlns="">
            <p:sp>
              <p:nvSpPr>
                <p:cNvPr id="5" name="Marcador de contenido 2">
                  <a:extLst>
                    <a:ext uri="{FF2B5EF4-FFF2-40B4-BE49-F238E27FC236}">
                      <a16:creationId xmlns:a16="http://schemas.microsoft.com/office/drawing/2014/main" id="{EA908D20-DB35-44C9-B0D6-3233455EB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642" y="1117429"/>
                  <a:ext cx="7886700" cy="422367"/>
                </a:xfrm>
                <a:prstGeom prst="rect">
                  <a:avLst/>
                </a:prstGeom>
                <a:blipFill>
                  <a:blip r:embed="rId4"/>
                  <a:stretch>
                    <a:fillRect b="-4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BC9EA07-87A8-4846-A02D-A573FD343286}"/>
                </a:ext>
              </a:extLst>
            </p:cNvPr>
            <p:cNvGrpSpPr/>
            <p:nvPr/>
          </p:nvGrpSpPr>
          <p:grpSpPr>
            <a:xfrm>
              <a:off x="2657535" y="1591322"/>
              <a:ext cx="4173832" cy="3468950"/>
              <a:chOff x="3124147" y="2657152"/>
              <a:chExt cx="6245547" cy="5532498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04E168CC-7A22-4C72-BF4F-E2335A5EAE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4147" y="2657152"/>
                <a:ext cx="6245547" cy="5532498"/>
              </a:xfrm>
              <a:prstGeom prst="rect">
                <a:avLst/>
              </a:prstGeom>
            </p:spPr>
          </p:pic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854E369E-0BA0-4CED-A097-A404B2150910}"/>
                  </a:ext>
                </a:extLst>
              </p:cNvPr>
              <p:cNvGrpSpPr/>
              <p:nvPr/>
            </p:nvGrpSpPr>
            <p:grpSpPr>
              <a:xfrm>
                <a:off x="3544560" y="2913697"/>
                <a:ext cx="5461247" cy="4960693"/>
                <a:chOff x="3486224" y="2922574"/>
                <a:chExt cx="5461247" cy="496069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CuadroTexto 8">
                      <a:extLst>
                        <a:ext uri="{FF2B5EF4-FFF2-40B4-BE49-F238E27FC236}">
                          <a16:creationId xmlns:a16="http://schemas.microsoft.com/office/drawing/2014/main" id="{BFB46F22-D55D-413A-A969-29826633A3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48235" y="3246093"/>
                      <a:ext cx="799236" cy="51540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𝒃𝒃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5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CuadroTexto 8">
                      <a:extLst>
                        <a:ext uri="{FF2B5EF4-FFF2-40B4-BE49-F238E27FC236}">
                          <a16:creationId xmlns:a16="http://schemas.microsoft.com/office/drawing/2014/main" id="{BFB46F22-D55D-413A-A969-29826633A3B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8235" y="3246093"/>
                      <a:ext cx="799236" cy="51540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0C3E6A24-234B-48B2-8E8B-92C49961EF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38183" y="5223345"/>
                      <a:ext cx="777648" cy="51540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𝒃𝒄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5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0C3E6A24-234B-48B2-8E8B-92C49961EF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8183" y="5223345"/>
                      <a:ext cx="777648" cy="51540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CuadroTexto 10">
                      <a:extLst>
                        <a:ext uri="{FF2B5EF4-FFF2-40B4-BE49-F238E27FC236}">
                          <a16:creationId xmlns:a16="http://schemas.microsoft.com/office/drawing/2014/main" id="{FC36F67B-D8CF-46B8-B023-A5C4BDAC74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93311" y="5316326"/>
                      <a:ext cx="780047" cy="51540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𝒄𝒂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5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CuadroTexto 10">
                      <a:extLst>
                        <a:ext uri="{FF2B5EF4-FFF2-40B4-BE49-F238E27FC236}">
                          <a16:creationId xmlns:a16="http://schemas.microsoft.com/office/drawing/2014/main" id="{FC36F67B-D8CF-46B8-B023-A5C4BDAC74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93311" y="5316326"/>
                      <a:ext cx="780047" cy="51540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CuadroTexto 11">
                      <a:extLst>
                        <a:ext uri="{FF2B5EF4-FFF2-40B4-BE49-F238E27FC236}">
                          <a16:creationId xmlns:a16="http://schemas.microsoft.com/office/drawing/2014/main" id="{64F9E32B-BD5D-412A-8C76-E77AC2FD50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18832" y="2922574"/>
                      <a:ext cx="801635" cy="51540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𝒂𝒃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5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CuadroTexto 11">
                      <a:extLst>
                        <a:ext uri="{FF2B5EF4-FFF2-40B4-BE49-F238E27FC236}">
                          <a16:creationId xmlns:a16="http://schemas.microsoft.com/office/drawing/2014/main" id="{64F9E32B-BD5D-412A-8C76-E77AC2FD50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8832" y="2922574"/>
                      <a:ext cx="801635" cy="51540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CuadroTexto 12">
                      <a:extLst>
                        <a:ext uri="{FF2B5EF4-FFF2-40B4-BE49-F238E27FC236}">
                          <a16:creationId xmlns:a16="http://schemas.microsoft.com/office/drawing/2014/main" id="{D47E74BF-6E53-4E94-BE7C-A229152648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74725" y="4176229"/>
                      <a:ext cx="801635" cy="51540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𝒃𝒂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5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CuadroTexto 12">
                      <a:extLst>
                        <a:ext uri="{FF2B5EF4-FFF2-40B4-BE49-F238E27FC236}">
                          <a16:creationId xmlns:a16="http://schemas.microsoft.com/office/drawing/2014/main" id="{D47E74BF-6E53-4E94-BE7C-A229152648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74725" y="4176229"/>
                      <a:ext cx="801635" cy="51540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3305F512-B205-41C7-8268-5172749D71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32408" y="5487344"/>
                      <a:ext cx="777648" cy="51540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𝒄𝒃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5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3305F512-B205-41C7-8268-5172749D71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32408" y="5487344"/>
                      <a:ext cx="777648" cy="51540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CuadroTexto 14">
                      <a:extLst>
                        <a:ext uri="{FF2B5EF4-FFF2-40B4-BE49-F238E27FC236}">
                          <a16:creationId xmlns:a16="http://schemas.microsoft.com/office/drawing/2014/main" id="{39CF764E-A541-4D15-9194-D99D657A50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32216" y="5471810"/>
                      <a:ext cx="780047" cy="51540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𝒂𝒄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5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CuadroTexto 14">
                      <a:extLst>
                        <a:ext uri="{FF2B5EF4-FFF2-40B4-BE49-F238E27FC236}">
                          <a16:creationId xmlns:a16="http://schemas.microsoft.com/office/drawing/2014/main" id="{39CF764E-A541-4D15-9194-D99D657A50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32216" y="5471810"/>
                      <a:ext cx="780047" cy="51540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CuadroTexto 15">
                      <a:extLst>
                        <a:ext uri="{FF2B5EF4-FFF2-40B4-BE49-F238E27FC236}">
                          <a16:creationId xmlns:a16="http://schemas.microsoft.com/office/drawing/2014/main" id="{D26D3F5C-6377-4128-8D52-CC5C93270D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86224" y="3243221"/>
                      <a:ext cx="804034" cy="51540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𝒂𝒂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5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CuadroTexto 15">
                      <a:extLst>
                        <a:ext uri="{FF2B5EF4-FFF2-40B4-BE49-F238E27FC236}">
                          <a16:creationId xmlns:a16="http://schemas.microsoft.com/office/drawing/2014/main" id="{D26D3F5C-6377-4128-8D52-CC5C93270D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86224" y="3243221"/>
                      <a:ext cx="804034" cy="51540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>
                      <a:extLst>
                        <a:ext uri="{FF2B5EF4-FFF2-40B4-BE49-F238E27FC236}">
                          <a16:creationId xmlns:a16="http://schemas.microsoft.com/office/drawing/2014/main" id="{A129E584-4B75-4C0A-816F-D987F715B2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95564" y="7367863"/>
                      <a:ext cx="756060" cy="51540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𝒄𝒄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5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CuadroTexto 16">
                      <a:extLst>
                        <a:ext uri="{FF2B5EF4-FFF2-40B4-BE49-F238E27FC236}">
                          <a16:creationId xmlns:a16="http://schemas.microsoft.com/office/drawing/2014/main" id="{A129E584-4B75-4C0A-816F-D987F715B2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5564" y="7367863"/>
                      <a:ext cx="756060" cy="51540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693304687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1429CA-5CE1-48FD-959E-02E508AA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Iteraciones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469D2FD2-635D-4F0B-93DE-77BF868720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369" y="1086725"/>
                <a:ext cx="7886700" cy="422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2625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  <m:sup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AR" sz="2625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s-AR" sz="2625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s-AR" sz="262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s-AR" sz="2625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s-AR" sz="262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s-AR" sz="2625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</m:oMath>
                  </m:oMathPara>
                </a14:m>
                <a:endParaRPr lang="en-US" sz="2625" dirty="0"/>
              </a:p>
              <a:p>
                <a:pPr marL="0" indent="0"/>
                <a:endParaRPr lang="en-US" sz="2625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469D2FD2-635D-4F0B-93DE-77BF8687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9" y="1086725"/>
                <a:ext cx="7886700" cy="422367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8092BFF-F237-4041-961A-E0419BB74D86}"/>
                  </a:ext>
                </a:extLst>
              </p:cNvPr>
              <p:cNvSpPr txBox="1"/>
              <p:nvPr/>
            </p:nvSpPr>
            <p:spPr>
              <a:xfrm>
                <a:off x="126961" y="2282314"/>
                <a:ext cx="8905275" cy="1376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25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625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s-AR" sz="2625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AR" sz="2625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2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25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𝑎𝑎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𝑎𝑐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𝑏𝑎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𝑏𝑏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𝑏𝑐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𝑐𝑎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𝑐𝑏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𝑐𝑐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AR" sz="2625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625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2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25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𝑎𝑎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𝑎𝑐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𝑏𝑎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𝑏𝑏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𝑏𝑐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𝑐𝑎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𝑐𝑏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𝑐𝑐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AR" sz="2625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2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25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𝑎𝑎</m:t>
                                  </m:r>
                                </m:sub>
                                <m:sup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  <m:sup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𝑎𝑐</m:t>
                                  </m:r>
                                </m:sub>
                                <m:sup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𝑏𝑎</m:t>
                                  </m:r>
                                </m:sub>
                                <m:sup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𝑏𝑏</m:t>
                                  </m:r>
                                </m:sub>
                                <m:sup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𝑏𝑐</m:t>
                                  </m:r>
                                </m:sub>
                                <m:sup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𝑐𝑎</m:t>
                                  </m:r>
                                </m:sub>
                                <m:sup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𝑐𝑏</m:t>
                                  </m:r>
                                </m:sub>
                                <m:sup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𝑐𝑐</m:t>
                                  </m:r>
                                </m:sub>
                                <m:sup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sz="2625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8092BFF-F237-4041-961A-E0419BB74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61" y="2282314"/>
                <a:ext cx="8905275" cy="1376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>
            <a:extLst>
              <a:ext uri="{FF2B5EF4-FFF2-40B4-BE49-F238E27FC236}">
                <a16:creationId xmlns:a16="http://schemas.microsoft.com/office/drawing/2014/main" id="{11612647-5269-4996-9338-F124515D6E47}"/>
              </a:ext>
            </a:extLst>
          </p:cNvPr>
          <p:cNvGrpSpPr/>
          <p:nvPr/>
        </p:nvGrpSpPr>
        <p:grpSpPr>
          <a:xfrm>
            <a:off x="1017403" y="2282313"/>
            <a:ext cx="6515960" cy="2291554"/>
            <a:chOff x="1356537" y="3043084"/>
            <a:chExt cx="8687947" cy="3055405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CF413D2-753A-416E-876A-4862771AF65F}"/>
                </a:ext>
              </a:extLst>
            </p:cNvPr>
            <p:cNvSpPr/>
            <p:nvPr/>
          </p:nvSpPr>
          <p:spPr>
            <a:xfrm>
              <a:off x="1356537" y="3266525"/>
              <a:ext cx="2927496" cy="5245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B6DB2226-D390-41EC-BD90-6DFDBE357106}"/>
                </a:ext>
              </a:extLst>
            </p:cNvPr>
            <p:cNvSpPr/>
            <p:nvPr/>
          </p:nvSpPr>
          <p:spPr>
            <a:xfrm>
              <a:off x="5089882" y="3248404"/>
              <a:ext cx="762000" cy="15736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" name="Conector: curvado 8">
              <a:extLst>
                <a:ext uri="{FF2B5EF4-FFF2-40B4-BE49-F238E27FC236}">
                  <a16:creationId xmlns:a16="http://schemas.microsoft.com/office/drawing/2014/main" id="{D7E05F2F-D511-4D7A-8616-8D723F0345C4}"/>
                </a:ext>
              </a:extLst>
            </p:cNvPr>
            <p:cNvCxnSpPr>
              <a:stCxn id="7" idx="2"/>
              <a:endCxn id="8" idx="1"/>
            </p:cNvCxnSpPr>
            <p:nvPr/>
          </p:nvCxnSpPr>
          <p:spPr>
            <a:xfrm rot="16200000" flipH="1">
              <a:off x="3833008" y="2778340"/>
              <a:ext cx="244150" cy="2269597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C4A17C11-7090-4199-B4F5-AB189835BA8B}"/>
                    </a:ext>
                  </a:extLst>
                </p:cNvPr>
                <p:cNvSpPr/>
                <p:nvPr/>
              </p:nvSpPr>
              <p:spPr>
                <a:xfrm>
                  <a:off x="2820284" y="5482936"/>
                  <a:ext cx="7224200" cy="6155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A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A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sub>
                          <m:sup>
                            <m:r>
                              <a:rPr lang="es-A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sub>
                        </m:sSub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sub>
                        </m:sSub>
                        <m:r>
                          <a:rPr lang="es-A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𝑏𝑎</m:t>
                            </m:r>
                          </m:sub>
                        </m:sSub>
                        <m:r>
                          <a:rPr lang="es-A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𝑐𝑎</m:t>
                            </m:r>
                          </m:sub>
                        </m:sSub>
                      </m:oMath>
                    </m:oMathPara>
                  </a14:m>
                  <a:endParaRPr lang="en-US" sz="2250" dirty="0"/>
                </a:p>
              </p:txBody>
            </p:sp>
          </mc:Choice>
          <mc:Fallback xmlns=""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C4A17C11-7090-4199-B4F5-AB189835BA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0284" y="5482936"/>
                  <a:ext cx="7224200" cy="615553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256F37B3-C9CE-4550-B10F-173E1EFF99DD}"/>
                </a:ext>
              </a:extLst>
            </p:cNvPr>
            <p:cNvSpPr/>
            <p:nvPr/>
          </p:nvSpPr>
          <p:spPr>
            <a:xfrm>
              <a:off x="8878617" y="3043084"/>
              <a:ext cx="762000" cy="6908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2" name="Conector: curvado 11">
              <a:extLst>
                <a:ext uri="{FF2B5EF4-FFF2-40B4-BE49-F238E27FC236}">
                  <a16:creationId xmlns:a16="http://schemas.microsoft.com/office/drawing/2014/main" id="{B5A97F23-AB29-4BA1-BE0C-38C3950E4BD9}"/>
                </a:ext>
              </a:extLst>
            </p:cNvPr>
            <p:cNvCxnSpPr>
              <a:cxnSpLocks/>
              <a:stCxn id="11" idx="2"/>
              <a:endCxn id="10" idx="3"/>
            </p:cNvCxnSpPr>
            <p:nvPr/>
          </p:nvCxnSpPr>
          <p:spPr>
            <a:xfrm rot="16200000" flipH="1">
              <a:off x="8623673" y="4369902"/>
              <a:ext cx="2056754" cy="784867"/>
            </a:xfrm>
            <a:prstGeom prst="curvedConnector4">
              <a:avLst>
                <a:gd name="adj1" fmla="val 42518"/>
                <a:gd name="adj2" fmla="val 138835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8197021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1429CA-5CE1-48FD-959E-02E508AA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 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104A97E-D1E4-4D15-BC11-39F6CFF5F982}"/>
                  </a:ext>
                </a:extLst>
              </p:cNvPr>
              <p:cNvSpPr/>
              <p:nvPr/>
            </p:nvSpPr>
            <p:spPr>
              <a:xfrm>
                <a:off x="1706230" y="1268016"/>
                <a:ext cx="5029197" cy="1203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s-AR" sz="2625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2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25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0,1819</m:t>
                                </m:r>
                              </m:e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0,3189</m:t>
                                </m:r>
                              </m:e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0,4992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0,1818</m:t>
                                </m:r>
                              </m:e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0,3190</m:t>
                                </m:r>
                              </m:e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0,4992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0,1818</m:t>
                                </m:r>
                              </m:e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0,3174</m:t>
                                </m:r>
                              </m:e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0,5008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25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104A97E-D1E4-4D15-BC11-39F6CFF5F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230" y="1268016"/>
                <a:ext cx="5029197" cy="12032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EBEA1194-59EF-407C-8AE7-E291EB19EE00}"/>
              </a:ext>
            </a:extLst>
          </p:cNvPr>
          <p:cNvSpPr/>
          <p:nvPr/>
        </p:nvSpPr>
        <p:spPr>
          <a:xfrm>
            <a:off x="5287363" y="2062755"/>
            <a:ext cx="1166600" cy="385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67E5A283-176B-459E-8CFF-94B14943F884}"/>
                  </a:ext>
                </a:extLst>
              </p:cNvPr>
              <p:cNvSpPr/>
              <p:nvPr/>
            </p:nvSpPr>
            <p:spPr>
              <a:xfrm>
                <a:off x="5613700" y="2448244"/>
                <a:ext cx="667940" cy="445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5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25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s-AR" sz="2250" b="1" i="1">
                              <a:latin typeface="Cambria Math" panose="02040503050406030204" pitchFamily="18" charset="0"/>
                            </a:rPr>
                            <m:t>𝒄𝒄</m:t>
                          </m:r>
                        </m:sub>
                        <m:sup>
                          <m:r>
                            <a:rPr lang="es-AR" sz="225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67E5A283-176B-459E-8CFF-94B14943F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700" y="2448244"/>
                <a:ext cx="667940" cy="445507"/>
              </a:xfrm>
              <a:prstGeom prst="rect">
                <a:avLst/>
              </a:prstGeom>
              <a:blipFill>
                <a:blip r:embed="rId4"/>
                <a:stretch>
                  <a:fillRect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51A7809-F4AD-493E-BDC6-E81C6A4B0A4E}"/>
                  </a:ext>
                </a:extLst>
              </p:cNvPr>
              <p:cNvSpPr/>
              <p:nvPr/>
            </p:nvSpPr>
            <p:spPr>
              <a:xfrm>
                <a:off x="2427952" y="3068682"/>
                <a:ext cx="4357155" cy="1830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2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s-AR" sz="22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sz="22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2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s-AR" sz="22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s-AR" sz="225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5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2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s-AR" sz="22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s-AR" sz="225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s-AR" sz="22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AR" sz="22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AR" sz="22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25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2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2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25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2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2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25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25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AR" sz="22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2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25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s-AR" sz="225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s-AR" sz="2250" i="1" dirty="0">
                  <a:latin typeface="Cambria Math" panose="02040503050406030204" pitchFamily="18" charset="0"/>
                </a:endParaRPr>
              </a:p>
              <a:p>
                <a:endParaRPr lang="es-AR" sz="22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s-AR" sz="22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AR" sz="225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AR" sz="22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22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22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22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22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sz="22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25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AR" sz="225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s-AR" sz="2250" i="1" dirty="0">
                  <a:latin typeface="Cambria Math" panose="02040503050406030204" pitchFamily="18" charset="0"/>
                </a:endParaRPr>
              </a:p>
              <a:p>
                <a:endParaRPr lang="es-AR" sz="22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s-AR" sz="22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AR" sz="22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AR" sz="22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22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22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AR" sz="2250" i="1">
                                    <a:latin typeface="Cambria Math" panose="02040503050406030204" pitchFamily="18" charset="0"/>
                                  </a:rPr>
                                  <m:t>,1818</m:t>
                                </m:r>
                              </m:e>
                              <m:e>
                                <m:r>
                                  <a:rPr lang="es-AR" sz="2250" i="1">
                                    <a:latin typeface="Cambria Math" panose="02040503050406030204" pitchFamily="18" charset="0"/>
                                  </a:rPr>
                                  <m:t>0,3174</m:t>
                                </m:r>
                              </m:e>
                              <m:e>
                                <m:r>
                                  <a:rPr lang="es-AR" sz="2250" i="1">
                                    <a:latin typeface="Cambria Math" panose="02040503050406030204" pitchFamily="18" charset="0"/>
                                  </a:rPr>
                                  <m:t>0,5008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50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51A7809-F4AD-493E-BDC6-E81C6A4B0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952" y="3068682"/>
                <a:ext cx="4357155" cy="1830501"/>
              </a:xfrm>
              <a:prstGeom prst="rect">
                <a:avLst/>
              </a:prstGeom>
              <a:blipFill>
                <a:blip r:embed="rId5"/>
                <a:stretch>
                  <a:fillRect l="-280" b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7F1C7E42-4A6E-4ED4-A2E9-7A721B2871DA}"/>
              </a:ext>
            </a:extLst>
          </p:cNvPr>
          <p:cNvSpPr/>
          <p:nvPr/>
        </p:nvSpPr>
        <p:spPr>
          <a:xfrm>
            <a:off x="5547619" y="4434883"/>
            <a:ext cx="1008440" cy="385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02499220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1429CA-5CE1-48FD-959E-02E508AA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estable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25C26899-525D-47F5-BC97-7EEE352B4265}"/>
                  </a:ext>
                </a:extLst>
              </p:cNvPr>
              <p:cNvSpPr/>
              <p:nvPr/>
            </p:nvSpPr>
            <p:spPr>
              <a:xfrm>
                <a:off x="3726101" y="1383871"/>
                <a:ext cx="1143262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5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s-AR" sz="225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𝐓</m:t>
                    </m:r>
                    <m:r>
                      <a:rPr lang="es-AR" sz="225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5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5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en-US" sz="22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25C26899-525D-47F5-BC97-7EEE352B4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101" y="1383871"/>
                <a:ext cx="1143262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A6B0210C-E066-44AE-AAE2-BC9173643B0F}"/>
                  </a:ext>
                </a:extLst>
              </p:cNvPr>
              <p:cNvSpPr/>
              <p:nvPr/>
            </p:nvSpPr>
            <p:spPr>
              <a:xfrm>
                <a:off x="1807108" y="2050750"/>
                <a:ext cx="5529784" cy="885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75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75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75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75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75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sz="1875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75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75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75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75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75" b="1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A6B0210C-E066-44AE-AAE2-BC9173643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108" y="2050750"/>
                <a:ext cx="5529784" cy="8858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F06DCAF-E58D-4FD0-B82C-651C523E570F}"/>
                  </a:ext>
                </a:extLst>
              </p:cNvPr>
              <p:cNvSpPr/>
              <p:nvPr/>
            </p:nvSpPr>
            <p:spPr>
              <a:xfrm>
                <a:off x="2740608" y="3628328"/>
                <a:ext cx="3452548" cy="957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𝟏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1875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1875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1875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F06DCAF-E58D-4FD0-B82C-651C523E5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608" y="3628328"/>
                <a:ext cx="3452548" cy="957955"/>
              </a:xfrm>
              <a:prstGeom prst="rect">
                <a:avLst/>
              </a:prstGeom>
              <a:blipFill>
                <a:blip r:embed="rId5"/>
                <a:stretch>
                  <a:fillRect b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07B0C3DF-5DCC-4646-9805-A64317BE585F}"/>
              </a:ext>
            </a:extLst>
          </p:cNvPr>
          <p:cNvSpPr txBox="1"/>
          <p:nvPr/>
        </p:nvSpPr>
        <p:spPr>
          <a:xfrm>
            <a:off x="1110447" y="3257822"/>
            <a:ext cx="25571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Sistema de </a:t>
            </a:r>
            <a:r>
              <a:rPr lang="en-US" sz="1500" b="1" u="sng" dirty="0" err="1"/>
              <a:t>ecuaciones</a:t>
            </a:r>
            <a:r>
              <a:rPr lang="en-US" sz="1050" b="1" u="sng" dirty="0"/>
              <a:t> </a:t>
            </a:r>
            <a:r>
              <a:rPr lang="en-US" sz="1050" b="1" u="sng" dirty="0" err="1"/>
              <a:t>lineales</a:t>
            </a:r>
            <a:r>
              <a:rPr lang="en-US" sz="1050" b="1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481285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1429CA-5CE1-48FD-959E-02E508AA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 b)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A6715A4-4E24-4CE6-B621-A2989987C0DD}"/>
                  </a:ext>
                </a:extLst>
              </p:cNvPr>
              <p:cNvSpPr/>
              <p:nvPr/>
            </p:nvSpPr>
            <p:spPr>
              <a:xfrm>
                <a:off x="2272317" y="1514083"/>
                <a:ext cx="3474606" cy="957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75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75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75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75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A6715A4-4E24-4CE6-B621-A2989987C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317" y="1514083"/>
                <a:ext cx="3474606" cy="957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5EDB3CDC-F4D0-4B8F-A0CA-0201687063DB}"/>
              </a:ext>
            </a:extLst>
          </p:cNvPr>
          <p:cNvSpPr txBox="1"/>
          <p:nvPr/>
        </p:nvSpPr>
        <p:spPr>
          <a:xfrm>
            <a:off x="1440179" y="1140868"/>
            <a:ext cx="13837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u="sng" dirty="0" err="1"/>
              <a:t>Despejamos</a:t>
            </a:r>
            <a:r>
              <a:rPr lang="en-US" sz="1500" b="1" u="sng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B685E10-B56C-4BDD-90A3-04C91DF897E7}"/>
                  </a:ext>
                </a:extLst>
              </p:cNvPr>
              <p:cNvSpPr/>
              <p:nvPr/>
            </p:nvSpPr>
            <p:spPr>
              <a:xfrm>
                <a:off x="2525054" y="2968022"/>
                <a:ext cx="3692101" cy="885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75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sz="1875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05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05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5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05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5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05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75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lang="en-US" sz="1875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B685E10-B56C-4BDD-90A3-04C91DF89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54" y="2968022"/>
                <a:ext cx="3692101" cy="8858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D7FD0486-B6B8-4344-8FC2-94994A7E5487}"/>
              </a:ext>
            </a:extLst>
          </p:cNvPr>
          <p:cNvSpPr txBox="1"/>
          <p:nvPr/>
        </p:nvSpPr>
        <p:spPr>
          <a:xfrm>
            <a:off x="1443122" y="2569989"/>
            <a:ext cx="16177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u="sng" dirty="0"/>
              <a:t>Forma </a:t>
            </a:r>
            <a:r>
              <a:rPr lang="en-US" sz="1500" b="1" u="sng" dirty="0" err="1"/>
              <a:t>matricial</a:t>
            </a:r>
            <a:endParaRPr lang="en-US" sz="1500" b="1" u="sng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575D4F4-B7AA-4EF5-BFD0-541F3F216288}"/>
              </a:ext>
            </a:extLst>
          </p:cNvPr>
          <p:cNvSpPr txBox="1"/>
          <p:nvPr/>
        </p:nvSpPr>
        <p:spPr>
          <a:xfrm>
            <a:off x="6393695" y="3018564"/>
            <a:ext cx="2837636" cy="784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Sistema Homogéneo</a:t>
            </a:r>
          </a:p>
          <a:p>
            <a:r>
              <a:rPr lang="es-AR" sz="1500" b="1" dirty="0" err="1">
                <a:solidFill>
                  <a:srgbClr val="FF0000"/>
                </a:solidFill>
              </a:rPr>
              <a:t>Det</a:t>
            </a:r>
            <a:r>
              <a:rPr lang="es-AR" sz="1500" b="1" dirty="0">
                <a:solidFill>
                  <a:srgbClr val="FF0000"/>
                </a:solidFill>
              </a:rPr>
              <a:t>(Matriz) = 0</a:t>
            </a:r>
          </a:p>
          <a:p>
            <a:r>
              <a:rPr lang="es-AR" sz="1500" b="1" dirty="0">
                <a:solidFill>
                  <a:srgbClr val="FF0000"/>
                </a:solidFill>
              </a:rPr>
              <a:t>-&gt; Compatible indeterminado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DB6CF86F-31DE-4610-9FF9-A872E75EA509}"/>
                  </a:ext>
                </a:extLst>
              </p:cNvPr>
              <p:cNvSpPr/>
              <p:nvPr/>
            </p:nvSpPr>
            <p:spPr>
              <a:xfrm>
                <a:off x="2151513" y="4225734"/>
                <a:ext cx="3449214" cy="792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AR" sz="1875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1875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75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75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s-AR" sz="1875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75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75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875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DB6CF86F-31DE-4610-9FF9-A872E75EA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13" y="4225734"/>
                <a:ext cx="3449214" cy="792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EA2B7E7B-DEF7-4A22-AFEC-F4A074257764}"/>
              </a:ext>
            </a:extLst>
          </p:cNvPr>
          <p:cNvSpPr txBox="1"/>
          <p:nvPr/>
        </p:nvSpPr>
        <p:spPr>
          <a:xfrm>
            <a:off x="1443121" y="3889795"/>
            <a:ext cx="18277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u="sng" dirty="0"/>
              <a:t>F</a:t>
            </a:r>
            <a:r>
              <a:rPr lang="es-AR" sz="1500" b="1" u="sng" dirty="0" err="1"/>
              <a:t>órmula</a:t>
            </a:r>
            <a:r>
              <a:rPr lang="es-AR" sz="1500" b="1" u="sng" dirty="0"/>
              <a:t> adicional</a:t>
            </a:r>
            <a:endParaRPr lang="en-US" sz="1500" b="1" u="sng" dirty="0"/>
          </a:p>
        </p:txBody>
      </p:sp>
    </p:spTree>
    <p:extLst>
      <p:ext uri="{BB962C8B-B14F-4D97-AF65-F5344CB8AC3E}">
        <p14:creationId xmlns:p14="http://schemas.microsoft.com/office/powerpoint/2010/main" val="324419363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715</Words>
  <Application>Microsoft Office PowerPoint</Application>
  <PresentationFormat>Presentación en pantalla (16:9)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Helvetica Neue</vt:lpstr>
      <vt:lpstr>biz</vt:lpstr>
      <vt:lpstr>Ejercicio 3 Clase 03</vt:lpstr>
      <vt:lpstr>Ejercicio 3: Agente comercial</vt:lpstr>
      <vt:lpstr>Grafo</vt:lpstr>
      <vt:lpstr>Matriz de transición</vt:lpstr>
      <vt:lpstr>Iteraciones</vt:lpstr>
      <vt:lpstr>Iteraciones</vt:lpstr>
      <vt:lpstr>Punto a)</vt:lpstr>
      <vt:lpstr>Estado estable</vt:lpstr>
      <vt:lpstr>Punto b)</vt:lpstr>
      <vt:lpstr>Punto b)</vt:lpstr>
      <vt:lpstr>Punto 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3</cp:revision>
  <dcterms:modified xsi:type="dcterms:W3CDTF">2022-04-20T21:26:11Z</dcterms:modified>
</cp:coreProperties>
</file>