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42173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31602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999006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38704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3919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116774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08725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55025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7480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024798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05096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51691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1584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70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-US" sz="2070" dirty="0" err="1"/>
              <a:t>Investigación</a:t>
            </a:r>
            <a:r>
              <a:rPr lang="en-US" sz="2070" dirty="0"/>
              <a:t> </a:t>
            </a:r>
            <a:r>
              <a:rPr lang="en-US" sz="2070" dirty="0" err="1"/>
              <a:t>Operativa</a:t>
            </a:r>
            <a:r>
              <a:rPr lang="en-US" sz="2070" dirty="0"/>
              <a:t> UTN FRBA 2021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-US" sz="2070" dirty="0" err="1"/>
              <a:t>Curso</a:t>
            </a:r>
            <a:r>
              <a:rPr lang="en-US" sz="2070" dirty="0"/>
              <a:t>: I4051(Palazzo)</a:t>
            </a:r>
          </a:p>
          <a:p>
            <a:pPr marL="0" indent="0">
              <a:buSzPts val="2070"/>
            </a:pPr>
            <a:r>
              <a:rPr lang="en-US" sz="2070" dirty="0" err="1"/>
              <a:t>Docente</a:t>
            </a:r>
            <a:r>
              <a:rPr lang="en-US" sz="2070" dirty="0"/>
              <a:t>: Rodrigo Maranzana</a:t>
            </a:r>
            <a:endParaRPr lang="en-US"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Google Shape;37;p8">
            <a:extLst>
              <a:ext uri="{FF2B5EF4-FFF2-40B4-BE49-F238E27FC236}">
                <a16:creationId xmlns:a16="http://schemas.microsoft.com/office/drawing/2014/main" id="{E56F3ADE-79D5-4042-812B-95B687B168E4}"/>
              </a:ext>
            </a:extLst>
          </p:cNvPr>
          <p:cNvSpPr txBox="1">
            <a:spLocks/>
          </p:cNvSpPr>
          <p:nvPr/>
        </p:nvSpPr>
        <p:spPr>
          <a:xfrm>
            <a:off x="838200" y="20201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3500" dirty="0">
                <a:latin typeface="Helvetica Neue"/>
                <a:ea typeface="Helvetica Neue"/>
                <a:cs typeface="Helvetica Neue"/>
                <a:sym typeface="Helvetica Neue"/>
              </a:rPr>
              <a:t>Gestión de inventarios Restricción de espacio: </a:t>
            </a:r>
            <a:r>
              <a:rPr lang="es-AR" sz="3000" dirty="0">
                <a:latin typeface="Helvetica Neue"/>
                <a:ea typeface="Helvetica Neue"/>
                <a:cs typeface="Helvetica Neue"/>
                <a:sym typeface="Helvetica Neue"/>
              </a:rPr>
              <a:t>caso en Python</a:t>
            </a:r>
          </a:p>
          <a:p>
            <a:r>
              <a:rPr lang="es-AR" sz="5000" dirty="0">
                <a:latin typeface="Helvetica Neue"/>
                <a:ea typeface="Helvetica Neue"/>
                <a:cs typeface="Helvetica Neue"/>
                <a:sym typeface="Helvetica Neue"/>
              </a:rPr>
              <a:t>Clase 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Construcción de vectores de datos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1AFA65-5861-4F24-B331-C7F44DE45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00579"/>
            <a:ext cx="4877052" cy="174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8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43;p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205978"/>
                <a:ext cx="8229600" cy="8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s-AR" sz="3200" i="0" u="none" strike="noStrike" cap="none" dirty="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Búsqueda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3200" i="1" u="none" strike="noStrike" cap="none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sSupPr>
                      <m:e>
                        <m:r>
                          <a:rPr lang="es-AR" sz="3200" i="1" u="none" strike="noStrike" cap="none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  <m:t>𝝀</m:t>
                        </m:r>
                      </m:e>
                      <m:sup>
                        <m:r>
                          <a:rPr lang="es-AR" sz="3200" b="1" i="1" u="none" strike="noStrike" cap="none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AR" sz="3200" i="0" u="none" strike="noStrike" cap="none" dirty="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 con </a:t>
                </a:r>
                <a:r>
                  <a:rPr lang="es-AR" sz="3200" i="0" u="none" strike="noStrike" cap="none" dirty="0" err="1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Grid</a:t>
                </a:r>
                <a:r>
                  <a:rPr lang="es-AR" sz="3200" i="0" u="none" strike="noStrike" cap="none" dirty="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 </a:t>
                </a:r>
                <a:r>
                  <a:rPr lang="es-AR" sz="3200" i="0" u="none" strike="noStrike" cap="none" dirty="0" err="1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Search</a:t>
                </a:r>
                <a:endParaRPr sz="3200" i="0" u="none" strike="noStrike" cap="none" dirty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3" name="Google Shape;43;p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05978"/>
                <a:ext cx="8229600" cy="857400"/>
              </a:xfrm>
              <a:prstGeom prst="rect">
                <a:avLst/>
              </a:prstGeom>
              <a:blipFill>
                <a:blip r:embed="rId3"/>
                <a:stretch>
                  <a:fillRect l="-1926" b="-1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40C27B21-D7A1-4987-B864-8853674AE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277" y="1303700"/>
            <a:ext cx="4965723" cy="3453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2151B97-330B-4109-85FB-2C4CFFD19025}"/>
                  </a:ext>
                </a:extLst>
              </p:cNvPr>
              <p:cNvSpPr txBox="1"/>
              <p:nvPr/>
            </p:nvSpPr>
            <p:spPr>
              <a:xfrm>
                <a:off x="0" y="1417588"/>
                <a:ext cx="417827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/>
                  <a:t>Pseudocódigo</a:t>
                </a:r>
                <a:r>
                  <a:rPr lang="en-US" sz="1200" b="1" dirty="0"/>
                  <a:t>: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- </a:t>
                </a:r>
                <a:r>
                  <a:rPr lang="en-US" sz="1200" dirty="0" err="1"/>
                  <a:t>Creamos</a:t>
                </a:r>
                <a:r>
                  <a:rPr lang="en-US" sz="1200" dirty="0"/>
                  <a:t> un vector de lambdas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- Para </a:t>
                </a:r>
                <a:r>
                  <a:rPr lang="en-US" sz="1200" dirty="0" err="1"/>
                  <a:t>cada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:</a:t>
                </a:r>
              </a:p>
              <a:p>
                <a:r>
                  <a:rPr lang="en-US" sz="1200" dirty="0"/>
                  <a:t>     - </a:t>
                </a:r>
                <a:r>
                  <a:rPr lang="en-US" sz="1200" dirty="0" err="1"/>
                  <a:t>Calculamos</a:t>
                </a:r>
                <a:r>
                  <a:rPr lang="en-US" sz="1200" dirty="0"/>
                  <a:t> el </a:t>
                </a:r>
                <a:r>
                  <a:rPr lang="en-US" sz="1200" dirty="0" err="1"/>
                  <a:t>óptimo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AR" sz="1200" dirty="0"/>
              </a:p>
              <a:p>
                <a:r>
                  <a:rPr lang="en-US" sz="1200" dirty="0"/>
                  <a:t>     - </a:t>
                </a:r>
                <a:r>
                  <a:rPr lang="en-US" sz="1200" dirty="0" err="1"/>
                  <a:t>Construimos</a:t>
                </a:r>
                <a:r>
                  <a:rPr lang="en-US" sz="1200" dirty="0"/>
                  <a:t> el vector de </a:t>
                </a:r>
                <a:r>
                  <a:rPr lang="en-US" sz="1200" dirty="0" err="1"/>
                  <a:t>óptimos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  <a:p>
                <a:r>
                  <a:rPr lang="en-US" sz="1200" dirty="0"/>
                  <a:t>     - </a:t>
                </a:r>
                <a:r>
                  <a:rPr lang="en-US" sz="1200" dirty="0" err="1"/>
                  <a:t>Calculamos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200" dirty="0"/>
                  <a:t> 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200" dirty="0"/>
              </a:p>
              <a:p>
                <a:r>
                  <a:rPr lang="en-US" sz="1200" dirty="0"/>
                  <a:t>     - </a:t>
                </a:r>
                <a:r>
                  <a:rPr lang="en-US" sz="1200" dirty="0" err="1"/>
                  <a:t>Calculamos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para el lambda actual.</a:t>
                </a:r>
              </a:p>
              <a:p>
                <a:r>
                  <a:rPr lang="en-US" sz="1200" dirty="0"/>
                  <a:t>     - </a:t>
                </a:r>
                <a:r>
                  <a:rPr lang="en-US" sz="1200" dirty="0" err="1"/>
                  <a:t>Guardamos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en</a:t>
                </a:r>
                <a:r>
                  <a:rPr lang="en-US" sz="1200" dirty="0"/>
                  <a:t> un vector de </a:t>
                </a:r>
                <a:r>
                  <a:rPr lang="en-US" sz="1200" dirty="0" err="1"/>
                  <a:t>soluciones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</m:oMath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- </a:t>
                </a:r>
                <a:r>
                  <a:rPr lang="en-US" sz="1200" dirty="0" err="1"/>
                  <a:t>Buscamos</a:t>
                </a:r>
                <a:r>
                  <a:rPr lang="en-US" sz="1200" dirty="0"/>
                  <a:t> el m</a:t>
                </a:r>
                <a:r>
                  <a:rPr lang="es-AR" sz="1200" dirty="0" err="1"/>
                  <a:t>áximo</a:t>
                </a:r>
                <a:r>
                  <a:rPr lang="es-AR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1200" dirty="0"/>
                  <a:t> en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𝐿𝑣𝑒𝑐𝑡𝑜𝑟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2151B97-330B-4109-85FB-2C4CFFD19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7588"/>
                <a:ext cx="4178277" cy="2308324"/>
              </a:xfrm>
              <a:prstGeom prst="rect">
                <a:avLst/>
              </a:prstGeom>
              <a:blipFill>
                <a:blip r:embed="rId5"/>
                <a:stretch>
                  <a:fillRect t="-529" b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55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43;p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205978"/>
                <a:ext cx="8229600" cy="8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s-AR" sz="3200" i="0" u="none" strike="noStrike" cap="none" dirty="0" err="1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Plot</a:t>
                </a:r>
                <a:r>
                  <a:rPr lang="es-AR" sz="3200" i="0" u="none" strike="noStrike" cap="none" dirty="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3200" i="0" u="none" strike="noStrike" cap="none" dirty="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   </a:t>
                </a:r>
                <a:endParaRPr sz="3200" i="0" u="none" strike="noStrike" cap="none" dirty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3" name="Google Shape;43;p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05978"/>
                <a:ext cx="8229600" cy="857400"/>
              </a:xfrm>
              <a:prstGeom prst="rect">
                <a:avLst/>
              </a:prstGeom>
              <a:blipFill>
                <a:blip r:embed="rId3"/>
                <a:stretch>
                  <a:fillRect l="-1926" b="-1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o 1">
            <a:extLst>
              <a:ext uri="{FF2B5EF4-FFF2-40B4-BE49-F238E27FC236}">
                <a16:creationId xmlns:a16="http://schemas.microsoft.com/office/drawing/2014/main" id="{B483FFA2-EB65-4981-8FFF-010EF2AA3135}"/>
              </a:ext>
            </a:extLst>
          </p:cNvPr>
          <p:cNvGrpSpPr/>
          <p:nvPr/>
        </p:nvGrpSpPr>
        <p:grpSpPr>
          <a:xfrm>
            <a:off x="0" y="1150710"/>
            <a:ext cx="5690475" cy="3786812"/>
            <a:chOff x="457200" y="1150710"/>
            <a:chExt cx="5690475" cy="3786812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AD501729-901A-4C6E-AE9B-29D454D25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" y="1150710"/>
              <a:ext cx="5690475" cy="367909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6B99A9B8-3E2E-4B6E-938F-9C8CE3875BAC}"/>
                    </a:ext>
                  </a:extLst>
                </p:cNvPr>
                <p:cNvSpPr txBox="1"/>
                <p:nvPr/>
              </p:nvSpPr>
              <p:spPr>
                <a:xfrm>
                  <a:off x="6001929" y="4722078"/>
                  <a:ext cx="1457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6B99A9B8-3E2E-4B6E-938F-9C8CE3875B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1929" y="4722078"/>
                  <a:ext cx="145746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30435" r="-26087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464AC8E7-53B0-4538-8A73-6BCE826D3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0475" y="1262062"/>
            <a:ext cx="3038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6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43;p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205978"/>
                <a:ext cx="8229600" cy="8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s-AR" sz="2800" dirty="0">
                    <a:latin typeface="Helvetica Neue"/>
                    <a:ea typeface="Helvetica Neue"/>
                    <a:cs typeface="Helvetica Neue"/>
                    <a:sym typeface="Helvetica Neue"/>
                  </a:rPr>
                  <a:t>Búsqueda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800" i="1"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sSupPr>
                      <m:e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  <m:t>𝝀</m:t>
                        </m:r>
                      </m:e>
                      <m:sup>
                        <m:r>
                          <a:rPr lang="es-AR" sz="2800" i="1">
                            <a:latin typeface="Cambria Math" panose="02040503050406030204" pitchFamily="18" charset="0"/>
                            <a:sym typeface="Helvetica Neue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AR" sz="2800" dirty="0">
                    <a:latin typeface="Helvetica Neue"/>
                    <a:ea typeface="Helvetica Neue"/>
                    <a:cs typeface="Helvetica Neue"/>
                    <a:sym typeface="Helvetica Neue"/>
                  </a:rPr>
                  <a:t> con método del </a:t>
                </a:r>
                <a:r>
                  <a:rPr lang="es-AR" sz="2800" dirty="0" err="1">
                    <a:latin typeface="Helvetica Neue"/>
                    <a:ea typeface="Helvetica Neue"/>
                    <a:cs typeface="Helvetica Neue"/>
                    <a:sym typeface="Helvetica Neue"/>
                  </a:rPr>
                  <a:t>SubGradiente</a:t>
                </a:r>
                <a:endParaRPr sz="2800" i="0" u="none" strike="noStrike" cap="none" dirty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3" name="Google Shape;43;p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05978"/>
                <a:ext cx="8229600" cy="857400"/>
              </a:xfrm>
              <a:prstGeom prst="rect">
                <a:avLst/>
              </a:prstGeom>
              <a:blipFill>
                <a:blip r:embed="rId3"/>
                <a:stretch>
                  <a:fillRect l="-1556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AE378FF1-BB11-4D15-86B6-AEECDDD91A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499700"/>
                <a:ext cx="7848600" cy="2653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000" b="1" dirty="0" err="1"/>
                  <a:t>Pseudocódigo</a:t>
                </a:r>
                <a:r>
                  <a:rPr lang="en-US" sz="2000" b="1" dirty="0"/>
                  <a:t>:</a:t>
                </a:r>
              </a:p>
              <a:p>
                <a:endParaRPr lang="es-AR" sz="2000" dirty="0"/>
              </a:p>
              <a:p>
                <a:r>
                  <a:rPr lang="es-AR" sz="2000" dirty="0"/>
                  <a:t>-Inicializar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A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AR" sz="2000" dirty="0"/>
              </a:p>
              <a:p>
                <a:r>
                  <a:rPr lang="es-AR" sz="2000" dirty="0"/>
                  <a:t>-Calcular </a:t>
                </a:r>
                <a14:m>
                  <m:oMath xmlns:m="http://schemas.openxmlformats.org/officeDocument/2006/math">
                    <m:r>
                      <a:rPr lang="es-AR" sz="20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s-AR" sz="2000" dirty="0"/>
              </a:p>
              <a:p>
                <a:r>
                  <a:rPr lang="es-AR" sz="2000" dirty="0"/>
                  <a:t>-Calcular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s-AR" sz="20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s-AR" sz="2000" dirty="0"/>
              </a:p>
              <a:p>
                <a:r>
                  <a:rPr lang="es-AR" sz="2000" dirty="0"/>
                  <a:t>-Actualizar </a:t>
                </a:r>
                <a14:m>
                  <m:oMath xmlns:m="http://schemas.openxmlformats.org/officeDocument/2006/math">
                    <m: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AR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𝑠𝑡𝑒𝑝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s-AR" sz="20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s-AR" sz="2000" dirty="0"/>
              </a:p>
              <a:p>
                <a:r>
                  <a:rPr lang="es-AR" sz="2000" dirty="0"/>
                  <a:t>-Calcular </a:t>
                </a:r>
                <a14:m>
                  <m:oMath xmlns:m="http://schemas.openxmlformats.org/officeDocument/2006/math">
                    <m: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s-AR" sz="2000" dirty="0"/>
              </a:p>
              <a:p>
                <a:r>
                  <a:rPr lang="es-AR" sz="2000" dirty="0"/>
                  <a:t>-Revisar si </a:t>
                </a:r>
                <a14:m>
                  <m:oMath xmlns:m="http://schemas.openxmlformats.org/officeDocument/2006/math">
                    <m: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𝑡𝑜𝑙</m:t>
                    </m:r>
                  </m:oMath>
                </a14:m>
                <a:r>
                  <a:rPr lang="es-AR" sz="2000" dirty="0"/>
                  <a:t>, continuar; sino parar.</a:t>
                </a:r>
              </a:p>
            </p:txBody>
          </p:sp>
        </mc:Choice>
        <mc:Fallback xmlns="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AE378FF1-BB11-4D15-86B6-AEECDDD91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99700"/>
                <a:ext cx="7848600" cy="2653069"/>
              </a:xfrm>
              <a:prstGeom prst="rect">
                <a:avLst/>
              </a:prstGeom>
              <a:blipFill>
                <a:blip r:embed="rId4"/>
                <a:stretch>
                  <a:fillRect b="-16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7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847ADB2-4314-4C93-965E-78EA656F7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98" y="103318"/>
            <a:ext cx="6463087" cy="4936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304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43;p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205978"/>
                <a:ext cx="8229600" cy="8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s-AR" sz="2800" dirty="0">
                    <a:latin typeface="Helvetica Neue"/>
                    <a:ea typeface="Helvetica Neue"/>
                    <a:cs typeface="Helvetica Neue"/>
                    <a:sym typeface="Helvetica Neue"/>
                  </a:rPr>
                  <a:t>Búsqueda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800" i="1"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sSupPr>
                      <m:e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  <m:t>𝝀</m:t>
                        </m:r>
                      </m:e>
                      <m:sup>
                        <m:r>
                          <a:rPr lang="es-AR" sz="2800" i="1">
                            <a:latin typeface="Cambria Math" panose="02040503050406030204" pitchFamily="18" charset="0"/>
                            <a:sym typeface="Helvetica Neue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AR" sz="2800" dirty="0">
                    <a:latin typeface="Helvetica Neue"/>
                    <a:ea typeface="Helvetica Neue"/>
                    <a:cs typeface="Helvetica Neue"/>
                    <a:sym typeface="Helvetica Neue"/>
                  </a:rPr>
                  <a:t> con método del </a:t>
                </a:r>
                <a:r>
                  <a:rPr lang="es-AR" sz="2800" dirty="0" err="1">
                    <a:latin typeface="Helvetica Neue"/>
                    <a:ea typeface="Helvetica Neue"/>
                    <a:cs typeface="Helvetica Neue"/>
                    <a:sym typeface="Helvetica Neue"/>
                  </a:rPr>
                  <a:t>SubGradiente</a:t>
                </a:r>
                <a:endParaRPr sz="2800" i="0" u="none" strike="noStrike" cap="none" dirty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3" name="Google Shape;43;p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05978"/>
                <a:ext cx="8229600" cy="857400"/>
              </a:xfrm>
              <a:prstGeom prst="rect">
                <a:avLst/>
              </a:prstGeom>
              <a:blipFill>
                <a:blip r:embed="rId3"/>
                <a:stretch>
                  <a:fillRect l="-1556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2387FA9D-8E03-4EF9-B353-2F7B92BCD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66327"/>
            <a:ext cx="5695922" cy="39771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6D08F0C-45FD-4B9D-B75D-42980C7CFCB7}"/>
                  </a:ext>
                </a:extLst>
              </p:cNvPr>
              <p:cNvSpPr txBox="1"/>
              <p:nvPr/>
            </p:nvSpPr>
            <p:spPr>
              <a:xfrm>
                <a:off x="365772" y="2861040"/>
                <a:ext cx="1457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6D08F0C-45FD-4B9D-B75D-42980C7CF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72" y="2861040"/>
                <a:ext cx="145746" cy="215444"/>
              </a:xfrm>
              <a:prstGeom prst="rect">
                <a:avLst/>
              </a:prstGeom>
              <a:blipFill>
                <a:blip r:embed="rId5"/>
                <a:stretch>
                  <a:fillRect l="-25000" r="-25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A6B39167-FC61-4566-A004-25D2F5D5E2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366"/>
          <a:stretch/>
        </p:blipFill>
        <p:spPr>
          <a:xfrm>
            <a:off x="6029033" y="1166327"/>
            <a:ext cx="3033485" cy="8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0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/>
              <a:t>Modelo restringido por espacio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5EEC87B5-0083-4102-A5B7-99A47A5D7E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404644"/>
                <a:ext cx="8216942" cy="16654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/>
                <a:r>
                  <a:rPr lang="es-AR" sz="2000" dirty="0"/>
                  <a:t>Siendo: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AR" sz="200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AR" sz="2000" dirty="0"/>
                  <a:t>: espacio total.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AR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200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AR" sz="2000" dirty="0"/>
                  <a:t> espacio unitario utilizado por cada producto.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AR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200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AR" sz="2000" dirty="0"/>
                  <a:t> cantidad de cada producto.</a:t>
                </a:r>
              </a:p>
              <a:p>
                <a:pPr lvl="1"/>
                <a:r>
                  <a:rPr lang="es-AR" sz="2000" dirty="0"/>
                  <a:t>CTE: Costo total esperado.</a:t>
                </a:r>
              </a:p>
              <a:p>
                <a:pPr lvl="1"/>
                <a:endParaRPr lang="es-AR" sz="2000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5EEC87B5-0083-4102-A5B7-99A47A5D7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04644"/>
                <a:ext cx="8216942" cy="1665432"/>
              </a:xfrm>
              <a:prstGeom prst="rect">
                <a:avLst/>
              </a:prstGeom>
              <a:blipFill>
                <a:blip r:embed="rId3"/>
                <a:stretch>
                  <a:fillRect l="-816" b="-65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51E769A5-B1C9-40D5-ACB3-B97144136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775" y="3237423"/>
            <a:ext cx="3205819" cy="144855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2F6A624-D696-46D8-AE02-9CBEFF87133A}"/>
              </a:ext>
            </a:extLst>
          </p:cNvPr>
          <p:cNvSpPr/>
          <p:nvPr/>
        </p:nvSpPr>
        <p:spPr>
          <a:xfrm>
            <a:off x="1671774" y="3318459"/>
            <a:ext cx="3063187" cy="13675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/>
              <a:t>Modelo relajado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58ABB5-F5B0-4CBF-B53A-EDE04F4DC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93" y="2648381"/>
            <a:ext cx="3516517" cy="18695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2">
                <a:extLst>
                  <a:ext uri="{FF2B5EF4-FFF2-40B4-BE49-F238E27FC236}">
                    <a16:creationId xmlns:a16="http://schemas.microsoft.com/office/drawing/2014/main" id="{B350277D-8FA4-4D3A-BF05-9636A65A4A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76618"/>
                <a:ext cx="7894388" cy="1095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/>
                <a:r>
                  <a:rPr lang="es-AR" sz="2000" dirty="0"/>
                  <a:t>Siendo: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AR" sz="2000" dirty="0"/>
                  <a:t>: multiplicador de Lagrange.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AR" sz="200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AR" sz="2000" dirty="0"/>
                  <a:t>: </a:t>
                </a:r>
                <a:r>
                  <a:rPr lang="es-AR" sz="2000" dirty="0" err="1"/>
                  <a:t>Lagrangiano</a:t>
                </a:r>
                <a:r>
                  <a:rPr lang="es-AR" sz="2000" dirty="0"/>
                  <a:t>.</a:t>
                </a:r>
              </a:p>
            </p:txBody>
          </p:sp>
        </mc:Choice>
        <mc:Fallback xmlns="">
          <p:sp>
            <p:nvSpPr>
              <p:cNvPr id="7" name="Marcador de contenido 2">
                <a:extLst>
                  <a:ext uri="{FF2B5EF4-FFF2-40B4-BE49-F238E27FC236}">
                    <a16:creationId xmlns:a16="http://schemas.microsoft.com/office/drawing/2014/main" id="{B350277D-8FA4-4D3A-BF05-9636A65A4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76618"/>
                <a:ext cx="7894388" cy="1095132"/>
              </a:xfrm>
              <a:prstGeom prst="rect">
                <a:avLst/>
              </a:prstGeom>
              <a:blipFill>
                <a:blip r:embed="rId4"/>
                <a:stretch>
                  <a:fillRect l="-849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D2B568FD-C21A-4B94-9DD6-186D787B4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719" y="4678288"/>
            <a:ext cx="2075467" cy="39179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829BFD3-E932-4C1B-B0BB-C17B16D73ACE}"/>
                  </a:ext>
                </a:extLst>
              </p:cNvPr>
              <p:cNvSpPr/>
              <p:nvPr/>
            </p:nvSpPr>
            <p:spPr>
              <a:xfrm>
                <a:off x="947547" y="4698788"/>
                <a:ext cx="8279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AR" b="1" i="1" smtClean="0"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sSup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  <a:sym typeface="Helvetica Neue"/>
                          </a:rPr>
                          <m:t>𝑳</m:t>
                        </m:r>
                      </m:e>
                      <m:sup>
                        <m:r>
                          <a:rPr lang="es-AR" b="1" i="1" smtClean="0">
                            <a:latin typeface="Cambria Math" panose="02040503050406030204" pitchFamily="18" charset="0"/>
                            <a:sym typeface="Helvetica Neue"/>
                          </a:rPr>
                          <m:t>∗</m:t>
                        </m:r>
                      </m:sup>
                    </m:sSup>
                    <m:r>
                      <a:rPr lang="es-AR" b="1" i="1">
                        <a:latin typeface="Cambria Math" panose="02040503050406030204" pitchFamily="18" charset="0"/>
                        <a:ea typeface="Helvetica Neue"/>
                        <a:cs typeface="Helvetica Neue"/>
                        <a:sym typeface="Helvetica Neue"/>
                      </a:rPr>
                      <m:t>(</m:t>
                    </m:r>
                    <m:sSup>
                      <m:sSupPr>
                        <m:ctrlPr>
                          <a:rPr lang="es-AR" b="1" i="1" smtClean="0"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sSup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  <m:t>𝝀</m:t>
                        </m:r>
                      </m:e>
                      <m:sup>
                        <m:r>
                          <a:rPr lang="es-AR" b="1" i="1" smtClean="0">
                            <a:latin typeface="Cambria Math" panose="02040503050406030204" pitchFamily="18" charset="0"/>
                            <a:sym typeface="Helvetica Neue"/>
                          </a:rPr>
                          <m:t>∗</m:t>
                        </m:r>
                      </m:sup>
                    </m:sSup>
                    <m:r>
                      <a:rPr lang="es-AR" b="1" i="1">
                        <a:latin typeface="Cambria Math" panose="02040503050406030204" pitchFamily="18" charset="0"/>
                        <a:ea typeface="Helvetica Neue"/>
                        <a:cs typeface="Helvetica Neue"/>
                        <a:sym typeface="Helvetica Neue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829BFD3-E932-4C1B-B0BB-C17B16D73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47" y="4698788"/>
                <a:ext cx="827919" cy="307777"/>
              </a:xfrm>
              <a:prstGeom prst="rect">
                <a:avLst/>
              </a:prstGeom>
              <a:blipFill>
                <a:blip r:embed="rId6"/>
                <a:stretch>
                  <a:fillRect t="-4000" r="-14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62221635-9E11-432E-9360-D363280BA58C}"/>
              </a:ext>
            </a:extLst>
          </p:cNvPr>
          <p:cNvSpPr/>
          <p:nvPr/>
        </p:nvSpPr>
        <p:spPr>
          <a:xfrm>
            <a:off x="942193" y="4594554"/>
            <a:ext cx="3629807" cy="4697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51DC10A-A144-45AB-87B4-DAE22CBA83D2}"/>
              </a:ext>
            </a:extLst>
          </p:cNvPr>
          <p:cNvSpPr/>
          <p:nvPr/>
        </p:nvSpPr>
        <p:spPr>
          <a:xfrm>
            <a:off x="942193" y="2571750"/>
            <a:ext cx="3610168" cy="19461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/>
              <a:t>Cantidad óptima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4E203A-28FA-4F08-A497-6EAF6960CA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0" t="5835" r="28879" b="84591"/>
          <a:stretch/>
        </p:blipFill>
        <p:spPr>
          <a:xfrm>
            <a:off x="589518" y="2571750"/>
            <a:ext cx="6704091" cy="619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E858F82-8C67-4933-BFB0-B47A62FAD3F8}"/>
                  </a:ext>
                </a:extLst>
              </p:cNvPr>
              <p:cNvSpPr txBox="1"/>
              <p:nvPr/>
            </p:nvSpPr>
            <p:spPr>
              <a:xfrm>
                <a:off x="589518" y="1629883"/>
                <a:ext cx="2194190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 ∗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∗ </m:t>
                              </m:r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lang="es-A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s-A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∗ </m:t>
                              </m:r>
                              <m:r>
                                <a:rPr lang="es-A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s-A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∗</m:t>
                              </m:r>
                              <m:sSub>
                                <m:sSubPr>
                                  <m:ctrlPr>
                                    <a:rPr lang="es-A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s-A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E858F82-8C67-4933-BFB0-B47A62FAD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18" y="1629883"/>
                <a:ext cx="2194190" cy="636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09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/>
              <a:t>Restricción de espacio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4E203A-28FA-4F08-A497-6EAF6960CA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0" t="20567" r="56884" b="70577"/>
          <a:stretch/>
        </p:blipFill>
        <p:spPr>
          <a:xfrm>
            <a:off x="566009" y="3231340"/>
            <a:ext cx="3933732" cy="57346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058A228-5EA4-4E15-90E2-18D5EBF231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424" b="49615"/>
          <a:stretch/>
        </p:blipFill>
        <p:spPr>
          <a:xfrm>
            <a:off x="457200" y="1590104"/>
            <a:ext cx="3516517" cy="466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5317356-632F-48CA-A856-9BEFB79CA14C}"/>
                  </a:ext>
                </a:extLst>
              </p:cNvPr>
              <p:cNvSpPr txBox="1"/>
              <p:nvPr/>
            </p:nvSpPr>
            <p:spPr>
              <a:xfrm>
                <a:off x="566009" y="2171038"/>
                <a:ext cx="2646430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5317356-632F-48CA-A856-9BEFB79CA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9" y="2171038"/>
                <a:ext cx="2646430" cy="793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58746071-3934-4CBC-9BA9-63522D27F337}"/>
              </a:ext>
            </a:extLst>
          </p:cNvPr>
          <p:cNvSpPr txBox="1"/>
          <p:nvPr/>
        </p:nvSpPr>
        <p:spPr>
          <a:xfrm>
            <a:off x="3347179" y="2413988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(Forma </a:t>
            </a:r>
            <a:r>
              <a:rPr lang="en-US" dirty="0" err="1"/>
              <a:t>vectorial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749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/>
              <a:t>Costo total esperado del producto </a:t>
            </a:r>
            <a:r>
              <a:rPr lang="es-AR" sz="3200" i="1" dirty="0"/>
              <a:t>i</a:t>
            </a:r>
            <a:endParaRPr sz="3200" i="1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6B6D5F-E9EC-4593-B44A-EC5DF44BA1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0" t="30097" r="22930" b="59629"/>
          <a:stretch/>
        </p:blipFill>
        <p:spPr>
          <a:xfrm>
            <a:off x="457200" y="2239116"/>
            <a:ext cx="7292566" cy="665268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6ACB5E42-C0C1-46FC-A57C-3B5DDCE5AE51}"/>
              </a:ext>
            </a:extLst>
          </p:cNvPr>
          <p:cNvGrpSpPr/>
          <p:nvPr/>
        </p:nvGrpSpPr>
        <p:grpSpPr>
          <a:xfrm>
            <a:off x="540140" y="1568643"/>
            <a:ext cx="5247473" cy="379487"/>
            <a:chOff x="871787" y="1878554"/>
            <a:chExt cx="5247473" cy="379487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3B47C679-7234-4B64-B45F-8AD1A716F0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578" b="58808"/>
            <a:stretch/>
          </p:blipFill>
          <p:spPr>
            <a:xfrm>
              <a:off x="1217690" y="1878554"/>
              <a:ext cx="4901570" cy="37948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E7B7569A-DD4F-4751-B10F-6C71F518E465}"/>
                    </a:ext>
                  </a:extLst>
                </p:cNvPr>
                <p:cNvSpPr txBox="1"/>
                <p:nvPr/>
              </p:nvSpPr>
              <p:spPr>
                <a:xfrm>
                  <a:off x="871787" y="1936135"/>
                  <a:ext cx="41530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A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E7B7569A-DD4F-4751-B10F-6C71F518E4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787" y="1936135"/>
                  <a:ext cx="415307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16176" r="-2941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356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/>
              <a:t>Costo total esperado (vectorizado)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B8F01B-DFCB-4A79-8DBA-9DF12006ED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230" b="74334"/>
          <a:stretch/>
        </p:blipFill>
        <p:spPr>
          <a:xfrm>
            <a:off x="457200" y="1305073"/>
            <a:ext cx="2629277" cy="479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80DD013-813C-470D-914C-6EE7FC054DD2}"/>
                  </a:ext>
                </a:extLst>
              </p:cNvPr>
              <p:cNvSpPr txBox="1"/>
              <p:nvPr/>
            </p:nvSpPr>
            <p:spPr>
              <a:xfrm>
                <a:off x="540140" y="1784906"/>
                <a:ext cx="896719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80DD013-813C-470D-914C-6EE7FC054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40" y="1784906"/>
                <a:ext cx="896719" cy="597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08E2EAA8-74C8-4908-A3B8-F3882E912C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50" t="45823" b="17844"/>
          <a:stretch/>
        </p:blipFill>
        <p:spPr>
          <a:xfrm>
            <a:off x="540140" y="2733702"/>
            <a:ext cx="7752142" cy="19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5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43;p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205978"/>
                <a:ext cx="8229600" cy="8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s-AR" sz="3200" dirty="0">
                    <a:latin typeface="Helvetica Neue"/>
                    <a:ea typeface="Helvetica Neue"/>
                    <a:cs typeface="Helvetica Neue"/>
                    <a:sym typeface="Helvetica Neue"/>
                  </a:rPr>
                  <a:t>Lagrangiano </a:t>
                </a:r>
                <a14:m>
                  <m:oMath xmlns:m="http://schemas.openxmlformats.org/officeDocument/2006/math">
                    <m:r>
                      <a:rPr lang="es-AR" sz="3200" b="1" i="1" smtClean="0">
                        <a:latin typeface="Cambria Math" panose="02040503050406030204" pitchFamily="18" charset="0"/>
                        <a:ea typeface="Helvetica Neue"/>
                        <a:cs typeface="Helvetica Neue"/>
                        <a:sym typeface="Helvetica Neue"/>
                      </a:rPr>
                      <m:t>𝑳</m:t>
                    </m:r>
                    <m:r>
                      <a:rPr lang="es-AR" sz="3200" b="1" i="1" smtClean="0">
                        <a:latin typeface="Cambria Math" panose="02040503050406030204" pitchFamily="18" charset="0"/>
                        <a:ea typeface="Helvetica Neue"/>
                        <a:cs typeface="Helvetica Neue"/>
                        <a:sym typeface="Helvetica Neue"/>
                      </a:rPr>
                      <m:t>(</m:t>
                    </m:r>
                    <m:r>
                      <a:rPr lang="es-AR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/>
                        <a:sym typeface="Helvetica Neue"/>
                      </a:rPr>
                      <m:t>𝝀</m:t>
                    </m:r>
                    <m:r>
                      <a:rPr lang="es-AR" sz="3200" b="1" i="1" smtClean="0">
                        <a:latin typeface="Cambria Math" panose="02040503050406030204" pitchFamily="18" charset="0"/>
                        <a:ea typeface="Helvetica Neue"/>
                        <a:cs typeface="Helvetica Neue"/>
                        <a:sym typeface="Helvetica Neue"/>
                      </a:rPr>
                      <m:t>)</m:t>
                    </m:r>
                  </m:oMath>
                </a14:m>
                <a:endParaRPr sz="3200" i="0" u="none" strike="noStrike" cap="none" dirty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3" name="Google Shape;43;p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05978"/>
                <a:ext cx="8229600" cy="857400"/>
              </a:xfrm>
              <a:prstGeom prst="rect">
                <a:avLst/>
              </a:prstGeom>
              <a:blipFill>
                <a:blip r:embed="rId3"/>
                <a:stretch>
                  <a:fillRect l="-1926" b="-1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5147DEE0-0491-4FE5-BA94-86C046A98D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0" t="83547" r="60234" b="3211"/>
          <a:stretch/>
        </p:blipFill>
        <p:spPr>
          <a:xfrm>
            <a:off x="457200" y="2143049"/>
            <a:ext cx="3602274" cy="8574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2C8E2D4-BE61-44A0-A83E-547C4004F1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596"/>
          <a:stretch/>
        </p:blipFill>
        <p:spPr>
          <a:xfrm>
            <a:off x="457200" y="1312262"/>
            <a:ext cx="3516517" cy="45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0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7E6FBF-C166-47A4-B8BD-9E1D28836D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066"/>
          <a:stretch/>
        </p:blipFill>
        <p:spPr>
          <a:xfrm>
            <a:off x="2415744" y="205978"/>
            <a:ext cx="5687108" cy="4786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236739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287</Words>
  <Application>Microsoft Office PowerPoint</Application>
  <PresentationFormat>Presentación en pantalla (16:9)</PresentationFormat>
  <Paragraphs>55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Cambria Math</vt:lpstr>
      <vt:lpstr>Arial</vt:lpstr>
      <vt:lpstr>Helvetica Neue</vt:lpstr>
      <vt:lpstr>biz</vt:lpstr>
      <vt:lpstr>Presentación de PowerPoint</vt:lpstr>
      <vt:lpstr>Modelo restringido por espacio</vt:lpstr>
      <vt:lpstr>Modelo relajado</vt:lpstr>
      <vt:lpstr>Cantidad óptima</vt:lpstr>
      <vt:lpstr>Restricción de espacio</vt:lpstr>
      <vt:lpstr>Costo total esperado del producto i</vt:lpstr>
      <vt:lpstr>Costo total esperado (vectorizado)</vt:lpstr>
      <vt:lpstr>Lagrangiano L(λ)</vt:lpstr>
      <vt:lpstr>Datos</vt:lpstr>
      <vt:lpstr>Construcción de vectores de datos</vt:lpstr>
      <vt:lpstr>Búsqueda de λ^∗ con Grid Search</vt:lpstr>
      <vt:lpstr>Plot L(λ_i)   </vt:lpstr>
      <vt:lpstr>Búsqueda de λ^∗ con método del SubGradiente</vt:lpstr>
      <vt:lpstr>Presentación de PowerPoint</vt:lpstr>
      <vt:lpstr>Búsqueda de λ^∗ con método del SubGradiente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16</cp:revision>
  <dcterms:modified xsi:type="dcterms:W3CDTF">2021-11-03T21:41:52Z</dcterms:modified>
</cp:coreProperties>
</file>