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60" r:id="rId6"/>
    <p:sldId id="262" r:id="rId7"/>
    <p:sldId id="263" r:id="rId8"/>
    <p:sldId id="267" r:id="rId9"/>
    <p:sldId id="272" r:id="rId10"/>
    <p:sldId id="268" r:id="rId11"/>
    <p:sldId id="269" r:id="rId12"/>
    <p:sldId id="271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160" max="1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7.80488" units="1/cm"/>
          <inkml:channelProperty channel="Y" name="resolution" value="56.25" units="1/cm"/>
          <inkml:channelProperty channel="T" name="resolution" value="1" units="1/dev"/>
        </inkml:channelProperties>
      </inkml:inkSource>
      <inkml:timestamp xml:id="ts0" timeString="2020-10-07T22:30:09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15628 6844 0,'18'0'156,"-1"53"-140,-17-35 0,0-1-1,18 1-15,0 17 0,-18-17 16,0 0-16,17-18 16,-17 35-1,18 0-15,0-35 0,-18 18 31,0 0-15,17-18 0,-17 17-1,18 1-15,-1-1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999006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38704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16774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158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708725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55025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7480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2479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3160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64511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-US" sz="2070" dirty="0" err="1"/>
              <a:t>Investigación</a:t>
            </a:r>
            <a:r>
              <a:rPr lang="en-US" sz="2070" dirty="0"/>
              <a:t> </a:t>
            </a:r>
            <a:r>
              <a:rPr lang="en-US" sz="2070" dirty="0" err="1"/>
              <a:t>Operativa</a:t>
            </a:r>
            <a:r>
              <a:rPr lang="en-US" sz="2070" dirty="0"/>
              <a:t> UTN FRBA 2021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-US" sz="2070" dirty="0" err="1"/>
              <a:t>Curso</a:t>
            </a:r>
            <a:r>
              <a:rPr lang="en-US" sz="2070" dirty="0"/>
              <a:t>: I4051(Palazzo)</a:t>
            </a:r>
          </a:p>
          <a:p>
            <a:pPr marL="0" indent="0">
              <a:buSzPts val="2070"/>
            </a:pPr>
            <a:r>
              <a:rPr lang="en-US" sz="2070" dirty="0" err="1"/>
              <a:t>Docente</a:t>
            </a:r>
            <a:r>
              <a:rPr lang="en-US" sz="2070" dirty="0"/>
              <a:t>: Rodrigo Maranzana</a:t>
            </a:r>
            <a:endParaRPr lang="en-US"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Google Shape;37;p8">
            <a:extLst>
              <a:ext uri="{FF2B5EF4-FFF2-40B4-BE49-F238E27FC236}">
                <a16:creationId xmlns:a16="http://schemas.microsoft.com/office/drawing/2014/main" id="{E56F3ADE-79D5-4042-812B-95B687B168E4}"/>
              </a:ext>
            </a:extLst>
          </p:cNvPr>
          <p:cNvSpPr txBox="1">
            <a:spLocks/>
          </p:cNvSpPr>
          <p:nvPr/>
        </p:nvSpPr>
        <p:spPr>
          <a:xfrm>
            <a:off x="838200" y="20201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3500" dirty="0">
                <a:latin typeface="Helvetica Neue"/>
                <a:ea typeface="Helvetica Neue"/>
                <a:cs typeface="Helvetica Neue"/>
                <a:sym typeface="Helvetica Neue"/>
              </a:rPr>
              <a:t>Gestión de inventarios Restricción de espacio: conceptual</a:t>
            </a:r>
            <a:endParaRPr lang="es-AR" sz="3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s-AR" sz="5000" dirty="0">
                <a:latin typeface="Helvetica Neue"/>
                <a:ea typeface="Helvetica Neue"/>
                <a:cs typeface="Helvetica Neue"/>
                <a:sym typeface="Helvetica Neue"/>
              </a:rPr>
              <a:t>Clase 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s-AR" sz="3200" i="0" u="none" strike="noStrike" cap="none" dirty="0" err="1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Plot</a:t>
                </a:r>
                <a:r>
                  <a:rPr lang="es-AR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  </a:t>
                </a:r>
                <a:endParaRPr sz="32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926" b="-1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o 1">
            <a:extLst>
              <a:ext uri="{FF2B5EF4-FFF2-40B4-BE49-F238E27FC236}">
                <a16:creationId xmlns:a16="http://schemas.microsoft.com/office/drawing/2014/main" id="{B483FFA2-EB65-4981-8FFF-010EF2AA3135}"/>
              </a:ext>
            </a:extLst>
          </p:cNvPr>
          <p:cNvGrpSpPr/>
          <p:nvPr/>
        </p:nvGrpSpPr>
        <p:grpSpPr>
          <a:xfrm>
            <a:off x="0" y="1150710"/>
            <a:ext cx="5690475" cy="3786812"/>
            <a:chOff x="457200" y="1150710"/>
            <a:chExt cx="5690475" cy="3786812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AD501729-901A-4C6E-AE9B-29D454D25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1150710"/>
              <a:ext cx="5690475" cy="36790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6B99A9B8-3E2E-4B6E-938F-9C8CE3875BAC}"/>
                    </a:ext>
                  </a:extLst>
                </p:cNvPr>
                <p:cNvSpPr txBox="1"/>
                <p:nvPr/>
              </p:nvSpPr>
              <p:spPr>
                <a:xfrm>
                  <a:off x="6001929" y="4722078"/>
                  <a:ext cx="1457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6B99A9B8-3E2E-4B6E-938F-9C8CE3875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1929" y="4722078"/>
                  <a:ext cx="145746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30435" r="-26087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464AC8E7-53B0-4538-8A73-6BCE826D3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475" y="1262062"/>
            <a:ext cx="3038475" cy="790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B4185B4-BDB5-4649-B0E1-99A82595B643}"/>
                  </a:ext>
                </a:extLst>
              </p:cNvPr>
              <p:cNvSpPr txBox="1"/>
              <p:nvPr/>
            </p:nvSpPr>
            <p:spPr>
              <a:xfrm>
                <a:off x="5690475" y="2139969"/>
                <a:ext cx="13158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600 </a:t>
                </a:r>
                <a:r>
                  <a:rPr lang="en-US" sz="1200" dirty="0" err="1"/>
                  <a:t>valores</a:t>
                </a:r>
                <a:r>
                  <a:rPr lang="en-US" sz="1200" dirty="0"/>
                  <a:t> de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B4185B4-BDB5-4649-B0E1-99A82595B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475" y="2139969"/>
                <a:ext cx="1315809" cy="276999"/>
              </a:xfrm>
              <a:prstGeom prst="rect">
                <a:avLst/>
              </a:prstGeom>
              <a:blipFill>
                <a:blip r:embed="rId7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86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s-AR" sz="28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Búsqueda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800" i="1"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pPr>
                      <m:e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𝝀</m:t>
                        </m:r>
                      </m:e>
                      <m:sup>
                        <m:r>
                          <a:rPr lang="es-AR" sz="2800" i="1">
                            <a:latin typeface="Cambria Math" panose="02040503050406030204" pitchFamily="18" charset="0"/>
                            <a:sym typeface="Helvetica Neue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AR" sz="28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 con método del </a:t>
                </a:r>
                <a:r>
                  <a:rPr lang="es-AR" sz="2800" dirty="0" err="1">
                    <a:latin typeface="Helvetica Neue"/>
                    <a:ea typeface="Helvetica Neue"/>
                    <a:cs typeface="Helvetica Neue"/>
                    <a:sym typeface="Helvetica Neue"/>
                  </a:rPr>
                  <a:t>SubGradiente</a:t>
                </a:r>
                <a:endParaRPr sz="28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556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AE378FF1-BB11-4D15-86B6-AEECDDD91A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516792"/>
                <a:ext cx="7848600" cy="2653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000" b="1" dirty="0" err="1"/>
                  <a:t>Pseudocódigo</a:t>
                </a:r>
                <a:r>
                  <a:rPr lang="en-US" sz="2000" b="1" dirty="0"/>
                  <a:t>:</a:t>
                </a:r>
              </a:p>
              <a:p>
                <a:endParaRPr lang="es-AR" sz="2000" dirty="0"/>
              </a:p>
              <a:p>
                <a:r>
                  <a:rPr lang="es-AR" sz="1500" dirty="0"/>
                  <a:t>-Inicializar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A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AR" sz="1500" dirty="0"/>
              </a:p>
              <a:p>
                <a:r>
                  <a:rPr lang="es-AR" sz="1500" dirty="0"/>
                  <a:t>-Calcular </a:t>
                </a:r>
                <a14:m>
                  <m:oMath xmlns:m="http://schemas.openxmlformats.org/officeDocument/2006/math">
                    <m:r>
                      <a:rPr lang="es-AR" sz="15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s-AR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s-AR" sz="1500" dirty="0"/>
              </a:p>
              <a:p>
                <a:r>
                  <a:rPr lang="es-AR" sz="1500" dirty="0"/>
                  <a:t>-Calcular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AR" sz="15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s-AR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s-AR" sz="1500" dirty="0"/>
              </a:p>
              <a:p>
                <a:r>
                  <a:rPr lang="es-AR" sz="1500" dirty="0"/>
                  <a:t>-Actualizar </a:t>
                </a:r>
                <a14:m>
                  <m:oMath xmlns:m="http://schemas.openxmlformats.org/officeDocument/2006/math">
                    <m:r>
                      <a:rPr lang="es-A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AR" sz="15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𝑠𝑡𝑒𝑝</m:t>
                    </m:r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A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AR" sz="15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s-AR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s-AR" sz="1500" dirty="0"/>
              </a:p>
              <a:p>
                <a:r>
                  <a:rPr lang="es-AR" sz="1500" dirty="0"/>
                  <a:t>-Calcular </a:t>
                </a:r>
                <a14:m>
                  <m:oMath xmlns:m="http://schemas.openxmlformats.org/officeDocument/2006/math">
                    <m:r>
                      <a:rPr lang="es-A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A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s-AR" sz="1500" dirty="0"/>
              </a:p>
              <a:p>
                <a:r>
                  <a:rPr lang="es-AR" sz="1500" dirty="0"/>
                  <a:t>-Revisar si </a:t>
                </a:r>
                <a14:m>
                  <m:oMath xmlns:m="http://schemas.openxmlformats.org/officeDocument/2006/math">
                    <m:r>
                      <a:rPr lang="es-A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A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s-A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AR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𝑡𝑜𝑙</m:t>
                    </m:r>
                  </m:oMath>
                </a14:m>
                <a:r>
                  <a:rPr lang="es-AR" sz="1500" dirty="0"/>
                  <a:t>, continuar; sino parar.</a:t>
                </a:r>
              </a:p>
            </p:txBody>
          </p:sp>
        </mc:Choice>
        <mc:Fallback xmlns="">
          <p:sp>
            <p:nvSpPr>
              <p:cNvPr id="5" name="Marcador de contenido 2">
                <a:extLst>
                  <a:ext uri="{FF2B5EF4-FFF2-40B4-BE49-F238E27FC236}">
                    <a16:creationId xmlns:a16="http://schemas.microsoft.com/office/drawing/2014/main" id="{AE378FF1-BB11-4D15-86B6-AEECDDD91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16792"/>
                <a:ext cx="7848600" cy="26530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DA1B8896-A82D-4C8E-8CC4-10883EAC6A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8791839"/>
                  </p:ext>
                </p:extLst>
              </p:nvPr>
            </p:nvGraphicFramePr>
            <p:xfrm>
              <a:off x="4318475" y="1516792"/>
              <a:ext cx="4694844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442106">
                      <a:extLst>
                        <a:ext uri="{9D8B030D-6E8A-4147-A177-3AD203B41FA5}">
                          <a16:colId xmlns:a16="http://schemas.microsoft.com/office/drawing/2014/main" val="2564524270"/>
                        </a:ext>
                      </a:extLst>
                    </a:gridCol>
                    <a:gridCol w="871855">
                      <a:extLst>
                        <a:ext uri="{9D8B030D-6E8A-4147-A177-3AD203B41FA5}">
                          <a16:colId xmlns:a16="http://schemas.microsoft.com/office/drawing/2014/main" val="625484047"/>
                        </a:ext>
                      </a:extLst>
                    </a:gridCol>
                    <a:gridCol w="1207459">
                      <a:extLst>
                        <a:ext uri="{9D8B030D-6E8A-4147-A177-3AD203B41FA5}">
                          <a16:colId xmlns:a16="http://schemas.microsoft.com/office/drawing/2014/main" val="3545813035"/>
                        </a:ext>
                      </a:extLst>
                    </a:gridCol>
                    <a:gridCol w="1086712">
                      <a:extLst>
                        <a:ext uri="{9D8B030D-6E8A-4147-A177-3AD203B41FA5}">
                          <a16:colId xmlns:a16="http://schemas.microsoft.com/office/drawing/2014/main" val="679662607"/>
                        </a:ext>
                      </a:extLst>
                    </a:gridCol>
                    <a:gridCol w="1086712">
                      <a:extLst>
                        <a:ext uri="{9D8B030D-6E8A-4147-A177-3AD203B41FA5}">
                          <a16:colId xmlns:a16="http://schemas.microsoft.com/office/drawing/2014/main" val="19249017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76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624.044,51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210,89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624.044,52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1697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2.108,90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754.271,45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8,11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771.381,06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969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2.190,02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759.431,19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5,71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771.941,14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2134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2.247,15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763.038,87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4,09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772.220,75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4865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2.288,01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765.606,78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2,95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772.364,48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09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DA1B8896-A82D-4C8E-8CC4-10883EAC6A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8791839"/>
                  </p:ext>
                </p:extLst>
              </p:nvPr>
            </p:nvGraphicFramePr>
            <p:xfrm>
              <a:off x="4318475" y="1516792"/>
              <a:ext cx="4694844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442106">
                      <a:extLst>
                        <a:ext uri="{9D8B030D-6E8A-4147-A177-3AD203B41FA5}">
                          <a16:colId xmlns:a16="http://schemas.microsoft.com/office/drawing/2014/main" val="2564524270"/>
                        </a:ext>
                      </a:extLst>
                    </a:gridCol>
                    <a:gridCol w="871855">
                      <a:extLst>
                        <a:ext uri="{9D8B030D-6E8A-4147-A177-3AD203B41FA5}">
                          <a16:colId xmlns:a16="http://schemas.microsoft.com/office/drawing/2014/main" val="625484047"/>
                        </a:ext>
                      </a:extLst>
                    </a:gridCol>
                    <a:gridCol w="1207459">
                      <a:extLst>
                        <a:ext uri="{9D8B030D-6E8A-4147-A177-3AD203B41FA5}">
                          <a16:colId xmlns:a16="http://schemas.microsoft.com/office/drawing/2014/main" val="3545813035"/>
                        </a:ext>
                      </a:extLst>
                    </a:gridCol>
                    <a:gridCol w="1086712">
                      <a:extLst>
                        <a:ext uri="{9D8B030D-6E8A-4147-A177-3AD203B41FA5}">
                          <a16:colId xmlns:a16="http://schemas.microsoft.com/office/drawing/2014/main" val="679662607"/>
                        </a:ext>
                      </a:extLst>
                    </a:gridCol>
                    <a:gridCol w="1086712">
                      <a:extLst>
                        <a:ext uri="{9D8B030D-6E8A-4147-A177-3AD203B41FA5}">
                          <a16:colId xmlns:a16="http://schemas.microsoft.com/office/drawing/2014/main" val="19249017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1748" t="-1639" r="-39021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596" t="-1639" r="-18181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31844" t="-1639" r="-10111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33708" t="-1639" r="-1685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76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70" t="-101639" r="-96027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624.044,51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210,89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624.044,52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1697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70" t="-201639" r="-96027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2.108,90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754.271,45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8,11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771.381,06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969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70" t="-301639" r="-96027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2.190,02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759.431,19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5,71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771.941,14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2134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70" t="-401639" r="-96027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2.247,15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763.038,87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4,09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772.220,75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4865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370" t="-501639" r="-96027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2.288,01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765.606,78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2,95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772.364,48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094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52008650-EE75-420E-921C-EF910391D992}"/>
              </a:ext>
            </a:extLst>
          </p:cNvPr>
          <p:cNvSpPr txBox="1"/>
          <p:nvPr/>
        </p:nvSpPr>
        <p:spPr>
          <a:xfrm>
            <a:off x="4318475" y="120901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step=10</a:t>
            </a:r>
          </a:p>
        </p:txBody>
      </p:sp>
    </p:spTree>
    <p:extLst>
      <p:ext uri="{BB962C8B-B14F-4D97-AF65-F5344CB8AC3E}">
        <p14:creationId xmlns:p14="http://schemas.microsoft.com/office/powerpoint/2010/main" val="357017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s-AR" sz="28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Búsqueda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800" i="1"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pPr>
                      <m:e>
                        <m:r>
                          <a:rPr lang="es-A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𝝀</m:t>
                        </m:r>
                      </m:e>
                      <m:sup>
                        <m:r>
                          <a:rPr lang="es-AR" sz="2800" i="1">
                            <a:latin typeface="Cambria Math" panose="02040503050406030204" pitchFamily="18" charset="0"/>
                            <a:sym typeface="Helvetica Neue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AR" sz="28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 con método del </a:t>
                </a:r>
                <a:r>
                  <a:rPr lang="es-AR" sz="2800" dirty="0" err="1">
                    <a:latin typeface="Helvetica Neue"/>
                    <a:ea typeface="Helvetica Neue"/>
                    <a:cs typeface="Helvetica Neue"/>
                    <a:sym typeface="Helvetica Neue"/>
                  </a:rPr>
                  <a:t>SubGradiente</a:t>
                </a:r>
                <a:endParaRPr sz="28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556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A6B39167-FC61-4566-A004-25D2F5D5E2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66"/>
          <a:stretch/>
        </p:blipFill>
        <p:spPr>
          <a:xfrm>
            <a:off x="6029033" y="1166327"/>
            <a:ext cx="3033485" cy="857399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2AE3DFA-978D-484E-BBCE-A53E97632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91" y="1251347"/>
            <a:ext cx="5682342" cy="3892153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0CC9EA1-6B04-4566-9C27-7E6ED88523DB}"/>
              </a:ext>
            </a:extLst>
          </p:cNvPr>
          <p:cNvCxnSpPr/>
          <p:nvPr/>
        </p:nvCxnSpPr>
        <p:spPr>
          <a:xfrm>
            <a:off x="1461331" y="1615155"/>
            <a:ext cx="0" cy="3238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5708D45-1E80-47E4-86ED-113A4721E07A}"/>
              </a:ext>
            </a:extLst>
          </p:cNvPr>
          <p:cNvSpPr txBox="1"/>
          <p:nvPr/>
        </p:nvSpPr>
        <p:spPr>
          <a:xfrm>
            <a:off x="1319305" y="48540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840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7E6FBF-C166-47A4-B8BD-9E1D28836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66"/>
          <a:stretch/>
        </p:blipFill>
        <p:spPr>
          <a:xfrm>
            <a:off x="2415744" y="205978"/>
            <a:ext cx="5687108" cy="4786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23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Modelo restringido por espacio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5EEC87B5-0083-4102-A5B7-99A47A5D7E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404644"/>
                <a:ext cx="8216942" cy="16654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:r>
                  <a:rPr lang="es-AR" sz="2000" dirty="0"/>
                  <a:t>Siendo: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AR" sz="200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AR" sz="2000" dirty="0"/>
                  <a:t>: espacio total.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A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AR" sz="2000" dirty="0"/>
                  <a:t> espacio unitario utilizado por cada producto.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A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AR" sz="2000" dirty="0"/>
                  <a:t> cantidad de cada producto.</a:t>
                </a:r>
              </a:p>
              <a:p>
                <a:pPr lvl="1"/>
                <a:r>
                  <a:rPr lang="es-AR" sz="2000" dirty="0"/>
                  <a:t>CTE: Costo total esperado.</a:t>
                </a:r>
              </a:p>
              <a:p>
                <a:pPr lvl="1"/>
                <a:endParaRPr lang="es-AR" sz="2000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5EEC87B5-0083-4102-A5B7-99A47A5D7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04644"/>
                <a:ext cx="8216942" cy="1665432"/>
              </a:xfrm>
              <a:prstGeom prst="rect">
                <a:avLst/>
              </a:prstGeom>
              <a:blipFill>
                <a:blip r:embed="rId3"/>
                <a:stretch>
                  <a:fillRect l="-816" b="-65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51E769A5-B1C9-40D5-ACB3-B97144136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775" y="3237423"/>
            <a:ext cx="3205819" cy="144855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2F6A624-D696-46D8-AE02-9CBEFF87133A}"/>
              </a:ext>
            </a:extLst>
          </p:cNvPr>
          <p:cNvSpPr/>
          <p:nvPr/>
        </p:nvSpPr>
        <p:spPr>
          <a:xfrm>
            <a:off x="1671774" y="3318459"/>
            <a:ext cx="3063187" cy="13675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Modelo relajado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58ABB5-F5B0-4CBF-B53A-EDE04F4DC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93" y="2648381"/>
            <a:ext cx="3516517" cy="1869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B350277D-8FA4-4D3A-BF05-9636A65A4A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76618"/>
                <a:ext cx="7894388" cy="1095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:r>
                  <a:rPr lang="es-AR" sz="2000" dirty="0"/>
                  <a:t>Siendo: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AR" sz="2000" dirty="0"/>
                  <a:t>: multiplicador de Lagrange.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AR" sz="200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AR" sz="2000" dirty="0"/>
                  <a:t>: </a:t>
                </a:r>
                <a:r>
                  <a:rPr lang="es-AR" sz="2000" dirty="0" err="1"/>
                  <a:t>Lagrangiano</a:t>
                </a:r>
                <a:r>
                  <a:rPr lang="es-AR" sz="2000" dirty="0"/>
                  <a:t>.</a:t>
                </a:r>
              </a:p>
            </p:txBody>
          </p:sp>
        </mc:Choice>
        <mc:Fallback xmlns="">
          <p:sp>
            <p:nvSpPr>
              <p:cNvPr id="7" name="Marcador de contenido 2">
                <a:extLst>
                  <a:ext uri="{FF2B5EF4-FFF2-40B4-BE49-F238E27FC236}">
                    <a16:creationId xmlns:a16="http://schemas.microsoft.com/office/drawing/2014/main" id="{B350277D-8FA4-4D3A-BF05-9636A65A4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76618"/>
                <a:ext cx="7894388" cy="1095132"/>
              </a:xfrm>
              <a:prstGeom prst="rect">
                <a:avLst/>
              </a:prstGeom>
              <a:blipFill>
                <a:blip r:embed="rId4"/>
                <a:stretch>
                  <a:fillRect l="-849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D2B568FD-C21A-4B94-9DD6-186D787B4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719" y="4678288"/>
            <a:ext cx="2075467" cy="39179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829BFD3-E932-4C1B-B0BB-C17B16D73ACE}"/>
                  </a:ext>
                </a:extLst>
              </p:cNvPr>
              <p:cNvSpPr/>
              <p:nvPr/>
            </p:nvSpPr>
            <p:spPr>
              <a:xfrm>
                <a:off x="947547" y="4698788"/>
                <a:ext cx="82791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AR" b="1" i="1" smtClean="0"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p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  <a:sym typeface="Helvetica Neue"/>
                          </a:rPr>
                          <m:t>𝑳</m:t>
                        </m:r>
                      </m:e>
                      <m:sup>
                        <m:r>
                          <a:rPr lang="es-AR" b="1" i="1" smtClean="0">
                            <a:latin typeface="Cambria Math" panose="02040503050406030204" pitchFamily="18" charset="0"/>
                            <a:sym typeface="Helvetica Neue"/>
                          </a:rPr>
                          <m:t>∗</m:t>
                        </m:r>
                      </m:sup>
                    </m:sSup>
                    <m:r>
                      <a:rPr lang="es-AR" b="1" i="1">
                        <a:latin typeface="Cambria Math" panose="02040503050406030204" pitchFamily="18" charset="0"/>
                        <a:ea typeface="Helvetica Neue"/>
                        <a:cs typeface="Helvetica Neue"/>
                        <a:sym typeface="Helvetica Neue"/>
                      </a:rPr>
                      <m:t>(</m:t>
                    </m:r>
                    <m:sSup>
                      <m:sSupPr>
                        <m:ctrlPr>
                          <a:rPr lang="es-AR" b="1" i="1" smtClean="0"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pPr>
                      <m:e>
                        <m:r>
                          <a:rPr lang="es-A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𝝀</m:t>
                        </m:r>
                      </m:e>
                      <m:sup>
                        <m:r>
                          <a:rPr lang="es-AR" b="1" i="1" smtClean="0">
                            <a:latin typeface="Cambria Math" panose="02040503050406030204" pitchFamily="18" charset="0"/>
                            <a:sym typeface="Helvetica Neue"/>
                          </a:rPr>
                          <m:t>∗</m:t>
                        </m:r>
                      </m:sup>
                    </m:sSup>
                    <m:r>
                      <a:rPr lang="es-AR" b="1" i="1">
                        <a:latin typeface="Cambria Math" panose="02040503050406030204" pitchFamily="18" charset="0"/>
                        <a:ea typeface="Helvetica Neue"/>
                        <a:cs typeface="Helvetica Neue"/>
                        <a:sym typeface="Helvetica Neue"/>
                      </a:rPr>
                      <m:t>)</m:t>
                    </m:r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829BFD3-E932-4C1B-B0BB-C17B16D73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47" y="4698788"/>
                <a:ext cx="827919" cy="307777"/>
              </a:xfrm>
              <a:prstGeom prst="rect">
                <a:avLst/>
              </a:prstGeom>
              <a:blipFill>
                <a:blip r:embed="rId6"/>
                <a:stretch>
                  <a:fillRect t="-4000" r="-14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62221635-9E11-432E-9360-D363280BA58C}"/>
              </a:ext>
            </a:extLst>
          </p:cNvPr>
          <p:cNvSpPr/>
          <p:nvPr/>
        </p:nvSpPr>
        <p:spPr>
          <a:xfrm>
            <a:off x="942193" y="4594554"/>
            <a:ext cx="3629807" cy="4697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1DC10A-A144-45AB-87B4-DAE22CBA83D2}"/>
              </a:ext>
            </a:extLst>
          </p:cNvPr>
          <p:cNvSpPr/>
          <p:nvPr/>
        </p:nvSpPr>
        <p:spPr>
          <a:xfrm>
            <a:off x="942193" y="2571750"/>
            <a:ext cx="3610168" cy="19461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C9F8C2A-129F-4073-A28B-E72B1403EF83}"/>
                  </a:ext>
                </a:extLst>
              </p14:cNvPr>
              <p14:cNvContentPartPr/>
              <p14:nvPr/>
            </p14:nvContentPartPr>
            <p14:xfrm>
              <a:off x="5626080" y="2463840"/>
              <a:ext cx="63720" cy="1209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C9F8C2A-129F-4073-A28B-E72B1403EF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16720" y="2454480"/>
                <a:ext cx="82440" cy="1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Cantidad óptima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E858F82-8C67-4933-BFB0-B47A62FAD3F8}"/>
                  </a:ext>
                </a:extLst>
              </p:cNvPr>
              <p:cNvSpPr txBox="1"/>
              <p:nvPr/>
            </p:nvSpPr>
            <p:spPr>
              <a:xfrm>
                <a:off x="589518" y="1629883"/>
                <a:ext cx="2442656" cy="63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s-A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 ∗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lang="es-A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s-A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∗ </m:t>
                              </m:r>
                              <m:r>
                                <a:rPr lang="es-A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s-A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∗</m:t>
                              </m:r>
                              <m:sSub>
                                <m:sSubPr>
                                  <m:ctrlPr>
                                    <a:rPr lang="es-A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s-A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E858F82-8C67-4933-BFB0-B47A62FAD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8" y="1629883"/>
                <a:ext cx="2442656" cy="636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4">
                <a:extLst>
                  <a:ext uri="{FF2B5EF4-FFF2-40B4-BE49-F238E27FC236}">
                    <a16:creationId xmlns:a16="http://schemas.microsoft.com/office/drawing/2014/main" id="{90F4D125-FD7F-49F7-B79C-EA5D937CA1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6904210"/>
                  </p:ext>
                </p:extLst>
              </p:nvPr>
            </p:nvGraphicFramePr>
            <p:xfrm>
              <a:off x="1523999" y="2877097"/>
              <a:ext cx="5816838" cy="1092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8419">
                      <a:extLst>
                        <a:ext uri="{9D8B030D-6E8A-4147-A177-3AD203B41FA5}">
                          <a16:colId xmlns:a16="http://schemas.microsoft.com/office/drawing/2014/main" val="753863864"/>
                        </a:ext>
                      </a:extLst>
                    </a:gridCol>
                    <a:gridCol w="2908419">
                      <a:extLst>
                        <a:ext uri="{9D8B030D-6E8A-4147-A177-3AD203B41FA5}">
                          <a16:colId xmlns:a16="http://schemas.microsoft.com/office/drawing/2014/main" val="36743170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Producto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Producto 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9333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s-A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s-A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A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1.800.000</m:t>
                                        </m:r>
                                      </m:num>
                                      <m:den>
                                        <m:r>
                                          <a:rPr lang="es-A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10.803+20 ∗ </m:t>
                                        </m:r>
                                        <m:r>
                                          <a:rPr lang="es-A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s-A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A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s-A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s-A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A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3.440.000</m:t>
                                        </m:r>
                                      </m:num>
                                      <m:den>
                                        <m:r>
                                          <a:rPr lang="es-A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14.404+30 ∗ </m:t>
                                        </m:r>
                                        <m:r>
                                          <a:rPr lang="es-A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r>
                                          <a:rPr lang="es-A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367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4">
                <a:extLst>
                  <a:ext uri="{FF2B5EF4-FFF2-40B4-BE49-F238E27FC236}">
                    <a16:creationId xmlns:a16="http://schemas.microsoft.com/office/drawing/2014/main" id="{90F4D125-FD7F-49F7-B79C-EA5D937CA1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6904210"/>
                  </p:ext>
                </p:extLst>
              </p:nvPr>
            </p:nvGraphicFramePr>
            <p:xfrm>
              <a:off x="1523999" y="2877097"/>
              <a:ext cx="5816838" cy="1092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8419">
                      <a:extLst>
                        <a:ext uri="{9D8B030D-6E8A-4147-A177-3AD203B41FA5}">
                          <a16:colId xmlns:a16="http://schemas.microsoft.com/office/drawing/2014/main" val="753863864"/>
                        </a:ext>
                      </a:extLst>
                    </a:gridCol>
                    <a:gridCol w="2908419">
                      <a:extLst>
                        <a:ext uri="{9D8B030D-6E8A-4147-A177-3AD203B41FA5}">
                          <a16:colId xmlns:a16="http://schemas.microsoft.com/office/drawing/2014/main" val="36743170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Producto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Producto 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9333251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9" t="-51667" r="-10083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209" t="-51667" r="-837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83673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309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Restricción de espacio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58A228-5EA4-4E15-90E2-18D5EBF23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24" b="49615"/>
          <a:stretch/>
        </p:blipFill>
        <p:spPr>
          <a:xfrm>
            <a:off x="457200" y="1590104"/>
            <a:ext cx="3516517" cy="466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5317356-632F-48CA-A856-9BEFB79CA14C}"/>
                  </a:ext>
                </a:extLst>
              </p:cNvPr>
              <p:cNvSpPr txBox="1"/>
              <p:nvPr/>
            </p:nvSpPr>
            <p:spPr>
              <a:xfrm>
                <a:off x="566009" y="2171038"/>
                <a:ext cx="2646430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5317356-632F-48CA-A856-9BEFB79CA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09" y="2171038"/>
                <a:ext cx="2646430" cy="793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58746071-3934-4CBC-9BA9-63522D27F337}"/>
              </a:ext>
            </a:extLst>
          </p:cNvPr>
          <p:cNvSpPr txBox="1"/>
          <p:nvPr/>
        </p:nvSpPr>
        <p:spPr>
          <a:xfrm>
            <a:off x="3347179" y="2413988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(Forma </a:t>
            </a:r>
            <a:r>
              <a:rPr lang="en-US" dirty="0" err="1"/>
              <a:t>vectorial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4">
                <a:extLst>
                  <a:ext uri="{FF2B5EF4-FFF2-40B4-BE49-F238E27FC236}">
                    <a16:creationId xmlns:a16="http://schemas.microsoft.com/office/drawing/2014/main" id="{39FBE57B-4BA3-497E-8F86-4DF1E0F1B1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512769"/>
                  </p:ext>
                </p:extLst>
              </p:nvPr>
            </p:nvGraphicFramePr>
            <p:xfrm>
              <a:off x="1974758" y="3439879"/>
              <a:ext cx="361419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4192">
                      <a:extLst>
                        <a:ext uri="{9D8B030D-6E8A-4147-A177-3AD203B41FA5}">
                          <a16:colId xmlns:a16="http://schemas.microsoft.com/office/drawing/2014/main" val="753863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Restricción para producto 1 y 2: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9333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∗10+</m:t>
                              </m:r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∗15 −150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367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4">
                <a:extLst>
                  <a:ext uri="{FF2B5EF4-FFF2-40B4-BE49-F238E27FC236}">
                    <a16:creationId xmlns:a16="http://schemas.microsoft.com/office/drawing/2014/main" id="{39FBE57B-4BA3-497E-8F86-4DF1E0F1B1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512769"/>
                  </p:ext>
                </p:extLst>
              </p:nvPr>
            </p:nvGraphicFramePr>
            <p:xfrm>
              <a:off x="1974758" y="3439879"/>
              <a:ext cx="361419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4192">
                      <a:extLst>
                        <a:ext uri="{9D8B030D-6E8A-4147-A177-3AD203B41FA5}">
                          <a16:colId xmlns:a16="http://schemas.microsoft.com/office/drawing/2014/main" val="753863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Restricción para producto 1 y 2: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9333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68" t="-101639" r="-673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83673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749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3200" dirty="0"/>
              <a:t>Costo total esperado</a:t>
            </a:r>
            <a:endParaRPr sz="3200" i="1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ACB5E42-C0C1-46FC-A57C-3B5DDCE5AE51}"/>
              </a:ext>
            </a:extLst>
          </p:cNvPr>
          <p:cNvGrpSpPr/>
          <p:nvPr/>
        </p:nvGrpSpPr>
        <p:grpSpPr>
          <a:xfrm>
            <a:off x="540140" y="1389181"/>
            <a:ext cx="5247473" cy="379487"/>
            <a:chOff x="871787" y="1878554"/>
            <a:chExt cx="5247473" cy="379487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3B47C679-7234-4B64-B45F-8AD1A716F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0578" b="58808"/>
            <a:stretch/>
          </p:blipFill>
          <p:spPr>
            <a:xfrm>
              <a:off x="1217690" y="1878554"/>
              <a:ext cx="4901570" cy="3794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7B7569A-DD4F-4751-B10F-6C71F518E465}"/>
                    </a:ext>
                  </a:extLst>
                </p:cNvPr>
                <p:cNvSpPr txBox="1"/>
                <p:nvPr/>
              </p:nvSpPr>
              <p:spPr>
                <a:xfrm>
                  <a:off x="871787" y="1936135"/>
                  <a:ext cx="41530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A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7B7569A-DD4F-4751-B10F-6C71F518E4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787" y="1936135"/>
                  <a:ext cx="415307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6176" r="-2941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A5703173-209F-406B-A14B-D09D1E53D2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5230" b="74334"/>
          <a:stretch/>
        </p:blipFill>
        <p:spPr>
          <a:xfrm>
            <a:off x="457200" y="1912455"/>
            <a:ext cx="2629277" cy="479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AE08A64-F4EA-4153-8F83-5E56633191FB}"/>
                  </a:ext>
                </a:extLst>
              </p:cNvPr>
              <p:cNvSpPr txBox="1"/>
              <p:nvPr/>
            </p:nvSpPr>
            <p:spPr>
              <a:xfrm>
                <a:off x="540140" y="2392288"/>
                <a:ext cx="896719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AE08A64-F4EA-4153-8F83-5E566331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40" y="2392288"/>
                <a:ext cx="896719" cy="597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BFC6DE3E-186D-49CA-9D36-BA61939F9AA8}"/>
              </a:ext>
            </a:extLst>
          </p:cNvPr>
          <p:cNvSpPr txBox="1"/>
          <p:nvPr/>
        </p:nvSpPr>
        <p:spPr>
          <a:xfrm>
            <a:off x="4674550" y="1436170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(Del producto 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a 4">
                <a:extLst>
                  <a:ext uri="{FF2B5EF4-FFF2-40B4-BE49-F238E27FC236}">
                    <a16:creationId xmlns:a16="http://schemas.microsoft.com/office/drawing/2014/main" id="{89DB0E06-CB06-4538-8BAE-BE7919A8A6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696813"/>
                  </p:ext>
                </p:extLst>
              </p:nvPr>
            </p:nvGraphicFramePr>
            <p:xfrm>
              <a:off x="540140" y="3600289"/>
              <a:ext cx="8323602" cy="8054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4534">
                      <a:extLst>
                        <a:ext uri="{9D8B030D-6E8A-4147-A177-3AD203B41FA5}">
                          <a16:colId xmlns:a16="http://schemas.microsoft.com/office/drawing/2014/main" val="753863864"/>
                        </a:ext>
                      </a:extLst>
                    </a:gridCol>
                    <a:gridCol w="2774534">
                      <a:extLst>
                        <a:ext uri="{9D8B030D-6E8A-4147-A177-3AD203B41FA5}">
                          <a16:colId xmlns:a16="http://schemas.microsoft.com/office/drawing/2014/main" val="3674317034"/>
                        </a:ext>
                      </a:extLst>
                    </a:gridCol>
                    <a:gridCol w="2774534">
                      <a:extLst>
                        <a:ext uri="{9D8B030D-6E8A-4147-A177-3AD203B41FA5}">
                          <a16:colId xmlns:a16="http://schemas.microsoft.com/office/drawing/2014/main" val="14140539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Producto 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Producto 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Total (</a:t>
                          </a:r>
                          <a14:m>
                            <m:oMath xmlns:m="http://schemas.openxmlformats.org/officeDocument/2006/math"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oMath>
                          </a14:m>
                          <a:r>
                            <a:rPr lang="en-US" sz="110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9333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90.000+5.401,5 ∗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900.000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11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AR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172.000+7202∗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1.720.000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11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8367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a 4">
                <a:extLst>
                  <a:ext uri="{FF2B5EF4-FFF2-40B4-BE49-F238E27FC236}">
                    <a16:creationId xmlns:a16="http://schemas.microsoft.com/office/drawing/2014/main" id="{89DB0E06-CB06-4538-8BAE-BE7919A8A6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696813"/>
                  </p:ext>
                </p:extLst>
              </p:nvPr>
            </p:nvGraphicFramePr>
            <p:xfrm>
              <a:off x="540140" y="3600289"/>
              <a:ext cx="8323602" cy="8054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74534">
                      <a:extLst>
                        <a:ext uri="{9D8B030D-6E8A-4147-A177-3AD203B41FA5}">
                          <a16:colId xmlns:a16="http://schemas.microsoft.com/office/drawing/2014/main" val="753863864"/>
                        </a:ext>
                      </a:extLst>
                    </a:gridCol>
                    <a:gridCol w="2774534">
                      <a:extLst>
                        <a:ext uri="{9D8B030D-6E8A-4147-A177-3AD203B41FA5}">
                          <a16:colId xmlns:a16="http://schemas.microsoft.com/office/drawing/2014/main" val="3674317034"/>
                        </a:ext>
                      </a:extLst>
                    </a:gridCol>
                    <a:gridCol w="2774534">
                      <a:extLst>
                        <a:ext uri="{9D8B030D-6E8A-4147-A177-3AD203B41FA5}">
                          <a16:colId xmlns:a16="http://schemas.microsoft.com/office/drawing/2014/main" val="14140539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Producto 1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100" dirty="0"/>
                            <a:t>Producto 2</a:t>
                          </a:r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39" r="-877" b="-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333251"/>
                      </a:ext>
                    </a:extLst>
                  </a:tr>
                  <a:tr h="4345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19" t="-86111" r="-200658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440" t="-86111" r="-10109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86111" r="-87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836739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Imagen 13">
            <a:extLst>
              <a:ext uri="{FF2B5EF4-FFF2-40B4-BE49-F238E27FC236}">
                <a16:creationId xmlns:a16="http://schemas.microsoft.com/office/drawing/2014/main" id="{06A81E39-9051-46E6-B63F-D463390C3F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5596"/>
          <a:stretch/>
        </p:blipFill>
        <p:spPr>
          <a:xfrm>
            <a:off x="457200" y="2989760"/>
            <a:ext cx="3260221" cy="4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s-AR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Búsqueda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3200" i="1" u="none" strike="noStrike" cap="none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pPr>
                      <m:e>
                        <m:r>
                          <a:rPr lang="es-AR" sz="3200" i="1" u="none" strike="noStrike" cap="none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𝝀</m:t>
                        </m:r>
                      </m:e>
                      <m:sup>
                        <m:r>
                          <a:rPr lang="es-AR" sz="3200" b="1" i="1" u="none" strike="noStrike" cap="none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AR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con </a:t>
                </a:r>
                <a:r>
                  <a:rPr lang="es-AR" sz="3200" i="0" u="none" strike="noStrike" cap="none" dirty="0" err="1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Grid</a:t>
                </a:r>
                <a:r>
                  <a:rPr lang="es-AR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lang="es-AR" sz="3200" i="0" u="none" strike="noStrike" cap="none" dirty="0" err="1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Search</a:t>
                </a:r>
                <a:endParaRPr sz="32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926" b="-1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2151B97-330B-4109-85FB-2C4CFFD19025}"/>
                  </a:ext>
                </a:extLst>
              </p:cNvPr>
              <p:cNvSpPr txBox="1"/>
              <p:nvPr/>
            </p:nvSpPr>
            <p:spPr>
              <a:xfrm>
                <a:off x="0" y="1417588"/>
                <a:ext cx="417827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/>
                  <a:t>Pseudocódigo</a:t>
                </a:r>
                <a:r>
                  <a:rPr lang="en-US" sz="1200" b="1" dirty="0"/>
                  <a:t>: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- </a:t>
                </a:r>
                <a:r>
                  <a:rPr lang="en-US" sz="1200" dirty="0" err="1"/>
                  <a:t>Creamos</a:t>
                </a:r>
                <a:r>
                  <a:rPr lang="en-US" sz="1200" dirty="0"/>
                  <a:t> un vector de lambdas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- Para </a:t>
                </a:r>
                <a:r>
                  <a:rPr lang="en-US" sz="1200" dirty="0" err="1"/>
                  <a:t>cada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:</a:t>
                </a:r>
              </a:p>
              <a:p>
                <a:r>
                  <a:rPr lang="en-US" sz="1200" dirty="0"/>
                  <a:t>     - </a:t>
                </a:r>
                <a:r>
                  <a:rPr lang="en-US" sz="1200" dirty="0" err="1"/>
                  <a:t>Calculamos</a:t>
                </a:r>
                <a:r>
                  <a:rPr lang="en-US" sz="1200" dirty="0"/>
                  <a:t> el </a:t>
                </a:r>
                <a:r>
                  <a:rPr lang="en-US" sz="1200" dirty="0" err="1"/>
                  <a:t>óptimo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s-A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AR" sz="1200" dirty="0"/>
              </a:p>
              <a:p>
                <a:r>
                  <a:rPr lang="en-US" sz="1200" dirty="0"/>
                  <a:t>     - </a:t>
                </a:r>
                <a:r>
                  <a:rPr lang="en-US" sz="1200" dirty="0" err="1"/>
                  <a:t>Construimos</a:t>
                </a:r>
                <a:r>
                  <a:rPr lang="en-US" sz="1200" dirty="0"/>
                  <a:t> el vector de </a:t>
                </a:r>
                <a:r>
                  <a:rPr lang="en-US" sz="1200" dirty="0" err="1"/>
                  <a:t>óptimos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  <a:p>
                <a:r>
                  <a:rPr lang="en-US" sz="1200" dirty="0"/>
                  <a:t>     - </a:t>
                </a:r>
                <a:r>
                  <a:rPr lang="en-US" sz="1200" dirty="0" err="1"/>
                  <a:t>Calculamos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1200" dirty="0"/>
                  <a:t> 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200" dirty="0"/>
              </a:p>
              <a:p>
                <a:r>
                  <a:rPr lang="en-US" sz="1200" dirty="0"/>
                  <a:t>     - </a:t>
                </a:r>
                <a:r>
                  <a:rPr lang="en-US" sz="1200" dirty="0" err="1"/>
                  <a:t>Calculamos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para el lambda actual.</a:t>
                </a:r>
              </a:p>
              <a:p>
                <a:r>
                  <a:rPr lang="en-US" sz="1200" dirty="0"/>
                  <a:t>     - </a:t>
                </a:r>
                <a:r>
                  <a:rPr lang="en-US" sz="1200" dirty="0" err="1"/>
                  <a:t>Guardamos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</a:t>
                </a:r>
                <a:r>
                  <a:rPr lang="en-US" sz="1200" dirty="0" err="1"/>
                  <a:t>en</a:t>
                </a:r>
                <a:r>
                  <a:rPr lang="en-US" sz="1200" dirty="0"/>
                  <a:t> un vector de </a:t>
                </a:r>
                <a:r>
                  <a:rPr lang="en-US" sz="1200" dirty="0" err="1"/>
                  <a:t>soluciones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- </a:t>
                </a:r>
                <a:r>
                  <a:rPr lang="en-US" sz="1200" dirty="0" err="1"/>
                  <a:t>Buscamos</a:t>
                </a:r>
                <a:r>
                  <a:rPr lang="en-US" sz="1200" dirty="0"/>
                  <a:t> el m</a:t>
                </a:r>
                <a:r>
                  <a:rPr lang="es-AR" sz="1200" dirty="0" err="1"/>
                  <a:t>áximo</a:t>
                </a:r>
                <a:r>
                  <a:rPr lang="es-AR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1200" dirty="0"/>
                  <a:t> en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𝐿𝑣𝑒𝑐𝑡𝑜𝑟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2151B97-330B-4109-85FB-2C4CFFD19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7588"/>
                <a:ext cx="4178277" cy="2308324"/>
              </a:xfrm>
              <a:prstGeom prst="rect">
                <a:avLst/>
              </a:prstGeom>
              <a:blipFill>
                <a:blip r:embed="rId5"/>
                <a:stretch>
                  <a:fillRect t="-529" b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3">
                <a:extLst>
                  <a:ext uri="{FF2B5EF4-FFF2-40B4-BE49-F238E27FC236}">
                    <a16:creationId xmlns:a16="http://schemas.microsoft.com/office/drawing/2014/main" id="{B7216F62-69AF-45BC-915E-4236BE63CC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443663"/>
                  </p:ext>
                </p:extLst>
              </p:nvPr>
            </p:nvGraphicFramePr>
            <p:xfrm>
              <a:off x="4267200" y="1500872"/>
              <a:ext cx="4552060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442106">
                      <a:extLst>
                        <a:ext uri="{9D8B030D-6E8A-4147-A177-3AD203B41FA5}">
                          <a16:colId xmlns:a16="http://schemas.microsoft.com/office/drawing/2014/main" val="2564524270"/>
                        </a:ext>
                      </a:extLst>
                    </a:gridCol>
                    <a:gridCol w="729071">
                      <a:extLst>
                        <a:ext uri="{9D8B030D-6E8A-4147-A177-3AD203B41FA5}">
                          <a16:colId xmlns:a16="http://schemas.microsoft.com/office/drawing/2014/main" val="625484047"/>
                        </a:ext>
                      </a:extLst>
                    </a:gridCol>
                    <a:gridCol w="1207459">
                      <a:extLst>
                        <a:ext uri="{9D8B030D-6E8A-4147-A177-3AD203B41FA5}">
                          <a16:colId xmlns:a16="http://schemas.microsoft.com/office/drawing/2014/main" val="3545813035"/>
                        </a:ext>
                      </a:extLst>
                    </a:gridCol>
                    <a:gridCol w="1086712">
                      <a:extLst>
                        <a:ext uri="{9D8B030D-6E8A-4147-A177-3AD203B41FA5}">
                          <a16:colId xmlns:a16="http://schemas.microsoft.com/office/drawing/2014/main" val="679662607"/>
                        </a:ext>
                      </a:extLst>
                    </a:gridCol>
                    <a:gridCol w="1086712">
                      <a:extLst>
                        <a:ext uri="{9D8B030D-6E8A-4147-A177-3AD203B41FA5}">
                          <a16:colId xmlns:a16="http://schemas.microsoft.com/office/drawing/2014/main" val="19249017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876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624.044,51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210,89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624.044,52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1697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1.000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679.831,26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58,47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738.300,61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969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2.000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747.279,40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11,51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770.314,18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2134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2.500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778.761,63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-2,54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772.397,02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4865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3.000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808.718,15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-13,47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768.286,00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09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3">
                <a:extLst>
                  <a:ext uri="{FF2B5EF4-FFF2-40B4-BE49-F238E27FC236}">
                    <a16:creationId xmlns:a16="http://schemas.microsoft.com/office/drawing/2014/main" id="{B7216F62-69AF-45BC-915E-4236BE63CC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443663"/>
                  </p:ext>
                </p:extLst>
              </p:nvPr>
            </p:nvGraphicFramePr>
            <p:xfrm>
              <a:off x="4267200" y="1500872"/>
              <a:ext cx="4552060" cy="222504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442106">
                      <a:extLst>
                        <a:ext uri="{9D8B030D-6E8A-4147-A177-3AD203B41FA5}">
                          <a16:colId xmlns:a16="http://schemas.microsoft.com/office/drawing/2014/main" val="2564524270"/>
                        </a:ext>
                      </a:extLst>
                    </a:gridCol>
                    <a:gridCol w="729071">
                      <a:extLst>
                        <a:ext uri="{9D8B030D-6E8A-4147-A177-3AD203B41FA5}">
                          <a16:colId xmlns:a16="http://schemas.microsoft.com/office/drawing/2014/main" val="625484047"/>
                        </a:ext>
                      </a:extLst>
                    </a:gridCol>
                    <a:gridCol w="1207459">
                      <a:extLst>
                        <a:ext uri="{9D8B030D-6E8A-4147-A177-3AD203B41FA5}">
                          <a16:colId xmlns:a16="http://schemas.microsoft.com/office/drawing/2014/main" val="3545813035"/>
                        </a:ext>
                      </a:extLst>
                    </a:gridCol>
                    <a:gridCol w="1086712">
                      <a:extLst>
                        <a:ext uri="{9D8B030D-6E8A-4147-A177-3AD203B41FA5}">
                          <a16:colId xmlns:a16="http://schemas.microsoft.com/office/drawing/2014/main" val="679662607"/>
                        </a:ext>
                      </a:extLst>
                    </a:gridCol>
                    <a:gridCol w="1086712">
                      <a:extLst>
                        <a:ext uri="{9D8B030D-6E8A-4147-A177-3AD203B41FA5}">
                          <a16:colId xmlns:a16="http://schemas.microsoft.com/office/drawing/2014/main" val="19249017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3025" t="-1639" r="-46890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7980" t="-1639" r="-18181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18994" t="-1639" r="-10111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20787" t="-1639" r="-1685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76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740" t="-101639" r="-92739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624.044,51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210,89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624.044,52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1697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740" t="-201639" r="-92739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1.000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679.831,26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58,47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738.300,61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9697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740" t="-301639" r="-92739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2.000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747.279,40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11,51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770.314,18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2134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740" t="-401639" r="-92739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2.500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778.761,63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-2,54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772.397,02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4865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740" t="-501639" r="-9273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dirty="0"/>
                            <a:t>3.000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808.718,15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-13,47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768.286,00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33094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7FD3EA4A-89A1-44D2-8441-766299B9C2F0}"/>
                  </a:ext>
                </a:extLst>
              </p:cNvPr>
              <p:cNvSpPr/>
              <p:nvPr/>
            </p:nvSpPr>
            <p:spPr>
              <a:xfrm>
                <a:off x="4267200" y="4009517"/>
                <a:ext cx="1546321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𝟓𝟎𝟎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7FD3EA4A-89A1-44D2-8441-766299B9C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009517"/>
                <a:ext cx="154632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55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lvl="0"/>
                <a:r>
                  <a:rPr lang="es-AR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Búsqueda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3200" i="1" u="none" strike="noStrike" cap="none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</m:ctrlPr>
                      </m:sSupPr>
                      <m:e>
                        <m:r>
                          <a:rPr lang="es-AR" sz="3200" i="1" u="none" strike="noStrike" cap="none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 Neue"/>
                          </a:rPr>
                          <m:t>𝝀</m:t>
                        </m:r>
                      </m:e>
                      <m:sup>
                        <m:r>
                          <a:rPr lang="es-AR" sz="3200" b="1" i="1" u="none" strike="noStrike" cap="none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  <a:sym typeface="Helvetica Neue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s-AR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con </a:t>
                </a:r>
                <a:r>
                  <a:rPr lang="es-AR" sz="3200" i="0" u="none" strike="noStrike" cap="none" dirty="0" err="1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Grid</a:t>
                </a:r>
                <a:r>
                  <a:rPr lang="es-AR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lang="es-AR" sz="3200" i="0" u="none" strike="noStrike" cap="none" dirty="0" err="1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Search</a:t>
                </a:r>
                <a:endParaRPr sz="32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 xmlns=""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5978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926" b="-1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8FD09602-02C7-465B-A6D3-7EB422044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222772"/>
            <a:ext cx="59436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29005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417</Words>
  <Application>Microsoft Office PowerPoint</Application>
  <PresentationFormat>Presentación en pantalla (16:9)</PresentationFormat>
  <Paragraphs>127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Helvetica Neue</vt:lpstr>
      <vt:lpstr>Cambria Math</vt:lpstr>
      <vt:lpstr>biz</vt:lpstr>
      <vt:lpstr>Presentación de PowerPoint</vt:lpstr>
      <vt:lpstr>Datos</vt:lpstr>
      <vt:lpstr>Modelo restringido por espacio</vt:lpstr>
      <vt:lpstr>Modelo relajado</vt:lpstr>
      <vt:lpstr>Cantidad óptima</vt:lpstr>
      <vt:lpstr>Restricción de espacio</vt:lpstr>
      <vt:lpstr>Costo total esperado</vt:lpstr>
      <vt:lpstr>Búsqueda de λ^∗ con Grid Search</vt:lpstr>
      <vt:lpstr>Búsqueda de λ^∗ con Grid Search</vt:lpstr>
      <vt:lpstr>Plot L(λ_i)   </vt:lpstr>
      <vt:lpstr>Búsqueda de λ^∗ con método del SubGradiente</vt:lpstr>
      <vt:lpstr>Búsqueda de λ^∗ con método del SubGradiente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28</cp:revision>
  <dcterms:modified xsi:type="dcterms:W3CDTF">2021-11-03T21:44:11Z</dcterms:modified>
</cp:coreProperties>
</file>