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Helvetica Neue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117772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722634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8358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72324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16113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298084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591390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20368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48574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image" Target="../media/image8.png"/><Relationship Id="rId4" Type="http://schemas.openxmlformats.org/officeDocument/2006/relationships/image" Target="../media/image3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10" Type="http://schemas.openxmlformats.org/officeDocument/2006/relationships/image" Target="../media/image23.png"/><Relationship Id="rId4" Type="http://schemas.openxmlformats.org/officeDocument/2006/relationships/image" Target="../media/image120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5000" dirty="0">
                <a:latin typeface="Helvetica Neue"/>
                <a:ea typeface="Helvetica Neue"/>
                <a:cs typeface="Helvetica Neue"/>
                <a:sym typeface="Helvetica Neue"/>
              </a:rPr>
              <a:t>Casos Particulares en Programación Lineal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16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s-AR" sz="2070" dirty="0"/>
              <a:t>Investigación Operativa UTN FRBA 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s-AR" sz="2070" dirty="0"/>
              <a:t>Elaborado por: Rodrigo Maranzana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s-AR" sz="2070" dirty="0"/>
              <a:t>Curso: I4051 (Prof. Martin Palazzo)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Solución incompatible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/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blipFill>
                <a:blip r:embed="rId3"/>
                <a:stretch>
                  <a:fillRect l="-4032" b="-226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70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204C3D6-6235-42C0-9774-8E658E384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022" y="1810785"/>
            <a:ext cx="5245806" cy="312673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8BCD31A-5B1F-4A3F-85C4-16D302D3D85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1622" y="1867225"/>
            <a:ext cx="4781550" cy="2962275"/>
          </a:xfrm>
          <a:prstGeom prst="rect">
            <a:avLst/>
          </a:prstGeom>
        </p:spPr>
      </p:pic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Solución incompatible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/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blipFill>
                <a:blip r:embed="rId5"/>
                <a:stretch>
                  <a:fillRect l="-4032" b="-226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9730AE0D-8AC6-493E-BE71-5E069CC55911}"/>
                  </a:ext>
                </a:extLst>
              </p:cNvPr>
              <p:cNvSpPr/>
              <p:nvPr/>
            </p:nvSpPr>
            <p:spPr>
              <a:xfrm rot="20928103">
                <a:off x="5019971" y="3314557"/>
                <a:ext cx="166949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9730AE0D-8AC6-493E-BE71-5E069CC55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28103">
                <a:off x="5019971" y="3314557"/>
                <a:ext cx="166949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5391D0A1-F33B-4845-8DEE-9D218A68DF4A}"/>
                  </a:ext>
                </a:extLst>
              </p:cNvPr>
              <p:cNvSpPr/>
              <p:nvPr/>
            </p:nvSpPr>
            <p:spPr>
              <a:xfrm rot="738786">
                <a:off x="5811099" y="3933928"/>
                <a:ext cx="16422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5391D0A1-F33B-4845-8DEE-9D218A68D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38786">
                <a:off x="5811099" y="3933928"/>
                <a:ext cx="164224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03029C3-5B8A-42ED-85D1-3CDCCA5687FE}"/>
                  </a:ext>
                </a:extLst>
              </p:cNvPr>
              <p:cNvSpPr/>
              <p:nvPr/>
            </p:nvSpPr>
            <p:spPr>
              <a:xfrm rot="20420516">
                <a:off x="4621961" y="2625153"/>
                <a:ext cx="17768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03029C3-5B8A-42ED-85D1-3CDCCA568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20516">
                <a:off x="4621961" y="2625153"/>
                <a:ext cx="177689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91FC9FB-FAD4-4868-9D6D-FABF0F444E90}"/>
                  </a:ext>
                </a:extLst>
              </p:cNvPr>
              <p:cNvSpPr txBox="1"/>
              <p:nvPr/>
            </p:nvSpPr>
            <p:spPr>
              <a:xfrm>
                <a:off x="8192755" y="4629745"/>
                <a:ext cx="445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91FC9FB-FAD4-4868-9D6D-FABF0F444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755" y="4629745"/>
                <a:ext cx="44537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9288CA3B-E133-4950-8E98-C5180FAFDA16}"/>
                  </a:ext>
                </a:extLst>
              </p:cNvPr>
              <p:cNvSpPr/>
              <p:nvPr/>
            </p:nvSpPr>
            <p:spPr>
              <a:xfrm>
                <a:off x="3412333" y="1810785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9288CA3B-E133-4950-8E98-C5180FAFD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333" y="1810785"/>
                <a:ext cx="44537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ángulo 19">
            <a:extLst>
              <a:ext uri="{FF2B5EF4-FFF2-40B4-BE49-F238E27FC236}">
                <a16:creationId xmlns:a16="http://schemas.microsoft.com/office/drawing/2014/main" id="{BEF3C3B9-2D04-4E7E-ABDB-DE982D189937}"/>
              </a:ext>
            </a:extLst>
          </p:cNvPr>
          <p:cNvSpPr/>
          <p:nvPr/>
        </p:nvSpPr>
        <p:spPr>
          <a:xfrm>
            <a:off x="34395" y="4710530"/>
            <a:ext cx="37941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AR" sz="1000" u="sng" dirty="0"/>
              <a:t>Gráfico hecho en </a:t>
            </a:r>
            <a:r>
              <a:rPr lang="es-AR" sz="1000" u="sng" dirty="0" err="1"/>
              <a:t>Wolfram</a:t>
            </a:r>
            <a:r>
              <a:rPr lang="es-AR" sz="1000" u="sng" dirty="0"/>
              <a:t> Cloud:</a:t>
            </a:r>
          </a:p>
          <a:p>
            <a:r>
              <a:rPr lang="es-AR" sz="1000" dirty="0" err="1"/>
              <a:t>Plot</a:t>
            </a:r>
            <a:r>
              <a:rPr lang="es-AR" sz="1000" dirty="0"/>
              <a:t>[{48/8-10/8*x1,42/6+12/6*x1,36/9 +x1}, {x1, 0,5}]</a:t>
            </a:r>
          </a:p>
        </p:txBody>
      </p:sp>
    </p:spTree>
    <p:extLst>
      <p:ext uri="{BB962C8B-B14F-4D97-AF65-F5344CB8AC3E}">
        <p14:creationId xmlns:p14="http://schemas.microsoft.com/office/powerpoint/2010/main" val="139054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Recordemos las partes del modelo lineal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1EE6C16F-F16E-47E3-A29D-3DD831DB36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8069" y="1584620"/>
                <a:ext cx="3517605" cy="27428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u="sng" dirty="0"/>
                  <a:t>Algebraica: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func>
                            <m:func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s-AR" b="0" dirty="0"/>
              </a:p>
              <a:p>
                <a:pPr marL="457200" lvl="1" indent="0">
                  <a:buNone/>
                </a:pPr>
                <a:r>
                  <a:rPr lang="en-US" dirty="0"/>
                  <a:t>s.t: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u="sng" dirty="0"/>
              </a:p>
              <a:p>
                <a:pPr marL="457200" lvl="1" indent="0">
                  <a:buNone/>
                </a:pPr>
                <a:endParaRPr lang="en-US" u="sng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1EE6C16F-F16E-47E3-A29D-3DD831DB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69" y="1584620"/>
                <a:ext cx="3517605" cy="2742831"/>
              </a:xfrm>
              <a:prstGeom prst="rect">
                <a:avLst/>
              </a:prstGeom>
              <a:blipFill>
                <a:blip r:embed="rId3"/>
                <a:stretch>
                  <a:fillRect t="-28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¿Cuáles son los casos particulares?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254712" y="1311777"/>
            <a:ext cx="8510400" cy="2206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/>
              <a:t>Soluciones alternativas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/>
              <a:t>Solución degenerada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/>
              <a:t>Poliedro Abierto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/>
              <a:t>Solución incompatible</a:t>
            </a:r>
          </a:p>
        </p:txBody>
      </p:sp>
    </p:spTree>
    <p:extLst>
      <p:ext uri="{BB962C8B-B14F-4D97-AF65-F5344CB8AC3E}">
        <p14:creationId xmlns:p14="http://schemas.microsoft.com/office/powerpoint/2010/main" val="69823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Soluciones alternativas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/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blipFill>
                <a:blip r:embed="rId3"/>
                <a:stretch>
                  <a:fillRect l="-4032" b="-226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4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Soluciones alternativas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9502198-C81F-49E2-9CBE-F64219DB3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467" y="1455798"/>
            <a:ext cx="3455466" cy="3481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/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blipFill>
                <a:blip r:embed="rId4"/>
                <a:stretch>
                  <a:fillRect l="-4032" b="-226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7A7A91C-73C7-4374-9A27-BCA038BD110A}"/>
              </a:ext>
            </a:extLst>
          </p:cNvPr>
          <p:cNvCxnSpPr/>
          <p:nvPr/>
        </p:nvCxnSpPr>
        <p:spPr>
          <a:xfrm>
            <a:off x="4085381" y="4133218"/>
            <a:ext cx="1100667" cy="11063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E9015B0-9FC4-4E7D-929F-1A6FF4A877FD}"/>
                  </a:ext>
                </a:extLst>
              </p:cNvPr>
              <p:cNvSpPr txBox="1"/>
              <p:nvPr/>
            </p:nvSpPr>
            <p:spPr>
              <a:xfrm>
                <a:off x="7848444" y="4679243"/>
                <a:ext cx="445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E9015B0-9FC4-4E7D-929F-1A6FF4A87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444" y="4679243"/>
                <a:ext cx="44537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A1AF827-4E23-4BA0-A227-9A81F1F180BA}"/>
                  </a:ext>
                </a:extLst>
              </p:cNvPr>
              <p:cNvSpPr/>
              <p:nvPr/>
            </p:nvSpPr>
            <p:spPr>
              <a:xfrm>
                <a:off x="4160489" y="1375286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A1AF827-4E23-4BA0-A227-9A81F1F18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489" y="1375286"/>
                <a:ext cx="44537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205250A9-4262-4FED-9B06-33106F8C0D92}"/>
                  </a:ext>
                </a:extLst>
              </p:cNvPr>
              <p:cNvSpPr/>
              <p:nvPr/>
            </p:nvSpPr>
            <p:spPr>
              <a:xfrm rot="2649687">
                <a:off x="3950347" y="4618541"/>
                <a:ext cx="10856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205250A9-4262-4FED-9B06-33106F8C0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49687">
                <a:off x="3950347" y="4618541"/>
                <a:ext cx="108561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1CF9AFF9-5DEC-4F3E-A2B8-B34E6222E51D}"/>
                  </a:ext>
                </a:extLst>
              </p:cNvPr>
              <p:cNvSpPr/>
              <p:nvPr/>
            </p:nvSpPr>
            <p:spPr>
              <a:xfrm rot="1230192">
                <a:off x="4476864" y="2269314"/>
                <a:ext cx="16422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𝟏𝟔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1CF9AFF9-5DEC-4F3E-A2B8-B34E6222E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30192">
                <a:off x="4476864" y="2269314"/>
                <a:ext cx="164224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8C4C08DE-0CC2-474F-BB6D-031D761E58A8}"/>
                  </a:ext>
                </a:extLst>
              </p:cNvPr>
              <p:cNvSpPr/>
              <p:nvPr/>
            </p:nvSpPr>
            <p:spPr>
              <a:xfrm rot="3747214">
                <a:off x="6482789" y="3972199"/>
                <a:ext cx="16422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8C4C08DE-0CC2-474F-BB6D-031D761E5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747214">
                <a:off x="6482789" y="3972199"/>
                <a:ext cx="164224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6455F178-6935-44E2-A04A-875FC9F7E337}"/>
                  </a:ext>
                </a:extLst>
              </p:cNvPr>
              <p:cNvSpPr/>
              <p:nvPr/>
            </p:nvSpPr>
            <p:spPr>
              <a:xfrm rot="2757722">
                <a:off x="5532507" y="3313541"/>
                <a:ext cx="15348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6455F178-6935-44E2-A04A-875FC9F7E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57722">
                <a:off x="5532507" y="3313541"/>
                <a:ext cx="153484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>
            <a:extLst>
              <a:ext uri="{FF2B5EF4-FFF2-40B4-BE49-F238E27FC236}">
                <a16:creationId xmlns:a16="http://schemas.microsoft.com/office/drawing/2014/main" id="{2A0A127F-A727-47BF-9EF3-323F5BE698AC}"/>
              </a:ext>
            </a:extLst>
          </p:cNvPr>
          <p:cNvSpPr/>
          <p:nvPr/>
        </p:nvSpPr>
        <p:spPr>
          <a:xfrm>
            <a:off x="0" y="4556132"/>
            <a:ext cx="3794130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AR" sz="1000" u="sng" dirty="0"/>
              <a:t>Gráfico hecho en </a:t>
            </a:r>
            <a:r>
              <a:rPr lang="es-AR" sz="1000" u="sng" dirty="0" err="1"/>
              <a:t>Wolfram</a:t>
            </a:r>
            <a:r>
              <a:rPr lang="es-AR" sz="1000" u="sng" dirty="0"/>
              <a:t> Cloud:</a:t>
            </a:r>
          </a:p>
          <a:p>
            <a:r>
              <a:rPr lang="es-AR" sz="1000" dirty="0" err="1"/>
              <a:t>RegionPlot</a:t>
            </a:r>
            <a:r>
              <a:rPr lang="es-AR" sz="1000" dirty="0"/>
              <a:t>[6x1+16x2&lt;=48&amp;&amp;12x1+6x2&lt;=42&amp;&amp;9x1+9x2&lt;=36, {x1, 0,4}, {x2, 0,4}]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1E8A84D-F19D-47D8-A9C5-B33BACF64417}"/>
                  </a:ext>
                </a:extLst>
              </p:cNvPr>
              <p:cNvSpPr txBox="1"/>
              <p:nvPr/>
            </p:nvSpPr>
            <p:spPr>
              <a:xfrm>
                <a:off x="4646526" y="1192250"/>
                <a:ext cx="39626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b="1" dirty="0">
                    <a:solidFill>
                      <a:srgbClr val="FF0000"/>
                    </a:solidFill>
                  </a:rPr>
                  <a:t>Combinación lineal de soluciones: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d>
                  </m:oMath>
                </a14:m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1E8A84D-F19D-47D8-A9C5-B33BACF6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26" y="1192250"/>
                <a:ext cx="3962688" cy="307777"/>
              </a:xfrm>
              <a:prstGeom prst="rect">
                <a:avLst/>
              </a:prstGeom>
              <a:blipFill>
                <a:blip r:embed="rId11"/>
                <a:stretch>
                  <a:fillRect l="-462" t="-4000" b="-2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63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0.19323 -0.256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53" y="-128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Soluciones degeneradas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/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blipFill>
                <a:blip r:embed="rId3"/>
                <a:stretch>
                  <a:fillRect l="-4032" b="-226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14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Soluciones degeneradas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/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blipFill>
                <a:blip r:embed="rId3"/>
                <a:stretch>
                  <a:fillRect l="-4032" b="-226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A1873C84-E87C-4CB2-AA5B-A217BE484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621" y="1211713"/>
            <a:ext cx="3702273" cy="3775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64A2D9B-B6E7-4EDC-91CC-BD867C49D03F}"/>
                  </a:ext>
                </a:extLst>
              </p:cNvPr>
              <p:cNvSpPr txBox="1"/>
              <p:nvPr/>
            </p:nvSpPr>
            <p:spPr>
              <a:xfrm>
                <a:off x="7893600" y="4730043"/>
                <a:ext cx="445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64A2D9B-B6E7-4EDC-91CC-BD867C49D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600" y="4730043"/>
                <a:ext cx="44537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656B6EC-4430-4A0B-A566-23C9D01F2862}"/>
                  </a:ext>
                </a:extLst>
              </p:cNvPr>
              <p:cNvSpPr/>
              <p:nvPr/>
            </p:nvSpPr>
            <p:spPr>
              <a:xfrm>
                <a:off x="4160489" y="1375286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656B6EC-4430-4A0B-A566-23C9D01F2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489" y="1375286"/>
                <a:ext cx="44537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4820FFA-9B99-4872-8407-CC00A1EFCBC7}"/>
                  </a:ext>
                </a:extLst>
              </p:cNvPr>
              <p:cNvSpPr/>
              <p:nvPr/>
            </p:nvSpPr>
            <p:spPr>
              <a:xfrm rot="4583517">
                <a:off x="6697668" y="3691077"/>
                <a:ext cx="16422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4820FFA-9B99-4872-8407-CC00A1EFC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83517">
                <a:off x="6697668" y="3691077"/>
                <a:ext cx="164224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FBD2341F-A1B0-4F03-BEC8-0028C0E20D2D}"/>
                  </a:ext>
                </a:extLst>
              </p:cNvPr>
              <p:cNvSpPr/>
              <p:nvPr/>
            </p:nvSpPr>
            <p:spPr>
              <a:xfrm rot="2732362">
                <a:off x="5272135" y="2404897"/>
                <a:ext cx="15348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FBD2341F-A1B0-4F03-BEC8-0028C0E20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32362">
                <a:off x="5272135" y="2404897"/>
                <a:ext cx="153484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D90B1A5-861A-48F5-8D97-3E0649DAECD6}"/>
              </a:ext>
            </a:extLst>
          </p:cNvPr>
          <p:cNvCxnSpPr/>
          <p:nvPr/>
        </p:nvCxnSpPr>
        <p:spPr>
          <a:xfrm flipH="1" flipV="1">
            <a:off x="6805436" y="1320800"/>
            <a:ext cx="741186" cy="33584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A4CDFB6D-1DF4-4171-A883-E26A65A4E95F}"/>
                  </a:ext>
                </a:extLst>
              </p:cNvPr>
              <p:cNvSpPr/>
              <p:nvPr/>
            </p:nvSpPr>
            <p:spPr>
              <a:xfrm rot="4110444">
                <a:off x="6304106" y="3873089"/>
                <a:ext cx="16422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A4CDFB6D-1DF4-4171-A883-E26A65A4E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110444">
                <a:off x="6304106" y="3873089"/>
                <a:ext cx="164224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ipse 15">
            <a:extLst>
              <a:ext uri="{FF2B5EF4-FFF2-40B4-BE49-F238E27FC236}">
                <a16:creationId xmlns:a16="http://schemas.microsoft.com/office/drawing/2014/main" id="{C291B337-9DD7-4884-8A2F-EC8A2BFA0043}"/>
              </a:ext>
            </a:extLst>
          </p:cNvPr>
          <p:cNvSpPr/>
          <p:nvPr/>
        </p:nvSpPr>
        <p:spPr>
          <a:xfrm>
            <a:off x="7511708" y="4640055"/>
            <a:ext cx="82732" cy="7837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7EC06E9-5677-4E75-862F-D30DB6882A21}"/>
              </a:ext>
            </a:extLst>
          </p:cNvPr>
          <p:cNvCxnSpPr>
            <a:cxnSpLocks/>
          </p:cNvCxnSpPr>
          <p:nvPr/>
        </p:nvCxnSpPr>
        <p:spPr>
          <a:xfrm>
            <a:off x="4331777" y="3703032"/>
            <a:ext cx="450944" cy="13095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6B2CD91-12F0-4D3A-817E-6B6E74ADB934}"/>
              </a:ext>
            </a:extLst>
          </p:cNvPr>
          <p:cNvSpPr/>
          <p:nvPr/>
        </p:nvSpPr>
        <p:spPr>
          <a:xfrm>
            <a:off x="0" y="4570386"/>
            <a:ext cx="3702273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AR" sz="1000" u="sng" dirty="0"/>
              <a:t>Gráfico hecho en </a:t>
            </a:r>
            <a:r>
              <a:rPr lang="es-AR" sz="1000" u="sng" dirty="0" err="1"/>
              <a:t>Wolfram</a:t>
            </a:r>
            <a:r>
              <a:rPr lang="es-AR" sz="1000" u="sng" dirty="0"/>
              <a:t> Cloud:</a:t>
            </a:r>
          </a:p>
          <a:p>
            <a:r>
              <a:rPr lang="es-AR" sz="1000" dirty="0" err="1"/>
              <a:t>RegionPlot</a:t>
            </a:r>
            <a:r>
              <a:rPr lang="es-AR" sz="1000" dirty="0"/>
              <a:t>[10x1+4x2&lt;=35&amp;&amp;12x1+6x2&lt;=48&amp;&amp;9x1+9x2&lt;=36, </a:t>
            </a:r>
          </a:p>
          <a:p>
            <a:r>
              <a:rPr lang="es-AR" sz="1000" dirty="0"/>
              <a:t>{x1, 0,4}, {x2, 0,4}]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266F41E7-CC8A-46DD-94F0-66FF2A7B485A}"/>
                  </a:ext>
                </a:extLst>
              </p:cNvPr>
              <p:cNvSpPr/>
              <p:nvPr/>
            </p:nvSpPr>
            <p:spPr>
              <a:xfrm rot="4257426">
                <a:off x="3724266" y="4078048"/>
                <a:ext cx="11930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266F41E7-CC8A-46DD-94F0-66FF2A7B4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257426">
                <a:off x="3724266" y="4078048"/>
                <a:ext cx="119301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95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Poliedro abierto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/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2000" b="1"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blipFill>
                <a:blip r:embed="rId3"/>
                <a:stretch>
                  <a:fillRect l="-4032" b="-226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05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Poliedro abierto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/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2000" b="1" i="0" smtClean="0"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1EFCC2-CC02-4DAE-9F32-10D9E6F46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blipFill>
                <a:blip r:embed="rId3"/>
                <a:stretch>
                  <a:fillRect l="-4032" b="-226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D539A38-7F5A-442B-8714-3408FA303D04}"/>
                  </a:ext>
                </a:extLst>
              </p:cNvPr>
              <p:cNvSpPr txBox="1"/>
              <p:nvPr/>
            </p:nvSpPr>
            <p:spPr>
              <a:xfrm>
                <a:off x="8102444" y="4504599"/>
                <a:ext cx="445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D539A38-7F5A-442B-8714-3408FA303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444" y="4504599"/>
                <a:ext cx="44537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C82CB4-B254-48B6-BE7B-40723054C445}"/>
                  </a:ext>
                </a:extLst>
              </p:cNvPr>
              <p:cNvSpPr/>
              <p:nvPr/>
            </p:nvSpPr>
            <p:spPr>
              <a:xfrm>
                <a:off x="3381336" y="1642064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C82CB4-B254-48B6-BE7B-40723054C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36" y="1642064"/>
                <a:ext cx="44537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346915C4-AA0D-4CBC-B0BA-3D32951D91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6977" y="1651744"/>
            <a:ext cx="4780845" cy="28528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1B976E7-9431-42C4-BCC2-0D1038DFA86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6977" y="1662455"/>
            <a:ext cx="4705863" cy="2851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9D4F21F6-40EA-43CE-AB21-DD20A6EF4EFE}"/>
                  </a:ext>
                </a:extLst>
              </p:cNvPr>
              <p:cNvSpPr/>
              <p:nvPr/>
            </p:nvSpPr>
            <p:spPr>
              <a:xfrm rot="1275367">
                <a:off x="5156344" y="3092016"/>
                <a:ext cx="16422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9D4F21F6-40EA-43CE-AB21-DD20A6EF4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75367">
                <a:off x="5156344" y="3092016"/>
                <a:ext cx="164224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D25A99B4-4589-414B-945C-6438B119A504}"/>
                  </a:ext>
                </a:extLst>
              </p:cNvPr>
              <p:cNvSpPr/>
              <p:nvPr/>
            </p:nvSpPr>
            <p:spPr>
              <a:xfrm rot="21210611">
                <a:off x="4267966" y="3682171"/>
                <a:ext cx="17768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D25A99B4-4589-414B-945C-6438B119A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10611">
                <a:off x="4267966" y="3682171"/>
                <a:ext cx="177689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680D6C29-E62E-4C90-907D-5EEB5CBA3F6D}"/>
                  </a:ext>
                </a:extLst>
              </p:cNvPr>
              <p:cNvSpPr/>
              <p:nvPr/>
            </p:nvSpPr>
            <p:spPr>
              <a:xfrm rot="20617347">
                <a:off x="4246684" y="2541268"/>
                <a:ext cx="166949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680D6C29-E62E-4C90-907D-5EEB5CBA3F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17347">
                <a:off x="4246684" y="2541268"/>
                <a:ext cx="166949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>
            <a:extLst>
              <a:ext uri="{FF2B5EF4-FFF2-40B4-BE49-F238E27FC236}">
                <a16:creationId xmlns:a16="http://schemas.microsoft.com/office/drawing/2014/main" id="{B5165C9B-35D5-4FCD-AF03-21B1055D3D16}"/>
              </a:ext>
            </a:extLst>
          </p:cNvPr>
          <p:cNvSpPr/>
          <p:nvPr/>
        </p:nvSpPr>
        <p:spPr>
          <a:xfrm>
            <a:off x="34395" y="4710530"/>
            <a:ext cx="37941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AR" sz="1000" u="sng" dirty="0"/>
              <a:t>Gráfico hecho en </a:t>
            </a:r>
            <a:r>
              <a:rPr lang="es-AR" sz="1000" u="sng" dirty="0" err="1"/>
              <a:t>Wolfram</a:t>
            </a:r>
            <a:r>
              <a:rPr lang="es-AR" sz="1000" u="sng" dirty="0"/>
              <a:t> Cloud:</a:t>
            </a:r>
          </a:p>
          <a:p>
            <a:r>
              <a:rPr lang="es-AR" sz="1000" dirty="0" err="1"/>
              <a:t>Plot</a:t>
            </a:r>
            <a:r>
              <a:rPr lang="es-AR" sz="1000" dirty="0"/>
              <a:t>[{48/8-10/8*x1,16/10 + 4/10*x1,36/9 +x1}, {x1, 0,5}] </a:t>
            </a:r>
          </a:p>
        </p:txBody>
      </p:sp>
    </p:spTree>
    <p:extLst>
      <p:ext uri="{BB962C8B-B14F-4D97-AF65-F5344CB8AC3E}">
        <p14:creationId xmlns:p14="http://schemas.microsoft.com/office/powerpoint/2010/main" val="228554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592</Words>
  <Application>Microsoft Office PowerPoint</Application>
  <PresentationFormat>Presentación en pantalla (16:9)</PresentationFormat>
  <Paragraphs>112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Helvetica Neue</vt:lpstr>
      <vt:lpstr>Arial</vt:lpstr>
      <vt:lpstr>Cambria Math</vt:lpstr>
      <vt:lpstr>biz</vt:lpstr>
      <vt:lpstr>Casos Particulares en Programación Lineal Clase 16</vt:lpstr>
      <vt:lpstr>Recordemos las partes del modelo lineal</vt:lpstr>
      <vt:lpstr>¿Cuáles son los casos particulares?</vt:lpstr>
      <vt:lpstr>Soluciones alternativas</vt:lpstr>
      <vt:lpstr>Soluciones alternativas</vt:lpstr>
      <vt:lpstr>Soluciones degeneradas</vt:lpstr>
      <vt:lpstr>Soluciones degeneradas</vt:lpstr>
      <vt:lpstr>Poliedro abierto</vt:lpstr>
      <vt:lpstr>Poliedro abierto</vt:lpstr>
      <vt:lpstr>Solución incompatible</vt:lpstr>
      <vt:lpstr>Solución incompatible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Casos Particulares en Programación Lineal Clase 15</dc:title>
  <cp:lastModifiedBy>Rodrigo Maranzana</cp:lastModifiedBy>
  <cp:revision>26</cp:revision>
  <dcterms:modified xsi:type="dcterms:W3CDTF">2022-08-24T21:35:26Z</dcterms:modified>
</cp:coreProperties>
</file>