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1" r:id="rId6"/>
    <p:sldId id="263" r:id="rId7"/>
    <p:sldId id="264" r:id="rId8"/>
  </p:sldIdLst>
  <p:sldSz cx="9144000" cy="5143500" type="screen16x9"/>
  <p:notesSz cx="6858000" cy="9144000"/>
  <p:embeddedFontLst>
    <p:embeddedFont>
      <p:font typeface="Helvetica Neue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00137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88220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9719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08665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0720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4000" dirty="0">
                <a:latin typeface="Helvetica Neue"/>
                <a:ea typeface="Helvetica Neue"/>
                <a:cs typeface="Helvetica Neue"/>
                <a:sym typeface="Helvetica Neue"/>
              </a:rPr>
              <a:t>Gestión de inventarios </a:t>
            </a:r>
            <a:r>
              <a:rPr lang="es-AR" sz="4000" dirty="0" err="1">
                <a:latin typeface="Helvetica Neue"/>
                <a:ea typeface="Helvetica Neue"/>
                <a:cs typeface="Helvetica Neue"/>
                <a:sym typeface="Helvetica Neue"/>
              </a:rPr>
              <a:t>Multiproducto</a:t>
            </a:r>
            <a:r>
              <a:rPr lang="es-AR" sz="4000" dirty="0">
                <a:latin typeface="Helvetica Neue"/>
                <a:ea typeface="Helvetica Neue"/>
                <a:cs typeface="Helvetica Neue"/>
                <a:sym typeface="Helvetica Neue"/>
              </a:rPr>
              <a:t> (conceptual)</a:t>
            </a:r>
            <a:endParaRPr lang="es-ES" sz="35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5000" dirty="0">
                <a:latin typeface="Helvetica Neue"/>
                <a:ea typeface="Helvetica Neue"/>
                <a:cs typeface="Helvetica Neue"/>
                <a:sym typeface="Helvetica Neue"/>
              </a:rPr>
              <a:t>Clase 25</a:t>
            </a: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-US" sz="2070" dirty="0" err="1"/>
              <a:t>Investigación</a:t>
            </a:r>
            <a:r>
              <a:rPr lang="en-US" sz="2070" dirty="0"/>
              <a:t> </a:t>
            </a:r>
            <a:r>
              <a:rPr lang="en-US" sz="2070" dirty="0" err="1"/>
              <a:t>Operativa</a:t>
            </a:r>
            <a:r>
              <a:rPr lang="en-US" sz="2070" dirty="0"/>
              <a:t> UTN FRBA 2021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-US" sz="2070" dirty="0" err="1"/>
              <a:t>Curso</a:t>
            </a:r>
            <a:r>
              <a:rPr lang="en-US" sz="2070" dirty="0"/>
              <a:t>: I4051(Palazzo)</a:t>
            </a:r>
          </a:p>
          <a:p>
            <a:pPr marL="0" indent="0">
              <a:buSzPts val="2070"/>
            </a:pPr>
            <a:r>
              <a:rPr lang="en-US" sz="2070" dirty="0" err="1"/>
              <a:t>Docente</a:t>
            </a:r>
            <a:r>
              <a:rPr lang="en-US" sz="2070" dirty="0"/>
              <a:t>: Rodrigo Maranzana</a:t>
            </a:r>
            <a:endParaRPr lang="en-US"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u="sng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Enunciado y datos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238172" y="1460399"/>
            <a:ext cx="4261400" cy="111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desea conocer la cantidad óptima de pedido y el costo total esperado en la gestión de inventario de dos productos. Se supone que sus cantidades son independientes y no existen restricciones adicionales.</a:t>
            </a:r>
            <a:endParaRPr sz="15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9410122-C0A2-4CD0-A9C1-0F914D73A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61805"/>
            <a:ext cx="4114800" cy="37437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Cantidad óptima de cada producto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74D3CF-115F-4BC5-9B3D-79EA9D9100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484"/>
          <a:stretch/>
        </p:blipFill>
        <p:spPr>
          <a:xfrm>
            <a:off x="0" y="1104308"/>
            <a:ext cx="9144000" cy="2245644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E67B8AC2-0FE0-4494-AE00-7E378503B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50750"/>
              </p:ext>
            </p:extLst>
          </p:nvPr>
        </p:nvGraphicFramePr>
        <p:xfrm>
          <a:off x="2513887" y="3764872"/>
          <a:ext cx="411622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113">
                  <a:extLst>
                    <a:ext uri="{9D8B030D-6E8A-4147-A177-3AD203B41FA5}">
                      <a16:colId xmlns:a16="http://schemas.microsoft.com/office/drawing/2014/main" val="2515164563"/>
                    </a:ext>
                  </a:extLst>
                </a:gridCol>
                <a:gridCol w="2058113">
                  <a:extLst>
                    <a:ext uri="{9D8B030D-6E8A-4147-A177-3AD203B41FA5}">
                      <a16:colId xmlns:a16="http://schemas.microsoft.com/office/drawing/2014/main" val="3656805272"/>
                    </a:ext>
                  </a:extLst>
                </a:gridCol>
              </a:tblGrid>
              <a:tr h="272363">
                <a:tc>
                  <a:txBody>
                    <a:bodyPr/>
                    <a:lstStyle/>
                    <a:p>
                      <a:r>
                        <a:rPr lang="es-AR" sz="1200" dirty="0"/>
                        <a:t>Producto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Producto 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1130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r>
                        <a:rPr lang="es-AR" sz="1200" dirty="0"/>
                        <a:t>12.91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15.45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95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77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25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Componentes del costo total esperado de cada producto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96C5659-6DF1-40DA-9571-50FE869A91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039"/>
          <a:stretch/>
        </p:blipFill>
        <p:spPr>
          <a:xfrm>
            <a:off x="676458" y="1269159"/>
            <a:ext cx="4990437" cy="8574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B6B75CE-4AA8-4EB9-BA76-76F2106612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388"/>
          <a:stretch/>
        </p:blipFill>
        <p:spPr>
          <a:xfrm>
            <a:off x="676458" y="2229771"/>
            <a:ext cx="6211452" cy="169748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1691E5E-5EEF-4B08-9D00-F2F57E540F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546"/>
          <a:stretch/>
        </p:blipFill>
        <p:spPr>
          <a:xfrm>
            <a:off x="676458" y="3927254"/>
            <a:ext cx="8446627" cy="1205744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218EFCD-0D22-4817-A7B2-89FB129003C5}"/>
              </a:ext>
            </a:extLst>
          </p:cNvPr>
          <p:cNvSpPr/>
          <p:nvPr/>
        </p:nvSpPr>
        <p:spPr>
          <a:xfrm>
            <a:off x="676458" y="1768979"/>
            <a:ext cx="1143796" cy="357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899E7B9-1EA6-4E8A-AA88-F90B176175E4}"/>
              </a:ext>
            </a:extLst>
          </p:cNvPr>
          <p:cNvSpPr/>
          <p:nvPr/>
        </p:nvSpPr>
        <p:spPr>
          <a:xfrm>
            <a:off x="676457" y="2771916"/>
            <a:ext cx="1425807" cy="357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5ADA3E8-06B9-4AD8-82C7-D285971C3F6B}"/>
              </a:ext>
            </a:extLst>
          </p:cNvPr>
          <p:cNvSpPr/>
          <p:nvPr/>
        </p:nvSpPr>
        <p:spPr>
          <a:xfrm>
            <a:off x="676457" y="3349585"/>
            <a:ext cx="1425807" cy="3575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33A607-4A06-4479-90EF-B9ED28448FDE}"/>
              </a:ext>
            </a:extLst>
          </p:cNvPr>
          <p:cNvSpPr/>
          <p:nvPr/>
        </p:nvSpPr>
        <p:spPr>
          <a:xfrm>
            <a:off x="676456" y="4725012"/>
            <a:ext cx="1425807" cy="357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a 5">
            <a:extLst>
              <a:ext uri="{FF2B5EF4-FFF2-40B4-BE49-F238E27FC236}">
                <a16:creationId xmlns:a16="http://schemas.microsoft.com/office/drawing/2014/main" id="{32533EBE-D8EE-415D-ADD3-990439620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250682"/>
              </p:ext>
            </p:extLst>
          </p:nvPr>
        </p:nvGraphicFramePr>
        <p:xfrm>
          <a:off x="6445790" y="1556572"/>
          <a:ext cx="2288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425">
                  <a:extLst>
                    <a:ext uri="{9D8B030D-6E8A-4147-A177-3AD203B41FA5}">
                      <a16:colId xmlns:a16="http://schemas.microsoft.com/office/drawing/2014/main" val="2515164563"/>
                    </a:ext>
                  </a:extLst>
                </a:gridCol>
                <a:gridCol w="1144425">
                  <a:extLst>
                    <a:ext uri="{9D8B030D-6E8A-4147-A177-3AD203B41FA5}">
                      <a16:colId xmlns:a16="http://schemas.microsoft.com/office/drawing/2014/main" val="3656805272"/>
                    </a:ext>
                  </a:extLst>
                </a:gridCol>
              </a:tblGrid>
              <a:tr h="272363">
                <a:tc>
                  <a:txBody>
                    <a:bodyPr/>
                    <a:lstStyle/>
                    <a:p>
                      <a:r>
                        <a:rPr lang="es-AR" sz="1200" dirty="0"/>
                        <a:t>Producto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Producto 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1130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r>
                        <a:rPr lang="es-AR" sz="1200" dirty="0"/>
                        <a:t>90.000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172.000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95962"/>
                  </a:ext>
                </a:extLst>
              </a:tr>
            </a:tbl>
          </a:graphicData>
        </a:graphic>
      </p:graphicFrame>
      <p:graphicFrame>
        <p:nvGraphicFramePr>
          <p:cNvPr id="11" name="Tabla 5">
            <a:extLst>
              <a:ext uri="{FF2B5EF4-FFF2-40B4-BE49-F238E27FC236}">
                <a16:creationId xmlns:a16="http://schemas.microsoft.com/office/drawing/2014/main" id="{59E205AD-086B-41A5-8DFD-77706BCED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533052"/>
              </p:ext>
            </p:extLst>
          </p:nvPr>
        </p:nvGraphicFramePr>
        <p:xfrm>
          <a:off x="6445790" y="2800034"/>
          <a:ext cx="2288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425">
                  <a:extLst>
                    <a:ext uri="{9D8B030D-6E8A-4147-A177-3AD203B41FA5}">
                      <a16:colId xmlns:a16="http://schemas.microsoft.com/office/drawing/2014/main" val="2515164563"/>
                    </a:ext>
                  </a:extLst>
                </a:gridCol>
                <a:gridCol w="1144425">
                  <a:extLst>
                    <a:ext uri="{9D8B030D-6E8A-4147-A177-3AD203B41FA5}">
                      <a16:colId xmlns:a16="http://schemas.microsoft.com/office/drawing/2014/main" val="3656805272"/>
                    </a:ext>
                  </a:extLst>
                </a:gridCol>
              </a:tblGrid>
              <a:tr h="272363">
                <a:tc>
                  <a:txBody>
                    <a:bodyPr/>
                    <a:lstStyle/>
                    <a:p>
                      <a:r>
                        <a:rPr lang="es-AR" sz="1200" dirty="0"/>
                        <a:t>Producto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Producto 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1130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r>
                        <a:rPr lang="es-AR" sz="1200" dirty="0"/>
                        <a:t>69.724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111.299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95962"/>
                  </a:ext>
                </a:extLst>
              </a:tr>
            </a:tbl>
          </a:graphicData>
        </a:graphic>
      </p:graphicFrame>
      <p:graphicFrame>
        <p:nvGraphicFramePr>
          <p:cNvPr id="12" name="Tabla 5">
            <a:extLst>
              <a:ext uri="{FF2B5EF4-FFF2-40B4-BE49-F238E27FC236}">
                <a16:creationId xmlns:a16="http://schemas.microsoft.com/office/drawing/2014/main" id="{22372920-0092-4AE5-8138-B8DE9F444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188447"/>
              </p:ext>
            </p:extLst>
          </p:nvPr>
        </p:nvGraphicFramePr>
        <p:xfrm>
          <a:off x="6445790" y="4505834"/>
          <a:ext cx="2288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425">
                  <a:extLst>
                    <a:ext uri="{9D8B030D-6E8A-4147-A177-3AD203B41FA5}">
                      <a16:colId xmlns:a16="http://schemas.microsoft.com/office/drawing/2014/main" val="2515164563"/>
                    </a:ext>
                  </a:extLst>
                </a:gridCol>
                <a:gridCol w="1144425">
                  <a:extLst>
                    <a:ext uri="{9D8B030D-6E8A-4147-A177-3AD203B41FA5}">
                      <a16:colId xmlns:a16="http://schemas.microsoft.com/office/drawing/2014/main" val="3656805272"/>
                    </a:ext>
                  </a:extLst>
                </a:gridCol>
              </a:tblGrid>
              <a:tr h="272363">
                <a:tc>
                  <a:txBody>
                    <a:bodyPr/>
                    <a:lstStyle/>
                    <a:p>
                      <a:r>
                        <a:rPr lang="es-AR" sz="1200" dirty="0"/>
                        <a:t>Producto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Producto 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1130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r>
                        <a:rPr lang="es-AR" sz="1200" dirty="0"/>
                        <a:t>69.724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111.299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95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02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Costo total esperado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A11C8D6-1552-43F3-9F5F-14F20C969C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78" b="59598"/>
          <a:stretch/>
        </p:blipFill>
        <p:spPr>
          <a:xfrm>
            <a:off x="293771" y="1315628"/>
            <a:ext cx="4133850" cy="30777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FDA90E0-946E-4A44-AF08-CA83A2E9E96B}"/>
              </a:ext>
            </a:extLst>
          </p:cNvPr>
          <p:cNvSpPr txBox="1"/>
          <p:nvPr/>
        </p:nvSpPr>
        <p:spPr>
          <a:xfrm>
            <a:off x="457200" y="1832392"/>
            <a:ext cx="3560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Costo</a:t>
            </a:r>
            <a:r>
              <a:rPr lang="en-US" b="1" dirty="0"/>
              <a:t> total </a:t>
            </a:r>
            <a:r>
              <a:rPr lang="en-US" b="1" dirty="0" err="1"/>
              <a:t>esperado</a:t>
            </a:r>
            <a:r>
              <a:rPr lang="en-US" b="1" dirty="0"/>
              <a:t> de </a:t>
            </a:r>
            <a:r>
              <a:rPr lang="en-US" b="1" dirty="0" err="1"/>
              <a:t>cada</a:t>
            </a:r>
            <a:r>
              <a:rPr lang="en-US" b="1" dirty="0"/>
              <a:t> </a:t>
            </a:r>
            <a:r>
              <a:rPr lang="en-US" b="1" dirty="0" err="1"/>
              <a:t>producto</a:t>
            </a:r>
            <a:r>
              <a:rPr lang="en-US" b="1" dirty="0"/>
              <a:t>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052941-17B0-41DF-94E7-789B1589A71B}"/>
              </a:ext>
            </a:extLst>
          </p:cNvPr>
          <p:cNvSpPr txBox="1"/>
          <p:nvPr/>
        </p:nvSpPr>
        <p:spPr>
          <a:xfrm>
            <a:off x="457200" y="3147727"/>
            <a:ext cx="5351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Costo</a:t>
            </a:r>
            <a:r>
              <a:rPr lang="en-US" b="1" dirty="0"/>
              <a:t> total </a:t>
            </a:r>
            <a:r>
              <a:rPr lang="en-US" b="1" dirty="0" err="1"/>
              <a:t>esperado</a:t>
            </a:r>
            <a:r>
              <a:rPr lang="en-US" b="1" dirty="0"/>
              <a:t> de ambos </a:t>
            </a:r>
            <a:r>
              <a:rPr lang="en-US" b="1" dirty="0" err="1"/>
              <a:t>productos</a:t>
            </a:r>
            <a:r>
              <a:rPr lang="en-US" b="1" dirty="0"/>
              <a:t> (</a:t>
            </a:r>
            <a:r>
              <a:rPr lang="en-US" b="1" dirty="0" err="1"/>
              <a:t>suma</a:t>
            </a:r>
            <a:r>
              <a:rPr lang="en-US" b="1" dirty="0"/>
              <a:t> de ambos):</a:t>
            </a:r>
          </a:p>
        </p:txBody>
      </p:sp>
      <p:graphicFrame>
        <p:nvGraphicFramePr>
          <p:cNvPr id="8" name="Tabla 5">
            <a:extLst>
              <a:ext uri="{FF2B5EF4-FFF2-40B4-BE49-F238E27FC236}">
                <a16:creationId xmlns:a16="http://schemas.microsoft.com/office/drawing/2014/main" id="{A54C29C1-0E7B-4C58-8237-4D7FC3B57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379185"/>
              </p:ext>
            </p:extLst>
          </p:nvPr>
        </p:nvGraphicFramePr>
        <p:xfrm>
          <a:off x="945376" y="2313380"/>
          <a:ext cx="411622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113">
                  <a:extLst>
                    <a:ext uri="{9D8B030D-6E8A-4147-A177-3AD203B41FA5}">
                      <a16:colId xmlns:a16="http://schemas.microsoft.com/office/drawing/2014/main" val="2515164563"/>
                    </a:ext>
                  </a:extLst>
                </a:gridCol>
                <a:gridCol w="2058113">
                  <a:extLst>
                    <a:ext uri="{9D8B030D-6E8A-4147-A177-3AD203B41FA5}">
                      <a16:colId xmlns:a16="http://schemas.microsoft.com/office/drawing/2014/main" val="3656805272"/>
                    </a:ext>
                  </a:extLst>
                </a:gridCol>
              </a:tblGrid>
              <a:tr h="272363">
                <a:tc>
                  <a:txBody>
                    <a:bodyPr/>
                    <a:lstStyle/>
                    <a:p>
                      <a:r>
                        <a:rPr lang="es-AR" sz="1200" dirty="0"/>
                        <a:t>Producto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Producto 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1130"/>
                  </a:ext>
                </a:extLst>
              </a:tr>
              <a:tr h="272363">
                <a:tc>
                  <a:txBody>
                    <a:bodyPr/>
                    <a:lstStyle/>
                    <a:p>
                      <a:r>
                        <a:rPr lang="en-US" sz="1200" dirty="0"/>
                        <a:t>229.447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394.598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95962"/>
                  </a:ext>
                </a:extLst>
              </a:tr>
            </a:tbl>
          </a:graphicData>
        </a:graphic>
      </p:graphicFrame>
      <p:graphicFrame>
        <p:nvGraphicFramePr>
          <p:cNvPr id="10" name="Tabla 5">
            <a:extLst>
              <a:ext uri="{FF2B5EF4-FFF2-40B4-BE49-F238E27FC236}">
                <a16:creationId xmlns:a16="http://schemas.microsoft.com/office/drawing/2014/main" id="{8125C169-261A-4EF4-9DA1-A805A53D5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192484"/>
              </p:ext>
            </p:extLst>
          </p:nvPr>
        </p:nvGraphicFramePr>
        <p:xfrm>
          <a:off x="945376" y="3595258"/>
          <a:ext cx="2058113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113">
                  <a:extLst>
                    <a:ext uri="{9D8B030D-6E8A-4147-A177-3AD203B41FA5}">
                      <a16:colId xmlns:a16="http://schemas.microsoft.com/office/drawing/2014/main" val="2515164563"/>
                    </a:ext>
                  </a:extLst>
                </a:gridCol>
              </a:tblGrid>
              <a:tr h="272363">
                <a:tc>
                  <a:txBody>
                    <a:bodyPr/>
                    <a:lstStyle/>
                    <a:p>
                      <a:r>
                        <a:rPr lang="es-AR" sz="1200" dirty="0"/>
                        <a:t>624.045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95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15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Visualización de Superficie de CTE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61DFC9-D510-43C5-9487-9CFA59974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317" y="1304548"/>
            <a:ext cx="58959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3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Visualización de Curvas de nivel de CTE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9ED2DA-1650-4FAF-AECF-91FD99881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859" y="1391015"/>
            <a:ext cx="5098104" cy="3546507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B1FEBF0-996E-4FE1-855B-DDBDF294F54D}"/>
              </a:ext>
            </a:extLst>
          </p:cNvPr>
          <p:cNvCxnSpPr/>
          <p:nvPr/>
        </p:nvCxnSpPr>
        <p:spPr>
          <a:xfrm>
            <a:off x="2679826" y="3784349"/>
            <a:ext cx="0" cy="108641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5A86BEC-2D6A-4CD5-BC54-DF8B80654C9C}"/>
              </a:ext>
            </a:extLst>
          </p:cNvPr>
          <p:cNvCxnSpPr>
            <a:cxnSpLocks/>
          </p:cNvCxnSpPr>
          <p:nvPr/>
        </p:nvCxnSpPr>
        <p:spPr>
          <a:xfrm flipH="1">
            <a:off x="1484768" y="3784349"/>
            <a:ext cx="119505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C8A621-393E-45D6-97F1-F680DCA54994}"/>
              </a:ext>
            </a:extLst>
          </p:cNvPr>
          <p:cNvSpPr txBox="1"/>
          <p:nvPr/>
        </p:nvSpPr>
        <p:spPr>
          <a:xfrm>
            <a:off x="2428795" y="4847791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12,91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0EB8109-BE26-47CE-A73B-11CAF494626E}"/>
              </a:ext>
            </a:extLst>
          </p:cNvPr>
          <p:cNvSpPr txBox="1"/>
          <p:nvPr/>
        </p:nvSpPr>
        <p:spPr>
          <a:xfrm>
            <a:off x="1088992" y="3676627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15,45</a:t>
            </a:r>
          </a:p>
        </p:txBody>
      </p:sp>
    </p:spTree>
    <p:extLst>
      <p:ext uri="{BB962C8B-B14F-4D97-AF65-F5344CB8AC3E}">
        <p14:creationId xmlns:p14="http://schemas.microsoft.com/office/powerpoint/2010/main" val="1023532552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141</Words>
  <Application>Microsoft Office PowerPoint</Application>
  <PresentationFormat>Presentación en pantalla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Helvetica Neue</vt:lpstr>
      <vt:lpstr>Arial</vt:lpstr>
      <vt:lpstr>biz</vt:lpstr>
      <vt:lpstr>Gestión de inventarios Multiproducto (conceptual) Clase 25</vt:lpstr>
      <vt:lpstr>Enunciado y datos</vt:lpstr>
      <vt:lpstr>Cantidad óptima de cada producto</vt:lpstr>
      <vt:lpstr>Componentes del costo total esperado de cada producto</vt:lpstr>
      <vt:lpstr>Costo total esperado</vt:lpstr>
      <vt:lpstr>Visualización de Superficie de CTE</vt:lpstr>
      <vt:lpstr>Visualización de Curvas de nivel de CTE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10</cp:revision>
  <dcterms:modified xsi:type="dcterms:W3CDTF">2021-10-27T22:04:45Z</dcterms:modified>
</cp:coreProperties>
</file>