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3"/>
  </p:notesMasterIdLst>
  <p:sldIdLst>
    <p:sldId id="256" r:id="rId2"/>
    <p:sldId id="257" r:id="rId3"/>
    <p:sldId id="314" r:id="rId4"/>
    <p:sldId id="260" r:id="rId5"/>
    <p:sldId id="259" r:id="rId6"/>
    <p:sldId id="315" r:id="rId7"/>
    <p:sldId id="316" r:id="rId8"/>
    <p:sldId id="317" r:id="rId9"/>
    <p:sldId id="27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Helvetica Neue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E8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0" autoAdjust="0"/>
    <p:restoredTop sz="95118" autoAdjust="0"/>
  </p:normalViewPr>
  <p:slideViewPr>
    <p:cSldViewPr snapToGrid="0">
      <p:cViewPr varScale="1">
        <p:scale>
          <a:sx n="118" d="100"/>
          <a:sy n="118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77581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05052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01269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243584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88338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01993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85717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124000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21848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7834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89323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35069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84026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29157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57263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84229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664754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511537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67602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64872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753268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035736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2335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46942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6351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32581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60768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433870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9836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2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83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2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2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0.png"/><Relationship Id="rId3" Type="http://schemas.openxmlformats.org/officeDocument/2006/relationships/image" Target="../media/image113.png"/><Relationship Id="rId7" Type="http://schemas.openxmlformats.org/officeDocument/2006/relationships/image" Target="../media/image115.png"/><Relationship Id="rId12" Type="http://schemas.openxmlformats.org/officeDocument/2006/relationships/image" Target="../media/image1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8.png"/><Relationship Id="rId4" Type="http://schemas.openxmlformats.org/officeDocument/2006/relationships/image" Target="../media/image3.png"/><Relationship Id="rId9" Type="http://schemas.openxmlformats.org/officeDocument/2006/relationships/image" Target="../media/image1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21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23.png"/><Relationship Id="rId10" Type="http://schemas.openxmlformats.org/officeDocument/2006/relationships/image" Target="../media/image21.png"/><Relationship Id="rId4" Type="http://schemas.openxmlformats.org/officeDocument/2006/relationships/image" Target="../media/image122.png"/><Relationship Id="rId9" Type="http://schemas.openxmlformats.org/officeDocument/2006/relationships/image" Target="../media/image124.png"/><Relationship Id="rId14" Type="http://schemas.openxmlformats.org/officeDocument/2006/relationships/image" Target="../media/image1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3" Type="http://schemas.openxmlformats.org/officeDocument/2006/relationships/image" Target="../media/image126.png"/><Relationship Id="rId7" Type="http://schemas.openxmlformats.org/officeDocument/2006/relationships/image" Target="../media/image29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130.png"/><Relationship Id="rId5" Type="http://schemas.openxmlformats.org/officeDocument/2006/relationships/image" Target="../media/image128.png"/><Relationship Id="rId15" Type="http://schemas.openxmlformats.org/officeDocument/2006/relationships/image" Target="../media/image134.png"/><Relationship Id="rId10" Type="http://schemas.openxmlformats.org/officeDocument/2006/relationships/image" Target="../media/image42.png"/><Relationship Id="rId19" Type="http://schemas.openxmlformats.org/officeDocument/2006/relationships/image" Target="../media/image138.png"/><Relationship Id="rId4" Type="http://schemas.openxmlformats.org/officeDocument/2006/relationships/image" Target="../media/image127.png"/><Relationship Id="rId9" Type="http://schemas.openxmlformats.org/officeDocument/2006/relationships/image" Target="../media/image129.png"/><Relationship Id="rId14" Type="http://schemas.openxmlformats.org/officeDocument/2006/relationships/image" Target="../media/image1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3.png"/><Relationship Id="rId3" Type="http://schemas.openxmlformats.org/officeDocument/2006/relationships/image" Target="../media/image140.png"/><Relationship Id="rId21" Type="http://schemas.openxmlformats.org/officeDocument/2006/relationships/image" Target="../media/image146.png"/><Relationship Id="rId7" Type="http://schemas.openxmlformats.org/officeDocument/2006/relationships/image" Target="../media/image141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42.png"/><Relationship Id="rId20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133.png"/><Relationship Id="rId5" Type="http://schemas.openxmlformats.org/officeDocument/2006/relationships/image" Target="../media/image56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19" Type="http://schemas.openxmlformats.org/officeDocument/2006/relationships/image" Target="../media/image144.png"/><Relationship Id="rId4" Type="http://schemas.openxmlformats.org/officeDocument/2006/relationships/image" Target="../media/image55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2.png"/><Relationship Id="rId7" Type="http://schemas.openxmlformats.org/officeDocument/2006/relationships/image" Target="../media/image1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71.png"/><Relationship Id="rId10" Type="http://schemas.openxmlformats.org/officeDocument/2006/relationships/image" Target="../media/image155.png"/><Relationship Id="rId4" Type="http://schemas.openxmlformats.org/officeDocument/2006/relationships/image" Target="../media/image70.pn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6.png"/><Relationship Id="rId3" Type="http://schemas.openxmlformats.org/officeDocument/2006/relationships/image" Target="../media/image152.png"/><Relationship Id="rId7" Type="http://schemas.openxmlformats.org/officeDocument/2006/relationships/image" Target="../media/image161.png"/><Relationship Id="rId12" Type="http://schemas.openxmlformats.org/officeDocument/2006/relationships/image" Target="../media/image16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1" Type="http://schemas.openxmlformats.org/officeDocument/2006/relationships/image" Target="../media/image163.png"/><Relationship Id="rId5" Type="http://schemas.openxmlformats.org/officeDocument/2006/relationships/image" Target="../media/image71.png"/><Relationship Id="rId10" Type="http://schemas.openxmlformats.org/officeDocument/2006/relationships/image" Target="../media/image162.png"/><Relationship Id="rId4" Type="http://schemas.openxmlformats.org/officeDocument/2006/relationships/image" Target="../media/image70.png"/><Relationship Id="rId9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2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5000" dirty="0">
                <a:latin typeface="Helvetica Neue"/>
                <a:ea typeface="Helvetica Neue"/>
                <a:cs typeface="Helvetica Neue"/>
                <a:sym typeface="Helvetica Neue"/>
              </a:rPr>
              <a:t>Casos Particulares en SIMPLEX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18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-US" sz="2070" dirty="0" err="1"/>
              <a:t>Elaborado</a:t>
            </a:r>
            <a:r>
              <a:rPr lang="en-US" sz="2070" dirty="0"/>
              <a:t> por </a:t>
            </a:r>
            <a:r>
              <a:rPr lang="en-US" sz="2070" dirty="0" err="1"/>
              <a:t>Docente</a:t>
            </a:r>
            <a:r>
              <a:rPr lang="en-US" sz="2070" dirty="0"/>
              <a:t>: Rodrigo Maranzana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-US" sz="2070" dirty="0" err="1"/>
              <a:t>Curso</a:t>
            </a:r>
            <a:r>
              <a:rPr lang="en-US" sz="2070" dirty="0"/>
              <a:t>: I4051 (Prof. Martin Palazzo)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30616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Resolvemos</a:t>
                </a:r>
                <a:r>
                  <a:rPr lang="en-US" dirty="0">
                    <a:solidFill>
                      <a:srgbClr val="FF0000"/>
                    </a:solidFill>
                  </a:rPr>
                  <a:t> el valor del </a:t>
                </a:r>
                <a:r>
                  <a:rPr lang="en-US" dirty="0" err="1">
                    <a:solidFill>
                      <a:srgbClr val="FF0000"/>
                    </a:solidFill>
                  </a:rPr>
                  <a:t>funcional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3061607" cy="307777"/>
              </a:xfrm>
              <a:prstGeom prst="rect">
                <a:avLst/>
              </a:prstGeom>
              <a:blipFill>
                <a:blip r:embed="rId3"/>
                <a:stretch>
                  <a:fillRect l="-598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/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Existen</a:t>
                </a:r>
                <a:r>
                  <a:rPr lang="en-US" dirty="0">
                    <a:solidFill>
                      <a:srgbClr val="FF0000"/>
                    </a:solidFill>
                  </a:rPr>
                  <a:t> variables no b</a:t>
                </a:r>
                <a:r>
                  <a:rPr lang="es-AR" dirty="0" err="1">
                    <a:solidFill>
                      <a:srgbClr val="FF0000"/>
                    </a:solidFill>
                  </a:rPr>
                  <a:t>ásicas</a:t>
                </a:r>
                <a:r>
                  <a:rPr lang="es-AR" dirty="0">
                    <a:solidFill>
                      <a:srgbClr val="FF0000"/>
                    </a:solidFill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negativo, ¡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puede mejorar!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blipFill>
                <a:blip r:embed="rId4"/>
                <a:stretch>
                  <a:fillRect l="-318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/>
              <p:nvPr/>
            </p:nvSpPr>
            <p:spPr>
              <a:xfrm>
                <a:off x="1563790" y="4612433"/>
                <a:ext cx="21846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debe entrar a la base </a:t>
                </a: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612433"/>
                <a:ext cx="2184637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DDA57769-BEE1-40EF-B2E9-05BD14624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368113"/>
                  </p:ext>
                </p:extLst>
              </p:nvPr>
            </p:nvGraphicFramePr>
            <p:xfrm>
              <a:off x="1563791" y="1414216"/>
              <a:ext cx="6315435" cy="2016965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70171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9506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84795" marR="84795" marT="42398" marB="423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84795" marR="84795" marT="42398" marB="423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94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9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27,0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-0,5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9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3,5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0,08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9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4,5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4,5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-0,75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950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795" marR="84795" marT="42398" marB="423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-1,5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0,25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DDA57769-BEE1-40EF-B2E9-05BD14624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368113"/>
                  </p:ext>
                </p:extLst>
              </p:nvPr>
            </p:nvGraphicFramePr>
            <p:xfrm>
              <a:off x="1563791" y="1414216"/>
              <a:ext cx="6315435" cy="2016965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70171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9506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4795" marR="84795" marT="42398" marB="423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289" t="-3704" r="-200867" b="-51851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4795" marR="84795" marT="42398" marB="42398" anchor="ctr">
                        <a:blipFill>
                          <a:blip r:embed="rId6"/>
                          <a:stretch>
                            <a:fillRect l="-802609" t="-1739" r="-3478" b="-19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9435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6"/>
                          <a:stretch>
                            <a:fillRect l="-870" t="-91803" r="-805217" b="-3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6"/>
                          <a:stretch>
                            <a:fillRect l="-100870" t="-91803" r="-705217" b="-3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199138" t="-91803" r="-599138" b="-3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301739" t="-91803" r="-504348" b="-3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6"/>
                          <a:stretch>
                            <a:fillRect l="-401739" t="-91803" r="-404348" b="-3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6"/>
                          <a:stretch>
                            <a:fillRect l="-501739" t="-91803" r="-304348" b="-3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6"/>
                          <a:stretch>
                            <a:fillRect l="-596552" t="-91803" r="-201724" b="-3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6"/>
                          <a:stretch>
                            <a:fillRect l="-702609" t="-91803" r="-103478" b="-35901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9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6"/>
                          <a:stretch>
                            <a:fillRect l="-100870" t="-216667" r="-705217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27,0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-0,5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9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6"/>
                          <a:stretch>
                            <a:fillRect l="-100870" t="-310909" r="-70521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3,5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0,08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9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6"/>
                          <a:stretch>
                            <a:fillRect l="-100870" t="-418519" r="-705217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4,5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4,5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-0,75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950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6"/>
                          <a:stretch>
                            <a:fillRect l="-870" t="-518519" r="-805217" b="-370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4795" marR="84795" marT="42398" marB="423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50216" t="-518519" r="-300866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-1,5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0,25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209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DDA57769-BEE1-40EF-B2E9-05BD14624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1095537"/>
                  </p:ext>
                </p:extLst>
              </p:nvPr>
            </p:nvGraphicFramePr>
            <p:xfrm>
              <a:off x="1563791" y="1414216"/>
              <a:ext cx="6315435" cy="2016965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70171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9506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84795" marR="84795" marT="42398" marB="423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84795" marR="84795" marT="42398" marB="4239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94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9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27,0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-0,5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200" b="0" dirty="0">
                              <a:solidFill>
                                <a:srgbClr val="FF0000"/>
                              </a:solidFill>
                            </a:rPr>
                            <a:t>2,076</a:t>
                          </a:r>
                          <a:endParaRPr 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9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3,5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0,08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200" b="0" dirty="0">
                              <a:solidFill>
                                <a:srgbClr val="FF0000"/>
                              </a:solidFill>
                            </a:rPr>
                            <a:t>7,000</a:t>
                          </a:r>
                          <a:endParaRPr 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9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4,5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4,5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-0,75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200" b="0" dirty="0">
                              <a:solidFill>
                                <a:srgbClr val="FF0000"/>
                              </a:solidFill>
                            </a:rPr>
                            <a:t>1,000</a:t>
                          </a:r>
                          <a:endParaRPr 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950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795" marR="84795" marT="42398" marB="423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-1,5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0,25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DDA57769-BEE1-40EF-B2E9-05BD14624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1095537"/>
                  </p:ext>
                </p:extLst>
              </p:nvPr>
            </p:nvGraphicFramePr>
            <p:xfrm>
              <a:off x="1563791" y="1414216"/>
              <a:ext cx="6315435" cy="2016965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70171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70171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9506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4795" marR="84795" marT="42398" marB="423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89" t="-3704" r="-200867" b="-51851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4795" marR="84795" marT="42398" marB="42398" anchor="ctr">
                        <a:blipFill>
                          <a:blip r:embed="rId3"/>
                          <a:stretch>
                            <a:fillRect l="-802609" t="-1739" r="-3478" b="-19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9435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3"/>
                          <a:stretch>
                            <a:fillRect l="-870" t="-91803" r="-805217" b="-3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3"/>
                          <a:stretch>
                            <a:fillRect l="-100870" t="-91803" r="-705217" b="-3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99138" t="-91803" r="-599138" b="-3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1739" t="-91803" r="-504348" b="-3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3"/>
                          <a:stretch>
                            <a:fillRect l="-401739" t="-91803" r="-404348" b="-3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3"/>
                          <a:stretch>
                            <a:fillRect l="-501739" t="-91803" r="-304348" b="-3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3"/>
                          <a:stretch>
                            <a:fillRect l="-596552" t="-91803" r="-201724" b="-3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3"/>
                          <a:stretch>
                            <a:fillRect l="-702609" t="-91803" r="-103478" b="-35901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9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3"/>
                          <a:stretch>
                            <a:fillRect l="-100870" t="-216667" r="-705217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27,0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-0,5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200" b="0" dirty="0">
                              <a:solidFill>
                                <a:srgbClr val="FF0000"/>
                              </a:solidFill>
                            </a:rPr>
                            <a:t>2,076</a:t>
                          </a:r>
                          <a:endParaRPr 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9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3"/>
                          <a:stretch>
                            <a:fillRect l="-100870" t="-310909" r="-70521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3,5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0,08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200" b="0" dirty="0">
                              <a:solidFill>
                                <a:srgbClr val="FF0000"/>
                              </a:solidFill>
                            </a:rPr>
                            <a:t>7,000</a:t>
                          </a:r>
                          <a:endParaRPr 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9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3"/>
                          <a:stretch>
                            <a:fillRect l="-100870" t="-418519" r="-705217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4,5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4,5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-0,75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200" b="0" dirty="0">
                              <a:solidFill>
                                <a:srgbClr val="FF0000"/>
                              </a:solidFill>
                            </a:rPr>
                            <a:t>1,000</a:t>
                          </a:r>
                          <a:endParaRPr 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950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8105" marR="78105" marT="39054" marB="39054">
                        <a:blipFill>
                          <a:blip r:embed="rId3"/>
                          <a:stretch>
                            <a:fillRect l="-870" t="-518519" r="-805217" b="-370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4795" marR="84795" marT="42398" marB="4239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216" t="-518519" r="-300866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-1,5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0,25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 marL="78105" marR="78105" marT="39054" marB="3905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A0251A1-0982-4447-B7BE-DFBBA49F5B1D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A0251A1-0982-4447-B7BE-DFBBA49F5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blipFill>
                <a:blip r:embed="rId4"/>
                <a:stretch>
                  <a:fillRect l="-102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7400FD2-7CDC-4E27-BBA1-30FE802FA65D}"/>
                  </a:ext>
                </a:extLst>
              </p:cNvPr>
              <p:cNvSpPr txBox="1"/>
              <p:nvPr/>
            </p:nvSpPr>
            <p:spPr>
              <a:xfrm>
                <a:off x="1563789" y="4214753"/>
                <a:ext cx="264880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Mínimo </a:t>
                </a:r>
                <a:r>
                  <a:rPr lang="en-US" dirty="0" err="1">
                    <a:solidFill>
                      <a:srgbClr val="FF0000"/>
                    </a:solidFill>
                  </a:rPr>
                  <a:t>positivo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7400FD2-7CDC-4E27-BBA1-30FE802F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214753"/>
                <a:ext cx="2648802" cy="325089"/>
              </a:xfrm>
              <a:prstGeom prst="rect">
                <a:avLst/>
              </a:prstGeom>
              <a:blipFill>
                <a:blip r:embed="rId5"/>
                <a:stretch>
                  <a:fillRect l="-691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4C5F776-4682-468F-A08B-003DD9656C29}"/>
                  </a:ext>
                </a:extLst>
              </p:cNvPr>
              <p:cNvSpPr txBox="1"/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4C5F776-4682-468F-A08B-003DD9656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blipFill>
                <a:blip r:embed="rId6"/>
                <a:stretch>
                  <a:fillRect l="-110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C88CB1D2-2977-48CA-99E1-5F52E4E3AC1F}"/>
              </a:ext>
            </a:extLst>
          </p:cNvPr>
          <p:cNvSpPr/>
          <p:nvPr/>
        </p:nvSpPr>
        <p:spPr>
          <a:xfrm>
            <a:off x="2288970" y="2762153"/>
            <a:ext cx="5555210" cy="32765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C4EFF9B-5A6B-4133-B2EC-38E90AA16637}"/>
              </a:ext>
            </a:extLst>
          </p:cNvPr>
          <p:cNvSpPr/>
          <p:nvPr/>
        </p:nvSpPr>
        <p:spPr>
          <a:xfrm>
            <a:off x="4393533" y="1739363"/>
            <a:ext cx="655950" cy="166477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8203CA-A057-4A9C-8DE5-F2CDE472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033" y="1406300"/>
            <a:ext cx="3455466" cy="3481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6605E7-35E2-4569-81B7-41B865A89DA4}"/>
                  </a:ext>
                </a:extLst>
              </p:cNvPr>
              <p:cNvSpPr txBox="1"/>
              <p:nvPr/>
            </p:nvSpPr>
            <p:spPr>
              <a:xfrm>
                <a:off x="6088010" y="4629745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6605E7-35E2-4569-81B7-41B865A89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10" y="4629745"/>
                <a:ext cx="44537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335533C-7411-41AC-A9DE-6092A7F31885}"/>
                  </a:ext>
                </a:extLst>
              </p:cNvPr>
              <p:cNvSpPr/>
              <p:nvPr/>
            </p:nvSpPr>
            <p:spPr>
              <a:xfrm>
                <a:off x="2400055" y="1325788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335533C-7411-41AC-A9DE-6092A7F31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055" y="1325788"/>
                <a:ext cx="4453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780E894-9C62-42A4-B0EC-9C6A6F44E2F0}"/>
                  </a:ext>
                </a:extLst>
              </p:cNvPr>
              <p:cNvSpPr/>
              <p:nvPr/>
            </p:nvSpPr>
            <p:spPr>
              <a:xfrm rot="1230192">
                <a:off x="3362855" y="2542337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780E894-9C62-42A4-B0EC-9C6A6F44E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30192">
                <a:off x="3362855" y="2542337"/>
                <a:ext cx="43415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EBF2A05-EA30-478F-B75D-3AA6FF8BA9C0}"/>
                  </a:ext>
                </a:extLst>
              </p:cNvPr>
              <p:cNvSpPr/>
              <p:nvPr/>
            </p:nvSpPr>
            <p:spPr>
              <a:xfrm rot="2757722">
                <a:off x="4397961" y="3291641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EBF2A05-EA30-478F-B75D-3AA6FF8BA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57722">
                <a:off x="4397961" y="3291641"/>
                <a:ext cx="43415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8453280-EA55-4F32-BEF5-E44B32ACDA32}"/>
                  </a:ext>
                </a:extLst>
              </p:cNvPr>
              <p:cNvSpPr txBox="1"/>
              <p:nvPr/>
            </p:nvSpPr>
            <p:spPr>
              <a:xfrm>
                <a:off x="4147535" y="4344118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8453280-EA55-4F32-BEF5-E44B32ACD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535" y="4344118"/>
                <a:ext cx="5688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2BD302-FA6B-4126-B91D-687662A1A096}"/>
                  </a:ext>
                </a:extLst>
              </p:cNvPr>
              <p:cNvSpPr txBox="1"/>
              <p:nvPr/>
            </p:nvSpPr>
            <p:spPr>
              <a:xfrm>
                <a:off x="2782572" y="2892436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2BD302-FA6B-4126-B91D-687662A1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72" y="2892436"/>
                <a:ext cx="5688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18568ED-3F5A-4E10-A5A5-D3B08031E705}"/>
                  </a:ext>
                </a:extLst>
              </p:cNvPr>
              <p:cNvSpPr/>
              <p:nvPr/>
            </p:nvSpPr>
            <p:spPr>
              <a:xfrm rot="3747214">
                <a:off x="5067691" y="4134284"/>
                <a:ext cx="43415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18568ED-3F5A-4E10-A5A5-D3B08031E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47214">
                <a:off x="5067691" y="4134284"/>
                <a:ext cx="43415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>
            <a:extLst>
              <a:ext uri="{FF2B5EF4-FFF2-40B4-BE49-F238E27FC236}">
                <a16:creationId xmlns:a16="http://schemas.microsoft.com/office/drawing/2014/main" id="{946B1F6D-6E99-45A5-96A5-C5B88CF4FE2A}"/>
              </a:ext>
            </a:extLst>
          </p:cNvPr>
          <p:cNvSpPr/>
          <p:nvPr/>
        </p:nvSpPr>
        <p:spPr>
          <a:xfrm>
            <a:off x="5152642" y="3815807"/>
            <a:ext cx="89081" cy="874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7285A56-5A5E-4136-B3F0-33D99775C0C6}"/>
              </a:ext>
            </a:extLst>
          </p:cNvPr>
          <p:cNvCxnSpPr>
            <a:cxnSpLocks/>
          </p:cNvCxnSpPr>
          <p:nvPr/>
        </p:nvCxnSpPr>
        <p:spPr>
          <a:xfrm flipH="1" flipV="1">
            <a:off x="5276223" y="4024534"/>
            <a:ext cx="236836" cy="43455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6462D3D9-3D5F-4B0E-B7BC-A18CCB21A6D5}"/>
              </a:ext>
            </a:extLst>
          </p:cNvPr>
          <p:cNvSpPr/>
          <p:nvPr/>
        </p:nvSpPr>
        <p:spPr>
          <a:xfrm>
            <a:off x="5531645" y="4582501"/>
            <a:ext cx="89081" cy="874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3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BFB80-4D6D-4041-9F95-E56643EB179C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1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F563F3-AB3C-49CA-AE36-36977D2294B0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a 2">
                <a:extLst>
                  <a:ext uri="{FF2B5EF4-FFF2-40B4-BE49-F238E27FC236}">
                    <a16:creationId xmlns:a16="http://schemas.microsoft.com/office/drawing/2014/main" id="{87142C6F-2903-41C9-9F01-7558F74274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92688"/>
                  </p:ext>
                </p:extLst>
              </p:nvPr>
            </p:nvGraphicFramePr>
            <p:xfrm>
              <a:off x="2016718" y="1197004"/>
              <a:ext cx="5665950" cy="1809542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29550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95620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85628" marR="85628" marT="42814" marB="4281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85628" marR="85628" marT="42814" marB="42814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14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27,0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-0,5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2,076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3,5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0,5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0,08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7,000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4,5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4,5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-0,75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1,000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5628" marR="85628" marT="42814" marB="4281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-1,5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0,25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b="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a 2">
                <a:extLst>
                  <a:ext uri="{FF2B5EF4-FFF2-40B4-BE49-F238E27FC236}">
                    <a16:creationId xmlns:a16="http://schemas.microsoft.com/office/drawing/2014/main" id="{87142C6F-2903-41C9-9F01-7558F74274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92688"/>
                  </p:ext>
                </p:extLst>
              </p:nvPr>
            </p:nvGraphicFramePr>
            <p:xfrm>
              <a:off x="2016718" y="1197004"/>
              <a:ext cx="5665950" cy="1809542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29550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95620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628" marR="85628" marT="42814" marB="4281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23" t="-4082" r="-201613" b="-5122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628" marR="85628" marT="42814" marB="42814" anchor="ctr">
                        <a:blipFill>
                          <a:blip r:embed="rId3"/>
                          <a:stretch>
                            <a:fillRect l="-804854" t="-1942" r="-3883" b="-191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144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971" t="-94444" r="-807767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100000" t="-94444" r="-700000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42" t="-94444" r="-606796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99038" t="-94444" r="-500962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402913" t="-94444" r="-405825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498077" t="-94444" r="-301923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603883" t="-94444" r="-204854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697115" t="-94444" r="-102885" b="-36481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100000" t="-214286" r="-700000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27,0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-0,5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2,076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100000" t="-314286" r="-700000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3,5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0,5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0,08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7,000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100000" t="-422917" r="-7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4,5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4,5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-0,75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1,000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971" t="-512245" r="-807767" b="-408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628" marR="85628" marT="42814" marB="4281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242" t="-512245" r="-301932" b="-4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-1,5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0,25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b="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ángulo 12">
            <a:extLst>
              <a:ext uri="{FF2B5EF4-FFF2-40B4-BE49-F238E27FC236}">
                <a16:creationId xmlns:a16="http://schemas.microsoft.com/office/drawing/2014/main" id="{5EB1B661-5342-4417-94CA-864ECDA1DCC7}"/>
              </a:ext>
            </a:extLst>
          </p:cNvPr>
          <p:cNvSpPr/>
          <p:nvPr/>
        </p:nvSpPr>
        <p:spPr>
          <a:xfrm>
            <a:off x="2649195" y="2417274"/>
            <a:ext cx="5033473" cy="274768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3A9988F-7FBD-4A85-8EB8-E5D9AF686F46}"/>
              </a:ext>
            </a:extLst>
          </p:cNvPr>
          <p:cNvSpPr/>
          <p:nvPr/>
        </p:nvSpPr>
        <p:spPr>
          <a:xfrm>
            <a:off x="4554908" y="1472003"/>
            <a:ext cx="579038" cy="1534543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a 2">
                <a:extLst>
                  <a:ext uri="{FF2B5EF4-FFF2-40B4-BE49-F238E27FC236}">
                    <a16:creationId xmlns:a16="http://schemas.microsoft.com/office/drawing/2014/main" id="{1A905BE0-43EB-4644-A9C8-56A7D55954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0051227"/>
                  </p:ext>
                </p:extLst>
              </p:nvPr>
            </p:nvGraphicFramePr>
            <p:xfrm>
              <a:off x="2016718" y="3127980"/>
              <a:ext cx="5665950" cy="1809542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29550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95620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85628" marR="85628" marT="42814" marB="4281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85628" marR="85628" marT="42814" marB="42814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14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14,0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1,67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-2,88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3,0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0.16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-0,11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1,0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-0,16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0,23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5628" marR="85628" marT="42814" marB="4281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0,33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b="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a 2">
                <a:extLst>
                  <a:ext uri="{FF2B5EF4-FFF2-40B4-BE49-F238E27FC236}">
                    <a16:creationId xmlns:a16="http://schemas.microsoft.com/office/drawing/2014/main" id="{1A905BE0-43EB-4644-A9C8-56A7D55954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0051227"/>
                  </p:ext>
                </p:extLst>
              </p:nvPr>
            </p:nvGraphicFramePr>
            <p:xfrm>
              <a:off x="2016718" y="3127980"/>
              <a:ext cx="5665950" cy="1809542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29550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95620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628" marR="85628" marT="42814" marB="4281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23" t="-4082" r="-201613" b="-5122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628" marR="85628" marT="42814" marB="42814" anchor="ctr">
                        <a:blipFill>
                          <a:blip r:embed="rId4"/>
                          <a:stretch>
                            <a:fillRect l="-804854" t="-1942" r="-3883" b="-191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144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4"/>
                          <a:stretch>
                            <a:fillRect l="-971" t="-94444" r="-807767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4"/>
                          <a:stretch>
                            <a:fillRect l="-100000" t="-94444" r="-700000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942" t="-94444" r="-606796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99038" t="-94444" r="-500962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4"/>
                          <a:stretch>
                            <a:fillRect l="-402913" t="-94444" r="-405825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4"/>
                          <a:stretch>
                            <a:fillRect l="-498077" t="-94444" r="-301923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4"/>
                          <a:stretch>
                            <a:fillRect l="-603883" t="-94444" r="-204854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4"/>
                          <a:stretch>
                            <a:fillRect l="-697115" t="-94444" r="-102885" b="-36481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4"/>
                          <a:stretch>
                            <a:fillRect l="-100000" t="-218750" r="-700000" b="-3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14,0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1,67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-2,88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4"/>
                          <a:stretch>
                            <a:fillRect l="-100000" t="-312245" r="-700000" b="-2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3,0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0.16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-0,11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4"/>
                          <a:stretch>
                            <a:fillRect l="-100000" t="-420833" r="-7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1,0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-0,16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0,23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/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628" marR="85628" marT="42814" marB="4281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242" t="-510204" r="-301932" b="-61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0,33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b="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70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608045" y="3580687"/>
                <a:ext cx="30616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Resolvemos</a:t>
                </a:r>
                <a:r>
                  <a:rPr lang="en-US" dirty="0">
                    <a:solidFill>
                      <a:srgbClr val="FF0000"/>
                    </a:solidFill>
                  </a:rPr>
                  <a:t> el valor del </a:t>
                </a:r>
                <a:r>
                  <a:rPr lang="en-US" dirty="0" err="1">
                    <a:solidFill>
                      <a:srgbClr val="FF0000"/>
                    </a:solidFill>
                  </a:rPr>
                  <a:t>funcional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45" y="3580687"/>
                <a:ext cx="3061607" cy="307777"/>
              </a:xfrm>
              <a:prstGeom prst="rect">
                <a:avLst/>
              </a:prstGeom>
              <a:blipFill>
                <a:blip r:embed="rId3"/>
                <a:stretch>
                  <a:fillRect l="-59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/>
              <p:nvPr/>
            </p:nvSpPr>
            <p:spPr>
              <a:xfrm>
                <a:off x="1608045" y="3985354"/>
                <a:ext cx="6739153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No </a:t>
                </a:r>
                <a:r>
                  <a:rPr lang="en-US" dirty="0" err="1">
                    <a:solidFill>
                      <a:srgbClr val="FF0000"/>
                    </a:solidFill>
                  </a:rPr>
                  <a:t>existen</a:t>
                </a:r>
                <a:r>
                  <a:rPr lang="en-US" dirty="0">
                    <a:solidFill>
                      <a:srgbClr val="FF0000"/>
                    </a:solidFill>
                  </a:rPr>
                  <a:t> variables no b</a:t>
                </a:r>
                <a:r>
                  <a:rPr lang="es-AR" dirty="0" err="1">
                    <a:solidFill>
                      <a:srgbClr val="FF0000"/>
                    </a:solidFill>
                  </a:rPr>
                  <a:t>ásicas</a:t>
                </a:r>
                <a:r>
                  <a:rPr lang="es-AR" dirty="0">
                    <a:solidFill>
                      <a:srgbClr val="FF0000"/>
                    </a:solidFill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negativo, ¡pero sí con 0 alternativo (0*)!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45" y="3985354"/>
                <a:ext cx="6739153" cy="325089"/>
              </a:xfrm>
              <a:prstGeom prst="rect">
                <a:avLst/>
              </a:prstGeom>
              <a:blipFill>
                <a:blip r:embed="rId4"/>
                <a:stretch>
                  <a:fillRect l="-271" t="-3774" r="-271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>
            <a:extLst>
              <a:ext uri="{FF2B5EF4-FFF2-40B4-BE49-F238E27FC236}">
                <a16:creationId xmlns:a16="http://schemas.microsoft.com/office/drawing/2014/main" id="{3F514C2B-88FB-4D8D-ACD4-453A2414FF50}"/>
              </a:ext>
            </a:extLst>
          </p:cNvPr>
          <p:cNvSpPr txBox="1"/>
          <p:nvPr/>
        </p:nvSpPr>
        <p:spPr>
          <a:xfrm>
            <a:off x="1608045" y="4383034"/>
            <a:ext cx="461216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Encontramos caso particular de soluciones alternativas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2">
                <a:extLst>
                  <a:ext uri="{FF2B5EF4-FFF2-40B4-BE49-F238E27FC236}">
                    <a16:creationId xmlns:a16="http://schemas.microsoft.com/office/drawing/2014/main" id="{722A8ECD-7885-42D6-ABA3-BA7B13CE06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8993728"/>
                  </p:ext>
                </p:extLst>
              </p:nvPr>
            </p:nvGraphicFramePr>
            <p:xfrm>
              <a:off x="1608045" y="1531960"/>
              <a:ext cx="6414876" cy="204872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712764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4695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103527" marR="103527" marT="51763" marB="517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103527" marR="103527" marT="51763" marB="51763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752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346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14,0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1,67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-2,88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346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3,0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0,16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-0,11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346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1,0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-0,16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0,23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34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3527" marR="103527" marT="51763" marB="517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0,33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0" dirty="0"/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2">
                <a:extLst>
                  <a:ext uri="{FF2B5EF4-FFF2-40B4-BE49-F238E27FC236}">
                    <a16:creationId xmlns:a16="http://schemas.microsoft.com/office/drawing/2014/main" id="{722A8ECD-7885-42D6-ABA3-BA7B13CE06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8993728"/>
                  </p:ext>
                </p:extLst>
              </p:nvPr>
            </p:nvGraphicFramePr>
            <p:xfrm>
              <a:off x="1608045" y="1531960"/>
              <a:ext cx="6414876" cy="204872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712764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4695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103527" marR="103527" marT="51763" marB="517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85" t="-3636" r="-201425" b="-5163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103527" marR="103527" marT="51763" marB="51763" anchor="ctr">
                        <a:blipFill>
                          <a:blip r:embed="rId5"/>
                          <a:stretch>
                            <a:fillRect l="-801709" t="-1709" r="-3419" b="-1897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7525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5"/>
                          <a:stretch>
                            <a:fillRect l="-855" t="-91935" r="-804274" b="-35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5"/>
                          <a:stretch>
                            <a:fillRect l="-100855" t="-91935" r="-704274" b="-35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00855" t="-91935" r="-604274" b="-35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300855" t="-91935" r="-504274" b="-35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5"/>
                          <a:stretch>
                            <a:fillRect l="-397458" t="-91935" r="-400000" b="-35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5"/>
                          <a:stretch>
                            <a:fillRect l="-501709" t="-91935" r="-303419" b="-35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5"/>
                          <a:stretch>
                            <a:fillRect l="-601709" t="-91935" r="-203419" b="-35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5"/>
                          <a:stretch>
                            <a:fillRect l="-701709" t="-91935" r="-103419" b="-35806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346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5"/>
                          <a:stretch>
                            <a:fillRect l="-100855" t="-216364" r="-704274" b="-3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14,0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1,67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-2,88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346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5"/>
                          <a:stretch>
                            <a:fillRect l="-100855" t="-316364" r="-704274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3,0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0,16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-0,11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346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5"/>
                          <a:stretch>
                            <a:fillRect l="-100855" t="-416364" r="-704274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1,0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-0,16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0,23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34695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5"/>
                          <a:stretch>
                            <a:fillRect l="-855" t="-516364" r="-804274" b="-363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103527" marR="103527" marT="51763" marB="517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50427" t="-516364" r="-302137" b="-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0,33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0" dirty="0"/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2D2D1FB-F8AE-4EF0-AD8E-A9CD11324213}"/>
              </a:ext>
            </a:extLst>
          </p:cNvPr>
          <p:cNvCxnSpPr>
            <a:cxnSpLocks/>
          </p:cNvCxnSpPr>
          <p:nvPr/>
        </p:nvCxnSpPr>
        <p:spPr>
          <a:xfrm flipH="1" flipV="1">
            <a:off x="6392255" y="3495231"/>
            <a:ext cx="991311" cy="564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6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2">
                <a:extLst>
                  <a:ext uri="{FF2B5EF4-FFF2-40B4-BE49-F238E27FC236}">
                    <a16:creationId xmlns:a16="http://schemas.microsoft.com/office/drawing/2014/main" id="{722A8ECD-7885-42D6-ABA3-BA7B13CE06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401548"/>
                  </p:ext>
                </p:extLst>
              </p:nvPr>
            </p:nvGraphicFramePr>
            <p:xfrm>
              <a:off x="1608045" y="1531960"/>
              <a:ext cx="6414876" cy="204872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712764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4695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103527" marR="103527" marT="51763" marB="517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103527" marR="103527" marT="51763" marB="51763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752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346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14,0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1,67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-2,88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8,383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346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3,0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0,16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-0,11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18,750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346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1,0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-0,16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0,23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-6,250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34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3527" marR="103527" marT="51763" marB="517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0,33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0" dirty="0"/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2">
                <a:extLst>
                  <a:ext uri="{FF2B5EF4-FFF2-40B4-BE49-F238E27FC236}">
                    <a16:creationId xmlns:a16="http://schemas.microsoft.com/office/drawing/2014/main" id="{722A8ECD-7885-42D6-ABA3-BA7B13CE06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401548"/>
                  </p:ext>
                </p:extLst>
              </p:nvPr>
            </p:nvGraphicFramePr>
            <p:xfrm>
              <a:off x="1608045" y="1531960"/>
              <a:ext cx="6414876" cy="204872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712764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712764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4695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103527" marR="103527" marT="51763" marB="517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85" t="-3636" r="-201425" b="-5163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103527" marR="103527" marT="51763" marB="51763" anchor="ctr">
                        <a:blipFill>
                          <a:blip r:embed="rId3"/>
                          <a:stretch>
                            <a:fillRect l="-801709" t="-1709" r="-3419" b="-1897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7525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3"/>
                          <a:stretch>
                            <a:fillRect l="-855" t="-91935" r="-804274" b="-35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3"/>
                          <a:stretch>
                            <a:fillRect l="-100855" t="-91935" r="-704274" b="-35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855" t="-91935" r="-604274" b="-35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855" t="-91935" r="-504274" b="-35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3"/>
                          <a:stretch>
                            <a:fillRect l="-397458" t="-91935" r="-400000" b="-35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3"/>
                          <a:stretch>
                            <a:fillRect l="-501709" t="-91935" r="-303419" b="-35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3"/>
                          <a:stretch>
                            <a:fillRect l="-601709" t="-91935" r="-203419" b="-35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3"/>
                          <a:stretch>
                            <a:fillRect l="-701709" t="-91935" r="-103419" b="-35806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346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3"/>
                          <a:stretch>
                            <a:fillRect l="-100855" t="-216364" r="-704274" b="-3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14,0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1,67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-2,88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8,383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346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3"/>
                          <a:stretch>
                            <a:fillRect l="-100855" t="-316364" r="-704274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3,0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0,16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-0,11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18,750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346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3"/>
                          <a:stretch>
                            <a:fillRect l="-100855" t="-416364" r="-704274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1,0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-0,16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0,23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-6,250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34695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335" marR="79335" marT="39669" marB="39669">
                        <a:blipFill>
                          <a:blip r:embed="rId3"/>
                          <a:stretch>
                            <a:fillRect l="-855" t="-516364" r="-804274" b="-363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103527" marR="103527" marT="51763" marB="5176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427" t="-516364" r="-302137" b="-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0,33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0" dirty="0"/>
                        </a:p>
                      </a:txBody>
                      <a:tcPr marL="79335" marR="79335" marT="39669" marB="39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84F43CF-6E56-4E6D-B56C-632B54DDD0CC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84F43CF-6E56-4E6D-B56C-632B54DDD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blipFill>
                <a:blip r:embed="rId4"/>
                <a:stretch>
                  <a:fillRect l="-102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88295F1-AC72-44C9-8563-D03C42CE6CC1}"/>
                  </a:ext>
                </a:extLst>
              </p:cNvPr>
              <p:cNvSpPr txBox="1"/>
              <p:nvPr/>
            </p:nvSpPr>
            <p:spPr>
              <a:xfrm>
                <a:off x="1563789" y="4214753"/>
                <a:ext cx="264880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Mínimo </a:t>
                </a:r>
                <a:r>
                  <a:rPr lang="en-US" dirty="0" err="1">
                    <a:solidFill>
                      <a:srgbClr val="FF0000"/>
                    </a:solidFill>
                  </a:rPr>
                  <a:t>positivo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88295F1-AC72-44C9-8563-D03C42CE6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214753"/>
                <a:ext cx="2648802" cy="325089"/>
              </a:xfrm>
              <a:prstGeom prst="rect">
                <a:avLst/>
              </a:prstGeom>
              <a:blipFill>
                <a:blip r:embed="rId5"/>
                <a:stretch>
                  <a:fillRect l="-691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E3F64DF-5928-40FE-891F-DA6225735938}"/>
                  </a:ext>
                </a:extLst>
              </p:cNvPr>
              <p:cNvSpPr txBox="1"/>
              <p:nvPr/>
            </p:nvSpPr>
            <p:spPr>
              <a:xfrm>
                <a:off x="1563789" y="4619420"/>
                <a:ext cx="48258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entra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(por el 0*). Las dos son variables Slack. 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E3F64DF-5928-40FE-891F-DA6225735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619420"/>
                <a:ext cx="4825808" cy="307777"/>
              </a:xfrm>
              <a:prstGeom prst="rect">
                <a:avLst/>
              </a:prstGeom>
              <a:blipFill>
                <a:blip r:embed="rId6"/>
                <a:stretch>
                  <a:fillRect l="-37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>
            <a:extLst>
              <a:ext uri="{FF2B5EF4-FFF2-40B4-BE49-F238E27FC236}">
                <a16:creationId xmlns:a16="http://schemas.microsoft.com/office/drawing/2014/main" id="{D1A5371F-3AA2-49C3-9378-25DA3D8F2DBE}"/>
              </a:ext>
            </a:extLst>
          </p:cNvPr>
          <p:cNvSpPr/>
          <p:nvPr/>
        </p:nvSpPr>
        <p:spPr>
          <a:xfrm>
            <a:off x="2314607" y="2244098"/>
            <a:ext cx="5708314" cy="32765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57344-FA4F-4693-9954-551752059444}"/>
              </a:ext>
            </a:extLst>
          </p:cNvPr>
          <p:cNvSpPr/>
          <p:nvPr/>
        </p:nvSpPr>
        <p:spPr>
          <a:xfrm>
            <a:off x="5906138" y="1880075"/>
            <a:ext cx="665577" cy="170061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6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8203CA-A057-4A9C-8DE5-F2CDE472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033" y="1406300"/>
            <a:ext cx="3455466" cy="3481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6605E7-35E2-4569-81B7-41B865A89DA4}"/>
                  </a:ext>
                </a:extLst>
              </p:cNvPr>
              <p:cNvSpPr txBox="1"/>
              <p:nvPr/>
            </p:nvSpPr>
            <p:spPr>
              <a:xfrm>
                <a:off x="6088010" y="4629745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6605E7-35E2-4569-81B7-41B865A89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10" y="4629745"/>
                <a:ext cx="44537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335533C-7411-41AC-A9DE-6092A7F31885}"/>
                  </a:ext>
                </a:extLst>
              </p:cNvPr>
              <p:cNvSpPr/>
              <p:nvPr/>
            </p:nvSpPr>
            <p:spPr>
              <a:xfrm>
                <a:off x="2400055" y="1325788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335533C-7411-41AC-A9DE-6092A7F31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055" y="1325788"/>
                <a:ext cx="4453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780E894-9C62-42A4-B0EC-9C6A6F44E2F0}"/>
                  </a:ext>
                </a:extLst>
              </p:cNvPr>
              <p:cNvSpPr/>
              <p:nvPr/>
            </p:nvSpPr>
            <p:spPr>
              <a:xfrm rot="1230192">
                <a:off x="3362855" y="2542337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780E894-9C62-42A4-B0EC-9C6A6F44E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30192">
                <a:off x="3362855" y="2542337"/>
                <a:ext cx="43415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EBF2A05-EA30-478F-B75D-3AA6FF8BA9C0}"/>
                  </a:ext>
                </a:extLst>
              </p:cNvPr>
              <p:cNvSpPr/>
              <p:nvPr/>
            </p:nvSpPr>
            <p:spPr>
              <a:xfrm rot="2757722">
                <a:off x="4397961" y="3291641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EBF2A05-EA30-478F-B75D-3AA6FF8BA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57722">
                <a:off x="4397961" y="3291641"/>
                <a:ext cx="43415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8453280-EA55-4F32-BEF5-E44B32ACDA32}"/>
                  </a:ext>
                </a:extLst>
              </p:cNvPr>
              <p:cNvSpPr txBox="1"/>
              <p:nvPr/>
            </p:nvSpPr>
            <p:spPr>
              <a:xfrm>
                <a:off x="4147535" y="4344118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8453280-EA55-4F32-BEF5-E44B32ACD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535" y="4344118"/>
                <a:ext cx="5688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2BD302-FA6B-4126-B91D-687662A1A096}"/>
                  </a:ext>
                </a:extLst>
              </p:cNvPr>
              <p:cNvSpPr txBox="1"/>
              <p:nvPr/>
            </p:nvSpPr>
            <p:spPr>
              <a:xfrm>
                <a:off x="2782572" y="2892436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2BD302-FA6B-4126-B91D-687662A1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72" y="2892436"/>
                <a:ext cx="5688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18568ED-3F5A-4E10-A5A5-D3B08031E705}"/>
                  </a:ext>
                </a:extLst>
              </p:cNvPr>
              <p:cNvSpPr/>
              <p:nvPr/>
            </p:nvSpPr>
            <p:spPr>
              <a:xfrm rot="3747214">
                <a:off x="5067691" y="4134284"/>
                <a:ext cx="43415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18568ED-3F5A-4E10-A5A5-D3B08031E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47214">
                <a:off x="5067691" y="4134284"/>
                <a:ext cx="43415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>
            <a:extLst>
              <a:ext uri="{FF2B5EF4-FFF2-40B4-BE49-F238E27FC236}">
                <a16:creationId xmlns:a16="http://schemas.microsoft.com/office/drawing/2014/main" id="{946B1F6D-6E99-45A5-96A5-C5B88CF4FE2A}"/>
              </a:ext>
            </a:extLst>
          </p:cNvPr>
          <p:cNvSpPr/>
          <p:nvPr/>
        </p:nvSpPr>
        <p:spPr>
          <a:xfrm>
            <a:off x="5152642" y="3815807"/>
            <a:ext cx="89081" cy="874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7285A56-5A5E-4136-B3F0-33D99775C0C6}"/>
              </a:ext>
            </a:extLst>
          </p:cNvPr>
          <p:cNvCxnSpPr>
            <a:cxnSpLocks/>
          </p:cNvCxnSpPr>
          <p:nvPr/>
        </p:nvCxnSpPr>
        <p:spPr>
          <a:xfrm flipH="1" flipV="1">
            <a:off x="4353513" y="2998737"/>
            <a:ext cx="692142" cy="71139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6462D3D9-3D5F-4B0E-B7BC-A18CCB21A6D5}"/>
              </a:ext>
            </a:extLst>
          </p:cNvPr>
          <p:cNvSpPr/>
          <p:nvPr/>
        </p:nvSpPr>
        <p:spPr>
          <a:xfrm>
            <a:off x="4072835" y="2744000"/>
            <a:ext cx="89081" cy="874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03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25A1A77D-D39B-48E7-A364-543BC9478B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687137"/>
                  </p:ext>
                </p:extLst>
              </p:nvPr>
            </p:nvGraphicFramePr>
            <p:xfrm>
              <a:off x="2016718" y="1214911"/>
              <a:ext cx="5665950" cy="1809542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29550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95620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80765" marR="80765" marT="40382" marB="40382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80765" marR="80765" marT="40382" marB="40382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14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14,0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1,67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-2,88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8,383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3,0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0,16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-0,11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18,750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1,0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-0,16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0,23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-6,250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765" marR="80765" marT="40382" marB="40382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0,33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25A1A77D-D39B-48E7-A364-543BC9478B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687137"/>
                  </p:ext>
                </p:extLst>
              </p:nvPr>
            </p:nvGraphicFramePr>
            <p:xfrm>
              <a:off x="2016718" y="1214911"/>
              <a:ext cx="5665950" cy="1809542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29550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95620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0765" marR="80765" marT="40382" marB="40382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23" t="-4082" r="-201613" b="-5122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0765" marR="80765" marT="40382" marB="40382" anchor="ctr">
                        <a:blipFill>
                          <a:blip r:embed="rId3"/>
                          <a:stretch>
                            <a:fillRect l="-804854" t="-1942" r="-3883" b="-191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144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971" t="-94444" r="-807767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100000" t="-94444" r="-700000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42" t="-94444" r="-606796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99038" t="-94444" r="-500962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402913" t="-94444" r="-405825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498077" t="-94444" r="-301923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603883" t="-94444" r="-204854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697115" t="-94444" r="-102885" b="-36481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100000" t="-214286" r="-700000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14,0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1,67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-2,88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8,383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100000" t="-314286" r="-700000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3,0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0,16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-0,11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18,750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100000" t="-422917" r="-7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1,0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-0,16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0,23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-6,250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3"/>
                          <a:stretch>
                            <a:fillRect l="-971" t="-512245" r="-807767" b="-408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0765" marR="80765" marT="40382" marB="40382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242" t="-512245" r="-301932" b="-4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0,33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BFB80-4D6D-4041-9F95-E56643EB179C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2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F563F3-AB3C-49CA-AE36-36977D2294B0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3</a:t>
            </a:r>
            <a:endParaRPr lang="en-U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EB1B661-5342-4417-94CA-864ECDA1DCC7}"/>
              </a:ext>
            </a:extLst>
          </p:cNvPr>
          <p:cNvSpPr/>
          <p:nvPr/>
        </p:nvSpPr>
        <p:spPr>
          <a:xfrm>
            <a:off x="2649195" y="1840893"/>
            <a:ext cx="5033473" cy="274768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3A9988F-7FBD-4A85-8EB8-E5D9AF686F46}"/>
              </a:ext>
            </a:extLst>
          </p:cNvPr>
          <p:cNvSpPr/>
          <p:nvPr/>
        </p:nvSpPr>
        <p:spPr>
          <a:xfrm>
            <a:off x="5794048" y="1489910"/>
            <a:ext cx="579038" cy="1534543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2">
                <a:extLst>
                  <a:ext uri="{FF2B5EF4-FFF2-40B4-BE49-F238E27FC236}">
                    <a16:creationId xmlns:a16="http://schemas.microsoft.com/office/drawing/2014/main" id="{C2D2A231-ED22-44E2-87FE-B942102EB7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147557"/>
                  </p:ext>
                </p:extLst>
              </p:nvPr>
            </p:nvGraphicFramePr>
            <p:xfrm>
              <a:off x="2016718" y="3189318"/>
              <a:ext cx="5665950" cy="1809542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29550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95620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80765" marR="80765" marT="40382" marB="40382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80765" marR="80765" marT="40382" marB="40382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14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8,38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0,6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-1,72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1,66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-0,096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0,17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2,34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0,096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-0,05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765" marR="80765" marT="40382" marB="40382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0,33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2">
                <a:extLst>
                  <a:ext uri="{FF2B5EF4-FFF2-40B4-BE49-F238E27FC236}">
                    <a16:creationId xmlns:a16="http://schemas.microsoft.com/office/drawing/2014/main" id="{C2D2A231-ED22-44E2-87FE-B942102EB7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147557"/>
                  </p:ext>
                </p:extLst>
              </p:nvPr>
            </p:nvGraphicFramePr>
            <p:xfrm>
              <a:off x="2016718" y="3189318"/>
              <a:ext cx="5665950" cy="1809542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29550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95620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0765" marR="80765" marT="40382" marB="40382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23" t="-4082" r="-201613" b="-5122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0765" marR="80765" marT="40382" marB="40382" anchor="ctr">
                        <a:blipFill>
                          <a:blip r:embed="rId4"/>
                          <a:stretch>
                            <a:fillRect l="-804854" t="-1942" r="-3883" b="-191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144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4"/>
                          <a:stretch>
                            <a:fillRect l="-971" t="-94444" r="-807767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4"/>
                          <a:stretch>
                            <a:fillRect l="-100000" t="-94444" r="-700000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942" t="-94444" r="-606796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99038" t="-94444" r="-500962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4"/>
                          <a:stretch>
                            <a:fillRect l="-402913" t="-94444" r="-405825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4"/>
                          <a:stretch>
                            <a:fillRect l="-498077" t="-94444" r="-301923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4"/>
                          <a:stretch>
                            <a:fillRect l="-603883" t="-94444" r="-204854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4"/>
                          <a:stretch>
                            <a:fillRect l="-697115" t="-94444" r="-102885" b="-36481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4"/>
                          <a:stretch>
                            <a:fillRect l="-100000" t="-214286" r="-700000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8,38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0,6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-1,72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4"/>
                          <a:stretch>
                            <a:fillRect l="-100000" t="-314286" r="-700000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1,66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-0,096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0,17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8" marB="35038">
                        <a:blipFill>
                          <a:blip r:embed="rId4"/>
                          <a:stretch>
                            <a:fillRect l="-100000" t="-422917" r="-7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2,34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0,096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-0,05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956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0765" marR="80765" marT="40382" marB="40382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242" t="-512245" r="-301932" b="-4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0,33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8" marB="3503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034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608045" y="3580687"/>
                <a:ext cx="30616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Resolvemos</a:t>
                </a:r>
                <a:r>
                  <a:rPr lang="en-US" dirty="0">
                    <a:solidFill>
                      <a:srgbClr val="FF0000"/>
                    </a:solidFill>
                  </a:rPr>
                  <a:t> el valor del </a:t>
                </a:r>
                <a:r>
                  <a:rPr lang="en-US" dirty="0" err="1">
                    <a:solidFill>
                      <a:srgbClr val="FF0000"/>
                    </a:solidFill>
                  </a:rPr>
                  <a:t>funcional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45" y="3580687"/>
                <a:ext cx="3061607" cy="307777"/>
              </a:xfrm>
              <a:prstGeom prst="rect">
                <a:avLst/>
              </a:prstGeom>
              <a:blipFill>
                <a:blip r:embed="rId3"/>
                <a:stretch>
                  <a:fillRect l="-59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/>
              <p:nvPr/>
            </p:nvSpPr>
            <p:spPr>
              <a:xfrm>
                <a:off x="1608045" y="3985354"/>
                <a:ext cx="49113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con 0 alternativo (0*), la solución de la iteración anterior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45" y="3985354"/>
                <a:ext cx="4911344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2D2D1FB-F8AE-4EF0-AD8E-A9CD11324213}"/>
              </a:ext>
            </a:extLst>
          </p:cNvPr>
          <p:cNvCxnSpPr>
            <a:cxnSpLocks/>
          </p:cNvCxnSpPr>
          <p:nvPr/>
        </p:nvCxnSpPr>
        <p:spPr>
          <a:xfrm flipV="1">
            <a:off x="4572000" y="3422640"/>
            <a:ext cx="940037" cy="562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DBA35B78-33C8-4F58-8EAC-B98C431447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5551935"/>
                  </p:ext>
                </p:extLst>
              </p:nvPr>
            </p:nvGraphicFramePr>
            <p:xfrm>
              <a:off x="1608044" y="1360600"/>
              <a:ext cx="6456555" cy="206204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71739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71739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71739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71739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71739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71739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71739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71739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71739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6870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104199" marR="104199" marT="52100" marB="5210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9851" marR="79851" marT="39927" marB="3992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104199" marR="104199" marT="52100" marB="52100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776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3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8,38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0,6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-1,72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3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1,66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-0,096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-2,6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3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2,34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0,096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-0,05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368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199" marR="104199" marT="52100" marB="5210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0,33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DBA35B78-33C8-4F58-8EAC-B98C431447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5551935"/>
                  </p:ext>
                </p:extLst>
              </p:nvPr>
            </p:nvGraphicFramePr>
            <p:xfrm>
              <a:off x="1608044" y="1360600"/>
              <a:ext cx="6456555" cy="206204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71739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71739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71739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71739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71739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71739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71739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71739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71739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6870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104199" marR="104199" marT="52100" marB="5210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83" t="-3636" r="-201700" b="-5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9851" marR="79851" marT="39927" marB="3992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104199" marR="104199" marT="52100" marB="52100" anchor="ctr">
                        <a:blipFill>
                          <a:blip r:embed="rId5"/>
                          <a:stretch>
                            <a:fillRect l="-799153" t="-1709" r="-4237" b="-1914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7769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851" marR="79851" marT="39927" marB="39927">
                        <a:blipFill>
                          <a:blip r:embed="rId5"/>
                          <a:stretch>
                            <a:fillRect l="-847" t="-91935" r="-802542" b="-36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851" marR="79851" marT="39927" marB="39927">
                        <a:blipFill>
                          <a:blip r:embed="rId5"/>
                          <a:stretch>
                            <a:fillRect l="-100847" t="-91935" r="-702542" b="-36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851" marR="79851" marT="39927" marB="3992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02564" t="-91935" r="-608547" b="-36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851" marR="79851" marT="39927" marB="3992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300000" t="-91935" r="-503390" b="-36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851" marR="79851" marT="39927" marB="39927">
                        <a:blipFill>
                          <a:blip r:embed="rId5"/>
                          <a:stretch>
                            <a:fillRect l="-400000" t="-91935" r="-403390" b="-36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851" marR="79851" marT="39927" marB="39927">
                        <a:blipFill>
                          <a:blip r:embed="rId5"/>
                          <a:stretch>
                            <a:fillRect l="-500000" t="-91935" r="-303390" b="-36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851" marR="79851" marT="39927" marB="39927">
                        <a:blipFill>
                          <a:blip r:embed="rId5"/>
                          <a:stretch>
                            <a:fillRect l="-605128" t="-91935" r="-205983" b="-36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851" marR="79851" marT="39927" marB="39927">
                        <a:blipFill>
                          <a:blip r:embed="rId5"/>
                          <a:stretch>
                            <a:fillRect l="-699153" t="-91935" r="-104237" b="-3612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3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851" marR="79851" marT="39927" marB="39927">
                        <a:blipFill>
                          <a:blip r:embed="rId5"/>
                          <a:stretch>
                            <a:fillRect l="-100847" t="-212500" r="-70254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8,38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0,6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-1,72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3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851" marR="79851" marT="39927" marB="39927">
                        <a:blipFill>
                          <a:blip r:embed="rId5"/>
                          <a:stretch>
                            <a:fillRect l="-100847" t="-318182" r="-702542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1,66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-0,096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-2,6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3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851" marR="79851" marT="39927" marB="39927">
                        <a:blipFill>
                          <a:blip r:embed="rId5"/>
                          <a:stretch>
                            <a:fillRect l="-100847" t="-410714" r="-702542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2,34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0,096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-0,05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3687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9851" marR="79851" marT="39927" marB="39927">
                        <a:blipFill>
                          <a:blip r:embed="rId5"/>
                          <a:stretch>
                            <a:fillRect l="-847" t="-520000" r="-802542" b="-363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104199" marR="104199" marT="52100" marB="5210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50638" t="-520000" r="-302979" b="-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0,33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9851" marR="79851" marT="39927" marB="3992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AA43DABD-55F2-49C4-AD3F-A767682F72D9}"/>
                  </a:ext>
                </a:extLst>
              </p:cNvPr>
              <p:cNvSpPr/>
              <p:nvPr/>
            </p:nvSpPr>
            <p:spPr>
              <a:xfrm>
                <a:off x="1608044" y="4390021"/>
                <a:ext cx="31357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La </a:t>
                </a:r>
                <a:r>
                  <a:rPr lang="en-US" dirty="0" err="1">
                    <a:solidFill>
                      <a:srgbClr val="FF0000"/>
                    </a:solidFill>
                  </a:rPr>
                  <a:t>solución</a:t>
                </a:r>
                <a:r>
                  <a:rPr lang="en-US" dirty="0">
                    <a:solidFill>
                      <a:srgbClr val="FF0000"/>
                    </a:solidFill>
                  </a:rPr>
                  <a:t> se </a:t>
                </a:r>
                <a:r>
                  <a:rPr lang="en-US" dirty="0" err="1">
                    <a:solidFill>
                      <a:srgbClr val="FF0000"/>
                    </a:solidFill>
                  </a:rPr>
                  <a:t>mantiene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igual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s-A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AA43DABD-55F2-49C4-AD3F-A767682F7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44" y="4390021"/>
                <a:ext cx="3135730" cy="307777"/>
              </a:xfrm>
              <a:prstGeom prst="rect">
                <a:avLst/>
              </a:prstGeom>
              <a:blipFill>
                <a:blip r:embed="rId6"/>
                <a:stretch>
                  <a:fillRect l="-584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85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8203CA-A057-4A9C-8DE5-F2CDE472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45" y="1317040"/>
            <a:ext cx="3455466" cy="3481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6605E7-35E2-4569-81B7-41B865A89DA4}"/>
                  </a:ext>
                </a:extLst>
              </p:cNvPr>
              <p:cNvSpPr txBox="1"/>
              <p:nvPr/>
            </p:nvSpPr>
            <p:spPr>
              <a:xfrm>
                <a:off x="4126622" y="4540485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6605E7-35E2-4569-81B7-41B865A89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622" y="4540485"/>
                <a:ext cx="44537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335533C-7411-41AC-A9DE-6092A7F31885}"/>
                  </a:ext>
                </a:extLst>
              </p:cNvPr>
              <p:cNvSpPr/>
              <p:nvPr/>
            </p:nvSpPr>
            <p:spPr>
              <a:xfrm>
                <a:off x="438667" y="1236528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335533C-7411-41AC-A9DE-6092A7F31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67" y="1236528"/>
                <a:ext cx="4453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780E894-9C62-42A4-B0EC-9C6A6F44E2F0}"/>
                  </a:ext>
                </a:extLst>
              </p:cNvPr>
              <p:cNvSpPr/>
              <p:nvPr/>
            </p:nvSpPr>
            <p:spPr>
              <a:xfrm rot="1230192">
                <a:off x="1401467" y="2453077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780E894-9C62-42A4-B0EC-9C6A6F44E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30192">
                <a:off x="1401467" y="2453077"/>
                <a:ext cx="43415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EBF2A05-EA30-478F-B75D-3AA6FF8BA9C0}"/>
                  </a:ext>
                </a:extLst>
              </p:cNvPr>
              <p:cNvSpPr/>
              <p:nvPr/>
            </p:nvSpPr>
            <p:spPr>
              <a:xfrm rot="2757722">
                <a:off x="2436573" y="3202381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EBF2A05-EA30-478F-B75D-3AA6FF8BA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57722">
                <a:off x="2436573" y="3202381"/>
                <a:ext cx="43415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8453280-EA55-4F32-BEF5-E44B32ACDA32}"/>
                  </a:ext>
                </a:extLst>
              </p:cNvPr>
              <p:cNvSpPr txBox="1"/>
              <p:nvPr/>
            </p:nvSpPr>
            <p:spPr>
              <a:xfrm>
                <a:off x="2186147" y="4254858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8453280-EA55-4F32-BEF5-E44B32ACD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147" y="4254858"/>
                <a:ext cx="5688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DCED299-ABF6-4C14-A27A-0F2C6D8F2FA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155544" y="2686171"/>
            <a:ext cx="1074710" cy="10832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2BD302-FA6B-4126-B91D-687662A1A096}"/>
                  </a:ext>
                </a:extLst>
              </p:cNvPr>
              <p:cNvSpPr txBox="1"/>
              <p:nvPr/>
            </p:nvSpPr>
            <p:spPr>
              <a:xfrm>
                <a:off x="821184" y="2803176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2BD302-FA6B-4126-B91D-687662A1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84" y="2803176"/>
                <a:ext cx="5688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B4BB4765-4D69-4FF3-824C-5AF67659D064}"/>
                  </a:ext>
                </a:extLst>
              </p:cNvPr>
              <p:cNvSpPr/>
              <p:nvPr/>
            </p:nvSpPr>
            <p:spPr>
              <a:xfrm rot="2787300">
                <a:off x="2326297" y="2749008"/>
                <a:ext cx="418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B4BB4765-4D69-4FF3-824C-5AF67659D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87300">
                <a:off x="2326297" y="2749008"/>
                <a:ext cx="41812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689071DA-3C3E-4C21-810B-29C188890CBE}"/>
              </a:ext>
            </a:extLst>
          </p:cNvPr>
          <p:cNvSpPr/>
          <p:nvPr/>
        </p:nvSpPr>
        <p:spPr>
          <a:xfrm>
            <a:off x="2111004" y="2644370"/>
            <a:ext cx="89081" cy="874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9EAADE4-3064-4231-A8F0-688DB5EE8A14}"/>
              </a:ext>
            </a:extLst>
          </p:cNvPr>
          <p:cNvSpPr/>
          <p:nvPr/>
        </p:nvSpPr>
        <p:spPr>
          <a:xfrm>
            <a:off x="3217208" y="3756595"/>
            <a:ext cx="89081" cy="874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18568ED-3F5A-4E10-A5A5-D3B08031E705}"/>
                  </a:ext>
                </a:extLst>
              </p:cNvPr>
              <p:cNvSpPr/>
              <p:nvPr/>
            </p:nvSpPr>
            <p:spPr>
              <a:xfrm rot="3747214">
                <a:off x="3106303" y="4045024"/>
                <a:ext cx="43415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18568ED-3F5A-4E10-A5A5-D3B08031E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47214">
                <a:off x="3106303" y="4045024"/>
                <a:ext cx="43415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adroTexto 22">
            <a:extLst>
              <a:ext uri="{FF2B5EF4-FFF2-40B4-BE49-F238E27FC236}">
                <a16:creationId xmlns:a16="http://schemas.microsoft.com/office/drawing/2014/main" id="{524DF74C-A7CE-4059-935C-15AB0AE25B58}"/>
              </a:ext>
            </a:extLst>
          </p:cNvPr>
          <p:cNvSpPr txBox="1"/>
          <p:nvPr/>
        </p:nvSpPr>
        <p:spPr>
          <a:xfrm>
            <a:off x="4572000" y="1227347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¿</a:t>
            </a:r>
            <a:r>
              <a:rPr lang="en-US" dirty="0" err="1">
                <a:solidFill>
                  <a:schemeClr val="tx1"/>
                </a:solidFill>
              </a:rPr>
              <a:t>Cómo</a:t>
            </a:r>
            <a:r>
              <a:rPr lang="en-US" dirty="0">
                <a:solidFill>
                  <a:schemeClr val="tx1"/>
                </a:solidFill>
              </a:rPr>
              <a:t> se escribe la </a:t>
            </a:r>
            <a:r>
              <a:rPr lang="en-US" dirty="0" err="1">
                <a:solidFill>
                  <a:schemeClr val="tx1"/>
                </a:solidFill>
              </a:rPr>
              <a:t>solución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BC61CD90-26A1-48A7-803E-A5A4DE0698EE}"/>
                  </a:ext>
                </a:extLst>
              </p:cNvPr>
              <p:cNvSpPr/>
              <p:nvPr/>
            </p:nvSpPr>
            <p:spPr>
              <a:xfrm>
                <a:off x="4608934" y="1574703"/>
                <a:ext cx="8507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BC61CD90-26A1-48A7-803E-A5A4DE069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934" y="1574703"/>
                <a:ext cx="85074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616B92BE-3928-4564-8346-CD33280EF2CA}"/>
                  </a:ext>
                </a:extLst>
              </p:cNvPr>
              <p:cNvSpPr/>
              <p:nvPr/>
            </p:nvSpPr>
            <p:spPr>
              <a:xfrm>
                <a:off x="4572000" y="2242627"/>
                <a:ext cx="2766848" cy="11314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3,00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1,00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14,00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0,00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0,00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1,66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2,34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0,00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8,38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0,00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616B92BE-3928-4564-8346-CD33280EF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42627"/>
                <a:ext cx="2766848" cy="11314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115321AF-A5FE-4008-8161-A28E22115FF1}"/>
              </a:ext>
            </a:extLst>
          </p:cNvPr>
          <p:cNvSpPr/>
          <p:nvPr/>
        </p:nvSpPr>
        <p:spPr>
          <a:xfrm>
            <a:off x="4572000" y="1922059"/>
            <a:ext cx="4365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Combinaci</a:t>
            </a:r>
            <a:r>
              <a:rPr lang="es-AR" dirty="0" err="1">
                <a:solidFill>
                  <a:schemeClr val="tx1"/>
                </a:solidFill>
              </a:rPr>
              <a:t>ón</a:t>
            </a:r>
            <a:r>
              <a:rPr lang="es-AR" dirty="0">
                <a:solidFill>
                  <a:schemeClr val="tx1"/>
                </a:solidFill>
              </a:rPr>
              <a:t> lineal de las soluciones en los vértices: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098C90CE-BC42-4280-BC29-DBA68700ECB2}"/>
                  </a:ext>
                </a:extLst>
              </p:cNvPr>
              <p:cNvSpPr/>
              <p:nvPr/>
            </p:nvSpPr>
            <p:spPr>
              <a:xfrm>
                <a:off x="7904940" y="2577954"/>
                <a:ext cx="10148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098C90CE-BC42-4280-BC29-DBA68700E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940" y="2577954"/>
                <a:ext cx="101483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9D706944-9D8F-47B8-81D5-69873181655A}"/>
                  </a:ext>
                </a:extLst>
              </p:cNvPr>
              <p:cNvSpPr/>
              <p:nvPr/>
            </p:nvSpPr>
            <p:spPr>
              <a:xfrm>
                <a:off x="4638856" y="3535343"/>
                <a:ext cx="10769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dirty="0">
                    <a:solidFill>
                      <a:srgbClr val="00B050"/>
                    </a:solidFill>
                  </a:rPr>
                  <a:t>Ej: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A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9D706944-9D8F-47B8-81D5-698731816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856" y="3535343"/>
                <a:ext cx="1076961" cy="307777"/>
              </a:xfrm>
              <a:prstGeom prst="rect">
                <a:avLst/>
              </a:prstGeom>
              <a:blipFill>
                <a:blip r:embed="rId15"/>
                <a:stretch>
                  <a:fillRect l="-169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3C3213EF-D5B8-4C10-9B10-C208A91BBFDD}"/>
                  </a:ext>
                </a:extLst>
              </p:cNvPr>
              <p:cNvSpPr/>
              <p:nvPr/>
            </p:nvSpPr>
            <p:spPr>
              <a:xfrm>
                <a:off x="5177336" y="3843046"/>
                <a:ext cx="1245469" cy="11314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2,33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1,67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7,00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4,19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3C3213EF-D5B8-4C10-9B10-C208A91BB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336" y="3843046"/>
                <a:ext cx="1245469" cy="11314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>
            <a:extLst>
              <a:ext uri="{FF2B5EF4-FFF2-40B4-BE49-F238E27FC236}">
                <a16:creationId xmlns:a16="http://schemas.microsoft.com/office/drawing/2014/main" id="{6C5940E1-F60C-489F-870C-895B7A3696EE}"/>
              </a:ext>
            </a:extLst>
          </p:cNvPr>
          <p:cNvSpPr/>
          <p:nvPr/>
        </p:nvSpPr>
        <p:spPr>
          <a:xfrm>
            <a:off x="2676303" y="3191768"/>
            <a:ext cx="89081" cy="8747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0FC01B5-7ACF-46B1-B43D-C3919EB6B2A5}"/>
              </a:ext>
            </a:extLst>
          </p:cNvPr>
          <p:cNvCxnSpPr>
            <a:stCxn id="34" idx="4"/>
          </p:cNvCxnSpPr>
          <p:nvPr/>
        </p:nvCxnSpPr>
        <p:spPr>
          <a:xfrm flipH="1">
            <a:off x="2720843" y="3279241"/>
            <a:ext cx="1" cy="1344034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3C0453F-14A9-46A7-9194-885F9F65B853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884045" y="3235505"/>
            <a:ext cx="1792258" cy="6542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0D79994F-68AE-4DF1-9B04-FE4E80A8C58D}"/>
                  </a:ext>
                </a:extLst>
              </p:cNvPr>
              <p:cNvSpPr/>
              <p:nvPr/>
            </p:nvSpPr>
            <p:spPr>
              <a:xfrm>
                <a:off x="2405637" y="4609051"/>
                <a:ext cx="989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2,33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0D79994F-68AE-4DF1-9B04-FE4E80A8C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37" y="4609051"/>
                <a:ext cx="98995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5D6F737E-17C9-482C-A3B8-A76698DBB4EE}"/>
                  </a:ext>
                </a:extLst>
              </p:cNvPr>
              <p:cNvSpPr/>
              <p:nvPr/>
            </p:nvSpPr>
            <p:spPr>
              <a:xfrm>
                <a:off x="-53571" y="3088158"/>
                <a:ext cx="9941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1,67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5D6F737E-17C9-482C-A3B8-A76698DBB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571" y="3088158"/>
                <a:ext cx="994118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5D9F174-19AB-4F60-AD7A-E8CAF454560F}"/>
              </a:ext>
            </a:extLst>
          </p:cNvPr>
          <p:cNvCxnSpPr/>
          <p:nvPr/>
        </p:nvCxnSpPr>
        <p:spPr>
          <a:xfrm>
            <a:off x="2840280" y="3117308"/>
            <a:ext cx="547511" cy="5719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946F58AE-B312-43CA-99F1-D2864098926D}"/>
                  </a:ext>
                </a:extLst>
              </p:cNvPr>
              <p:cNvSpPr/>
              <p:nvPr/>
            </p:nvSpPr>
            <p:spPr>
              <a:xfrm rot="2780168">
                <a:off x="2846562" y="3200773"/>
                <a:ext cx="817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AR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946F58AE-B312-43CA-99F1-D28640989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80168">
                <a:off x="2846562" y="3200773"/>
                <a:ext cx="817275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43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 animBg="1"/>
      <p:bldP spid="18" grpId="0"/>
      <p:bldP spid="20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3749A86-D73B-4226-9854-939839DFBCD0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3749A86-D73B-4226-9854-939839DFB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blipFill>
                <a:blip r:embed="rId3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768203CA-A057-4A9C-8DE5-F2CDE4721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467" y="1455798"/>
            <a:ext cx="3455466" cy="3481724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2A4FE27-DA7A-4692-AAB4-A120DCF61A71}"/>
              </a:ext>
            </a:extLst>
          </p:cNvPr>
          <p:cNvCxnSpPr/>
          <p:nvPr/>
        </p:nvCxnSpPr>
        <p:spPr>
          <a:xfrm>
            <a:off x="4085381" y="4133218"/>
            <a:ext cx="1100667" cy="110631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6605E7-35E2-4569-81B7-41B865A89DA4}"/>
                  </a:ext>
                </a:extLst>
              </p:cNvPr>
              <p:cNvSpPr txBox="1"/>
              <p:nvPr/>
            </p:nvSpPr>
            <p:spPr>
              <a:xfrm>
                <a:off x="7848444" y="4679243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6605E7-35E2-4569-81B7-41B865A89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444" y="4679243"/>
                <a:ext cx="4453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335533C-7411-41AC-A9DE-6092A7F31885}"/>
                  </a:ext>
                </a:extLst>
              </p:cNvPr>
              <p:cNvSpPr/>
              <p:nvPr/>
            </p:nvSpPr>
            <p:spPr>
              <a:xfrm>
                <a:off x="4160489" y="1375286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335533C-7411-41AC-A9DE-6092A7F31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489" y="1375286"/>
                <a:ext cx="44537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4D34F1A9-BBD6-4E39-B9A9-F1889B8057FA}"/>
                  </a:ext>
                </a:extLst>
              </p:cNvPr>
              <p:cNvSpPr/>
              <p:nvPr/>
            </p:nvSpPr>
            <p:spPr>
              <a:xfrm rot="2649687">
                <a:off x="4224785" y="4649354"/>
                <a:ext cx="5020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s-AR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=0</a:t>
                </a: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4D34F1A9-BBD6-4E39-B9A9-F1889B8057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49687">
                <a:off x="4224785" y="4649354"/>
                <a:ext cx="502061" cy="307777"/>
              </a:xfrm>
              <a:prstGeom prst="rect">
                <a:avLst/>
              </a:prstGeom>
              <a:blipFill>
                <a:blip r:embed="rId7"/>
                <a:stretch>
                  <a:fillRect r="-4211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780E894-9C62-42A4-B0EC-9C6A6F44E2F0}"/>
                  </a:ext>
                </a:extLst>
              </p:cNvPr>
              <p:cNvSpPr/>
              <p:nvPr/>
            </p:nvSpPr>
            <p:spPr>
              <a:xfrm rot="1230192">
                <a:off x="5123289" y="2591835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780E894-9C62-42A4-B0EC-9C6A6F44E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30192">
                <a:off x="5123289" y="2591835"/>
                <a:ext cx="43415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EBF2A05-EA30-478F-B75D-3AA6FF8BA9C0}"/>
                  </a:ext>
                </a:extLst>
              </p:cNvPr>
              <p:cNvSpPr/>
              <p:nvPr/>
            </p:nvSpPr>
            <p:spPr>
              <a:xfrm rot="2757722">
                <a:off x="6158395" y="3341139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EBF2A05-EA30-478F-B75D-3AA6FF8BA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57722">
                <a:off x="6158395" y="3341139"/>
                <a:ext cx="43415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8453280-EA55-4F32-BEF5-E44B32ACDA32}"/>
                  </a:ext>
                </a:extLst>
              </p:cNvPr>
              <p:cNvSpPr txBox="1"/>
              <p:nvPr/>
            </p:nvSpPr>
            <p:spPr>
              <a:xfrm>
                <a:off x="5907969" y="4393616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8453280-EA55-4F32-BEF5-E44B32ACD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969" y="4393616"/>
                <a:ext cx="56880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665D83C-1726-4547-BC90-8CF624EA79C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605867" y="1529175"/>
            <a:ext cx="3168344" cy="322372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DCED299-ABF6-4C14-A27A-0F2C6D8F2FA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877366" y="2824929"/>
            <a:ext cx="1074710" cy="10832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C6D010C-AC88-4190-98D9-DFAFA7F444A9}"/>
              </a:ext>
            </a:extLst>
          </p:cNvPr>
          <p:cNvCxnSpPr>
            <a:cxnSpLocks/>
          </p:cNvCxnSpPr>
          <p:nvPr/>
        </p:nvCxnSpPr>
        <p:spPr>
          <a:xfrm>
            <a:off x="4587008" y="2384592"/>
            <a:ext cx="2347162" cy="2382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1A476533-B0EA-424D-B765-56ED72462205}"/>
              </a:ext>
            </a:extLst>
          </p:cNvPr>
          <p:cNvCxnSpPr>
            <a:cxnSpLocks/>
          </p:cNvCxnSpPr>
          <p:nvPr/>
        </p:nvCxnSpPr>
        <p:spPr>
          <a:xfrm>
            <a:off x="4623540" y="3299209"/>
            <a:ext cx="1432079" cy="14536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2BD302-FA6B-4126-B91D-687662A1A096}"/>
                  </a:ext>
                </a:extLst>
              </p:cNvPr>
              <p:cNvSpPr txBox="1"/>
              <p:nvPr/>
            </p:nvSpPr>
            <p:spPr>
              <a:xfrm>
                <a:off x="4543006" y="2941934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2BD302-FA6B-4126-B91D-687662A1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006" y="2941934"/>
                <a:ext cx="5688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B4BB4765-4D69-4FF3-824C-5AF67659D064}"/>
                  </a:ext>
                </a:extLst>
              </p:cNvPr>
              <p:cNvSpPr/>
              <p:nvPr/>
            </p:nvSpPr>
            <p:spPr>
              <a:xfrm rot="2787300">
                <a:off x="6048119" y="2887766"/>
                <a:ext cx="418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B4BB4765-4D69-4FF3-824C-5AF67659D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87300">
                <a:off x="6048119" y="2887766"/>
                <a:ext cx="41812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689071DA-3C3E-4C21-810B-29C188890CBE}"/>
              </a:ext>
            </a:extLst>
          </p:cNvPr>
          <p:cNvSpPr/>
          <p:nvPr/>
        </p:nvSpPr>
        <p:spPr>
          <a:xfrm>
            <a:off x="5832826" y="2783128"/>
            <a:ext cx="89081" cy="874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9EAADE4-3064-4231-A8F0-688DB5EE8A14}"/>
              </a:ext>
            </a:extLst>
          </p:cNvPr>
          <p:cNvSpPr/>
          <p:nvPr/>
        </p:nvSpPr>
        <p:spPr>
          <a:xfrm>
            <a:off x="6939030" y="3895353"/>
            <a:ext cx="89081" cy="874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18568ED-3F5A-4E10-A5A5-D3B08031E705}"/>
                  </a:ext>
                </a:extLst>
              </p:cNvPr>
              <p:cNvSpPr/>
              <p:nvPr/>
            </p:nvSpPr>
            <p:spPr>
              <a:xfrm rot="3747214">
                <a:off x="6828125" y="4183782"/>
                <a:ext cx="43415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18568ED-3F5A-4E10-A5A5-D3B08031E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47214">
                <a:off x="6828125" y="4183782"/>
                <a:ext cx="43415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2852FE1-3A4D-415B-94E9-56AE5BABC107}"/>
                  </a:ext>
                </a:extLst>
              </p:cNvPr>
              <p:cNvSpPr txBox="1"/>
              <p:nvPr/>
            </p:nvSpPr>
            <p:spPr>
              <a:xfrm>
                <a:off x="-106803" y="4908096"/>
                <a:ext cx="2184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restricciones</m:t>
                      </m:r>
                      <m: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positividad</m:t>
                      </m:r>
                    </m:oMath>
                  </m:oMathPara>
                </a14:m>
                <a:endParaRPr lang="es-AR" sz="11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2852FE1-3A4D-415B-94E9-56AE5BABC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803" y="4908096"/>
                <a:ext cx="2184123" cy="261610"/>
              </a:xfrm>
              <a:prstGeom prst="rect">
                <a:avLst/>
              </a:prstGeom>
              <a:blipFill>
                <a:blip r:embed="rId1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  <p:bldP spid="29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93A0E150-AF5C-4000-844F-1B85F1D15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458" y="1260961"/>
            <a:ext cx="3654142" cy="3663886"/>
          </a:xfrm>
          <a:prstGeom prst="rect">
            <a:avLst/>
          </a:prstGeom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Puntos degenerados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6605E7-35E2-4569-81B7-41B865A89DA4}"/>
                  </a:ext>
                </a:extLst>
              </p:cNvPr>
              <p:cNvSpPr txBox="1"/>
              <p:nvPr/>
            </p:nvSpPr>
            <p:spPr>
              <a:xfrm>
                <a:off x="7848444" y="4679243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6605E7-35E2-4569-81B7-41B865A89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444" y="4679243"/>
                <a:ext cx="44537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335533C-7411-41AC-A9DE-6092A7F31885}"/>
                  </a:ext>
                </a:extLst>
              </p:cNvPr>
              <p:cNvSpPr/>
              <p:nvPr/>
            </p:nvSpPr>
            <p:spPr>
              <a:xfrm>
                <a:off x="4160489" y="1375286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335533C-7411-41AC-A9DE-6092A7F31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489" y="1375286"/>
                <a:ext cx="4453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780E894-9C62-42A4-B0EC-9C6A6F44E2F0}"/>
                  </a:ext>
                </a:extLst>
              </p:cNvPr>
              <p:cNvSpPr/>
              <p:nvPr/>
            </p:nvSpPr>
            <p:spPr>
              <a:xfrm rot="4602120">
                <a:off x="7294629" y="3526575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780E894-9C62-42A4-B0EC-9C6A6F44E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602120">
                <a:off x="7294629" y="3526575"/>
                <a:ext cx="43415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EBF2A05-EA30-478F-B75D-3AA6FF8BA9C0}"/>
                  </a:ext>
                </a:extLst>
              </p:cNvPr>
              <p:cNvSpPr/>
              <p:nvPr/>
            </p:nvSpPr>
            <p:spPr>
              <a:xfrm rot="2757722">
                <a:off x="5493980" y="2432029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EBF2A05-EA30-478F-B75D-3AA6FF8BA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57722">
                <a:off x="5493980" y="2432029"/>
                <a:ext cx="43415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8453280-EA55-4F32-BEF5-E44B32ACDA32}"/>
                  </a:ext>
                </a:extLst>
              </p:cNvPr>
              <p:cNvSpPr txBox="1"/>
              <p:nvPr/>
            </p:nvSpPr>
            <p:spPr>
              <a:xfrm>
                <a:off x="5858383" y="4384449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8453280-EA55-4F32-BEF5-E44B32ACD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383" y="4384449"/>
                <a:ext cx="5688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2BD302-FA6B-4126-B91D-687662A1A096}"/>
                  </a:ext>
                </a:extLst>
              </p:cNvPr>
              <p:cNvSpPr txBox="1"/>
              <p:nvPr/>
            </p:nvSpPr>
            <p:spPr>
              <a:xfrm>
                <a:off x="4571603" y="2549686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2BD302-FA6B-4126-B91D-687662A1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03" y="2549686"/>
                <a:ext cx="5688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18568ED-3F5A-4E10-A5A5-D3B08031E705}"/>
                  </a:ext>
                </a:extLst>
              </p:cNvPr>
              <p:cNvSpPr/>
              <p:nvPr/>
            </p:nvSpPr>
            <p:spPr>
              <a:xfrm rot="4136953">
                <a:off x="7042303" y="4212067"/>
                <a:ext cx="43415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18568ED-3F5A-4E10-A5A5-D3B08031E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136953">
                <a:off x="7042303" y="4212067"/>
                <a:ext cx="43415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2852FE1-3A4D-415B-94E9-56AE5BABC107}"/>
                  </a:ext>
                </a:extLst>
              </p:cNvPr>
              <p:cNvSpPr txBox="1"/>
              <p:nvPr/>
            </p:nvSpPr>
            <p:spPr>
              <a:xfrm>
                <a:off x="-106803" y="4908096"/>
                <a:ext cx="2184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restricciones</m:t>
                      </m:r>
                      <m: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positividad</m:t>
                      </m:r>
                    </m:oMath>
                  </m:oMathPara>
                </a14:m>
                <a:endParaRPr lang="es-AR" sz="11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2852FE1-3A4D-415B-94E9-56AE5BABC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803" y="4908096"/>
                <a:ext cx="2184123" cy="261610"/>
              </a:xfrm>
              <a:prstGeom prst="rect">
                <a:avLst/>
              </a:prstGeom>
              <a:blipFill>
                <a:blip r:embed="rId11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D800D0B-88FB-4973-93A0-46A730BD0813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D800D0B-88FB-4973-93A0-46A730BD0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blipFill>
                <a:blip r:embed="rId12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EFC90B4-EE31-4288-8D30-8CCA4F188729}"/>
              </a:ext>
            </a:extLst>
          </p:cNvPr>
          <p:cNvCxnSpPr>
            <a:cxnSpLocks/>
          </p:cNvCxnSpPr>
          <p:nvPr/>
        </p:nvCxnSpPr>
        <p:spPr>
          <a:xfrm>
            <a:off x="4316231" y="3528163"/>
            <a:ext cx="422826" cy="13799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453F8698-0E4F-4357-9581-1CD204576EAB}"/>
                  </a:ext>
                </a:extLst>
              </p:cNvPr>
              <p:cNvSpPr/>
              <p:nvPr/>
            </p:nvSpPr>
            <p:spPr>
              <a:xfrm rot="3603404">
                <a:off x="4066095" y="4248904"/>
                <a:ext cx="5020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s-AR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=0</a:t>
                </a:r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453F8698-0E4F-4357-9581-1CD204576E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03404">
                <a:off x="4066095" y="4248904"/>
                <a:ext cx="502061" cy="307777"/>
              </a:xfrm>
              <a:prstGeom prst="rect">
                <a:avLst/>
              </a:prstGeom>
              <a:blipFill>
                <a:blip r:embed="rId13"/>
                <a:stretch>
                  <a:fillRect l="-3488" r="-3488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A5D17150-5996-42A7-8189-53BE19B25414}"/>
              </a:ext>
            </a:extLst>
          </p:cNvPr>
          <p:cNvCxnSpPr>
            <a:cxnSpLocks/>
          </p:cNvCxnSpPr>
          <p:nvPr/>
        </p:nvCxnSpPr>
        <p:spPr>
          <a:xfrm>
            <a:off x="4667536" y="1615337"/>
            <a:ext cx="926805" cy="302471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757FCF8C-D0D1-4E16-840D-30005F6E8288}"/>
              </a:ext>
            </a:extLst>
          </p:cNvPr>
          <p:cNvCxnSpPr>
            <a:cxnSpLocks/>
          </p:cNvCxnSpPr>
          <p:nvPr/>
        </p:nvCxnSpPr>
        <p:spPr>
          <a:xfrm>
            <a:off x="5530750" y="1320800"/>
            <a:ext cx="1025341" cy="334629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E72D9D75-56B0-4873-943F-DDDAA4B4336C}"/>
              </a:ext>
            </a:extLst>
          </p:cNvPr>
          <p:cNvCxnSpPr>
            <a:cxnSpLocks/>
          </p:cNvCxnSpPr>
          <p:nvPr/>
        </p:nvCxnSpPr>
        <p:spPr>
          <a:xfrm>
            <a:off x="6508320" y="1317913"/>
            <a:ext cx="1026226" cy="33491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102BB1D-2F6C-4444-912E-B32C90322A1A}"/>
              </a:ext>
            </a:extLst>
          </p:cNvPr>
          <p:cNvCxnSpPr/>
          <p:nvPr/>
        </p:nvCxnSpPr>
        <p:spPr>
          <a:xfrm flipH="1" flipV="1">
            <a:off x="6805436" y="1320800"/>
            <a:ext cx="741186" cy="3358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38D2A80B-19E5-4550-A699-66E3D1679073}"/>
              </a:ext>
            </a:extLst>
          </p:cNvPr>
          <p:cNvSpPr/>
          <p:nvPr/>
        </p:nvSpPr>
        <p:spPr>
          <a:xfrm>
            <a:off x="7511708" y="4640055"/>
            <a:ext cx="82732" cy="7837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240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degeneradas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D710C81-9BFA-458D-B616-0B121F835948}"/>
              </a:ext>
            </a:extLst>
          </p:cNvPr>
          <p:cNvSpPr/>
          <p:nvPr/>
        </p:nvSpPr>
        <p:spPr>
          <a:xfrm>
            <a:off x="3405505" y="2122166"/>
            <a:ext cx="603847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A95D3B-9E09-41BD-91C2-CAC3E5AFC176}"/>
              </a:ext>
            </a:extLst>
          </p:cNvPr>
          <p:cNvSpPr txBox="1"/>
          <p:nvPr/>
        </p:nvSpPr>
        <p:spPr>
          <a:xfrm>
            <a:off x="2992668" y="1836744"/>
            <a:ext cx="151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Modelo</a:t>
            </a:r>
            <a:r>
              <a:rPr lang="en-US" sz="1200" b="1" dirty="0"/>
              <a:t> </a:t>
            </a:r>
            <a:r>
              <a:rPr lang="en-US" sz="1200" b="1" dirty="0" err="1"/>
              <a:t>Extendido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5904468-F74C-423D-B648-05AA07D9B561}"/>
                  </a:ext>
                </a:extLst>
              </p:cNvPr>
              <p:cNvSpPr txBox="1"/>
              <p:nvPr/>
            </p:nvSpPr>
            <p:spPr>
              <a:xfrm>
                <a:off x="4769981" y="1394032"/>
                <a:ext cx="333997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5904468-F74C-423D-B648-05AA07D9B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981" y="1394032"/>
                <a:ext cx="3339978" cy="615553"/>
              </a:xfrm>
              <a:prstGeom prst="rect">
                <a:avLst/>
              </a:prstGeom>
              <a:blipFill>
                <a:blip r:embed="rId3"/>
                <a:stretch>
                  <a:fillRect l="-3467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25DD2E35-86B8-416E-9CD7-8A7223D0FF2C}"/>
                  </a:ext>
                </a:extLst>
              </p:cNvPr>
              <p:cNvSpPr/>
              <p:nvPr/>
            </p:nvSpPr>
            <p:spPr>
              <a:xfrm>
                <a:off x="4982848" y="1979406"/>
                <a:ext cx="1886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800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25DD2E35-86B8-416E-9CD7-8A7223D0F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48" y="1979406"/>
                <a:ext cx="1886862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8516F74-FC5A-48D1-B4EE-BB0664D3678D}"/>
                  </a:ext>
                </a:extLst>
              </p:cNvPr>
              <p:cNvSpPr/>
              <p:nvPr/>
            </p:nvSpPr>
            <p:spPr>
              <a:xfrm>
                <a:off x="5034143" y="2315790"/>
                <a:ext cx="1835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800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800" b="1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8516F74-FC5A-48D1-B4EE-BB0664D36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143" y="2315790"/>
                <a:ext cx="1835567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FA045925-873A-4ECC-88CD-5EE706407DEE}"/>
                  </a:ext>
                </a:extLst>
              </p:cNvPr>
              <p:cNvSpPr/>
              <p:nvPr/>
            </p:nvSpPr>
            <p:spPr>
              <a:xfrm>
                <a:off x="5011154" y="2652173"/>
                <a:ext cx="21080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sz="1800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800" b="1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FA045925-873A-4ECC-88CD-5EE706407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154" y="2652173"/>
                <a:ext cx="210807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1EE4067F-3C7C-4195-9447-7F138B6DD1D5}"/>
                  </a:ext>
                </a:extLst>
              </p:cNvPr>
              <p:cNvSpPr/>
              <p:nvPr/>
            </p:nvSpPr>
            <p:spPr>
              <a:xfrm>
                <a:off x="7678640" y="3276793"/>
                <a:ext cx="1316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8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8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1EE4067F-3C7C-4195-9447-7F138B6DD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640" y="3276793"/>
                <a:ext cx="1316258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38900BD-FB9E-4613-8370-79089096D4A1}"/>
                  </a:ext>
                </a:extLst>
              </p:cNvPr>
              <p:cNvSpPr/>
              <p:nvPr/>
            </p:nvSpPr>
            <p:spPr>
              <a:xfrm>
                <a:off x="6889396" y="1979406"/>
                <a:ext cx="6927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38900BD-FB9E-4613-8370-79089096D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96" y="1979406"/>
                <a:ext cx="692754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F309B990-4D3A-450F-A3D7-A6DA17667B48}"/>
                  </a:ext>
                </a:extLst>
              </p:cNvPr>
              <p:cNvSpPr/>
              <p:nvPr/>
            </p:nvSpPr>
            <p:spPr>
              <a:xfrm>
                <a:off x="8336770" y="1979620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F309B990-4D3A-450F-A3D7-A6DA17667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770" y="1979620"/>
                <a:ext cx="7617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1A406840-6908-40FF-ADCA-ABD5BD3217A1}"/>
                  </a:ext>
                </a:extLst>
              </p:cNvPr>
              <p:cNvSpPr/>
              <p:nvPr/>
            </p:nvSpPr>
            <p:spPr>
              <a:xfrm>
                <a:off x="7376511" y="2315790"/>
                <a:ext cx="6927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1A406840-6908-40FF-ADCA-ABD5BD321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11" y="2315790"/>
                <a:ext cx="692754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F1469510-71D3-4055-9CD2-3D167A59811F}"/>
                  </a:ext>
                </a:extLst>
              </p:cNvPr>
              <p:cNvSpPr/>
              <p:nvPr/>
            </p:nvSpPr>
            <p:spPr>
              <a:xfrm>
                <a:off x="7856640" y="2650158"/>
                <a:ext cx="6927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F1469510-71D3-4055-9CD2-3D167A598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640" y="2650158"/>
                <a:ext cx="692754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5D934AA5-D981-4102-9CBF-26BB211A7FC3}"/>
                  </a:ext>
                </a:extLst>
              </p:cNvPr>
              <p:cNvSpPr/>
              <p:nvPr/>
            </p:nvSpPr>
            <p:spPr>
              <a:xfrm>
                <a:off x="8336770" y="2317805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5D934AA5-D981-4102-9CBF-26BB211A7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770" y="2317805"/>
                <a:ext cx="76174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B28F79B4-2E13-4749-9EAA-536CDB538E58}"/>
                  </a:ext>
                </a:extLst>
              </p:cNvPr>
              <p:cNvSpPr/>
              <p:nvPr/>
            </p:nvSpPr>
            <p:spPr>
              <a:xfrm>
                <a:off x="8336769" y="2652173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B28F79B4-2E13-4749-9EAA-536CDB538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769" y="2652173"/>
                <a:ext cx="76174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05AAEA0-15AE-4E82-8C05-FF1E6E207C4A}"/>
                  </a:ext>
                </a:extLst>
              </p:cNvPr>
              <p:cNvSpPr txBox="1"/>
              <p:nvPr/>
            </p:nvSpPr>
            <p:spPr>
              <a:xfrm>
                <a:off x="312812" y="1394032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05AAEA0-15AE-4E82-8C05-FF1E6E207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12" y="1394032"/>
                <a:ext cx="3028245" cy="2154436"/>
              </a:xfrm>
              <a:prstGeom prst="rect">
                <a:avLst/>
              </a:prstGeom>
              <a:blipFill>
                <a:blip r:embed="rId14"/>
                <a:stretch>
                  <a:fillRect l="-3823" b="-2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116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degeneradas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C5A42C2-D6DE-4580-8C22-A2AE53062062}"/>
                  </a:ext>
                </a:extLst>
              </p:cNvPr>
              <p:cNvSpPr txBox="1"/>
              <p:nvPr/>
            </p:nvSpPr>
            <p:spPr>
              <a:xfrm>
                <a:off x="7058439" y="3592335"/>
                <a:ext cx="827727" cy="1132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C5A42C2-D6DE-4580-8C22-A2AE53062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439" y="3592335"/>
                <a:ext cx="827727" cy="1132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C54A943-344F-41F0-95A8-2FDBEA587340}"/>
                  </a:ext>
                </a:extLst>
              </p:cNvPr>
              <p:cNvSpPr txBox="1"/>
              <p:nvPr/>
            </p:nvSpPr>
            <p:spPr>
              <a:xfrm>
                <a:off x="4674164" y="3592335"/>
                <a:ext cx="2200154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A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6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C54A943-344F-41F0-95A8-2FDBEA587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164" y="3592335"/>
                <a:ext cx="2200154" cy="672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4A07A476-9B41-4343-8C2A-1DFA2D16D671}"/>
              </a:ext>
            </a:extLst>
          </p:cNvPr>
          <p:cNvSpPr/>
          <p:nvPr/>
        </p:nvSpPr>
        <p:spPr>
          <a:xfrm>
            <a:off x="4261779" y="1320212"/>
            <a:ext cx="401204" cy="204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92C68BD-E8E6-4A39-94D2-0F6593E5A1D0}"/>
              </a:ext>
            </a:extLst>
          </p:cNvPr>
          <p:cNvSpPr txBox="1"/>
          <p:nvPr/>
        </p:nvSpPr>
        <p:spPr>
          <a:xfrm>
            <a:off x="4743763" y="1208599"/>
            <a:ext cx="155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/>
              <a:t>Modelo</a:t>
            </a:r>
            <a:r>
              <a:rPr lang="en-US" sz="1200" b="1" dirty="0"/>
              <a:t> </a:t>
            </a:r>
            <a:r>
              <a:rPr lang="en-US" sz="1200" b="1" dirty="0" err="1"/>
              <a:t>Extendido</a:t>
            </a:r>
            <a:r>
              <a:rPr lang="en-US" sz="1200" b="1" dirty="0"/>
              <a:t> </a:t>
            </a:r>
          </a:p>
          <a:p>
            <a:pPr algn="ctr"/>
            <a:r>
              <a:rPr lang="en-US" sz="1200" b="1" dirty="0" err="1"/>
              <a:t>Matricial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CE2CF8D-DE45-48DE-B25A-A0D3E8769761}"/>
                  </a:ext>
                </a:extLst>
              </p:cNvPr>
              <p:cNvSpPr txBox="1"/>
              <p:nvPr/>
            </p:nvSpPr>
            <p:spPr>
              <a:xfrm>
                <a:off x="4743763" y="4404966"/>
                <a:ext cx="832086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A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6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AR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CE2CF8D-DE45-48DE-B25A-A0D3E8769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763" y="4404966"/>
                <a:ext cx="832086" cy="6724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6745112E-4905-45A8-8852-E9780243C195}"/>
                  </a:ext>
                </a:extLst>
              </p:cNvPr>
              <p:cNvSpPr txBox="1"/>
              <p:nvPr/>
            </p:nvSpPr>
            <p:spPr>
              <a:xfrm>
                <a:off x="4832637" y="1730053"/>
                <a:ext cx="1427244" cy="4968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AR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6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6745112E-4905-45A8-8852-E9780243C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37" y="1730053"/>
                <a:ext cx="1427244" cy="496867"/>
              </a:xfrm>
              <a:prstGeom prst="rect">
                <a:avLst/>
              </a:prstGeom>
              <a:blipFill>
                <a:blip r:embed="rId6"/>
                <a:stretch>
                  <a:fillRect l="-6410" b="-17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320C81F6-0231-48EF-8F4D-2EA4DAD93660}"/>
                  </a:ext>
                </a:extLst>
              </p:cNvPr>
              <p:cNvSpPr/>
              <p:nvPr/>
            </p:nvSpPr>
            <p:spPr>
              <a:xfrm>
                <a:off x="5089146" y="2226920"/>
                <a:ext cx="9142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AR" sz="1600" b="1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320C81F6-0231-48EF-8F4D-2EA4DAD9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146" y="2226920"/>
                <a:ext cx="91422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301EE45-8826-41A4-989C-AADB68B5290E}"/>
                  </a:ext>
                </a:extLst>
              </p:cNvPr>
              <p:cNvSpPr txBox="1"/>
              <p:nvPr/>
            </p:nvSpPr>
            <p:spPr>
              <a:xfrm>
                <a:off x="7970604" y="3592335"/>
                <a:ext cx="826380" cy="1187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301EE45-8826-41A4-989C-AADB68B52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604" y="3592335"/>
                <a:ext cx="826380" cy="11879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94FA7A4A-8250-4DBB-A9F4-AF3E8FA0484B}"/>
              </a:ext>
            </a:extLst>
          </p:cNvPr>
          <p:cNvSpPr txBox="1"/>
          <p:nvPr/>
        </p:nvSpPr>
        <p:spPr>
          <a:xfrm>
            <a:off x="4797735" y="3089181"/>
            <a:ext cx="205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err="1"/>
              <a:t>Valores</a:t>
            </a:r>
            <a:r>
              <a:rPr lang="en-US" sz="1600" u="sng" dirty="0"/>
              <a:t> de matrices: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F001D61B-F5F2-47C4-A4FB-06CBEAC4B0BF}"/>
                  </a:ext>
                </a:extLst>
              </p:cNvPr>
              <p:cNvSpPr/>
              <p:nvPr/>
            </p:nvSpPr>
            <p:spPr>
              <a:xfrm>
                <a:off x="3075542" y="2919904"/>
                <a:ext cx="10650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F001D61B-F5F2-47C4-A4FB-06CBEAC4B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542" y="2919904"/>
                <a:ext cx="106503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6D3DDCB2-1478-4865-9C0E-444DCC0DDD20}"/>
                  </a:ext>
                </a:extLst>
              </p:cNvPr>
              <p:cNvSpPr/>
              <p:nvPr/>
            </p:nvSpPr>
            <p:spPr>
              <a:xfrm>
                <a:off x="5227005" y="2508271"/>
                <a:ext cx="7763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6D3DDCB2-1478-4865-9C0E-444DCC0DD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05" y="2508271"/>
                <a:ext cx="776366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D935B4-5209-4605-BC70-7371920E052E}"/>
              </a:ext>
            </a:extLst>
          </p:cNvPr>
          <p:cNvCxnSpPr/>
          <p:nvPr/>
        </p:nvCxnSpPr>
        <p:spPr>
          <a:xfrm>
            <a:off x="4435267" y="1670264"/>
            <a:ext cx="0" cy="3397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787EA118-8132-417F-82CA-EFAAEE12E70F}"/>
                  </a:ext>
                </a:extLst>
              </p:cNvPr>
              <p:cNvSpPr txBox="1"/>
              <p:nvPr/>
            </p:nvSpPr>
            <p:spPr>
              <a:xfrm>
                <a:off x="142107" y="1343986"/>
                <a:ext cx="333997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787EA118-8132-417F-82CA-EFAAEE12E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7" y="1343986"/>
                <a:ext cx="3339978" cy="430887"/>
              </a:xfrm>
              <a:prstGeom prst="rect">
                <a:avLst/>
              </a:prstGeom>
              <a:blipFill>
                <a:blip r:embed="rId11"/>
                <a:stretch>
                  <a:fillRect l="-2372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AD39694B-731C-45D9-8CE6-F1219AB00918}"/>
                  </a:ext>
                </a:extLst>
              </p:cNvPr>
              <p:cNvSpPr/>
              <p:nvPr/>
            </p:nvSpPr>
            <p:spPr>
              <a:xfrm>
                <a:off x="749407" y="1728525"/>
                <a:ext cx="14708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AD39694B-731C-45D9-8CE6-F1219AB00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07" y="1728525"/>
                <a:ext cx="147085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BA7C177B-1CBF-45CC-8F6B-528E1A6E977E}"/>
                  </a:ext>
                </a:extLst>
              </p:cNvPr>
              <p:cNvSpPr/>
              <p:nvPr/>
            </p:nvSpPr>
            <p:spPr>
              <a:xfrm>
                <a:off x="768891" y="2051717"/>
                <a:ext cx="14708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BA7C177B-1CBF-45CC-8F6B-528E1A6E9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91" y="2051717"/>
                <a:ext cx="147085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8A14902E-1B6B-4A93-8C64-FCB9A46DA460}"/>
                  </a:ext>
                </a:extLst>
              </p:cNvPr>
              <p:cNvSpPr/>
              <p:nvPr/>
            </p:nvSpPr>
            <p:spPr>
              <a:xfrm>
                <a:off x="767190" y="2388100"/>
                <a:ext cx="1684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8A14902E-1B6B-4A93-8C64-FCB9A46DA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90" y="2388100"/>
                <a:ext cx="168405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6554D3D3-0728-4877-A497-E3C7668E7C10}"/>
                  </a:ext>
                </a:extLst>
              </p:cNvPr>
              <p:cNvSpPr/>
              <p:nvPr/>
            </p:nvSpPr>
            <p:spPr>
              <a:xfrm>
                <a:off x="2221406" y="1715333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6554D3D3-0728-4877-A497-E3C7668E7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406" y="1715333"/>
                <a:ext cx="58003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9D310278-44BF-4A1C-A172-94FFC9491D07}"/>
                  </a:ext>
                </a:extLst>
              </p:cNvPr>
              <p:cNvSpPr/>
              <p:nvPr/>
            </p:nvSpPr>
            <p:spPr>
              <a:xfrm>
                <a:off x="3668780" y="1715547"/>
                <a:ext cx="6337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9D310278-44BF-4A1C-A172-94FFC9491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780" y="1715547"/>
                <a:ext cx="63370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7321AD01-E278-4A45-BAC3-96BCA73AFA4A}"/>
                  </a:ext>
                </a:extLst>
              </p:cNvPr>
              <p:cNvSpPr/>
              <p:nvPr/>
            </p:nvSpPr>
            <p:spPr>
              <a:xfrm>
                <a:off x="2708521" y="2051717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7321AD01-E278-4A45-BAC3-96BCA73AF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21" y="2051717"/>
                <a:ext cx="58003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DB03B4A3-66AD-49A9-8C50-85B45537D670}"/>
                  </a:ext>
                </a:extLst>
              </p:cNvPr>
              <p:cNvSpPr/>
              <p:nvPr/>
            </p:nvSpPr>
            <p:spPr>
              <a:xfrm>
                <a:off x="3188650" y="2386085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DB03B4A3-66AD-49A9-8C50-85B45537D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650" y="2386085"/>
                <a:ext cx="580031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E4CC7F7A-9590-48E9-A175-217E01F9CCC5}"/>
                  </a:ext>
                </a:extLst>
              </p:cNvPr>
              <p:cNvSpPr/>
              <p:nvPr/>
            </p:nvSpPr>
            <p:spPr>
              <a:xfrm>
                <a:off x="3668780" y="2053732"/>
                <a:ext cx="5759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1" i="1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E4CC7F7A-9590-48E9-A175-217E01F9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780" y="2053732"/>
                <a:ext cx="575992" cy="307777"/>
              </a:xfrm>
              <a:prstGeom prst="rect">
                <a:avLst/>
              </a:prstGeom>
              <a:blipFill>
                <a:blip r:embed="rId19"/>
                <a:stretch>
                  <a:fillRect t="-4000" r="-21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603C66E1-E165-4493-AEE4-7DE3D85623A2}"/>
                  </a:ext>
                </a:extLst>
              </p:cNvPr>
              <p:cNvSpPr/>
              <p:nvPr/>
            </p:nvSpPr>
            <p:spPr>
              <a:xfrm>
                <a:off x="3668779" y="2388100"/>
                <a:ext cx="6337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603C66E1-E165-4493-AEE4-7DE3D8562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779" y="2388100"/>
                <a:ext cx="633700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634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degeneradas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3022251"/>
                  </p:ext>
                </p:extLst>
              </p:nvPr>
            </p:nvGraphicFramePr>
            <p:xfrm>
              <a:off x="1452694" y="3050653"/>
              <a:ext cx="6238611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3179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35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42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6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36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9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9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3022251"/>
                  </p:ext>
                </p:extLst>
              </p:nvPr>
            </p:nvGraphicFramePr>
            <p:xfrm>
              <a:off x="1452694" y="3050653"/>
              <a:ext cx="6238611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3179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93" t="-3704" r="-201466" b="-5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 anchor="ctr">
                        <a:blipFill>
                          <a:blip r:embed="rId3"/>
                          <a:stretch>
                            <a:fillRect l="-799123" t="-1754" r="-3509" b="-1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877" t="-93333" r="-801754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93333" r="-701754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2655" t="-93333" r="-607965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93333" r="-50263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400000" t="-93333" r="-40263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500000" t="-93333" r="-30263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605310" t="-93333" r="-205310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699123" t="-93333" r="-103509" b="-36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218868" r="-701754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35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312963" r="-701754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42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6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420755" r="-701754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36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9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9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877" t="-511111" r="-801754" b="-370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661" t="-511111" r="-302643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BB055EF-3E99-4A4F-9EA1-348D3337985C}"/>
                  </a:ext>
                </a:extLst>
              </p:cNvPr>
              <p:cNvSpPr txBox="1"/>
              <p:nvPr/>
            </p:nvSpPr>
            <p:spPr>
              <a:xfrm>
                <a:off x="4674242" y="1283227"/>
                <a:ext cx="1427244" cy="4346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A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BB055EF-3E99-4A4F-9EA1-348D33379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242" y="1283227"/>
                <a:ext cx="1427244" cy="434671"/>
              </a:xfrm>
              <a:prstGeom prst="rect">
                <a:avLst/>
              </a:prstGeom>
              <a:blipFill>
                <a:blip r:embed="rId4"/>
                <a:stretch>
                  <a:fillRect l="-5983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08B4315-2F55-436D-8431-0CCCEEF81F4B}"/>
                  </a:ext>
                </a:extLst>
              </p:cNvPr>
              <p:cNvSpPr/>
              <p:nvPr/>
            </p:nvSpPr>
            <p:spPr>
              <a:xfrm>
                <a:off x="4925644" y="1719010"/>
                <a:ext cx="8214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08B4315-2F55-436D-8431-0CCCEEF81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44" y="1719010"/>
                <a:ext cx="82144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2FA1B68A-6DC9-40D5-95E5-616BCCBF0FBC}"/>
                  </a:ext>
                </a:extLst>
              </p:cNvPr>
              <p:cNvSpPr/>
              <p:nvPr/>
            </p:nvSpPr>
            <p:spPr>
              <a:xfrm>
                <a:off x="5063503" y="2000361"/>
                <a:ext cx="7012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2FA1B68A-6DC9-40D5-95E5-616BCCBF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03" y="2000361"/>
                <a:ext cx="70121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D67F243-5A9E-4AA2-B94D-B0B2256F5880}"/>
              </a:ext>
            </a:extLst>
          </p:cNvPr>
          <p:cNvCxnSpPr>
            <a:cxnSpLocks/>
          </p:cNvCxnSpPr>
          <p:nvPr/>
        </p:nvCxnSpPr>
        <p:spPr>
          <a:xfrm>
            <a:off x="4409630" y="1253664"/>
            <a:ext cx="0" cy="1722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A7572B98-6FC0-4B58-A650-28478BD4E80C}"/>
                  </a:ext>
                </a:extLst>
              </p:cNvPr>
              <p:cNvSpPr/>
              <p:nvPr/>
            </p:nvSpPr>
            <p:spPr>
              <a:xfrm>
                <a:off x="3125951" y="2719376"/>
                <a:ext cx="10650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A7572B98-6FC0-4B58-A650-28478BD4E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951" y="2719376"/>
                <a:ext cx="106503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6D9E4E76-A33A-47DF-B541-2F5E86C0B0D2}"/>
                  </a:ext>
                </a:extLst>
              </p:cNvPr>
              <p:cNvSpPr txBox="1"/>
              <p:nvPr/>
            </p:nvSpPr>
            <p:spPr>
              <a:xfrm>
                <a:off x="142107" y="1343986"/>
                <a:ext cx="333997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6D9E4E76-A33A-47DF-B541-2F5E86C0B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7" y="1343986"/>
                <a:ext cx="3339978" cy="430887"/>
              </a:xfrm>
              <a:prstGeom prst="rect">
                <a:avLst/>
              </a:prstGeom>
              <a:blipFill>
                <a:blip r:embed="rId8"/>
                <a:stretch>
                  <a:fillRect l="-2372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E8C82B23-D53A-4A79-97CC-D542DC8BB743}"/>
                  </a:ext>
                </a:extLst>
              </p:cNvPr>
              <p:cNvSpPr/>
              <p:nvPr/>
            </p:nvSpPr>
            <p:spPr>
              <a:xfrm>
                <a:off x="749407" y="1728525"/>
                <a:ext cx="14708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E8C82B23-D53A-4A79-97CC-D542DC8BB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07" y="1728525"/>
                <a:ext cx="147085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33BD67B8-7A1D-4476-BD6A-7436C9BC034A}"/>
                  </a:ext>
                </a:extLst>
              </p:cNvPr>
              <p:cNvSpPr/>
              <p:nvPr/>
            </p:nvSpPr>
            <p:spPr>
              <a:xfrm>
                <a:off x="768891" y="2051717"/>
                <a:ext cx="14708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33BD67B8-7A1D-4476-BD6A-7436C9BC0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91" y="2051717"/>
                <a:ext cx="147085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0A2F6BB-C6B1-4C0B-B6FC-26D946AB7344}"/>
                  </a:ext>
                </a:extLst>
              </p:cNvPr>
              <p:cNvSpPr/>
              <p:nvPr/>
            </p:nvSpPr>
            <p:spPr>
              <a:xfrm>
                <a:off x="767190" y="2388100"/>
                <a:ext cx="1684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0A2F6BB-C6B1-4C0B-B6FC-26D946AB7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90" y="2388100"/>
                <a:ext cx="168405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2E1961A7-0E42-45AC-9824-6F80A669C120}"/>
                  </a:ext>
                </a:extLst>
              </p:cNvPr>
              <p:cNvSpPr/>
              <p:nvPr/>
            </p:nvSpPr>
            <p:spPr>
              <a:xfrm>
                <a:off x="2221406" y="1715333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2E1961A7-0E42-45AC-9824-6F80A669C1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406" y="1715333"/>
                <a:ext cx="58003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4EE9FF05-726A-4753-9138-D326D324CAC0}"/>
                  </a:ext>
                </a:extLst>
              </p:cNvPr>
              <p:cNvSpPr/>
              <p:nvPr/>
            </p:nvSpPr>
            <p:spPr>
              <a:xfrm>
                <a:off x="3668780" y="1715547"/>
                <a:ext cx="6337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4EE9FF05-726A-4753-9138-D326D324C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780" y="1715547"/>
                <a:ext cx="63370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EDE806FE-A52C-43F9-8238-17E4E6BFCC5F}"/>
                  </a:ext>
                </a:extLst>
              </p:cNvPr>
              <p:cNvSpPr/>
              <p:nvPr/>
            </p:nvSpPr>
            <p:spPr>
              <a:xfrm>
                <a:off x="2708521" y="2051717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EDE806FE-A52C-43F9-8238-17E4E6BFC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21" y="2051717"/>
                <a:ext cx="58003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A1CE8255-1DB6-40A7-BC30-19A332DBAF86}"/>
                  </a:ext>
                </a:extLst>
              </p:cNvPr>
              <p:cNvSpPr/>
              <p:nvPr/>
            </p:nvSpPr>
            <p:spPr>
              <a:xfrm>
                <a:off x="3188650" y="2386085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A1CE8255-1DB6-40A7-BC30-19A332DBA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650" y="2386085"/>
                <a:ext cx="58003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584000AE-2304-4B3D-BC22-66137A72C7DB}"/>
                  </a:ext>
                </a:extLst>
              </p:cNvPr>
              <p:cNvSpPr/>
              <p:nvPr/>
            </p:nvSpPr>
            <p:spPr>
              <a:xfrm>
                <a:off x="3668780" y="2053732"/>
                <a:ext cx="6337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584000AE-2304-4B3D-BC22-66137A72C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780" y="2053732"/>
                <a:ext cx="63370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02EFF0DB-3417-4700-9A8A-9A02ECDF6C9A}"/>
                  </a:ext>
                </a:extLst>
              </p:cNvPr>
              <p:cNvSpPr/>
              <p:nvPr/>
            </p:nvSpPr>
            <p:spPr>
              <a:xfrm>
                <a:off x="3668779" y="2388100"/>
                <a:ext cx="6337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02EFF0DB-3417-4700-9A8A-9A02ECDF6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779" y="2388100"/>
                <a:ext cx="63370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C9FA0EB-8620-4549-904D-686F8B17CFD6}"/>
                  </a:ext>
                </a:extLst>
              </p:cNvPr>
              <p:cNvSpPr txBox="1"/>
              <p:nvPr/>
            </p:nvSpPr>
            <p:spPr>
              <a:xfrm>
                <a:off x="6920187" y="1896510"/>
                <a:ext cx="723853" cy="990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C9FA0EB-8620-4549-904D-686F8B17C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187" y="1896510"/>
                <a:ext cx="723853" cy="9907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62C6AF8-8BFF-404E-A5D8-C53CB3FD2662}"/>
                  </a:ext>
                </a:extLst>
              </p:cNvPr>
              <p:cNvSpPr txBox="1"/>
              <p:nvPr/>
            </p:nvSpPr>
            <p:spPr>
              <a:xfrm>
                <a:off x="6017824" y="1236122"/>
                <a:ext cx="1857368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62C6AF8-8BFF-404E-A5D8-C53CB3FD2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824" y="1236122"/>
                <a:ext cx="1857368" cy="569771"/>
              </a:xfrm>
              <a:prstGeom prst="rect">
                <a:avLst/>
              </a:prstGeom>
              <a:blipFill>
                <a:blip r:embed="rId19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40C27E96-F059-4A3D-A09C-440C49A743C5}"/>
                  </a:ext>
                </a:extLst>
              </p:cNvPr>
              <p:cNvSpPr txBox="1"/>
              <p:nvPr/>
            </p:nvSpPr>
            <p:spPr>
              <a:xfrm>
                <a:off x="6087423" y="2048753"/>
                <a:ext cx="726289" cy="574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40C27E96-F059-4A3D-A09C-440C49A74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423" y="2048753"/>
                <a:ext cx="726289" cy="5741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2EB63D45-1636-4381-ACA4-D59DF2A47036}"/>
                  </a:ext>
                </a:extLst>
              </p:cNvPr>
              <p:cNvSpPr txBox="1"/>
              <p:nvPr/>
            </p:nvSpPr>
            <p:spPr>
              <a:xfrm>
                <a:off x="7750513" y="1882413"/>
                <a:ext cx="719877" cy="1039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2EB63D45-1636-4381-ACA4-D59DF2A47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513" y="1882413"/>
                <a:ext cx="719877" cy="103906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024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degeneradas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y valor del </a:t>
                </a:r>
                <a:r>
                  <a:rPr lang="en-US" dirty="0" err="1">
                    <a:solidFill>
                      <a:srgbClr val="FF0000"/>
                    </a:solidFill>
                  </a:rPr>
                  <a:t>funcional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blipFill>
                <a:blip r:embed="rId3"/>
                <a:stretch>
                  <a:fillRect l="-512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/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Existen</a:t>
                </a:r>
                <a:r>
                  <a:rPr lang="en-US" dirty="0">
                    <a:solidFill>
                      <a:srgbClr val="FF0000"/>
                    </a:solidFill>
                  </a:rPr>
                  <a:t> variables no b</a:t>
                </a:r>
                <a:r>
                  <a:rPr lang="es-AR" dirty="0" err="1">
                    <a:solidFill>
                      <a:srgbClr val="FF0000"/>
                    </a:solidFill>
                  </a:rPr>
                  <a:t>ásicas</a:t>
                </a:r>
                <a:r>
                  <a:rPr lang="es-AR" dirty="0">
                    <a:solidFill>
                      <a:srgbClr val="FF0000"/>
                    </a:solidFill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negativo, ¡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puede mejorar!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blipFill>
                <a:blip r:embed="rId4"/>
                <a:stretch>
                  <a:fillRect l="-318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/>
              <p:nvPr/>
            </p:nvSpPr>
            <p:spPr>
              <a:xfrm>
                <a:off x="1563790" y="4612433"/>
                <a:ext cx="3664016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s-AR" dirty="0">
                    <a:solidFill>
                      <a:srgbClr val="FF0000"/>
                    </a:solidFill>
                  </a:rPr>
                  <a:t>con menor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para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entrar</a:t>
                </a:r>
                <a:r>
                  <a:rPr lang="en-US" dirty="0">
                    <a:solidFill>
                      <a:srgbClr val="FF0000"/>
                    </a:solidFill>
                  </a:rPr>
                  <a:t> a la base </a:t>
                </a: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612433"/>
                <a:ext cx="3664016" cy="325089"/>
              </a:xfrm>
              <a:prstGeom prst="rect">
                <a:avLst/>
              </a:prstGeom>
              <a:blipFill>
                <a:blip r:embed="rId5"/>
                <a:stretch>
                  <a:fillRect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2">
                <a:extLst>
                  <a:ext uri="{FF2B5EF4-FFF2-40B4-BE49-F238E27FC236}">
                    <a16:creationId xmlns:a16="http://schemas.microsoft.com/office/drawing/2014/main" id="{9E05F5A5-17B9-42C1-BAFE-CC9AFFD4CC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270567"/>
                  </p:ext>
                </p:extLst>
              </p:nvPr>
            </p:nvGraphicFramePr>
            <p:xfrm>
              <a:off x="1563790" y="1575537"/>
              <a:ext cx="6238611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3179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35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42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6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36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9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9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-12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-4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2">
                <a:extLst>
                  <a:ext uri="{FF2B5EF4-FFF2-40B4-BE49-F238E27FC236}">
                    <a16:creationId xmlns:a16="http://schemas.microsoft.com/office/drawing/2014/main" id="{9E05F5A5-17B9-42C1-BAFE-CC9AFFD4CC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270567"/>
                  </p:ext>
                </p:extLst>
              </p:nvPr>
            </p:nvGraphicFramePr>
            <p:xfrm>
              <a:off x="1563790" y="1575537"/>
              <a:ext cx="6238611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3179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293" t="-3704" r="-201760" b="-5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 anchor="ctr">
                        <a:blipFill>
                          <a:blip r:embed="rId6"/>
                          <a:stretch>
                            <a:fillRect l="-799123" t="-1754" r="-4386" b="-1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877" t="-93333" r="-80263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100877" t="-93333" r="-70263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202655" t="-93333" r="-608850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300000" t="-93333" r="-50350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400000" t="-93333" r="-40350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500000" t="-93333" r="-30350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605310" t="-93333" r="-206195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699123" t="-93333" r="-104386" b="-36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100877" t="-218868" r="-702632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35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100877" t="-312963" r="-702632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42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6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100877" t="-420755" r="-702632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36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9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9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877" t="-511111" r="-802632" b="-370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50661" t="-511111" r="-303084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-12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-4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1882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2">
                <a:extLst>
                  <a:ext uri="{FF2B5EF4-FFF2-40B4-BE49-F238E27FC236}">
                    <a16:creationId xmlns:a16="http://schemas.microsoft.com/office/drawing/2014/main" id="{03C2D321-9C74-4D01-B742-C8986445CE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165621"/>
                  </p:ext>
                </p:extLst>
              </p:nvPr>
            </p:nvGraphicFramePr>
            <p:xfrm>
              <a:off x="1563790" y="1575537"/>
              <a:ext cx="6238611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3179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35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3,5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42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6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3,5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36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9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9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-12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-4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2">
                <a:extLst>
                  <a:ext uri="{FF2B5EF4-FFF2-40B4-BE49-F238E27FC236}">
                    <a16:creationId xmlns:a16="http://schemas.microsoft.com/office/drawing/2014/main" id="{03C2D321-9C74-4D01-B742-C8986445CE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165621"/>
                  </p:ext>
                </p:extLst>
              </p:nvPr>
            </p:nvGraphicFramePr>
            <p:xfrm>
              <a:off x="1563790" y="1575537"/>
              <a:ext cx="6238611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3179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93" t="-3704" r="-201760" b="-5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 anchor="ctr">
                        <a:blipFill>
                          <a:blip r:embed="rId3"/>
                          <a:stretch>
                            <a:fillRect l="-799123" t="-1754" r="-4386" b="-1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877" t="-93333" r="-80263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93333" r="-70263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2655" t="-93333" r="-608850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93333" r="-50350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400000" t="-93333" r="-40350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500000" t="-93333" r="-30350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605310" t="-93333" r="-206195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699123" t="-93333" r="-104386" b="-36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218868" r="-702632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35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3,5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312963" r="-702632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42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6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3,5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420755" r="-702632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36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9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9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877" t="-511111" r="-802632" b="-370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661" t="-511111" r="-303084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-12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-4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degeneradas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blipFill>
                <a:blip r:embed="rId4"/>
                <a:stretch>
                  <a:fillRect l="-102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A5CD1C-971D-4A4B-AD40-D05E52FADAA9}"/>
                  </a:ext>
                </a:extLst>
              </p:cNvPr>
              <p:cNvSpPr txBox="1"/>
              <p:nvPr/>
            </p:nvSpPr>
            <p:spPr>
              <a:xfrm>
                <a:off x="1563789" y="4214753"/>
                <a:ext cx="5327869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Mínimo </a:t>
                </a:r>
                <a:r>
                  <a:rPr lang="en-US" dirty="0" err="1">
                    <a:solidFill>
                      <a:srgbClr val="FF0000"/>
                    </a:solidFill>
                  </a:rPr>
                  <a:t>positivo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</a:rPr>
                  <a:t>elegimos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arbitrariamente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A5CD1C-971D-4A4B-AD40-D05E52FAD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214753"/>
                <a:ext cx="5327869" cy="325089"/>
              </a:xfrm>
              <a:prstGeom prst="rect">
                <a:avLst/>
              </a:prstGeom>
              <a:blipFill>
                <a:blip r:embed="rId5"/>
                <a:stretch>
                  <a:fillRect l="-343" t="-1852" r="-114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F524C5ED-DE56-4B64-B632-C7CBCD67FBE5}"/>
              </a:ext>
            </a:extLst>
          </p:cNvPr>
          <p:cNvSpPr/>
          <p:nvPr/>
        </p:nvSpPr>
        <p:spPr>
          <a:xfrm>
            <a:off x="2247191" y="2272906"/>
            <a:ext cx="5555210" cy="32765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276AEEA-6B3C-4D8E-BE5C-F0977DA56846}"/>
              </a:ext>
            </a:extLst>
          </p:cNvPr>
          <p:cNvSpPr/>
          <p:nvPr/>
        </p:nvSpPr>
        <p:spPr>
          <a:xfrm>
            <a:off x="3642584" y="1903189"/>
            <a:ext cx="655950" cy="166477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DCACA63-26D2-49DF-9EB3-F103D2E45110}"/>
                  </a:ext>
                </a:extLst>
              </p:cNvPr>
              <p:cNvSpPr txBox="1"/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DCACA63-26D2-49DF-9EB3-F103D2E45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blipFill>
                <a:blip r:embed="rId6"/>
                <a:stretch>
                  <a:fillRect l="-110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667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n 38">
            <a:extLst>
              <a:ext uri="{FF2B5EF4-FFF2-40B4-BE49-F238E27FC236}">
                <a16:creationId xmlns:a16="http://schemas.microsoft.com/office/drawing/2014/main" id="{6DCE0A15-90DB-476A-948E-329F17BC4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621" y="1342671"/>
            <a:ext cx="3702273" cy="3775307"/>
          </a:xfrm>
          <a:prstGeom prst="rect">
            <a:avLst/>
          </a:prstGeom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degeneradas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6605E7-35E2-4569-81B7-41B865A89DA4}"/>
                  </a:ext>
                </a:extLst>
              </p:cNvPr>
              <p:cNvSpPr txBox="1"/>
              <p:nvPr/>
            </p:nvSpPr>
            <p:spPr>
              <a:xfrm>
                <a:off x="5943444" y="4810201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6605E7-35E2-4569-81B7-41B865A89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444" y="4810201"/>
                <a:ext cx="44537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335533C-7411-41AC-A9DE-6092A7F31885}"/>
                  </a:ext>
                </a:extLst>
              </p:cNvPr>
              <p:cNvSpPr/>
              <p:nvPr/>
            </p:nvSpPr>
            <p:spPr>
              <a:xfrm>
                <a:off x="2255489" y="1506244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335533C-7411-41AC-A9DE-6092A7F31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489" y="1506244"/>
                <a:ext cx="4453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780E894-9C62-42A4-B0EC-9C6A6F44E2F0}"/>
                  </a:ext>
                </a:extLst>
              </p:cNvPr>
              <p:cNvSpPr/>
              <p:nvPr/>
            </p:nvSpPr>
            <p:spPr>
              <a:xfrm rot="4602120">
                <a:off x="5389629" y="3657533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780E894-9C62-42A4-B0EC-9C6A6F44E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602120">
                <a:off x="5389629" y="3657533"/>
                <a:ext cx="43415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EBF2A05-EA30-478F-B75D-3AA6FF8BA9C0}"/>
                  </a:ext>
                </a:extLst>
              </p:cNvPr>
              <p:cNvSpPr/>
              <p:nvPr/>
            </p:nvSpPr>
            <p:spPr>
              <a:xfrm rot="2757722">
                <a:off x="3877056" y="2846489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EBF2A05-EA30-478F-B75D-3AA6FF8BA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57722">
                <a:off x="3877056" y="2846489"/>
                <a:ext cx="43415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8453280-EA55-4F32-BEF5-E44B32ACDA32}"/>
                  </a:ext>
                </a:extLst>
              </p:cNvPr>
              <p:cNvSpPr txBox="1"/>
              <p:nvPr/>
            </p:nvSpPr>
            <p:spPr>
              <a:xfrm>
                <a:off x="3953383" y="4515407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8453280-EA55-4F32-BEF5-E44B32ACD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383" y="4515407"/>
                <a:ext cx="5688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2BD302-FA6B-4126-B91D-687662A1A096}"/>
                  </a:ext>
                </a:extLst>
              </p:cNvPr>
              <p:cNvSpPr txBox="1"/>
              <p:nvPr/>
            </p:nvSpPr>
            <p:spPr>
              <a:xfrm>
                <a:off x="2666603" y="2680644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2BD302-FA6B-4126-B91D-687662A1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603" y="2680644"/>
                <a:ext cx="5688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18568ED-3F5A-4E10-A5A5-D3B08031E705}"/>
                  </a:ext>
                </a:extLst>
              </p:cNvPr>
              <p:cNvSpPr/>
              <p:nvPr/>
            </p:nvSpPr>
            <p:spPr>
              <a:xfrm rot="4136953">
                <a:off x="5181814" y="4322114"/>
                <a:ext cx="43415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18568ED-3F5A-4E10-A5A5-D3B08031E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136953">
                <a:off x="5181814" y="4322114"/>
                <a:ext cx="43415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ipse 34">
            <a:extLst>
              <a:ext uri="{FF2B5EF4-FFF2-40B4-BE49-F238E27FC236}">
                <a16:creationId xmlns:a16="http://schemas.microsoft.com/office/drawing/2014/main" id="{38D2A80B-19E5-4550-A699-66E3D1679073}"/>
              </a:ext>
            </a:extLst>
          </p:cNvPr>
          <p:cNvSpPr/>
          <p:nvPr/>
        </p:nvSpPr>
        <p:spPr>
          <a:xfrm>
            <a:off x="5606708" y="4771013"/>
            <a:ext cx="82732" cy="7837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102BB1D-2F6C-4444-912E-B32C90322A1A}"/>
              </a:ext>
            </a:extLst>
          </p:cNvPr>
          <p:cNvCxnSpPr/>
          <p:nvPr/>
        </p:nvCxnSpPr>
        <p:spPr>
          <a:xfrm flipH="1" flipV="1">
            <a:off x="4900436" y="1451758"/>
            <a:ext cx="741186" cy="3358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86EF91F0-5CAE-445E-A9D4-C42CE3DCC01D}"/>
              </a:ext>
            </a:extLst>
          </p:cNvPr>
          <p:cNvSpPr/>
          <p:nvPr/>
        </p:nvSpPr>
        <p:spPr>
          <a:xfrm>
            <a:off x="2716614" y="4750834"/>
            <a:ext cx="89081" cy="874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7C7F30F-F429-4CBC-8AF8-34584CFA73B1}"/>
              </a:ext>
            </a:extLst>
          </p:cNvPr>
          <p:cNvCxnSpPr>
            <a:cxnSpLocks/>
          </p:cNvCxnSpPr>
          <p:nvPr/>
        </p:nvCxnSpPr>
        <p:spPr>
          <a:xfrm>
            <a:off x="3079939" y="4794570"/>
            <a:ext cx="2157961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CDD4947B-048A-4E67-868A-2336B3FA3BC0}"/>
              </a:ext>
            </a:extLst>
          </p:cNvPr>
          <p:cNvSpPr/>
          <p:nvPr/>
        </p:nvSpPr>
        <p:spPr>
          <a:xfrm>
            <a:off x="5590390" y="4759347"/>
            <a:ext cx="89081" cy="874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08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a 2">
                <a:extLst>
                  <a:ext uri="{FF2B5EF4-FFF2-40B4-BE49-F238E27FC236}">
                    <a16:creationId xmlns:a16="http://schemas.microsoft.com/office/drawing/2014/main" id="{5ED3E847-11CD-4169-9BD5-DB236BA70C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0186997"/>
                  </p:ext>
                </p:extLst>
              </p:nvPr>
            </p:nvGraphicFramePr>
            <p:xfrm>
              <a:off x="2016719" y="1246158"/>
              <a:ext cx="5665950" cy="180953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29550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95619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83046" marR="83046" marT="41523" marB="4152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12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83046" marR="83046" marT="41523" marB="41523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14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35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10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3,5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42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12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3,5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36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83046" marR="83046" marT="41523" marB="4152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rgbClr val="FF0000"/>
                              </a:solidFill>
                            </a:rPr>
                            <a:t>-12</a:t>
                          </a:r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rgbClr val="FF0000"/>
                              </a:solidFill>
                            </a:rPr>
                            <a:t>-4</a:t>
                          </a:r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a 2">
                <a:extLst>
                  <a:ext uri="{FF2B5EF4-FFF2-40B4-BE49-F238E27FC236}">
                    <a16:creationId xmlns:a16="http://schemas.microsoft.com/office/drawing/2014/main" id="{5ED3E847-11CD-4169-9BD5-DB236BA70C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0186997"/>
                  </p:ext>
                </p:extLst>
              </p:nvPr>
            </p:nvGraphicFramePr>
            <p:xfrm>
              <a:off x="2016719" y="1246158"/>
              <a:ext cx="5665950" cy="180953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29550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95619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3046" marR="83046" marT="41523" marB="4152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23" t="-4082" r="-201613" b="-5122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12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3046" marR="83046" marT="41523" marB="41523" anchor="ctr">
                        <a:blipFill>
                          <a:blip r:embed="rId3"/>
                          <a:stretch>
                            <a:fillRect l="-804854" t="-1942" r="-3883" b="-191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144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971" t="-94444" r="-807767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100000" t="-94444" r="-700000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42" t="-94444" r="-606796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99038" t="-94444" r="-500962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402913" t="-94444" r="-405825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498077" t="-94444" r="-301923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603883" t="-94444" r="-204854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697115" t="-94444" r="-102885" b="-36481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100000" t="-214286" r="-700000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35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10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3,5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100000" t="-314286" r="-700000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42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12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3,5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100000" t="-422917" r="-7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36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971" t="-512245" r="-807767" b="-408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3046" marR="83046" marT="41523" marB="4152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242" t="-512245" r="-301932" b="-4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rgbClr val="FF0000"/>
                              </a:solidFill>
                            </a:rPr>
                            <a:t>-12</a:t>
                          </a:r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rgbClr val="FF0000"/>
                              </a:solidFill>
                            </a:rPr>
                            <a:t>-4</a:t>
                          </a:r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degeneradas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BFB80-4D6D-4041-9F95-E56643EB179C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0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F563F3-AB3C-49CA-AE36-36977D2294B0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1</a:t>
            </a:r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188961D-BF1B-4757-85AD-56E1807D6627}"/>
              </a:ext>
            </a:extLst>
          </p:cNvPr>
          <p:cNvSpPr/>
          <p:nvPr/>
        </p:nvSpPr>
        <p:spPr>
          <a:xfrm>
            <a:off x="2649195" y="1881822"/>
            <a:ext cx="5033473" cy="274768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05233F-B17D-4735-AFA7-E3DAC57D726D}"/>
              </a:ext>
            </a:extLst>
          </p:cNvPr>
          <p:cNvSpPr/>
          <p:nvPr/>
        </p:nvSpPr>
        <p:spPr>
          <a:xfrm>
            <a:off x="3924596" y="1521151"/>
            <a:ext cx="579038" cy="153454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a 2">
                <a:extLst>
                  <a:ext uri="{FF2B5EF4-FFF2-40B4-BE49-F238E27FC236}">
                    <a16:creationId xmlns:a16="http://schemas.microsoft.com/office/drawing/2014/main" id="{66692149-BA6F-4B69-8FC4-BF3AF100AC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59890"/>
                  </p:ext>
                </p:extLst>
              </p:nvPr>
            </p:nvGraphicFramePr>
            <p:xfrm>
              <a:off x="2016718" y="3166060"/>
              <a:ext cx="5665950" cy="180953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29550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95619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83046" marR="83046" marT="41523" marB="4152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12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83046" marR="83046" marT="41523" marB="41523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14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sz="1100" b="1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3,5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0,4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0,1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1,2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-1,2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4,5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5,4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-0,9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83046" marR="83046" marT="41523" marB="4152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rgbClr val="FF0000"/>
                              </a:solidFill>
                            </a:rPr>
                            <a:t>0,8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rgbClr val="FF0000"/>
                              </a:solidFill>
                            </a:rPr>
                            <a:t>1,2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a 2">
                <a:extLst>
                  <a:ext uri="{FF2B5EF4-FFF2-40B4-BE49-F238E27FC236}">
                    <a16:creationId xmlns:a16="http://schemas.microsoft.com/office/drawing/2014/main" id="{66692149-BA6F-4B69-8FC4-BF3AF100AC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59890"/>
                  </p:ext>
                </p:extLst>
              </p:nvPr>
            </p:nvGraphicFramePr>
            <p:xfrm>
              <a:off x="2016718" y="3166060"/>
              <a:ext cx="5665950" cy="180953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29550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95619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3046" marR="83046" marT="41523" marB="4152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23" t="-4082" r="-201613" b="-5122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12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3046" marR="83046" marT="41523" marB="41523" anchor="ctr">
                        <a:blipFill>
                          <a:blip r:embed="rId4"/>
                          <a:stretch>
                            <a:fillRect l="-804854" t="-1942" r="-3883" b="-191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144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4"/>
                          <a:stretch>
                            <a:fillRect l="-971" t="-94444" r="-807767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4"/>
                          <a:stretch>
                            <a:fillRect l="-100000" t="-94444" r="-700000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942" t="-94444" r="-606796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99038" t="-94444" r="-500962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4"/>
                          <a:stretch>
                            <a:fillRect l="-402913" t="-94444" r="-405825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4"/>
                          <a:stretch>
                            <a:fillRect l="-498077" t="-94444" r="-301923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4"/>
                          <a:stretch>
                            <a:fillRect l="-603883" t="-94444" r="-204854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4"/>
                          <a:stretch>
                            <a:fillRect l="-697115" t="-94444" r="-102885" b="-36481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sz="1100" b="1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4"/>
                          <a:stretch>
                            <a:fillRect l="-100000" t="-214286" r="-700000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3,5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0,4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0,1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4"/>
                          <a:stretch>
                            <a:fillRect l="-100000" t="-314286" r="-700000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1,2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-1,2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4"/>
                          <a:stretch>
                            <a:fillRect l="-100000" t="-422917" r="-7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4,5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5,4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-0,9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/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3046" marR="83046" marT="41523" marB="4152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242" t="-512245" r="-301932" b="-4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rgbClr val="FF0000"/>
                              </a:solidFill>
                            </a:rPr>
                            <a:t>0,8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rgbClr val="FF0000"/>
                              </a:solidFill>
                            </a:rPr>
                            <a:t>1,2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6972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degeneradas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y valor del </a:t>
                </a:r>
                <a:r>
                  <a:rPr lang="en-US" dirty="0" err="1">
                    <a:solidFill>
                      <a:srgbClr val="FF0000"/>
                    </a:solidFill>
                  </a:rPr>
                  <a:t>funcional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blipFill>
                <a:blip r:embed="rId3"/>
                <a:stretch>
                  <a:fillRect l="-512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2C52EA91-D231-4831-8FB5-A5F419B803A5}"/>
              </a:ext>
            </a:extLst>
          </p:cNvPr>
          <p:cNvSpPr txBox="1"/>
          <p:nvPr/>
        </p:nvSpPr>
        <p:spPr>
          <a:xfrm>
            <a:off x="1563790" y="421475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 el </a:t>
            </a:r>
            <a:r>
              <a:rPr lang="es-AR" dirty="0">
                <a:solidFill>
                  <a:srgbClr val="FF0000"/>
                </a:solidFill>
              </a:rPr>
              <a:t>óptimo.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/>
              <p:nvPr/>
            </p:nvSpPr>
            <p:spPr>
              <a:xfrm>
                <a:off x="1563790" y="4612433"/>
                <a:ext cx="41755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s-AR" dirty="0">
                    <a:solidFill>
                      <a:srgbClr val="FF0000"/>
                    </a:solidFill>
                  </a:rPr>
                  <a:t>es básica y tiene valor 0, solución degenerada.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612433"/>
                <a:ext cx="4175567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E3F373BF-0934-4E85-828F-78AD0C8B8E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6352156"/>
                  </p:ext>
                </p:extLst>
              </p:nvPr>
            </p:nvGraphicFramePr>
            <p:xfrm>
              <a:off x="1608045" y="1531963"/>
              <a:ext cx="6253254" cy="1997103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4806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4806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4806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4806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4806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4806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4806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4806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4806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6261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87479" marR="87479" marT="43739" marB="4373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12</a:t>
                          </a:r>
                          <a:endParaRPr lang="en-US" sz="1200" dirty="0"/>
                        </a:p>
                      </a:txBody>
                      <a:tcPr marL="77336" marR="77336" marT="38669" marB="38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87479" marR="87479" marT="43739" marB="43739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57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336" marR="77336" marT="38669" marB="38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336" marR="77336" marT="38669" marB="38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6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3,5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0,4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0,1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6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1,2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-1,2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6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4,5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5,4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-0,9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62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𝟒𝟐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479" marR="87479" marT="43739" marB="4373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0,8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1,2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E3F373BF-0934-4E85-828F-78AD0C8B8E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6352156"/>
                  </p:ext>
                </p:extLst>
              </p:nvPr>
            </p:nvGraphicFramePr>
            <p:xfrm>
              <a:off x="1608045" y="1531963"/>
              <a:ext cx="6253254" cy="1997103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4806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4806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4806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4806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4806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4806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4806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4806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4806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6261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7479" marR="87479" marT="43739" marB="4373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92" t="-3704" r="-201462" b="-5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12</a:t>
                          </a:r>
                          <a:endParaRPr lang="en-US" sz="1200" dirty="0"/>
                        </a:p>
                      </a:txBody>
                      <a:tcPr marL="77336" marR="77336" marT="38669" marB="38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7479" marR="87479" marT="43739" marB="43739" anchor="ctr">
                        <a:blipFill>
                          <a:blip r:embed="rId5"/>
                          <a:stretch>
                            <a:fillRect l="-801754" t="-1754" r="-3509" b="-1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579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336" marR="77336" marT="38669" marB="38669">
                        <a:blipFill>
                          <a:blip r:embed="rId5"/>
                          <a:stretch>
                            <a:fillRect l="-877" t="-93333" r="-804386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336" marR="77336" marT="38669" marB="38669">
                        <a:blipFill>
                          <a:blip r:embed="rId5"/>
                          <a:stretch>
                            <a:fillRect l="-100877" t="-93333" r="-704386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336" marR="77336" marT="38669" marB="38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00877" t="-93333" r="-604386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336" marR="77336" marT="38669" marB="38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300877" t="-93333" r="-504386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336" marR="77336" marT="38669" marB="38669">
                        <a:blipFill>
                          <a:blip r:embed="rId5"/>
                          <a:stretch>
                            <a:fillRect l="-397391" t="-93333" r="-400000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336" marR="77336" marT="38669" marB="38669">
                        <a:blipFill>
                          <a:blip r:embed="rId5"/>
                          <a:stretch>
                            <a:fillRect l="-501754" t="-93333" r="-30350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336" marR="77336" marT="38669" marB="38669">
                        <a:blipFill>
                          <a:blip r:embed="rId5"/>
                          <a:stretch>
                            <a:fillRect l="-601754" t="-93333" r="-20350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336" marR="77336" marT="38669" marB="38669">
                        <a:blipFill>
                          <a:blip r:embed="rId5"/>
                          <a:stretch>
                            <a:fillRect l="-701754" t="-93333" r="-103509" b="-36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6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336" marR="77336" marT="38669" marB="38669">
                        <a:blipFill>
                          <a:blip r:embed="rId5"/>
                          <a:stretch>
                            <a:fillRect l="-100877" t="-218868" r="-704386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3,5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0,4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0,1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6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336" marR="77336" marT="38669" marB="38669">
                        <a:blipFill>
                          <a:blip r:embed="rId5"/>
                          <a:stretch>
                            <a:fillRect l="-100877" t="-312963" r="-704386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1,2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-1,2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6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336" marR="77336" marT="38669" marB="38669">
                        <a:blipFill>
                          <a:blip r:embed="rId5"/>
                          <a:stretch>
                            <a:fillRect l="-100877" t="-420755" r="-704386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4,5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5,4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-0,9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626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336" marR="77336" marT="38669" marB="38669">
                        <a:blipFill>
                          <a:blip r:embed="rId5"/>
                          <a:stretch>
                            <a:fillRect l="-877" t="-511111" r="-804386" b="-370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7479" marR="87479" marT="43739" marB="43739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50439" t="-511111" r="-302193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0,8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1,2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77336" marR="77336" marT="38669" marB="38669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3100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n 38">
            <a:extLst>
              <a:ext uri="{FF2B5EF4-FFF2-40B4-BE49-F238E27FC236}">
                <a16:creationId xmlns:a16="http://schemas.microsoft.com/office/drawing/2014/main" id="{6DCE0A15-90DB-476A-948E-329F17BC4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68193"/>
            <a:ext cx="3702273" cy="3775307"/>
          </a:xfrm>
          <a:prstGeom prst="rect">
            <a:avLst/>
          </a:prstGeom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degeneradas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6605E7-35E2-4569-81B7-41B865A89DA4}"/>
                  </a:ext>
                </a:extLst>
              </p:cNvPr>
              <p:cNvSpPr txBox="1"/>
              <p:nvPr/>
            </p:nvSpPr>
            <p:spPr>
              <a:xfrm>
                <a:off x="3807023" y="4835723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6605E7-35E2-4569-81B7-41B865A89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023" y="4835723"/>
                <a:ext cx="44537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335533C-7411-41AC-A9DE-6092A7F31885}"/>
                  </a:ext>
                </a:extLst>
              </p:cNvPr>
              <p:cNvSpPr/>
              <p:nvPr/>
            </p:nvSpPr>
            <p:spPr>
              <a:xfrm>
                <a:off x="119068" y="1531766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335533C-7411-41AC-A9DE-6092A7F31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68" y="1531766"/>
                <a:ext cx="4453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780E894-9C62-42A4-B0EC-9C6A6F44E2F0}"/>
                  </a:ext>
                </a:extLst>
              </p:cNvPr>
              <p:cNvSpPr/>
              <p:nvPr/>
            </p:nvSpPr>
            <p:spPr>
              <a:xfrm rot="4602120">
                <a:off x="3253208" y="3683055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780E894-9C62-42A4-B0EC-9C6A6F44E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602120">
                <a:off x="3253208" y="3683055"/>
                <a:ext cx="43415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EBF2A05-EA30-478F-B75D-3AA6FF8BA9C0}"/>
                  </a:ext>
                </a:extLst>
              </p:cNvPr>
              <p:cNvSpPr/>
              <p:nvPr/>
            </p:nvSpPr>
            <p:spPr>
              <a:xfrm rot="2757722">
                <a:off x="1740635" y="2872011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EBF2A05-EA30-478F-B75D-3AA6FF8BA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57722">
                <a:off x="1740635" y="2872011"/>
                <a:ext cx="43415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8453280-EA55-4F32-BEF5-E44B32ACDA32}"/>
                  </a:ext>
                </a:extLst>
              </p:cNvPr>
              <p:cNvSpPr txBox="1"/>
              <p:nvPr/>
            </p:nvSpPr>
            <p:spPr>
              <a:xfrm>
                <a:off x="1816962" y="4540929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8453280-EA55-4F32-BEF5-E44B32ACD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962" y="4540929"/>
                <a:ext cx="5688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2BD302-FA6B-4126-B91D-687662A1A096}"/>
                  </a:ext>
                </a:extLst>
              </p:cNvPr>
              <p:cNvSpPr txBox="1"/>
              <p:nvPr/>
            </p:nvSpPr>
            <p:spPr>
              <a:xfrm>
                <a:off x="530182" y="2706166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2BD302-FA6B-4126-B91D-687662A1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82" y="2706166"/>
                <a:ext cx="5688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18568ED-3F5A-4E10-A5A5-D3B08031E705}"/>
                  </a:ext>
                </a:extLst>
              </p:cNvPr>
              <p:cNvSpPr/>
              <p:nvPr/>
            </p:nvSpPr>
            <p:spPr>
              <a:xfrm rot="4136953">
                <a:off x="3045393" y="4347636"/>
                <a:ext cx="43415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18568ED-3F5A-4E10-A5A5-D3B08031E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136953">
                <a:off x="3045393" y="4347636"/>
                <a:ext cx="43415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102BB1D-2F6C-4444-912E-B32C90322A1A}"/>
              </a:ext>
            </a:extLst>
          </p:cNvPr>
          <p:cNvCxnSpPr/>
          <p:nvPr/>
        </p:nvCxnSpPr>
        <p:spPr>
          <a:xfrm flipH="1" flipV="1">
            <a:off x="2764015" y="1477280"/>
            <a:ext cx="741186" cy="3358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CDD4947B-048A-4E67-868A-2336B3FA3BC0}"/>
              </a:ext>
            </a:extLst>
          </p:cNvPr>
          <p:cNvSpPr/>
          <p:nvPr/>
        </p:nvSpPr>
        <p:spPr>
          <a:xfrm>
            <a:off x="3453969" y="4784869"/>
            <a:ext cx="89081" cy="874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A57539C-257A-4F92-B3B5-46611C6F7F0B}"/>
              </a:ext>
            </a:extLst>
          </p:cNvPr>
          <p:cNvSpPr/>
          <p:nvPr/>
        </p:nvSpPr>
        <p:spPr>
          <a:xfrm>
            <a:off x="3336792" y="4667889"/>
            <a:ext cx="377303" cy="327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7159973-0840-41E2-B4C5-5794217BC6B5}"/>
              </a:ext>
            </a:extLst>
          </p:cNvPr>
          <p:cNvCxnSpPr/>
          <p:nvPr/>
        </p:nvCxnSpPr>
        <p:spPr>
          <a:xfrm>
            <a:off x="7034257" y="1635089"/>
            <a:ext cx="825500" cy="3032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56EA7D1-2689-4938-83A7-0CF0D7D9569D}"/>
              </a:ext>
            </a:extLst>
          </p:cNvPr>
          <p:cNvCxnSpPr>
            <a:cxnSpLocks/>
          </p:cNvCxnSpPr>
          <p:nvPr/>
        </p:nvCxnSpPr>
        <p:spPr>
          <a:xfrm>
            <a:off x="5398460" y="1839543"/>
            <a:ext cx="2982136" cy="282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1B7684A-B62E-4313-BA19-56EF76CA90F8}"/>
              </a:ext>
            </a:extLst>
          </p:cNvPr>
          <p:cNvCxnSpPr>
            <a:cxnSpLocks/>
          </p:cNvCxnSpPr>
          <p:nvPr/>
        </p:nvCxnSpPr>
        <p:spPr>
          <a:xfrm>
            <a:off x="5291214" y="2869794"/>
            <a:ext cx="3300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FAAD01C-50B8-4133-84B4-D5EC765D0E12}"/>
              </a:ext>
            </a:extLst>
          </p:cNvPr>
          <p:cNvSpPr/>
          <p:nvPr/>
        </p:nvSpPr>
        <p:spPr>
          <a:xfrm>
            <a:off x="5313800" y="1635088"/>
            <a:ext cx="3300018" cy="303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158C39F-E662-419D-B0DA-BA0AA6369ECA}"/>
              </a:ext>
            </a:extLst>
          </p:cNvPr>
          <p:cNvSpPr/>
          <p:nvPr/>
        </p:nvSpPr>
        <p:spPr>
          <a:xfrm>
            <a:off x="6424337" y="2816317"/>
            <a:ext cx="89081" cy="874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BE64A63-B7D8-47E3-B75D-BEE6F3C72256}"/>
              </a:ext>
            </a:extLst>
          </p:cNvPr>
          <p:cNvSpPr/>
          <p:nvPr/>
        </p:nvSpPr>
        <p:spPr>
          <a:xfrm>
            <a:off x="7345226" y="2829017"/>
            <a:ext cx="89081" cy="874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288CB2D6-E930-4338-9817-8A3C626C53C8}"/>
              </a:ext>
            </a:extLst>
          </p:cNvPr>
          <p:cNvSpPr/>
          <p:nvPr/>
        </p:nvSpPr>
        <p:spPr>
          <a:xfrm>
            <a:off x="7632269" y="3950846"/>
            <a:ext cx="89081" cy="874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DD16EDA7-7F5B-48AD-ADD3-8132180FB3E2}"/>
                  </a:ext>
                </a:extLst>
              </p:cNvPr>
              <p:cNvSpPr/>
              <p:nvPr/>
            </p:nvSpPr>
            <p:spPr>
              <a:xfrm rot="2601669">
                <a:off x="6476811" y="3196653"/>
                <a:ext cx="43415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DD16EDA7-7F5B-48AD-ADD3-8132180FB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01669">
                <a:off x="6476811" y="3196653"/>
                <a:ext cx="43415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89EF69E1-A191-4D34-B0E9-6B829FB1FEF4}"/>
                  </a:ext>
                </a:extLst>
              </p:cNvPr>
              <p:cNvSpPr/>
              <p:nvPr/>
            </p:nvSpPr>
            <p:spPr>
              <a:xfrm rot="4602120">
                <a:off x="7468760" y="3099827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89EF69E1-A191-4D34-B0E9-6B829FB1F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602120">
                <a:off x="7468760" y="3099827"/>
                <a:ext cx="43415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A14175C5-0DF5-4221-85EA-9A27C4F4E5C5}"/>
                  </a:ext>
                </a:extLst>
              </p:cNvPr>
              <p:cNvSpPr txBox="1"/>
              <p:nvPr/>
            </p:nvSpPr>
            <p:spPr>
              <a:xfrm>
                <a:off x="6724076" y="2562016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A14175C5-0DF5-4221-85EA-9A27C4F4E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076" y="2562016"/>
                <a:ext cx="56880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D44A11D-E7B8-4CA4-B839-7E1D8708E685}"/>
              </a:ext>
            </a:extLst>
          </p:cNvPr>
          <p:cNvCxnSpPr>
            <a:endCxn id="26" idx="1"/>
          </p:cNvCxnSpPr>
          <p:nvPr/>
        </p:nvCxnSpPr>
        <p:spPr>
          <a:xfrm flipV="1">
            <a:off x="3714095" y="3151488"/>
            <a:ext cx="1599705" cy="1516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CD0BE90-901F-4B2B-8770-734A07E4137A}"/>
              </a:ext>
            </a:extLst>
          </p:cNvPr>
          <p:cNvSpPr txBox="1"/>
          <p:nvPr/>
        </p:nvSpPr>
        <p:spPr>
          <a:xfrm>
            <a:off x="5209811" y="1254833"/>
            <a:ext cx="259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Como lo ve la computadora: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9F9839F-3E4B-4D6C-9B56-75D09F7039E5}"/>
              </a:ext>
            </a:extLst>
          </p:cNvPr>
          <p:cNvCxnSpPr/>
          <p:nvPr/>
        </p:nvCxnSpPr>
        <p:spPr>
          <a:xfrm flipH="1" flipV="1">
            <a:off x="6889528" y="3151488"/>
            <a:ext cx="455698" cy="43880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4186380-2256-48FA-A2D7-F4A8140E793C}"/>
              </a:ext>
            </a:extLst>
          </p:cNvPr>
          <p:cNvCxnSpPr>
            <a:cxnSpLocks/>
          </p:cNvCxnSpPr>
          <p:nvPr/>
        </p:nvCxnSpPr>
        <p:spPr>
          <a:xfrm>
            <a:off x="6846596" y="2979704"/>
            <a:ext cx="431165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09ADCBF9-D2B4-411B-9B4F-56A0A8B41B8F}"/>
              </a:ext>
            </a:extLst>
          </p:cNvPr>
          <p:cNvCxnSpPr>
            <a:cxnSpLocks/>
          </p:cNvCxnSpPr>
          <p:nvPr/>
        </p:nvCxnSpPr>
        <p:spPr>
          <a:xfrm>
            <a:off x="7345226" y="3089613"/>
            <a:ext cx="115142" cy="41075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99C854E-0E00-419E-832A-3EFA1F46BDFA}"/>
              </a:ext>
            </a:extLst>
          </p:cNvPr>
          <p:cNvSpPr txBox="1"/>
          <p:nvPr/>
        </p:nvSpPr>
        <p:spPr>
          <a:xfrm>
            <a:off x="5313800" y="4727417"/>
            <a:ext cx="3674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bg2"/>
                </a:solidFill>
              </a:rPr>
              <a:t>Hay riesgo de ciclo, ¿Cómo lo evitamos?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74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D710C81-9BFA-458D-B616-0B121F835948}"/>
              </a:ext>
            </a:extLst>
          </p:cNvPr>
          <p:cNvSpPr/>
          <p:nvPr/>
        </p:nvSpPr>
        <p:spPr>
          <a:xfrm>
            <a:off x="3405505" y="2122166"/>
            <a:ext cx="603847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A95D3B-9E09-41BD-91C2-CAC3E5AFC176}"/>
              </a:ext>
            </a:extLst>
          </p:cNvPr>
          <p:cNvSpPr txBox="1"/>
          <p:nvPr/>
        </p:nvSpPr>
        <p:spPr>
          <a:xfrm>
            <a:off x="2992668" y="1836744"/>
            <a:ext cx="151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Modelo</a:t>
            </a:r>
            <a:r>
              <a:rPr lang="en-US" sz="1200" b="1" dirty="0"/>
              <a:t> </a:t>
            </a:r>
            <a:r>
              <a:rPr lang="en-US" sz="1200" b="1" dirty="0" err="1"/>
              <a:t>Extendido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3E380CF-407E-403A-861B-84AF5D0AF9A5}"/>
                  </a:ext>
                </a:extLst>
              </p:cNvPr>
              <p:cNvSpPr txBox="1"/>
              <p:nvPr/>
            </p:nvSpPr>
            <p:spPr>
              <a:xfrm>
                <a:off x="126277" y="1394032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3E380CF-407E-403A-861B-84AF5D0AF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7" y="1394032"/>
                <a:ext cx="3028245" cy="2154436"/>
              </a:xfrm>
              <a:prstGeom prst="rect">
                <a:avLst/>
              </a:prstGeom>
              <a:blipFill>
                <a:blip r:embed="rId3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5904468-F74C-423D-B648-05AA07D9B561}"/>
                  </a:ext>
                </a:extLst>
              </p:cNvPr>
              <p:cNvSpPr txBox="1"/>
              <p:nvPr/>
            </p:nvSpPr>
            <p:spPr>
              <a:xfrm>
                <a:off x="4769981" y="1394032"/>
                <a:ext cx="333997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5904468-F74C-423D-B648-05AA07D9B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981" y="1394032"/>
                <a:ext cx="3339978" cy="615553"/>
              </a:xfrm>
              <a:prstGeom prst="rect">
                <a:avLst/>
              </a:prstGeom>
              <a:blipFill>
                <a:blip r:embed="rId4"/>
                <a:stretch>
                  <a:fillRect l="-3467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25DD2E35-86B8-416E-9CD7-8A7223D0FF2C}"/>
                  </a:ext>
                </a:extLst>
              </p:cNvPr>
              <p:cNvSpPr/>
              <p:nvPr/>
            </p:nvSpPr>
            <p:spPr>
              <a:xfrm>
                <a:off x="5023812" y="1985151"/>
                <a:ext cx="2040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800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25DD2E35-86B8-416E-9CD7-8A7223D0F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812" y="1985151"/>
                <a:ext cx="204075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8516F74-FC5A-48D1-B4EE-BB0664D3678D}"/>
                  </a:ext>
                </a:extLst>
              </p:cNvPr>
              <p:cNvSpPr/>
              <p:nvPr/>
            </p:nvSpPr>
            <p:spPr>
              <a:xfrm>
                <a:off x="5027726" y="2317805"/>
                <a:ext cx="2040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800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800" b="1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8516F74-FC5A-48D1-B4EE-BB0664D36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726" y="2317805"/>
                <a:ext cx="2040750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FA045925-873A-4ECC-88CD-5EE706407DEE}"/>
                  </a:ext>
                </a:extLst>
              </p:cNvPr>
              <p:cNvSpPr/>
              <p:nvPr/>
            </p:nvSpPr>
            <p:spPr>
              <a:xfrm>
                <a:off x="5011154" y="2652173"/>
                <a:ext cx="21080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sz="1800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800" b="1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FA045925-873A-4ECC-88CD-5EE706407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154" y="2652173"/>
                <a:ext cx="2108077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1EE4067F-3C7C-4195-9447-7F138B6DD1D5}"/>
                  </a:ext>
                </a:extLst>
              </p:cNvPr>
              <p:cNvSpPr/>
              <p:nvPr/>
            </p:nvSpPr>
            <p:spPr>
              <a:xfrm>
                <a:off x="7678640" y="3276793"/>
                <a:ext cx="1316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8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8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1EE4067F-3C7C-4195-9447-7F138B6DD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640" y="3276793"/>
                <a:ext cx="1316258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38900BD-FB9E-4613-8370-79089096D4A1}"/>
                  </a:ext>
                </a:extLst>
              </p:cNvPr>
              <p:cNvSpPr/>
              <p:nvPr/>
            </p:nvSpPr>
            <p:spPr>
              <a:xfrm>
                <a:off x="6889396" y="1979406"/>
                <a:ext cx="6927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38900BD-FB9E-4613-8370-79089096D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96" y="1979406"/>
                <a:ext cx="692754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F309B990-4D3A-450F-A3D7-A6DA17667B48}"/>
                  </a:ext>
                </a:extLst>
              </p:cNvPr>
              <p:cNvSpPr/>
              <p:nvPr/>
            </p:nvSpPr>
            <p:spPr>
              <a:xfrm>
                <a:off x="8336770" y="1979620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F309B990-4D3A-450F-A3D7-A6DA17667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770" y="1979620"/>
                <a:ext cx="76174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1A406840-6908-40FF-ADCA-ABD5BD3217A1}"/>
                  </a:ext>
                </a:extLst>
              </p:cNvPr>
              <p:cNvSpPr/>
              <p:nvPr/>
            </p:nvSpPr>
            <p:spPr>
              <a:xfrm>
                <a:off x="7376511" y="2315790"/>
                <a:ext cx="6927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1A406840-6908-40FF-ADCA-ABD5BD321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11" y="2315790"/>
                <a:ext cx="69275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F1469510-71D3-4055-9CD2-3D167A59811F}"/>
                  </a:ext>
                </a:extLst>
              </p:cNvPr>
              <p:cNvSpPr/>
              <p:nvPr/>
            </p:nvSpPr>
            <p:spPr>
              <a:xfrm>
                <a:off x="7856640" y="2650158"/>
                <a:ext cx="6927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F1469510-71D3-4055-9CD2-3D167A598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640" y="2650158"/>
                <a:ext cx="692754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5D934AA5-D981-4102-9CBF-26BB211A7FC3}"/>
                  </a:ext>
                </a:extLst>
              </p:cNvPr>
              <p:cNvSpPr/>
              <p:nvPr/>
            </p:nvSpPr>
            <p:spPr>
              <a:xfrm>
                <a:off x="8336770" y="2317805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5D934AA5-D981-4102-9CBF-26BB211A7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770" y="2317805"/>
                <a:ext cx="76174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B28F79B4-2E13-4749-9EAA-536CDB538E58}"/>
                  </a:ext>
                </a:extLst>
              </p:cNvPr>
              <p:cNvSpPr/>
              <p:nvPr/>
            </p:nvSpPr>
            <p:spPr>
              <a:xfrm>
                <a:off x="8336769" y="2652173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B28F79B4-2E13-4749-9EAA-536CDB538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769" y="2652173"/>
                <a:ext cx="76174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03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2">
                <a:extLst>
                  <a:ext uri="{FF2B5EF4-FFF2-40B4-BE49-F238E27FC236}">
                    <a16:creationId xmlns:a16="http://schemas.microsoft.com/office/drawing/2014/main" id="{03C2D321-9C74-4D01-B742-C8986445CE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526101"/>
                  </p:ext>
                </p:extLst>
              </p:nvPr>
            </p:nvGraphicFramePr>
            <p:xfrm>
              <a:off x="1563790" y="1575537"/>
              <a:ext cx="6238611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3179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35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3,5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42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6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3,5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36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9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9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-12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-4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2">
                <a:extLst>
                  <a:ext uri="{FF2B5EF4-FFF2-40B4-BE49-F238E27FC236}">
                    <a16:creationId xmlns:a16="http://schemas.microsoft.com/office/drawing/2014/main" id="{03C2D321-9C74-4D01-B742-C8986445CE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526101"/>
                  </p:ext>
                </p:extLst>
              </p:nvPr>
            </p:nvGraphicFramePr>
            <p:xfrm>
              <a:off x="1563790" y="1575537"/>
              <a:ext cx="6238611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3179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93" t="-3704" r="-201760" b="-5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 anchor="ctr">
                        <a:blipFill>
                          <a:blip r:embed="rId3"/>
                          <a:stretch>
                            <a:fillRect l="-799123" t="-1754" r="-4386" b="-1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877" t="-93333" r="-80263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93333" r="-70263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2655" t="-93333" r="-608850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93333" r="-50350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400000" t="-93333" r="-40350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500000" t="-93333" r="-30350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605310" t="-93333" r="-206195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699123" t="-93333" r="-104386" b="-36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218868" r="-702632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35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3,5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312963" r="-702632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42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6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3,5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420755" r="-702632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36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9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9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877" t="-511111" r="-802632" b="-370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661" t="-511111" r="-303084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-12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-4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degeneradas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276AEEA-6B3C-4D8E-BE5C-F0977DA56846}"/>
              </a:ext>
            </a:extLst>
          </p:cNvPr>
          <p:cNvSpPr/>
          <p:nvPr/>
        </p:nvSpPr>
        <p:spPr>
          <a:xfrm>
            <a:off x="3642584" y="1903189"/>
            <a:ext cx="655950" cy="166477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F01A6EC-D517-45D9-8A81-73D9C2FC481E}"/>
                  </a:ext>
                </a:extLst>
              </p:cNvPr>
              <p:cNvSpPr txBox="1"/>
              <p:nvPr/>
            </p:nvSpPr>
            <p:spPr>
              <a:xfrm>
                <a:off x="1501363" y="1210659"/>
                <a:ext cx="4606646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Volvemos</a:t>
                </a:r>
                <a:r>
                  <a:rPr lang="en-US" dirty="0">
                    <a:solidFill>
                      <a:srgbClr val="FF0000"/>
                    </a:solidFill>
                  </a:rPr>
                  <a:t> al punto </a:t>
                </a:r>
                <a:r>
                  <a:rPr lang="en-US" dirty="0" err="1">
                    <a:solidFill>
                      <a:srgbClr val="FF0000"/>
                    </a:solidFill>
                  </a:rPr>
                  <a:t>donde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teníamos</a:t>
                </a:r>
                <a:r>
                  <a:rPr lang="en-US" dirty="0">
                    <a:solidFill>
                      <a:srgbClr val="FF0000"/>
                    </a:solidFill>
                  </a:rPr>
                  <a:t>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iguales: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F01A6EC-D517-45D9-8A81-73D9C2FC4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363" y="1210659"/>
                <a:ext cx="4606646" cy="325089"/>
              </a:xfrm>
              <a:prstGeom prst="rect">
                <a:avLst/>
              </a:prstGeom>
              <a:blipFill>
                <a:blip r:embed="rId4"/>
                <a:stretch>
                  <a:fillRect l="-397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 12">
            <a:extLst>
              <a:ext uri="{FF2B5EF4-FFF2-40B4-BE49-F238E27FC236}">
                <a16:creationId xmlns:a16="http://schemas.microsoft.com/office/drawing/2014/main" id="{DB0A2042-78CB-4DC0-B208-83A06BC5C3DF}"/>
              </a:ext>
            </a:extLst>
          </p:cNvPr>
          <p:cNvSpPr/>
          <p:nvPr/>
        </p:nvSpPr>
        <p:spPr>
          <a:xfrm>
            <a:off x="2275211" y="2268067"/>
            <a:ext cx="5527189" cy="652933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00C66CD-54FB-4C70-B9BF-408F39936AB7}"/>
              </a:ext>
            </a:extLst>
          </p:cNvPr>
          <p:cNvSpPr txBox="1"/>
          <p:nvPr/>
        </p:nvSpPr>
        <p:spPr>
          <a:xfrm>
            <a:off x="1163385" y="3767971"/>
            <a:ext cx="77508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C</a:t>
            </a:r>
            <a:r>
              <a:rPr lang="en-US" dirty="0" err="1">
                <a:solidFill>
                  <a:srgbClr val="FF0000"/>
                </a:solidFill>
              </a:rPr>
              <a:t>omputacionalmente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aplicamos</a:t>
            </a:r>
            <a:r>
              <a:rPr lang="en-US" dirty="0">
                <a:solidFill>
                  <a:srgbClr val="FF0000"/>
                </a:solidFill>
              </a:rPr>
              <a:t> un </a:t>
            </a:r>
            <a:r>
              <a:rPr lang="en-US" dirty="0" err="1">
                <a:solidFill>
                  <a:srgbClr val="FF0000"/>
                </a:solidFill>
              </a:rPr>
              <a:t>algoritmo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heurístico</a:t>
            </a:r>
            <a:r>
              <a:rPr lang="en-US" dirty="0">
                <a:solidFill>
                  <a:srgbClr val="FF0000"/>
                </a:solidFill>
              </a:rPr>
              <a:t> para </a:t>
            </a:r>
            <a:r>
              <a:rPr lang="en-US" dirty="0" err="1">
                <a:solidFill>
                  <a:srgbClr val="FF0000"/>
                </a:solidFill>
              </a:rPr>
              <a:t>evitar</a:t>
            </a:r>
            <a:r>
              <a:rPr lang="en-US" dirty="0">
                <a:solidFill>
                  <a:srgbClr val="FF0000"/>
                </a:solidFill>
              </a:rPr>
              <a:t> el </a:t>
            </a:r>
            <a:r>
              <a:rPr lang="en-US" dirty="0" err="1">
                <a:solidFill>
                  <a:srgbClr val="FF0000"/>
                </a:solidFill>
              </a:rPr>
              <a:t>ciclo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Aislamos</a:t>
            </a:r>
            <a:r>
              <a:rPr lang="en-US" dirty="0">
                <a:solidFill>
                  <a:srgbClr val="FF0000"/>
                </a:solidFill>
              </a:rPr>
              <a:t> las </a:t>
            </a:r>
            <a:r>
              <a:rPr lang="en-US" dirty="0" err="1">
                <a:solidFill>
                  <a:srgbClr val="FF0000"/>
                </a:solidFill>
              </a:rPr>
              <a:t>filas</a:t>
            </a:r>
            <a:r>
              <a:rPr lang="en-US" dirty="0">
                <a:solidFill>
                  <a:srgbClr val="FF0000"/>
                </a:solidFill>
              </a:rPr>
              <a:t> de los </a:t>
            </a:r>
            <a:r>
              <a:rPr lang="en-US" dirty="0" err="1">
                <a:solidFill>
                  <a:srgbClr val="FF0000"/>
                </a:solidFill>
              </a:rPr>
              <a:t>candidatos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salir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Dividimos</a:t>
            </a:r>
            <a:r>
              <a:rPr lang="en-US" dirty="0">
                <a:solidFill>
                  <a:srgbClr val="FF0000"/>
                </a:solidFill>
              </a:rPr>
              <a:t> la fila por el </a:t>
            </a:r>
            <a:r>
              <a:rPr lang="en-US" dirty="0" err="1">
                <a:solidFill>
                  <a:srgbClr val="FF0000"/>
                </a:solidFill>
              </a:rPr>
              <a:t>pivote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candidato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 </a:t>
            </a:r>
            <a:r>
              <a:rPr lang="en-US" dirty="0" err="1">
                <a:solidFill>
                  <a:srgbClr val="FF0000"/>
                </a:solidFill>
              </a:rPr>
              <a:t>izquierda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derecha</a:t>
            </a:r>
            <a:r>
              <a:rPr lang="en-US" dirty="0">
                <a:solidFill>
                  <a:srgbClr val="FF0000"/>
                </a:solidFill>
              </a:rPr>
              <a:t>, ante la </a:t>
            </a:r>
            <a:r>
              <a:rPr lang="en-US" dirty="0" err="1">
                <a:solidFill>
                  <a:srgbClr val="FF0000"/>
                </a:solidFill>
              </a:rPr>
              <a:t>primera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desigualdad</a:t>
            </a:r>
            <a:r>
              <a:rPr lang="en-US" dirty="0">
                <a:solidFill>
                  <a:srgbClr val="FF0000"/>
                </a:solidFill>
              </a:rPr>
              <a:t> entre los dos </a:t>
            </a:r>
            <a:r>
              <a:rPr lang="en-US" dirty="0" err="1">
                <a:solidFill>
                  <a:srgbClr val="FF0000"/>
                </a:solidFill>
              </a:rPr>
              <a:t>conservamos</a:t>
            </a:r>
            <a:r>
              <a:rPr lang="en-US" dirty="0">
                <a:solidFill>
                  <a:srgbClr val="FF0000"/>
                </a:solidFill>
              </a:rPr>
              <a:t> el </a:t>
            </a:r>
            <a:r>
              <a:rPr lang="en-US" dirty="0" err="1">
                <a:solidFill>
                  <a:srgbClr val="FF0000"/>
                </a:solidFill>
              </a:rPr>
              <a:t>mínimo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6608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2">
                <a:extLst>
                  <a:ext uri="{FF2B5EF4-FFF2-40B4-BE49-F238E27FC236}">
                    <a16:creationId xmlns:a16="http://schemas.microsoft.com/office/drawing/2014/main" id="{03C2D321-9C74-4D01-B742-C8986445CE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2399110"/>
                  </p:ext>
                </p:extLst>
              </p:nvPr>
            </p:nvGraphicFramePr>
            <p:xfrm>
              <a:off x="1563789" y="1496698"/>
              <a:ext cx="5738715" cy="934528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3763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56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73" marR="70973" marT="35487" marB="3548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113" marR="84113" marT="42056" marB="420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94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35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73" marR="70973" marT="35487" marB="3548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3,5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94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42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rgbClr val="FF0000"/>
                              </a:solidFill>
                            </a:rPr>
                            <a:t>12</a:t>
                          </a:r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73" marR="70973" marT="35487" marB="3548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3,5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2">
                <a:extLst>
                  <a:ext uri="{FF2B5EF4-FFF2-40B4-BE49-F238E27FC236}">
                    <a16:creationId xmlns:a16="http://schemas.microsoft.com/office/drawing/2014/main" id="{03C2D321-9C74-4D01-B742-C8986445CE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2399110"/>
                  </p:ext>
                </p:extLst>
              </p:nvPr>
            </p:nvGraphicFramePr>
            <p:xfrm>
              <a:off x="1563789" y="1496698"/>
              <a:ext cx="5738715" cy="934528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3763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569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blipFill>
                          <a:blip r:embed="rId3"/>
                          <a:stretch>
                            <a:fillRect l="-952" t="-1818" r="-801905" b="-18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blipFill>
                          <a:blip r:embed="rId3"/>
                          <a:stretch>
                            <a:fillRect l="-101923" t="-1818" r="-709615" b="-18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000" t="-1818" r="-602857" b="-18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1818" r="-502857" b="-18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blipFill>
                          <a:blip r:embed="rId3"/>
                          <a:stretch>
                            <a:fillRect l="-403846" t="-1818" r="-407692" b="-18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blipFill>
                          <a:blip r:embed="rId3"/>
                          <a:stretch>
                            <a:fillRect l="-499048" t="-1818" r="-303810" b="-18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blipFill>
                          <a:blip r:embed="rId3"/>
                          <a:stretch>
                            <a:fillRect l="-599048" t="-1818" r="-203810" b="-18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blipFill>
                          <a:blip r:embed="rId3"/>
                          <a:stretch>
                            <a:fillRect l="-705769" t="-1818" r="-105769" b="-18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113" marR="84113" marT="42056" marB="420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94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blipFill>
                          <a:blip r:embed="rId3"/>
                          <a:stretch>
                            <a:fillRect l="-101923" t="-112000" r="-709615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35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73" marR="70973" marT="35487" marB="3548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3,5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94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blipFill>
                          <a:blip r:embed="rId3"/>
                          <a:stretch>
                            <a:fillRect l="-101923" t="-216327" r="-709615" b="-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42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rgbClr val="FF0000"/>
                              </a:solidFill>
                            </a:rPr>
                            <a:t>12</a:t>
                          </a:r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73" marR="70973" marT="35487" marB="3548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3,5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degeneradas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090EBEC-B0B2-4DD2-BEFA-C8D6904F8026}"/>
              </a:ext>
            </a:extLst>
          </p:cNvPr>
          <p:cNvSpPr/>
          <p:nvPr/>
        </p:nvSpPr>
        <p:spPr>
          <a:xfrm>
            <a:off x="645925" y="1162066"/>
            <a:ext cx="3778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1- </a:t>
            </a:r>
            <a:r>
              <a:rPr lang="en-US" dirty="0" err="1">
                <a:solidFill>
                  <a:srgbClr val="FF0000"/>
                </a:solidFill>
              </a:rPr>
              <a:t>Aislamos</a:t>
            </a:r>
            <a:r>
              <a:rPr lang="en-US" dirty="0">
                <a:solidFill>
                  <a:srgbClr val="FF0000"/>
                </a:solidFill>
              </a:rPr>
              <a:t> las </a:t>
            </a:r>
            <a:r>
              <a:rPr lang="en-US" dirty="0" err="1">
                <a:solidFill>
                  <a:srgbClr val="FF0000"/>
                </a:solidFill>
              </a:rPr>
              <a:t>filas</a:t>
            </a:r>
            <a:r>
              <a:rPr lang="en-US" dirty="0">
                <a:solidFill>
                  <a:srgbClr val="FF0000"/>
                </a:solidFill>
              </a:rPr>
              <a:t> de los </a:t>
            </a:r>
            <a:r>
              <a:rPr lang="en-US" dirty="0" err="1">
                <a:solidFill>
                  <a:srgbClr val="FF0000"/>
                </a:solidFill>
              </a:rPr>
              <a:t>candidatos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salir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3793E02-4D90-4650-BBFA-2A0EB057017A}"/>
              </a:ext>
            </a:extLst>
          </p:cNvPr>
          <p:cNvSpPr/>
          <p:nvPr/>
        </p:nvSpPr>
        <p:spPr>
          <a:xfrm>
            <a:off x="645925" y="2458081"/>
            <a:ext cx="4174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2- </a:t>
            </a:r>
            <a:r>
              <a:rPr lang="en-US" dirty="0" err="1">
                <a:solidFill>
                  <a:srgbClr val="FF0000"/>
                </a:solidFill>
              </a:rPr>
              <a:t>Dividimos</a:t>
            </a:r>
            <a:r>
              <a:rPr lang="en-US" dirty="0">
                <a:solidFill>
                  <a:srgbClr val="FF0000"/>
                </a:solidFill>
              </a:rPr>
              <a:t> la fila por el </a:t>
            </a:r>
            <a:r>
              <a:rPr lang="en-US" dirty="0" err="1">
                <a:solidFill>
                  <a:srgbClr val="FF0000"/>
                </a:solidFill>
              </a:rPr>
              <a:t>pivote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candidato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DB4EACB-4E9F-4FBF-80F3-93D21229EFEC}"/>
              </a:ext>
            </a:extLst>
          </p:cNvPr>
          <p:cNvSpPr/>
          <p:nvPr/>
        </p:nvSpPr>
        <p:spPr>
          <a:xfrm>
            <a:off x="645925" y="3724354"/>
            <a:ext cx="7824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3- De </a:t>
            </a:r>
            <a:r>
              <a:rPr lang="en-US" dirty="0" err="1">
                <a:solidFill>
                  <a:srgbClr val="FF0000"/>
                </a:solidFill>
              </a:rPr>
              <a:t>izquierda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derecha</a:t>
            </a:r>
            <a:r>
              <a:rPr lang="en-US" dirty="0">
                <a:solidFill>
                  <a:srgbClr val="FF0000"/>
                </a:solidFill>
              </a:rPr>
              <a:t>, ante la </a:t>
            </a:r>
            <a:r>
              <a:rPr lang="en-US" dirty="0" err="1">
                <a:solidFill>
                  <a:srgbClr val="FF0000"/>
                </a:solidFill>
              </a:rPr>
              <a:t>primera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desigualdad</a:t>
            </a:r>
            <a:r>
              <a:rPr lang="en-US" dirty="0">
                <a:solidFill>
                  <a:srgbClr val="FF0000"/>
                </a:solidFill>
              </a:rPr>
              <a:t> entre los dos </a:t>
            </a:r>
            <a:r>
              <a:rPr lang="en-US" dirty="0" err="1">
                <a:solidFill>
                  <a:srgbClr val="FF0000"/>
                </a:solidFill>
              </a:rPr>
              <a:t>conservamos</a:t>
            </a:r>
            <a:r>
              <a:rPr lang="en-US" dirty="0">
                <a:solidFill>
                  <a:srgbClr val="FF0000"/>
                </a:solidFill>
              </a:rPr>
              <a:t> el </a:t>
            </a:r>
            <a:r>
              <a:rPr lang="en-US" dirty="0" err="1">
                <a:solidFill>
                  <a:srgbClr val="FF0000"/>
                </a:solidFill>
              </a:rPr>
              <a:t>mínimo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a 2">
                <a:extLst>
                  <a:ext uri="{FF2B5EF4-FFF2-40B4-BE49-F238E27FC236}">
                    <a16:creationId xmlns:a16="http://schemas.microsoft.com/office/drawing/2014/main" id="{F5107133-D58C-4DA5-8233-71C43D994D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657898"/>
                  </p:ext>
                </p:extLst>
              </p:nvPr>
            </p:nvGraphicFramePr>
            <p:xfrm>
              <a:off x="1557628" y="2778243"/>
              <a:ext cx="5733792" cy="9337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3708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3708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3708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3708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3708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3708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3708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37088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3708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54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2" marR="70912" marT="35456" marB="3545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2" marR="70912" marT="35456" marB="3545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041" marR="84041" marT="42020" marB="4202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9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3,5</a:t>
                          </a:r>
                          <a:endParaRPr lang="en-US" sz="1100" dirty="0"/>
                        </a:p>
                      </a:txBody>
                      <a:tcPr marL="70912" marR="70912" marT="35456" marB="3545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2" marR="70912" marT="35456" marB="3545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chemeClr val="tx1"/>
                              </a:solidFill>
                            </a:rPr>
                            <a:t>0,4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0,1</a:t>
                          </a:r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9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3,5</a:t>
                          </a:r>
                          <a:endParaRPr lang="en-US" sz="1100" dirty="0"/>
                        </a:p>
                      </a:txBody>
                      <a:tcPr marL="70912" marR="70912" marT="35456" marB="3545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2" marR="70912" marT="35456" marB="3545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chemeClr val="tx1"/>
                              </a:solidFill>
                            </a:rPr>
                            <a:t>0,5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0,08</a:t>
                          </a:r>
                          <a:endParaRPr lang="en-US" sz="1100" dirty="0"/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a 2">
                <a:extLst>
                  <a:ext uri="{FF2B5EF4-FFF2-40B4-BE49-F238E27FC236}">
                    <a16:creationId xmlns:a16="http://schemas.microsoft.com/office/drawing/2014/main" id="{F5107133-D58C-4DA5-8233-71C43D994D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657898"/>
                  </p:ext>
                </p:extLst>
              </p:nvPr>
            </p:nvGraphicFramePr>
            <p:xfrm>
              <a:off x="1557628" y="2778243"/>
              <a:ext cx="5733792" cy="9337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3708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3708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3708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3708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3708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3708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3708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37088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3708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541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12" marR="70912" marT="35456" marB="35456">
                        <a:blipFill>
                          <a:blip r:embed="rId4"/>
                          <a:stretch>
                            <a:fillRect l="-952" t="-1818" r="-800952" b="-1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12" marR="70912" marT="35456" marB="35456">
                        <a:blipFill>
                          <a:blip r:embed="rId4"/>
                          <a:stretch>
                            <a:fillRect l="-101923" t="-1818" r="-708654" b="-1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12" marR="70912" marT="35456" marB="3545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0000" t="-1818" r="-601905" b="-1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12" marR="70912" marT="35456" marB="3545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0000" t="-1818" r="-501905" b="-1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12" marR="70912" marT="35456" marB="35456">
                        <a:blipFill>
                          <a:blip r:embed="rId4"/>
                          <a:stretch>
                            <a:fillRect l="-403846" t="-1818" r="-406731" b="-1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12" marR="70912" marT="35456" marB="35456">
                        <a:blipFill>
                          <a:blip r:embed="rId4"/>
                          <a:stretch>
                            <a:fillRect l="-499048" t="-1818" r="-302857" b="-1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12" marR="70912" marT="35456" marB="35456">
                        <a:blipFill>
                          <a:blip r:embed="rId4"/>
                          <a:stretch>
                            <a:fillRect l="-599048" t="-1818" r="-202857" b="-1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12" marR="70912" marT="35456" marB="35456">
                        <a:blipFill>
                          <a:blip r:embed="rId4"/>
                          <a:stretch>
                            <a:fillRect l="-705769" t="-1818" r="-104808" b="-1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041" marR="84041" marT="42020" marB="4202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9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12" marR="70912" marT="35456" marB="35456">
                        <a:blipFill>
                          <a:blip r:embed="rId4"/>
                          <a:stretch>
                            <a:fillRect l="-101923" t="-112000" r="-708654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3,5</a:t>
                          </a:r>
                          <a:endParaRPr lang="en-US" sz="1100" dirty="0"/>
                        </a:p>
                      </a:txBody>
                      <a:tcPr marL="70912" marR="70912" marT="35456" marB="3545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2" marR="70912" marT="35456" marB="3545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chemeClr val="tx1"/>
                              </a:solidFill>
                            </a:rPr>
                            <a:t>0,4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0,1</a:t>
                          </a:r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9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12" marR="70912" marT="35456" marB="35456">
                        <a:blipFill>
                          <a:blip r:embed="rId4"/>
                          <a:stretch>
                            <a:fillRect l="-101923" t="-216327" r="-708654" b="-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3,5</a:t>
                          </a:r>
                          <a:endParaRPr lang="en-US" sz="1100" dirty="0"/>
                        </a:p>
                      </a:txBody>
                      <a:tcPr marL="70912" marR="70912" marT="35456" marB="3545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2" marR="70912" marT="35456" marB="3545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chemeClr val="tx1"/>
                              </a:solidFill>
                            </a:rPr>
                            <a:t>0,5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0,08</a:t>
                          </a:r>
                          <a:endParaRPr lang="en-US" sz="1100" dirty="0"/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0912" marR="70912" marT="35456" marB="354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a 2">
                <a:extLst>
                  <a:ext uri="{FF2B5EF4-FFF2-40B4-BE49-F238E27FC236}">
                    <a16:creationId xmlns:a16="http://schemas.microsoft.com/office/drawing/2014/main" id="{8DE03530-90B1-4575-BE3E-F683E9B52E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3126538"/>
                  </p:ext>
                </p:extLst>
              </p:nvPr>
            </p:nvGraphicFramePr>
            <p:xfrm>
              <a:off x="1552705" y="4108738"/>
              <a:ext cx="5738715" cy="934529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3763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56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113" marR="84113" marT="42056" marB="420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94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3,5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chemeClr val="tx1"/>
                              </a:solidFill>
                            </a:rPr>
                            <a:t>0,4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0,1</a:t>
                          </a: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94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3,5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chemeClr val="tx1"/>
                              </a:solidFill>
                            </a:rPr>
                            <a:t>0,5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0,08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a 2">
                <a:extLst>
                  <a:ext uri="{FF2B5EF4-FFF2-40B4-BE49-F238E27FC236}">
                    <a16:creationId xmlns:a16="http://schemas.microsoft.com/office/drawing/2014/main" id="{8DE03530-90B1-4575-BE3E-F683E9B52E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3126538"/>
                  </p:ext>
                </p:extLst>
              </p:nvPr>
            </p:nvGraphicFramePr>
            <p:xfrm>
              <a:off x="1552705" y="4108738"/>
              <a:ext cx="5738715" cy="934529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3763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3763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5699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blipFill>
                          <a:blip r:embed="rId5"/>
                          <a:stretch>
                            <a:fillRect l="-952" t="-3636" r="-801905" b="-18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blipFill>
                          <a:blip r:embed="rId5"/>
                          <a:stretch>
                            <a:fillRect l="-100952" t="-3636" r="-701905" b="-18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02885" t="-3636" r="-608654" b="-18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300000" t="-3636" r="-502857" b="-18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blipFill>
                          <a:blip r:embed="rId5"/>
                          <a:stretch>
                            <a:fillRect l="-400000" t="-3636" r="-402857" b="-18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blipFill>
                          <a:blip r:embed="rId5"/>
                          <a:stretch>
                            <a:fillRect l="-500000" t="-3636" r="-302857" b="-18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blipFill>
                          <a:blip r:embed="rId5"/>
                          <a:stretch>
                            <a:fillRect l="-605769" t="-3636" r="-205769" b="-18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blipFill>
                          <a:blip r:embed="rId5"/>
                          <a:stretch>
                            <a:fillRect l="-699048" t="-3636" r="-103810" b="-18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113" marR="84113" marT="42056" marB="42056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94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blipFill>
                          <a:blip r:embed="rId5"/>
                          <a:stretch>
                            <a:fillRect l="-100952" t="-114000" r="-701905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3,5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chemeClr val="tx1"/>
                              </a:solidFill>
                            </a:rPr>
                            <a:t>0,4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0,1</a:t>
                          </a: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94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973" marR="70973" marT="35487" marB="35487">
                        <a:blipFill>
                          <a:blip r:embed="rId5"/>
                          <a:stretch>
                            <a:fillRect l="-100952" t="-218367" r="-701905" b="-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3,5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>
                              <a:solidFill>
                                <a:schemeClr val="tx1"/>
                              </a:solidFill>
                            </a:rPr>
                            <a:t>0,5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0,08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0973" marR="70973" marT="35487" marB="3548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ángulo 17">
            <a:extLst>
              <a:ext uri="{FF2B5EF4-FFF2-40B4-BE49-F238E27FC236}">
                <a16:creationId xmlns:a16="http://schemas.microsoft.com/office/drawing/2014/main" id="{DE605F30-B92B-4DE9-B2E3-0E7BECC7915E}"/>
              </a:ext>
            </a:extLst>
          </p:cNvPr>
          <p:cNvSpPr/>
          <p:nvPr/>
        </p:nvSpPr>
        <p:spPr>
          <a:xfrm>
            <a:off x="4075155" y="4119589"/>
            <a:ext cx="693813" cy="953419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B3C5F8FB-5D41-47B5-8F4D-72C784903A22}"/>
                  </a:ext>
                </a:extLst>
              </p:cNvPr>
              <p:cNvSpPr/>
              <p:nvPr/>
            </p:nvSpPr>
            <p:spPr>
              <a:xfrm>
                <a:off x="7515095" y="4442409"/>
                <a:ext cx="15145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-&gt; Debe </a:t>
                </a:r>
                <a:r>
                  <a:rPr lang="en-US" dirty="0" err="1">
                    <a:solidFill>
                      <a:srgbClr val="FF0000"/>
                    </a:solidFill>
                  </a:rPr>
                  <a:t>salir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B3C5F8FB-5D41-47B5-8F4D-72C784903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095" y="4442409"/>
                <a:ext cx="1514582" cy="307777"/>
              </a:xfrm>
              <a:prstGeom prst="rect">
                <a:avLst/>
              </a:prstGeom>
              <a:blipFill>
                <a:blip r:embed="rId6"/>
                <a:stretch>
                  <a:fillRect l="-121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56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C5A42C2-D6DE-4580-8C22-A2AE53062062}"/>
                  </a:ext>
                </a:extLst>
              </p:cNvPr>
              <p:cNvSpPr txBox="1"/>
              <p:nvPr/>
            </p:nvSpPr>
            <p:spPr>
              <a:xfrm>
                <a:off x="7058439" y="3592335"/>
                <a:ext cx="713913" cy="1132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C5A42C2-D6DE-4580-8C22-A2AE53062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439" y="3592335"/>
                <a:ext cx="713913" cy="1132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C54A943-344F-41F0-95A8-2FDBEA587340}"/>
                  </a:ext>
                </a:extLst>
              </p:cNvPr>
              <p:cNvSpPr txBox="1"/>
              <p:nvPr/>
            </p:nvSpPr>
            <p:spPr>
              <a:xfrm>
                <a:off x="4674164" y="3592335"/>
                <a:ext cx="2313967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C54A943-344F-41F0-95A8-2FDBEA587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164" y="3592335"/>
                <a:ext cx="2313967" cy="651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4A07A476-9B41-4343-8C2A-1DFA2D16D671}"/>
              </a:ext>
            </a:extLst>
          </p:cNvPr>
          <p:cNvSpPr/>
          <p:nvPr/>
        </p:nvSpPr>
        <p:spPr>
          <a:xfrm>
            <a:off x="4261779" y="1320212"/>
            <a:ext cx="401204" cy="204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92C68BD-E8E6-4A39-94D2-0F6593E5A1D0}"/>
              </a:ext>
            </a:extLst>
          </p:cNvPr>
          <p:cNvSpPr txBox="1"/>
          <p:nvPr/>
        </p:nvSpPr>
        <p:spPr>
          <a:xfrm>
            <a:off x="4743763" y="1208599"/>
            <a:ext cx="155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/>
              <a:t>Modelo</a:t>
            </a:r>
            <a:r>
              <a:rPr lang="en-US" sz="1200" b="1" dirty="0"/>
              <a:t> </a:t>
            </a:r>
            <a:r>
              <a:rPr lang="en-US" sz="1200" b="1" dirty="0" err="1"/>
              <a:t>Extendido</a:t>
            </a:r>
            <a:r>
              <a:rPr lang="en-US" sz="1200" b="1" dirty="0"/>
              <a:t> </a:t>
            </a:r>
          </a:p>
          <a:p>
            <a:pPr algn="ctr"/>
            <a:r>
              <a:rPr lang="en-US" sz="1200" b="1" dirty="0" err="1"/>
              <a:t>Matricial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CE2CF8D-DE45-48DE-B25A-A0D3E8769761}"/>
                  </a:ext>
                </a:extLst>
              </p:cNvPr>
              <p:cNvSpPr txBox="1"/>
              <p:nvPr/>
            </p:nvSpPr>
            <p:spPr>
              <a:xfrm>
                <a:off x="4743763" y="4404966"/>
                <a:ext cx="832086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CE2CF8D-DE45-48DE-B25A-A0D3E8769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763" y="4404966"/>
                <a:ext cx="832086" cy="649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6745112E-4905-45A8-8852-E9780243C195}"/>
                  </a:ext>
                </a:extLst>
              </p:cNvPr>
              <p:cNvSpPr txBox="1"/>
              <p:nvPr/>
            </p:nvSpPr>
            <p:spPr>
              <a:xfrm>
                <a:off x="4832637" y="1730053"/>
                <a:ext cx="1427244" cy="4968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AR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6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6745112E-4905-45A8-8852-E9780243C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37" y="1730053"/>
                <a:ext cx="1427244" cy="496867"/>
              </a:xfrm>
              <a:prstGeom prst="rect">
                <a:avLst/>
              </a:prstGeom>
              <a:blipFill>
                <a:blip r:embed="rId6"/>
                <a:stretch>
                  <a:fillRect l="-6410" b="-17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320C81F6-0231-48EF-8F4D-2EA4DAD93660}"/>
                  </a:ext>
                </a:extLst>
              </p:cNvPr>
              <p:cNvSpPr/>
              <p:nvPr/>
            </p:nvSpPr>
            <p:spPr>
              <a:xfrm>
                <a:off x="5089146" y="2226920"/>
                <a:ext cx="9142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AR" sz="1600" b="1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320C81F6-0231-48EF-8F4D-2EA4DAD9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146" y="2226920"/>
                <a:ext cx="91422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301EE45-8826-41A4-989C-AADB68B5290E}"/>
                  </a:ext>
                </a:extLst>
              </p:cNvPr>
              <p:cNvSpPr txBox="1"/>
              <p:nvPr/>
            </p:nvSpPr>
            <p:spPr>
              <a:xfrm>
                <a:off x="7970604" y="3592335"/>
                <a:ext cx="826380" cy="1187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301EE45-8826-41A4-989C-AADB68B52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604" y="3592335"/>
                <a:ext cx="826380" cy="11879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94FA7A4A-8250-4DBB-A9F4-AF3E8FA0484B}"/>
              </a:ext>
            </a:extLst>
          </p:cNvPr>
          <p:cNvSpPr txBox="1"/>
          <p:nvPr/>
        </p:nvSpPr>
        <p:spPr>
          <a:xfrm>
            <a:off x="4797735" y="3089181"/>
            <a:ext cx="205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err="1"/>
              <a:t>Valores</a:t>
            </a:r>
            <a:r>
              <a:rPr lang="en-US" sz="1600" u="sng" dirty="0"/>
              <a:t> de matrices: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4FC44D4-7986-44C5-86F9-D59988E5AC36}"/>
                  </a:ext>
                </a:extLst>
              </p:cNvPr>
              <p:cNvSpPr txBox="1"/>
              <p:nvPr/>
            </p:nvSpPr>
            <p:spPr>
              <a:xfrm>
                <a:off x="166883" y="1278482"/>
                <a:ext cx="333997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6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4FC44D4-7986-44C5-86F9-D59988E5A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83" y="1278482"/>
                <a:ext cx="3339978" cy="492443"/>
              </a:xfrm>
              <a:prstGeom prst="rect">
                <a:avLst/>
              </a:prstGeom>
              <a:blipFill>
                <a:blip r:embed="rId9"/>
                <a:stretch>
                  <a:fillRect l="-2737"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788E667F-51E4-4819-B010-CE3BE4BD5BBC}"/>
                  </a:ext>
                </a:extLst>
              </p:cNvPr>
              <p:cNvSpPr/>
              <p:nvPr/>
            </p:nvSpPr>
            <p:spPr>
              <a:xfrm>
                <a:off x="420714" y="1732865"/>
                <a:ext cx="18360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600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6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788E667F-51E4-4819-B010-CE3BE4BD5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14" y="1732865"/>
                <a:ext cx="183601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A42CD647-B38A-4236-B69E-36000B2AD18C}"/>
                  </a:ext>
                </a:extLst>
              </p:cNvPr>
              <p:cNvSpPr/>
              <p:nvPr/>
            </p:nvSpPr>
            <p:spPr>
              <a:xfrm>
                <a:off x="420713" y="2030963"/>
                <a:ext cx="18360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600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6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600" b="1" dirty="0"/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A42CD647-B38A-4236-B69E-36000B2AD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13" y="2030963"/>
                <a:ext cx="183601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CF09BEF0-0A06-41B3-938E-BB34A1362450}"/>
                  </a:ext>
                </a:extLst>
              </p:cNvPr>
              <p:cNvSpPr/>
              <p:nvPr/>
            </p:nvSpPr>
            <p:spPr>
              <a:xfrm>
                <a:off x="420713" y="2325712"/>
                <a:ext cx="18921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sz="1600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6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600" b="1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CF09BEF0-0A06-41B3-938E-BB34A1362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13" y="2325712"/>
                <a:ext cx="189212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F001D61B-F5F2-47C4-A4FB-06CBEAC4B0BF}"/>
                  </a:ext>
                </a:extLst>
              </p:cNvPr>
              <p:cNvSpPr/>
              <p:nvPr/>
            </p:nvSpPr>
            <p:spPr>
              <a:xfrm>
                <a:off x="3075542" y="2919904"/>
                <a:ext cx="1191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6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6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F001D61B-F5F2-47C4-A4FB-06CBEAC4B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542" y="2919904"/>
                <a:ext cx="119148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F087FE0E-029F-419D-853D-CF65C79C26F3}"/>
                  </a:ext>
                </a:extLst>
              </p:cNvPr>
              <p:cNvSpPr/>
              <p:nvPr/>
            </p:nvSpPr>
            <p:spPr>
              <a:xfrm>
                <a:off x="2051521" y="1727120"/>
                <a:ext cx="6372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F087FE0E-029F-419D-853D-CF65C79C2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521" y="1727120"/>
                <a:ext cx="637226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3BB6B87E-5E76-4F54-B1F9-0A21C6526AE0}"/>
                  </a:ext>
                </a:extLst>
              </p:cNvPr>
              <p:cNvSpPr/>
              <p:nvPr/>
            </p:nvSpPr>
            <p:spPr>
              <a:xfrm>
                <a:off x="3410628" y="1727120"/>
                <a:ext cx="7001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3BB6B87E-5E76-4F54-B1F9-0A21C6526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28" y="1727120"/>
                <a:ext cx="70012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0690D1B3-69DD-4871-958F-1F9551D3DF61}"/>
                  </a:ext>
                </a:extLst>
              </p:cNvPr>
              <p:cNvSpPr/>
              <p:nvPr/>
            </p:nvSpPr>
            <p:spPr>
              <a:xfrm>
                <a:off x="2438316" y="2029155"/>
                <a:ext cx="6372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0690D1B3-69DD-4871-958F-1F9551D3D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16" y="2029155"/>
                <a:ext cx="637226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D8051F02-1085-4031-B531-691BA1AE9D17}"/>
                  </a:ext>
                </a:extLst>
              </p:cNvPr>
              <p:cNvSpPr/>
              <p:nvPr/>
            </p:nvSpPr>
            <p:spPr>
              <a:xfrm>
                <a:off x="2882412" y="2313707"/>
                <a:ext cx="6372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D8051F02-1085-4031-B531-691BA1AE9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412" y="2313707"/>
                <a:ext cx="63722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A2348880-0B35-44E5-8B66-9118F1FB1989}"/>
                  </a:ext>
                </a:extLst>
              </p:cNvPr>
              <p:cNvSpPr/>
              <p:nvPr/>
            </p:nvSpPr>
            <p:spPr>
              <a:xfrm>
                <a:off x="3418271" y="2017540"/>
                <a:ext cx="7001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A2348880-0B35-44E5-8B66-9118F1FB1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271" y="2017540"/>
                <a:ext cx="70012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F20AAB85-C461-45EC-A433-7C3C4E6BB91B}"/>
                  </a:ext>
                </a:extLst>
              </p:cNvPr>
              <p:cNvSpPr/>
              <p:nvPr/>
            </p:nvSpPr>
            <p:spPr>
              <a:xfrm>
                <a:off x="3425914" y="2299445"/>
                <a:ext cx="7001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F20AAB85-C461-45EC-A433-7C3C4E6BB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914" y="2299445"/>
                <a:ext cx="70012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6D3DDCB2-1478-4865-9C0E-444DCC0DDD20}"/>
                  </a:ext>
                </a:extLst>
              </p:cNvPr>
              <p:cNvSpPr/>
              <p:nvPr/>
            </p:nvSpPr>
            <p:spPr>
              <a:xfrm>
                <a:off x="5227005" y="2508271"/>
                <a:ext cx="7763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6D3DDCB2-1478-4865-9C0E-444DCC0DD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05" y="2508271"/>
                <a:ext cx="776366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D935B4-5209-4605-BC70-7371920E052E}"/>
              </a:ext>
            </a:extLst>
          </p:cNvPr>
          <p:cNvCxnSpPr/>
          <p:nvPr/>
        </p:nvCxnSpPr>
        <p:spPr>
          <a:xfrm>
            <a:off x="4435267" y="1670264"/>
            <a:ext cx="0" cy="3397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45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1947141"/>
                  </p:ext>
                </p:extLst>
              </p:nvPr>
            </p:nvGraphicFramePr>
            <p:xfrm>
              <a:off x="1452694" y="3050653"/>
              <a:ext cx="6238611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3179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𝟒𝟐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1947141"/>
                  </p:ext>
                </p:extLst>
              </p:nvPr>
            </p:nvGraphicFramePr>
            <p:xfrm>
              <a:off x="1452694" y="3050653"/>
              <a:ext cx="6238611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3179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93" t="-3704" r="-201466" b="-5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 anchor="ctr">
                        <a:blipFill>
                          <a:blip r:embed="rId3"/>
                          <a:stretch>
                            <a:fillRect l="-799123" t="-1754" r="-3509" b="-1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877" t="-93333" r="-801754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93333" r="-701754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2655" t="-93333" r="-607965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93333" r="-50263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400000" t="-93333" r="-40263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500000" t="-93333" r="-30263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605310" t="-93333" r="-205310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699123" t="-93333" r="-103509" b="-36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218868" r="-701754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2655" t="-218868" r="-607965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312963" r="-701754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2655" t="-312963" r="-607965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420755" r="-701754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2655" t="-420755" r="-607965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877" t="-511111" r="-801754" b="-370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661" t="-511111" r="-302643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6F59C41-B8F0-41CC-B004-3151E962996C}"/>
                  </a:ext>
                </a:extLst>
              </p:cNvPr>
              <p:cNvSpPr txBox="1"/>
              <p:nvPr/>
            </p:nvSpPr>
            <p:spPr>
              <a:xfrm>
                <a:off x="124154" y="1197971"/>
                <a:ext cx="333997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6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6F59C41-B8F0-41CC-B004-3151E9629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4" y="1197971"/>
                <a:ext cx="3339978" cy="492443"/>
              </a:xfrm>
              <a:prstGeom prst="rect">
                <a:avLst/>
              </a:prstGeom>
              <a:blipFill>
                <a:blip r:embed="rId4"/>
                <a:stretch>
                  <a:fillRect l="-2737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8F5BF036-BDF2-44B3-AD50-233B12944554}"/>
                  </a:ext>
                </a:extLst>
              </p:cNvPr>
              <p:cNvSpPr/>
              <p:nvPr/>
            </p:nvSpPr>
            <p:spPr>
              <a:xfrm>
                <a:off x="377985" y="1652354"/>
                <a:ext cx="18360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600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6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8F5BF036-BDF2-44B3-AD50-233B12944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85" y="1652354"/>
                <a:ext cx="183601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3757518D-43B4-4D23-9FD4-AC479E20F499}"/>
                  </a:ext>
                </a:extLst>
              </p:cNvPr>
              <p:cNvSpPr/>
              <p:nvPr/>
            </p:nvSpPr>
            <p:spPr>
              <a:xfrm>
                <a:off x="377984" y="1950452"/>
                <a:ext cx="18360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600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6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600" b="1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3757518D-43B4-4D23-9FD4-AC479E20F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84" y="1950452"/>
                <a:ext cx="183601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49DCCDAB-9BDD-4AC0-BDA7-258F65FC77E4}"/>
                  </a:ext>
                </a:extLst>
              </p:cNvPr>
              <p:cNvSpPr/>
              <p:nvPr/>
            </p:nvSpPr>
            <p:spPr>
              <a:xfrm>
                <a:off x="377984" y="2245201"/>
                <a:ext cx="18921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sz="1600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6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600" b="1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49DCCDAB-9BDD-4AC0-BDA7-258F65FC7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84" y="2245201"/>
                <a:ext cx="189212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AC0AC9E-6B66-4F29-9F07-D1C3F98F3DF9}"/>
                  </a:ext>
                </a:extLst>
              </p:cNvPr>
              <p:cNvSpPr/>
              <p:nvPr/>
            </p:nvSpPr>
            <p:spPr>
              <a:xfrm>
                <a:off x="2813606" y="2551115"/>
                <a:ext cx="1191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6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6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AC0AC9E-6B66-4F29-9F07-D1C3F98F3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606" y="2551115"/>
                <a:ext cx="119148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45C1A65-9746-4443-91CE-6DEEAB13E40B}"/>
                  </a:ext>
                </a:extLst>
              </p:cNvPr>
              <p:cNvSpPr/>
              <p:nvPr/>
            </p:nvSpPr>
            <p:spPr>
              <a:xfrm>
                <a:off x="2008792" y="1646609"/>
                <a:ext cx="6372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45C1A65-9746-4443-91CE-6DEEAB13E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92" y="1646609"/>
                <a:ext cx="63722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2D3D561-1319-453A-872A-4095CC89F569}"/>
                  </a:ext>
                </a:extLst>
              </p:cNvPr>
              <p:cNvSpPr/>
              <p:nvPr/>
            </p:nvSpPr>
            <p:spPr>
              <a:xfrm>
                <a:off x="3367899" y="1646609"/>
                <a:ext cx="7001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2D3D561-1319-453A-872A-4095CC89F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99" y="1646609"/>
                <a:ext cx="70012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A749FFFE-E068-44FA-9568-4F08B75CBCF3}"/>
                  </a:ext>
                </a:extLst>
              </p:cNvPr>
              <p:cNvSpPr/>
              <p:nvPr/>
            </p:nvSpPr>
            <p:spPr>
              <a:xfrm>
                <a:off x="2395587" y="1948644"/>
                <a:ext cx="6372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A749FFFE-E068-44FA-9568-4F08B75CB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87" y="1948644"/>
                <a:ext cx="63722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1F4DA4C2-C9BE-4F06-823B-8E5FECC1319A}"/>
                  </a:ext>
                </a:extLst>
              </p:cNvPr>
              <p:cNvSpPr/>
              <p:nvPr/>
            </p:nvSpPr>
            <p:spPr>
              <a:xfrm>
                <a:off x="2839683" y="2233196"/>
                <a:ext cx="6372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1F4DA4C2-C9BE-4F06-823B-8E5FECC13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683" y="2233196"/>
                <a:ext cx="63722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3E3F5714-421E-43F4-A0D4-5F95F42407C0}"/>
                  </a:ext>
                </a:extLst>
              </p:cNvPr>
              <p:cNvSpPr/>
              <p:nvPr/>
            </p:nvSpPr>
            <p:spPr>
              <a:xfrm>
                <a:off x="3375542" y="1937029"/>
                <a:ext cx="7001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3E3F5714-421E-43F4-A0D4-5F95F4240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542" y="1937029"/>
                <a:ext cx="70012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CAA51D91-D27A-4B64-BDF2-72889DE8AF83}"/>
                  </a:ext>
                </a:extLst>
              </p:cNvPr>
              <p:cNvSpPr/>
              <p:nvPr/>
            </p:nvSpPr>
            <p:spPr>
              <a:xfrm>
                <a:off x="3383185" y="2218934"/>
                <a:ext cx="7001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1" i="1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CAA51D91-D27A-4B64-BDF2-72889DE8A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185" y="2218934"/>
                <a:ext cx="70012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BB055EF-3E99-4A4F-9EA1-348D3337985C}"/>
                  </a:ext>
                </a:extLst>
              </p:cNvPr>
              <p:cNvSpPr txBox="1"/>
              <p:nvPr/>
            </p:nvSpPr>
            <p:spPr>
              <a:xfrm>
                <a:off x="4674242" y="1283227"/>
                <a:ext cx="1427244" cy="4346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A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BB055EF-3E99-4A4F-9EA1-348D33379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242" y="1283227"/>
                <a:ext cx="1427244" cy="434671"/>
              </a:xfrm>
              <a:prstGeom prst="rect">
                <a:avLst/>
              </a:prstGeom>
              <a:blipFill>
                <a:blip r:embed="rId15"/>
                <a:stretch>
                  <a:fillRect l="-5983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08B4315-2F55-436D-8431-0CCCEEF81F4B}"/>
                  </a:ext>
                </a:extLst>
              </p:cNvPr>
              <p:cNvSpPr/>
              <p:nvPr/>
            </p:nvSpPr>
            <p:spPr>
              <a:xfrm>
                <a:off x="4925644" y="1719010"/>
                <a:ext cx="8214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08B4315-2F55-436D-8431-0CCCEEF81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44" y="1719010"/>
                <a:ext cx="821443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2FA1B68A-6DC9-40D5-95E5-616BCCBF0FBC}"/>
                  </a:ext>
                </a:extLst>
              </p:cNvPr>
              <p:cNvSpPr/>
              <p:nvPr/>
            </p:nvSpPr>
            <p:spPr>
              <a:xfrm>
                <a:off x="5063503" y="2000361"/>
                <a:ext cx="7012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2FA1B68A-6DC9-40D5-95E5-616BCCBF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03" y="2000361"/>
                <a:ext cx="70121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2C500FA-6D21-4E9E-82A7-D0AEC66299EF}"/>
                  </a:ext>
                </a:extLst>
              </p:cNvPr>
              <p:cNvSpPr txBox="1"/>
              <p:nvPr/>
            </p:nvSpPr>
            <p:spPr>
              <a:xfrm>
                <a:off x="6756075" y="1961576"/>
                <a:ext cx="624466" cy="990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2C500FA-6D21-4E9E-82A7-D0AEC6629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075" y="1961576"/>
                <a:ext cx="624466" cy="9907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02A77A9-EC11-4EDA-9CC0-2F7D93D4331C}"/>
                  </a:ext>
                </a:extLst>
              </p:cNvPr>
              <p:cNvSpPr txBox="1"/>
              <p:nvPr/>
            </p:nvSpPr>
            <p:spPr>
              <a:xfrm>
                <a:off x="6197307" y="1265497"/>
                <a:ext cx="1956753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02A77A9-EC11-4EDA-9CC0-2F7D93D43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07" y="1265497"/>
                <a:ext cx="1956753" cy="56977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B68DC87-1D6D-41E9-A5ED-FDF2E8BD9C9B}"/>
                  </a:ext>
                </a:extLst>
              </p:cNvPr>
              <p:cNvSpPr txBox="1"/>
              <p:nvPr/>
            </p:nvSpPr>
            <p:spPr>
              <a:xfrm>
                <a:off x="5976144" y="2185909"/>
                <a:ext cx="726289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B68DC87-1D6D-41E9-A5ED-FDF2E8BD9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144" y="2185909"/>
                <a:ext cx="726289" cy="5697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DE94851-59A5-49F0-B4A8-9752D5D83C8E}"/>
                  </a:ext>
                </a:extLst>
              </p:cNvPr>
              <p:cNvSpPr txBox="1"/>
              <p:nvPr/>
            </p:nvSpPr>
            <p:spPr>
              <a:xfrm>
                <a:off x="7434183" y="1937435"/>
                <a:ext cx="719877" cy="1039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DE94851-59A5-49F0-B4A8-9752D5D83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183" y="1937435"/>
                <a:ext cx="719877" cy="103906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D67F243-5A9E-4AA2-B94D-B0B2256F5880}"/>
              </a:ext>
            </a:extLst>
          </p:cNvPr>
          <p:cNvCxnSpPr>
            <a:cxnSpLocks/>
          </p:cNvCxnSpPr>
          <p:nvPr/>
        </p:nvCxnSpPr>
        <p:spPr>
          <a:xfrm>
            <a:off x="4409630" y="1253664"/>
            <a:ext cx="0" cy="1722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63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7213233"/>
                  </p:ext>
                </p:extLst>
              </p:nvPr>
            </p:nvGraphicFramePr>
            <p:xfrm>
              <a:off x="1563790" y="1575537"/>
              <a:ext cx="6238611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3179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𝟒𝟐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-3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-3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7213233"/>
                  </p:ext>
                </p:extLst>
              </p:nvPr>
            </p:nvGraphicFramePr>
            <p:xfrm>
              <a:off x="1563790" y="1575537"/>
              <a:ext cx="6238611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3179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93" t="-3704" r="-201760" b="-5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 anchor="ctr">
                        <a:blipFill>
                          <a:blip r:embed="rId3"/>
                          <a:stretch>
                            <a:fillRect l="-799123" t="-1754" r="-4386" b="-1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877" t="-93333" r="-80263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93333" r="-70263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2655" t="-93333" r="-608850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93333" r="-50350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400000" t="-93333" r="-40350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500000" t="-93333" r="-30350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605310" t="-93333" r="-206195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699123" t="-93333" r="-104386" b="-36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218868" r="-702632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2655" t="-218868" r="-608850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312963" r="-702632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2655" t="-312963" r="-608850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420755" r="-702632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2655" t="-420755" r="-608850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877" t="-511111" r="-802632" b="-370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661" t="-511111" r="-303084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-3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-3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y valor del </a:t>
                </a:r>
                <a:r>
                  <a:rPr lang="en-US" dirty="0" err="1">
                    <a:solidFill>
                      <a:srgbClr val="FF0000"/>
                    </a:solidFill>
                  </a:rPr>
                  <a:t>funcional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blipFill>
                <a:blip r:embed="rId4"/>
                <a:stretch>
                  <a:fillRect l="-512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/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Existen</a:t>
                </a:r>
                <a:r>
                  <a:rPr lang="en-US" dirty="0">
                    <a:solidFill>
                      <a:srgbClr val="FF0000"/>
                    </a:solidFill>
                  </a:rPr>
                  <a:t> variables no b</a:t>
                </a:r>
                <a:r>
                  <a:rPr lang="es-AR" dirty="0" err="1">
                    <a:solidFill>
                      <a:srgbClr val="FF0000"/>
                    </a:solidFill>
                  </a:rPr>
                  <a:t>ásicas</a:t>
                </a:r>
                <a:r>
                  <a:rPr lang="es-AR" dirty="0">
                    <a:solidFill>
                      <a:srgbClr val="FF0000"/>
                    </a:solidFill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negativo, ¡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puede mejorar!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blipFill>
                <a:blip r:embed="rId5"/>
                <a:stretch>
                  <a:fillRect l="-318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/>
              <p:nvPr/>
            </p:nvSpPr>
            <p:spPr>
              <a:xfrm>
                <a:off x="1563790" y="4612433"/>
                <a:ext cx="5876609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igual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</a:rPr>
                  <a:t>elegimos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arbitrariamente</a:t>
                </a:r>
                <a:r>
                  <a:rPr lang="en-US" dirty="0">
                    <a:solidFill>
                      <a:srgbClr val="FF0000"/>
                    </a:solidFill>
                  </a:rPr>
                  <a:t> para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entrar</a:t>
                </a:r>
                <a:r>
                  <a:rPr lang="en-US" dirty="0">
                    <a:solidFill>
                      <a:srgbClr val="FF0000"/>
                    </a:solidFill>
                  </a:rPr>
                  <a:t> a la base </a:t>
                </a: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612433"/>
                <a:ext cx="5876609" cy="325089"/>
              </a:xfrm>
              <a:prstGeom prst="rect">
                <a:avLst/>
              </a:prstGeom>
              <a:blipFill>
                <a:blip r:embed="rId6"/>
                <a:stretch>
                  <a:fillRect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98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4339"/>
                  </p:ext>
                </p:extLst>
              </p:nvPr>
            </p:nvGraphicFramePr>
            <p:xfrm>
              <a:off x="1563790" y="1575537"/>
              <a:ext cx="6238611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3179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𝟒𝟐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12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3,5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9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-3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4339"/>
                  </p:ext>
                </p:extLst>
              </p:nvPr>
            </p:nvGraphicFramePr>
            <p:xfrm>
              <a:off x="1563790" y="1575537"/>
              <a:ext cx="6238611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3179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3179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93" t="-3704" r="-201760" b="-5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 anchor="ctr">
                        <a:blipFill>
                          <a:blip r:embed="rId3"/>
                          <a:stretch>
                            <a:fillRect l="-799123" t="-1754" r="-4386" b="-1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877" t="-93333" r="-80263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93333" r="-70263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2655" t="-93333" r="-608850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93333" r="-50350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400000" t="-93333" r="-40350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500000" t="-93333" r="-30350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605310" t="-93333" r="-206195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699123" t="-93333" r="-104386" b="-36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218868" r="-702632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2655" t="-218868" r="-608850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312963" r="-702632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2655" t="-312963" r="-608850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12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3,5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0877" t="-420755" r="-702632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2655" t="-420755" r="-608850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9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877" t="-511111" r="-802632" b="-370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661" t="-511111" r="-303084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-3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blipFill>
                <a:blip r:embed="rId4"/>
                <a:stretch>
                  <a:fillRect l="-102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A5CD1C-971D-4A4B-AD40-D05E52FADAA9}"/>
                  </a:ext>
                </a:extLst>
              </p:cNvPr>
              <p:cNvSpPr txBox="1"/>
              <p:nvPr/>
            </p:nvSpPr>
            <p:spPr>
              <a:xfrm>
                <a:off x="1563789" y="4214753"/>
                <a:ext cx="264880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Mínimo </a:t>
                </a:r>
                <a:r>
                  <a:rPr lang="en-US" dirty="0" err="1">
                    <a:solidFill>
                      <a:srgbClr val="FF0000"/>
                    </a:solidFill>
                  </a:rPr>
                  <a:t>positivo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A5CD1C-971D-4A4B-AD40-D05E52FAD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214753"/>
                <a:ext cx="2648802" cy="325089"/>
              </a:xfrm>
              <a:prstGeom prst="rect">
                <a:avLst/>
              </a:prstGeom>
              <a:blipFill>
                <a:blip r:embed="rId5"/>
                <a:stretch>
                  <a:fillRect l="-691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F524C5ED-DE56-4B64-B632-C7CBCD67FBE5}"/>
              </a:ext>
            </a:extLst>
          </p:cNvPr>
          <p:cNvSpPr/>
          <p:nvPr/>
        </p:nvSpPr>
        <p:spPr>
          <a:xfrm>
            <a:off x="2247191" y="2571750"/>
            <a:ext cx="5555210" cy="32765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276AEEA-6B3C-4D8E-BE5C-F0977DA56846}"/>
              </a:ext>
            </a:extLst>
          </p:cNvPr>
          <p:cNvSpPr/>
          <p:nvPr/>
        </p:nvSpPr>
        <p:spPr>
          <a:xfrm>
            <a:off x="3642584" y="1903189"/>
            <a:ext cx="655950" cy="166477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DCACA63-26D2-49DF-9EB3-F103D2E45110}"/>
                  </a:ext>
                </a:extLst>
              </p:cNvPr>
              <p:cNvSpPr txBox="1"/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DCACA63-26D2-49DF-9EB3-F103D2E45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blipFill>
                <a:blip r:embed="rId6"/>
                <a:stretch>
                  <a:fillRect l="-110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19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8203CA-A057-4A9C-8DE5-F2CDE472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033" y="1406300"/>
            <a:ext cx="3455466" cy="3481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6605E7-35E2-4569-81B7-41B865A89DA4}"/>
                  </a:ext>
                </a:extLst>
              </p:cNvPr>
              <p:cNvSpPr txBox="1"/>
              <p:nvPr/>
            </p:nvSpPr>
            <p:spPr>
              <a:xfrm>
                <a:off x="6088010" y="4629745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6605E7-35E2-4569-81B7-41B865A89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10" y="4629745"/>
                <a:ext cx="44537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335533C-7411-41AC-A9DE-6092A7F31885}"/>
                  </a:ext>
                </a:extLst>
              </p:cNvPr>
              <p:cNvSpPr/>
              <p:nvPr/>
            </p:nvSpPr>
            <p:spPr>
              <a:xfrm>
                <a:off x="2400055" y="1325788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335533C-7411-41AC-A9DE-6092A7F31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055" y="1325788"/>
                <a:ext cx="4453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780E894-9C62-42A4-B0EC-9C6A6F44E2F0}"/>
                  </a:ext>
                </a:extLst>
              </p:cNvPr>
              <p:cNvSpPr/>
              <p:nvPr/>
            </p:nvSpPr>
            <p:spPr>
              <a:xfrm rot="1230192">
                <a:off x="3362855" y="2542337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780E894-9C62-42A4-B0EC-9C6A6F44E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30192">
                <a:off x="3362855" y="2542337"/>
                <a:ext cx="43415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EBF2A05-EA30-478F-B75D-3AA6FF8BA9C0}"/>
                  </a:ext>
                </a:extLst>
              </p:cNvPr>
              <p:cNvSpPr/>
              <p:nvPr/>
            </p:nvSpPr>
            <p:spPr>
              <a:xfrm rot="2757722">
                <a:off x="4397961" y="3291641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EBF2A05-EA30-478F-B75D-3AA6FF8BA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57722">
                <a:off x="4397961" y="3291641"/>
                <a:ext cx="43415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8453280-EA55-4F32-BEF5-E44B32ACDA32}"/>
                  </a:ext>
                </a:extLst>
              </p:cNvPr>
              <p:cNvSpPr txBox="1"/>
              <p:nvPr/>
            </p:nvSpPr>
            <p:spPr>
              <a:xfrm>
                <a:off x="4147535" y="4344118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8453280-EA55-4F32-BEF5-E44B32ACD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535" y="4344118"/>
                <a:ext cx="5688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2BD302-FA6B-4126-B91D-687662A1A096}"/>
                  </a:ext>
                </a:extLst>
              </p:cNvPr>
              <p:cNvSpPr txBox="1"/>
              <p:nvPr/>
            </p:nvSpPr>
            <p:spPr>
              <a:xfrm>
                <a:off x="2782572" y="2892436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2BD302-FA6B-4126-B91D-687662A1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72" y="2892436"/>
                <a:ext cx="5688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18568ED-3F5A-4E10-A5A5-D3B08031E705}"/>
                  </a:ext>
                </a:extLst>
              </p:cNvPr>
              <p:cNvSpPr/>
              <p:nvPr/>
            </p:nvSpPr>
            <p:spPr>
              <a:xfrm rot="3747214">
                <a:off x="5067691" y="4134284"/>
                <a:ext cx="43415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18568ED-3F5A-4E10-A5A5-D3B08031E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47214">
                <a:off x="5067691" y="4134284"/>
                <a:ext cx="43415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>
            <a:extLst>
              <a:ext uri="{FF2B5EF4-FFF2-40B4-BE49-F238E27FC236}">
                <a16:creationId xmlns:a16="http://schemas.microsoft.com/office/drawing/2014/main" id="{946B1F6D-6E99-45A5-96A5-C5B88CF4FE2A}"/>
              </a:ext>
            </a:extLst>
          </p:cNvPr>
          <p:cNvSpPr/>
          <p:nvPr/>
        </p:nvSpPr>
        <p:spPr>
          <a:xfrm>
            <a:off x="2845433" y="4598876"/>
            <a:ext cx="89081" cy="874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7285A56-5A5E-4136-B3F0-33D99775C0C6}"/>
              </a:ext>
            </a:extLst>
          </p:cNvPr>
          <p:cNvCxnSpPr>
            <a:cxnSpLocks/>
          </p:cNvCxnSpPr>
          <p:nvPr/>
        </p:nvCxnSpPr>
        <p:spPr>
          <a:xfrm>
            <a:off x="3208758" y="4642612"/>
            <a:ext cx="2157961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6462D3D9-3D5F-4B0E-B7BC-A18CCB21A6D5}"/>
              </a:ext>
            </a:extLst>
          </p:cNvPr>
          <p:cNvSpPr/>
          <p:nvPr/>
        </p:nvSpPr>
        <p:spPr>
          <a:xfrm>
            <a:off x="5531645" y="4582501"/>
            <a:ext cx="89081" cy="874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BFB80-4D6D-4041-9F95-E56643EB179C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0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F563F3-AB3C-49CA-AE36-36977D2294B0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CA84D689-815D-40CD-A5FC-56C487B287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8504621"/>
                  </p:ext>
                </p:extLst>
              </p:nvPr>
            </p:nvGraphicFramePr>
            <p:xfrm>
              <a:off x="2016718" y="1246157"/>
              <a:ext cx="5665950" cy="180953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29550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95619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83046" marR="83046" marT="41523" marB="4152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83046" marR="83046" marT="41523" marB="41523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14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16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𝟒𝟐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6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>
                              <a:solidFill>
                                <a:schemeClr val="tx1"/>
                              </a:solidFill>
                            </a:rPr>
                            <a:t>3,5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9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046" marR="83046" marT="41523" marB="4152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CA84D689-815D-40CD-A5FC-56C487B287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8504621"/>
                  </p:ext>
                </p:extLst>
              </p:nvPr>
            </p:nvGraphicFramePr>
            <p:xfrm>
              <a:off x="2016718" y="1246157"/>
              <a:ext cx="5665950" cy="180953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29550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95619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3046" marR="83046" marT="41523" marB="4152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23" t="-4082" r="-201613" b="-5122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3046" marR="83046" marT="41523" marB="41523" anchor="ctr">
                        <a:blipFill>
                          <a:blip r:embed="rId3"/>
                          <a:stretch>
                            <a:fillRect l="-804854" t="-1942" r="-3883" b="-191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144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971" t="-94444" r="-807767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100000" t="-94444" r="-700000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42" t="-94444" r="-606796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99038" t="-94444" r="-500962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402913" t="-94444" r="-405825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498077" t="-94444" r="-301923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603883" t="-94444" r="-204854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697115" t="-94444" r="-102885" b="-36481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100000" t="-214286" r="-700000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42" t="-214286" r="-606796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16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100000" t="-314286" r="-700000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42" t="-314286" r="-606796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6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>
                              <a:solidFill>
                                <a:schemeClr val="tx1"/>
                              </a:solidFill>
                            </a:rPr>
                            <a:t>3,5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100000" t="-422917" r="-7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42" t="-422917" r="-606796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9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3"/>
                          <a:stretch>
                            <a:fillRect l="-971" t="-512245" r="-807767" b="-408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3046" marR="83046" marT="41523" marB="4152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242" t="-512245" r="-301932" b="-4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66EC3DF3-BD50-4E42-AFE0-BC24A674F6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950479"/>
                  </p:ext>
                </p:extLst>
              </p:nvPr>
            </p:nvGraphicFramePr>
            <p:xfrm>
              <a:off x="2016718" y="3189320"/>
              <a:ext cx="5665950" cy="180953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29550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95619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83046" marR="83046" marT="41523" marB="4152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83046" marR="83046" marT="41523" marB="41523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14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27,0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13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-0,5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3,5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0,5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0,08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4,5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4,5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-0,75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046" marR="83046" marT="41523" marB="4152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-1,5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0,25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66EC3DF3-BD50-4E42-AFE0-BC24A674F6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950479"/>
                  </p:ext>
                </p:extLst>
              </p:nvPr>
            </p:nvGraphicFramePr>
            <p:xfrm>
              <a:off x="2016718" y="3189320"/>
              <a:ext cx="5665950" cy="180953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29550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29550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295619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3046" marR="83046" marT="41523" marB="4152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23" t="-6122" r="-201613" b="-5122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3046" marR="83046" marT="41523" marB="41523" anchor="ctr">
                        <a:blipFill>
                          <a:blip r:embed="rId4"/>
                          <a:stretch>
                            <a:fillRect l="-804854" t="-2913" r="-3883" b="-191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3144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4"/>
                          <a:stretch>
                            <a:fillRect l="-971" t="-96296" r="-807767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4"/>
                          <a:stretch>
                            <a:fillRect l="-100000" t="-96296" r="-700000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942" t="-96296" r="-606796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99038" t="-96296" r="-500962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4"/>
                          <a:stretch>
                            <a:fillRect l="-402913" t="-96296" r="-405825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4"/>
                          <a:stretch>
                            <a:fillRect l="-498077" t="-96296" r="-301923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4"/>
                          <a:stretch>
                            <a:fillRect l="-603883" t="-96296" r="-204854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4"/>
                          <a:stretch>
                            <a:fillRect l="-697115" t="-96296" r="-102885" b="-36481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4"/>
                          <a:stretch>
                            <a:fillRect l="-100000" t="-216327" r="-700000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27,0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13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-0,5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4"/>
                          <a:stretch>
                            <a:fillRect l="-100000" t="-316327" r="-700000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3,5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0,5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0,08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0073" marR="70073" marT="35037" marB="35037">
                        <a:blipFill>
                          <a:blip r:embed="rId4"/>
                          <a:stretch>
                            <a:fillRect l="-100000" t="-425000" r="-7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4,5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4,5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-0,75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295619">
                    <a:tc>
                      <a:txBody>
                        <a:bodyPr/>
                        <a:lstStyle/>
                        <a:p>
                          <a:pPr/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3046" marR="83046" marT="41523" marB="4152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242" t="-514286" r="-301932" b="-4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-1,5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0,25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0073" marR="70073" marT="35037" marB="35037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7188961D-BF1B-4757-85AD-56E1807D6627}"/>
              </a:ext>
            </a:extLst>
          </p:cNvPr>
          <p:cNvSpPr/>
          <p:nvPr/>
        </p:nvSpPr>
        <p:spPr>
          <a:xfrm>
            <a:off x="2649195" y="2179178"/>
            <a:ext cx="5033473" cy="274768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05233F-B17D-4735-AFA7-E3DAC57D726D}"/>
              </a:ext>
            </a:extLst>
          </p:cNvPr>
          <p:cNvSpPr/>
          <p:nvPr/>
        </p:nvSpPr>
        <p:spPr>
          <a:xfrm>
            <a:off x="3924596" y="1521151"/>
            <a:ext cx="579038" cy="1534543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15702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2459</Words>
  <Application>Microsoft Office PowerPoint</Application>
  <PresentationFormat>Presentación en pantalla (16:9)</PresentationFormat>
  <Paragraphs>1361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Cambria Math</vt:lpstr>
      <vt:lpstr>Helvetica Neue</vt:lpstr>
      <vt:lpstr>Arial</vt:lpstr>
      <vt:lpstr>biz</vt:lpstr>
      <vt:lpstr>Casos Particulares en SIMPLEX Clase 18</vt:lpstr>
      <vt:lpstr>Soluciones alternativas</vt:lpstr>
      <vt:lpstr>Soluciones alternativas</vt:lpstr>
      <vt:lpstr>Soluciones alternativas</vt:lpstr>
      <vt:lpstr>Soluciones alternativas</vt:lpstr>
      <vt:lpstr>Soluciones alternativas</vt:lpstr>
      <vt:lpstr>Soluciones alternativas</vt:lpstr>
      <vt:lpstr>Soluciones alternativas</vt:lpstr>
      <vt:lpstr>Soluciones alternativas</vt:lpstr>
      <vt:lpstr>Soluciones alternativas</vt:lpstr>
      <vt:lpstr>Soluciones alternativas</vt:lpstr>
      <vt:lpstr>Soluciones alternativas</vt:lpstr>
      <vt:lpstr>Soluciones alternativas</vt:lpstr>
      <vt:lpstr>Soluciones alternativas</vt:lpstr>
      <vt:lpstr>Soluciones alternativas</vt:lpstr>
      <vt:lpstr>Soluciones alternativas</vt:lpstr>
      <vt:lpstr>Soluciones alternativas</vt:lpstr>
      <vt:lpstr>Soluciones alternativas</vt:lpstr>
      <vt:lpstr>Soluciones alternativas</vt:lpstr>
      <vt:lpstr>Puntos degenerados</vt:lpstr>
      <vt:lpstr>Soluciones degeneradas</vt:lpstr>
      <vt:lpstr>Soluciones degeneradas</vt:lpstr>
      <vt:lpstr>Soluciones degeneradas</vt:lpstr>
      <vt:lpstr>Soluciones degeneradas</vt:lpstr>
      <vt:lpstr>Soluciones degeneradas</vt:lpstr>
      <vt:lpstr>Soluciones degeneradas</vt:lpstr>
      <vt:lpstr>Soluciones degeneradas</vt:lpstr>
      <vt:lpstr>Soluciones degeneradas</vt:lpstr>
      <vt:lpstr>Soluciones degeneradas</vt:lpstr>
      <vt:lpstr>Soluciones degeneradas</vt:lpstr>
      <vt:lpstr>Soluciones degeneradas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SIMPLEX Clase 16</dc:title>
  <cp:lastModifiedBy>Rodrigo Maranzana</cp:lastModifiedBy>
  <cp:revision>79</cp:revision>
  <dcterms:modified xsi:type="dcterms:W3CDTF">2021-09-08T21:04:17Z</dcterms:modified>
</cp:coreProperties>
</file>