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314" r:id="rId4"/>
    <p:sldId id="260" r:id="rId5"/>
    <p:sldId id="259" r:id="rId6"/>
    <p:sldId id="315" r:id="rId7"/>
    <p:sldId id="316" r:id="rId8"/>
    <p:sldId id="27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E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5118" autoAdjust="0"/>
  </p:normalViewPr>
  <p:slideViewPr>
    <p:cSldViewPr snapToGrid="0">
      <p:cViewPr varScale="1">
        <p:scale>
          <a:sx n="118" d="100"/>
          <a:sy n="118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505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4358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8338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1699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4994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5614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97244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8737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77434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85210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20903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316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7532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4694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3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3258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6076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836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7758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83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.png"/><Relationship Id="rId3" Type="http://schemas.openxmlformats.org/officeDocument/2006/relationships/image" Target="../media/image71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.png"/><Relationship Id="rId19" Type="http://schemas.openxmlformats.org/officeDocument/2006/relationships/image" Target="../media/image74.png"/><Relationship Id="rId4" Type="http://schemas.openxmlformats.org/officeDocument/2006/relationships/image" Target="../media/image72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4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5.png"/><Relationship Id="rId18" Type="http://schemas.openxmlformats.org/officeDocument/2006/relationships/image" Target="../media/image42.png"/><Relationship Id="rId3" Type="http://schemas.openxmlformats.org/officeDocument/2006/relationships/image" Target="../media/image86.png"/><Relationship Id="rId7" Type="http://schemas.openxmlformats.org/officeDocument/2006/relationships/image" Target="../media/image30.png"/><Relationship Id="rId12" Type="http://schemas.openxmlformats.org/officeDocument/2006/relationships/image" Target="../media/image93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image" Target="../media/image33.png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94.png"/><Relationship Id="rId5" Type="http://schemas.openxmlformats.org/officeDocument/2006/relationships/image" Target="../media/image46.png"/><Relationship Id="rId15" Type="http://schemas.openxmlformats.org/officeDocument/2006/relationships/image" Target="../media/image42.png"/><Relationship Id="rId10" Type="http://schemas.openxmlformats.org/officeDocument/2006/relationships/image" Target="../media/image15.png"/><Relationship Id="rId19" Type="http://schemas.openxmlformats.org/officeDocument/2006/relationships/image" Target="../media/image102.png"/><Relationship Id="rId4" Type="http://schemas.openxmlformats.org/officeDocument/2006/relationships/image" Target="../media/image29.png"/><Relationship Id="rId9" Type="http://schemas.openxmlformats.org/officeDocument/2006/relationships/image" Target="../media/image93.png"/><Relationship Id="rId1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2.png"/><Relationship Id="rId19" Type="http://schemas.openxmlformats.org/officeDocument/2006/relationships/image" Target="../media/image6.png"/><Relationship Id="rId14" Type="http://schemas.openxmlformats.org/officeDocument/2006/relationships/image" Target="../media/image12.png"/><Relationship Id="rId2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19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0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Casos Particulares en SIMPLEX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18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Investigación</a:t>
            </a:r>
            <a:r>
              <a:rPr lang="en-US" sz="2070" dirty="0"/>
              <a:t> </a:t>
            </a:r>
            <a:r>
              <a:rPr lang="en-US" sz="2070" dirty="0" err="1"/>
              <a:t>Operativa</a:t>
            </a:r>
            <a:r>
              <a:rPr lang="en-US" sz="2070" dirty="0"/>
              <a:t> UTN FRBA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Elaborado</a:t>
            </a:r>
            <a:r>
              <a:rPr lang="en-US" sz="2070" dirty="0"/>
              <a:t> por </a:t>
            </a: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 (Prof. Martin Palazzo)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0251A1-0982-4447-B7BE-DFBBA49F5B1D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A0251A1-0982-4447-B7BE-DFBBA49F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400FD2-7CDC-4E27-BBA1-30FE802FA65D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7400FD2-7CDC-4E27-BBA1-30FE802F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C5F776-4682-468F-A08B-003DD9656C29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4C5F776-4682-468F-A08B-003DD965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B5BC8BBC-0B93-4804-AC6F-E3952456A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78295"/>
                  </p:ext>
                </p:extLst>
              </p:nvPr>
            </p:nvGraphicFramePr>
            <p:xfrm>
              <a:off x="722121" y="1573686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B5BC8BBC-0B93-4804-AC6F-E3952456A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78295"/>
                  </p:ext>
                </p:extLst>
              </p:nvPr>
            </p:nvGraphicFramePr>
            <p:xfrm>
              <a:off x="722121" y="1573686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90" t="-4000" r="-26753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7"/>
                          <a:stretch>
                            <a:fillRect l="-100000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870" t="-92857" r="-10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100870" t="-92857" r="-9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870" t="-92857" r="-8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300870" t="-92857" r="-7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400870" t="-92857" r="-6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505263" t="-92857" r="-507895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60000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70000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80000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90000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100870" t="-216000" r="-902609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100870" t="-316000" r="-902609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100870" t="-416000" r="-902609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7"/>
                          <a:stretch>
                            <a:fillRect l="-870" t="-516000" r="-1002609" b="-6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0435" t="-516000" r="-401304" b="-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39D9AD45-DE47-4312-A8B5-767DD902ECC1}"/>
              </a:ext>
            </a:extLst>
          </p:cNvPr>
          <p:cNvSpPr/>
          <p:nvPr/>
        </p:nvSpPr>
        <p:spPr>
          <a:xfrm>
            <a:off x="1430410" y="2821354"/>
            <a:ext cx="6991469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D0B4EC3-FC61-4F3E-9706-9316FB200C69}"/>
              </a:ext>
            </a:extLst>
          </p:cNvPr>
          <p:cNvSpPr/>
          <p:nvPr/>
        </p:nvSpPr>
        <p:spPr>
          <a:xfrm>
            <a:off x="2841206" y="1852641"/>
            <a:ext cx="665565" cy="158519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6BE09501-36C4-4DC9-AAD1-77E323326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4441"/>
                  </p:ext>
                </p:extLst>
              </p:nvPr>
            </p:nvGraphicFramePr>
            <p:xfrm>
              <a:off x="1174795" y="1168333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6BE09501-36C4-4DC9-AAD1-77E323326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4441"/>
                  </p:ext>
                </p:extLst>
              </p:nvPr>
            </p:nvGraphicFramePr>
            <p:xfrm>
              <a:off x="1174795" y="1168333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0" t="-4000" r="-26753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3"/>
                          <a:stretch>
                            <a:fillRect l="-100000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70" t="-92857" r="-10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92857" r="-9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70" t="-92857" r="-8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870" t="-92857" r="-7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400870" t="-92857" r="-6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505263" t="-92857" r="-507895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60000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70000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0000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90000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211765" r="-9026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8,1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318000" r="-90260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2,4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418000" r="-90260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b="1" dirty="0">
                              <a:solidFill>
                                <a:srgbClr val="FF0000"/>
                              </a:solidFill>
                            </a:rPr>
                            <a:t>1,6</a:t>
                          </a:r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70" t="-518000" r="-1002609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35" t="-518000" r="-401304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684E110D-7521-4454-B86F-E80E4CBBADEB}"/>
              </a:ext>
            </a:extLst>
          </p:cNvPr>
          <p:cNvSpPr/>
          <p:nvPr/>
        </p:nvSpPr>
        <p:spPr>
          <a:xfrm>
            <a:off x="1883084" y="2416001"/>
            <a:ext cx="6991469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547134-660F-4D21-A14C-C2D055336992}"/>
              </a:ext>
            </a:extLst>
          </p:cNvPr>
          <p:cNvSpPr/>
          <p:nvPr/>
        </p:nvSpPr>
        <p:spPr>
          <a:xfrm>
            <a:off x="3293880" y="1447288"/>
            <a:ext cx="665565" cy="158519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a 2">
                <a:extLst>
                  <a:ext uri="{FF2B5EF4-FFF2-40B4-BE49-F238E27FC236}">
                    <a16:creationId xmlns:a16="http://schemas.microsoft.com/office/drawing/2014/main" id="{585538CA-465E-47B5-A42E-A67A6BF924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40327"/>
                  </p:ext>
                </p:extLst>
              </p:nvPr>
            </p:nvGraphicFramePr>
            <p:xfrm>
              <a:off x="1174795" y="3137439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2,41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-0,096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8,39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-1,73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1,73M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a 2">
                <a:extLst>
                  <a:ext uri="{FF2B5EF4-FFF2-40B4-BE49-F238E27FC236}">
                    <a16:creationId xmlns:a16="http://schemas.microsoft.com/office/drawing/2014/main" id="{585538CA-465E-47B5-A42E-A67A6BF924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40327"/>
                  </p:ext>
                </p:extLst>
              </p:nvPr>
            </p:nvGraphicFramePr>
            <p:xfrm>
              <a:off x="1174795" y="3137439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90" t="-4000" r="-26753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4"/>
                          <a:stretch>
                            <a:fillRect l="-100000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870" t="-92857" r="-10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92857" r="-9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870" t="-92857" r="-8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870" t="-92857" r="-7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400870" t="-92857" r="-6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505263" t="-92857" r="-507895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60000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70000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80000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90000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211765" r="-9026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2,41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-0,096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318000" r="-90260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8,39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-1,73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418000" r="-90260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435" t="-518000" r="-401304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1,73M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70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580687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608045" y="3985354"/>
                <a:ext cx="7410234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la variable ficticia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sigue en la base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45" y="3985354"/>
                <a:ext cx="7410234" cy="325089"/>
              </a:xfrm>
              <a:prstGeom prst="rect">
                <a:avLst/>
              </a:prstGeom>
              <a:blipFill>
                <a:blip r:embed="rId4"/>
                <a:stretch>
                  <a:fillRect l="-24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3F514C2B-88FB-4D8D-ACD4-453A2414FF50}"/>
              </a:ext>
            </a:extLst>
          </p:cNvPr>
          <p:cNvSpPr txBox="1"/>
          <p:nvPr/>
        </p:nvSpPr>
        <p:spPr>
          <a:xfrm>
            <a:off x="1608045" y="4383034"/>
            <a:ext cx="455124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Encontramos caso particular de problema incompatible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4178FC8F-F099-4882-9CBF-C7F01797D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6349"/>
                  </p:ext>
                </p:extLst>
              </p:nvPr>
            </p:nvGraphicFramePr>
            <p:xfrm>
              <a:off x="722121" y="1389957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2,41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-0,096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8,39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-1,73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1,73M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4178FC8F-F099-4882-9CBF-C7F01797D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6349"/>
                  </p:ext>
                </p:extLst>
              </p:nvPr>
            </p:nvGraphicFramePr>
            <p:xfrm>
              <a:off x="722121" y="1389957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90" t="-6000" r="-267536" b="-5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5"/>
                          <a:stretch>
                            <a:fillRect l="-1000000" t="-2830" r="-3478" b="-1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870" t="-94643" r="-1002609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100870" t="-94643" r="-902609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870" t="-94643" r="-802609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00870" t="-94643" r="-702609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400870" t="-94643" r="-602609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505263" t="-94643" r="-507895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600000" t="-94643" r="-403478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700000" t="-94643" r="-303478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800000" t="-94643" r="-203478" b="-36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900000" t="-94643" r="-103478" b="-3607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100870" t="-218000" r="-902609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2,41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-0,096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0,097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100870" t="-318000" r="-90260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8,39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-1,73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5"/>
                          <a:stretch>
                            <a:fillRect l="-100870" t="-418000" r="-90260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1,60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0,18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0435" t="-518000" r="-401304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0,6M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1,73M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0,4M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966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64DA91-E321-4D00-8FB7-9CD224EF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03" y="1570119"/>
            <a:ext cx="3667125" cy="2581275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1538883"/>
              </a:xfrm>
              <a:prstGeom prst="rect">
                <a:avLst/>
              </a:prstGeom>
              <a:blipFill>
                <a:blip r:embed="rId4"/>
                <a:stretch>
                  <a:fillRect l="-403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95D4A1-C2E3-48AB-B0BE-C2D407CDBF75}"/>
                  </a:ext>
                </a:extLst>
              </p:cNvPr>
              <p:cNvSpPr txBox="1"/>
              <p:nvPr/>
            </p:nvSpPr>
            <p:spPr>
              <a:xfrm>
                <a:off x="4993567" y="3965120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95D4A1-C2E3-48AB-B0BE-C2D407CDB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67" y="3965120"/>
                <a:ext cx="5688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/>
              <p:nvPr/>
            </p:nvSpPr>
            <p:spPr>
              <a:xfrm>
                <a:off x="3457689" y="251343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89" y="2513438"/>
                <a:ext cx="5688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/>
              <p:nvPr/>
            </p:nvSpPr>
            <p:spPr>
              <a:xfrm>
                <a:off x="4553329" y="2201267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29" y="2201267"/>
                <a:ext cx="43415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/>
              <p:nvPr/>
            </p:nvSpPr>
            <p:spPr>
              <a:xfrm>
                <a:off x="6339187" y="3169361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87" y="3169361"/>
                <a:ext cx="43415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/>
              <p:nvPr/>
            </p:nvSpPr>
            <p:spPr>
              <a:xfrm>
                <a:off x="7203606" y="3954712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606" y="3954712"/>
                <a:ext cx="44537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/>
              <p:nvPr/>
            </p:nvSpPr>
            <p:spPr>
              <a:xfrm>
                <a:off x="3635314" y="1375287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14" y="1375287"/>
                <a:ext cx="44537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C1D6A47-CBF1-48A9-A59E-4527E8120976}"/>
              </a:ext>
            </a:extLst>
          </p:cNvPr>
          <p:cNvCxnSpPr>
            <a:cxnSpLocks/>
          </p:cNvCxnSpPr>
          <p:nvPr/>
        </p:nvCxnSpPr>
        <p:spPr>
          <a:xfrm>
            <a:off x="3696788" y="3460437"/>
            <a:ext cx="659420" cy="820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3F95C7-AC7B-4384-BF8E-351B7F14F34D}"/>
              </a:ext>
            </a:extLst>
          </p:cNvPr>
          <p:cNvSpPr txBox="1"/>
          <p:nvPr/>
        </p:nvSpPr>
        <p:spPr>
          <a:xfrm>
            <a:off x="3876149" y="408383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rgbClr val="FF0000"/>
                </a:solidFill>
              </a:rPr>
              <a:t>Z=0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EC61305-EBC9-40D0-880E-F96F7D6A4A57}"/>
              </a:ext>
            </a:extLst>
          </p:cNvPr>
          <p:cNvCxnSpPr>
            <a:cxnSpLocks/>
          </p:cNvCxnSpPr>
          <p:nvPr/>
        </p:nvCxnSpPr>
        <p:spPr>
          <a:xfrm>
            <a:off x="4026498" y="3066999"/>
            <a:ext cx="659420" cy="820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E5A1B77-64D5-48B6-8DB2-768E94DB58EA}"/>
              </a:ext>
            </a:extLst>
          </p:cNvPr>
          <p:cNvCxnSpPr>
            <a:cxnSpLocks/>
          </p:cNvCxnSpPr>
          <p:nvPr/>
        </p:nvCxnSpPr>
        <p:spPr>
          <a:xfrm>
            <a:off x="4026498" y="2110316"/>
            <a:ext cx="1428495" cy="17769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919CAE-D23A-489A-BB4A-2626CDC65E02}"/>
              </a:ext>
            </a:extLst>
          </p:cNvPr>
          <p:cNvCxnSpPr>
            <a:cxnSpLocks/>
          </p:cNvCxnSpPr>
          <p:nvPr/>
        </p:nvCxnSpPr>
        <p:spPr>
          <a:xfrm>
            <a:off x="4388341" y="1409070"/>
            <a:ext cx="1991369" cy="2477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0D516CE-DFA2-4967-B7FA-CB974EF0FC4F}"/>
              </a:ext>
            </a:extLst>
          </p:cNvPr>
          <p:cNvCxnSpPr>
            <a:cxnSpLocks/>
          </p:cNvCxnSpPr>
          <p:nvPr/>
        </p:nvCxnSpPr>
        <p:spPr>
          <a:xfrm>
            <a:off x="5454993" y="1428755"/>
            <a:ext cx="1991369" cy="2477142"/>
          </a:xfrm>
          <a:prstGeom prst="line">
            <a:avLst/>
          </a:prstGeom>
          <a:ln w="28575">
            <a:solidFill>
              <a:srgbClr val="FF0000">
                <a:alpha val="3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EB76BB4-B50C-4289-81CA-38AE50690800}"/>
              </a:ext>
            </a:extLst>
          </p:cNvPr>
          <p:cNvCxnSpPr>
            <a:cxnSpLocks/>
          </p:cNvCxnSpPr>
          <p:nvPr/>
        </p:nvCxnSpPr>
        <p:spPr>
          <a:xfrm>
            <a:off x="6290023" y="1440798"/>
            <a:ext cx="1978433" cy="2461050"/>
          </a:xfrm>
          <a:prstGeom prst="line">
            <a:avLst/>
          </a:prstGeom>
          <a:ln w="28575">
            <a:solidFill>
              <a:srgbClr val="FF0000">
                <a:alpha val="1607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48BBDB9-CB18-438C-85DF-E55C60DC69AC}"/>
              </a:ext>
            </a:extLst>
          </p:cNvPr>
          <p:cNvCxnSpPr>
            <a:cxnSpLocks/>
          </p:cNvCxnSpPr>
          <p:nvPr/>
        </p:nvCxnSpPr>
        <p:spPr>
          <a:xfrm>
            <a:off x="4989646" y="1428755"/>
            <a:ext cx="1991369" cy="2477142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485E8F-4EAE-4C4F-B2CC-E54C762EAA89}"/>
              </a:ext>
            </a:extLst>
          </p:cNvPr>
          <p:cNvCxnSpPr>
            <a:cxnSpLocks/>
          </p:cNvCxnSpPr>
          <p:nvPr/>
        </p:nvCxnSpPr>
        <p:spPr>
          <a:xfrm>
            <a:off x="5837487" y="1393434"/>
            <a:ext cx="1991369" cy="2477142"/>
          </a:xfrm>
          <a:prstGeom prst="line">
            <a:avLst/>
          </a:prstGeom>
          <a:ln w="28575">
            <a:solidFill>
              <a:srgbClr val="FF0000">
                <a:alpha val="2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D8F4B91-9EB7-4274-8C05-CC5778F73BB8}"/>
              </a:ext>
            </a:extLst>
          </p:cNvPr>
          <p:cNvCxnSpPr>
            <a:cxnSpLocks/>
          </p:cNvCxnSpPr>
          <p:nvPr/>
        </p:nvCxnSpPr>
        <p:spPr>
          <a:xfrm>
            <a:off x="6710661" y="1393434"/>
            <a:ext cx="2027149" cy="2521650"/>
          </a:xfrm>
          <a:prstGeom prst="line">
            <a:avLst/>
          </a:prstGeom>
          <a:ln w="28575">
            <a:solidFill>
              <a:srgbClr val="FF0000">
                <a:alpha val="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405505" y="2122166"/>
            <a:ext cx="60384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2992668" y="18367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/>
              <p:nvPr/>
            </p:nvSpPr>
            <p:spPr>
              <a:xfrm>
                <a:off x="4769980" y="1394032"/>
                <a:ext cx="437401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80" y="1394032"/>
                <a:ext cx="4374019" cy="615553"/>
              </a:xfrm>
              <a:prstGeom prst="rect">
                <a:avLst/>
              </a:prstGeom>
              <a:blipFill>
                <a:blip r:embed="rId3"/>
                <a:stretch>
                  <a:fillRect l="-2646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/>
              <p:nvPr/>
            </p:nvSpPr>
            <p:spPr>
              <a:xfrm>
                <a:off x="4921263" y="2015330"/>
                <a:ext cx="14035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63" y="2015330"/>
                <a:ext cx="14035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/>
              <p:nvPr/>
            </p:nvSpPr>
            <p:spPr>
              <a:xfrm>
                <a:off x="4948514" y="2276054"/>
                <a:ext cx="13490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4" y="2276054"/>
                <a:ext cx="13490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/>
              <p:nvPr/>
            </p:nvSpPr>
            <p:spPr>
              <a:xfrm>
                <a:off x="6890238" y="2629073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38" y="2629073"/>
                <a:ext cx="106503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/>
              <p:nvPr/>
            </p:nvSpPr>
            <p:spPr>
              <a:xfrm>
                <a:off x="6159170" y="2022018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70" y="2022018"/>
                <a:ext cx="5800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/>
              <p:nvPr/>
            </p:nvSpPr>
            <p:spPr>
              <a:xfrm>
                <a:off x="7384609" y="2017416"/>
                <a:ext cx="5262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09" y="2017416"/>
                <a:ext cx="52629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/>
              <p:nvPr/>
            </p:nvSpPr>
            <p:spPr>
              <a:xfrm>
                <a:off x="6514167" y="2308506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67" y="2308506"/>
                <a:ext cx="58003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/>
              <p:nvPr/>
            </p:nvSpPr>
            <p:spPr>
              <a:xfrm>
                <a:off x="7422756" y="2313465"/>
                <a:ext cx="5262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56" y="2313465"/>
                <a:ext cx="52629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/>
              <p:nvPr/>
            </p:nvSpPr>
            <p:spPr>
              <a:xfrm>
                <a:off x="6978744" y="2305634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44" y="2305634"/>
                <a:ext cx="57041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/>
              <p:nvPr/>
            </p:nvSpPr>
            <p:spPr>
              <a:xfrm>
                <a:off x="-31218" y="4722078"/>
                <a:ext cx="17956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s-AR" sz="11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mero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muy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grande</m:t>
                    </m:r>
                  </m:oMath>
                </a14:m>
                <a:endParaRPr lang="es-AR" sz="11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variable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ficticia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18" y="4722078"/>
                <a:ext cx="1795684" cy="430887"/>
              </a:xfrm>
              <a:prstGeom prst="rect">
                <a:avLst/>
              </a:prstGeom>
              <a:blipFill>
                <a:blip r:embed="rId12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2C0CC0F-0102-41DC-822F-6C3C3DDB12F3}"/>
                  </a:ext>
                </a:extLst>
              </p:cNvPr>
              <p:cNvSpPr txBox="1"/>
              <p:nvPr/>
            </p:nvSpPr>
            <p:spPr>
              <a:xfrm>
                <a:off x="290687" y="1352371"/>
                <a:ext cx="3028245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2C0CC0F-0102-41DC-822F-6C3C3DDB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7" y="1352371"/>
                <a:ext cx="3028245" cy="1538883"/>
              </a:xfrm>
              <a:prstGeom prst="rect">
                <a:avLst/>
              </a:prstGeom>
              <a:blipFill>
                <a:blip r:embed="rId13"/>
                <a:stretch>
                  <a:fillRect l="-403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40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6302680" y="3725899"/>
                <a:ext cx="759246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80" y="3725899"/>
                <a:ext cx="759246" cy="91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5383205" y="3021319"/>
                <a:ext cx="2061077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05" y="3021319"/>
                <a:ext cx="2061077" cy="333617"/>
              </a:xfrm>
              <a:prstGeom prst="rect">
                <a:avLst/>
              </a:prstGeom>
              <a:blipFill>
                <a:blip r:embed="rId4"/>
                <a:stretch>
                  <a:fillRect t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61779" y="1320212"/>
            <a:ext cx="401204" cy="20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4743763" y="1208599"/>
            <a:ext cx="15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 err="1"/>
              <a:t>Matricial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5398736" y="3725899"/>
                <a:ext cx="572336" cy="33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36" y="3725899"/>
                <a:ext cx="572336" cy="332270"/>
              </a:xfrm>
              <a:prstGeom prst="rect">
                <a:avLst/>
              </a:prstGeom>
              <a:blipFill>
                <a:blip r:embed="rId5"/>
                <a:stretch>
                  <a:fillRect l="-6383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blipFill>
                <a:blip r:embed="rId6"/>
                <a:stretch>
                  <a:fillRect l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305013" y="3725899"/>
                <a:ext cx="669799" cy="96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013" y="3725899"/>
                <a:ext cx="669799" cy="961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4522285" y="2623443"/>
            <a:ext cx="17075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u="sng" dirty="0" err="1"/>
              <a:t>Valores</a:t>
            </a:r>
            <a:r>
              <a:rPr lang="en-US" sz="1300" u="sng" dirty="0"/>
              <a:t> de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/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D935B4-5209-4605-BC70-7371920E052E}"/>
              </a:ext>
            </a:extLst>
          </p:cNvPr>
          <p:cNvCxnSpPr/>
          <p:nvPr/>
        </p:nvCxnSpPr>
        <p:spPr>
          <a:xfrm>
            <a:off x="4435267" y="1670264"/>
            <a:ext cx="0" cy="339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59EF286-86A8-48F6-8B3B-2245DBF7BD8B}"/>
                  </a:ext>
                </a:extLst>
              </p:cNvPr>
              <p:cNvSpPr txBox="1"/>
              <p:nvPr/>
            </p:nvSpPr>
            <p:spPr>
              <a:xfrm>
                <a:off x="636017" y="1224191"/>
                <a:ext cx="43740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59EF286-86A8-48F6-8B3B-2245DBF7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7" y="1224191"/>
                <a:ext cx="4374019" cy="430887"/>
              </a:xfrm>
              <a:prstGeom prst="rect">
                <a:avLst/>
              </a:prstGeom>
              <a:blipFill>
                <a:blip r:embed="rId10"/>
                <a:stretch>
                  <a:fillRect l="-181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7107D730-48BB-4B63-A677-21A8AE15114C}"/>
                  </a:ext>
                </a:extLst>
              </p:cNvPr>
              <p:cNvSpPr/>
              <p:nvPr/>
            </p:nvSpPr>
            <p:spPr>
              <a:xfrm>
                <a:off x="787300" y="1845489"/>
                <a:ext cx="14035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7107D730-48BB-4B63-A677-21A8AE151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00" y="1845489"/>
                <a:ext cx="140352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BAED6E11-EFC9-4824-884D-1622F9981827}"/>
                  </a:ext>
                </a:extLst>
              </p:cNvPr>
              <p:cNvSpPr/>
              <p:nvPr/>
            </p:nvSpPr>
            <p:spPr>
              <a:xfrm>
                <a:off x="814551" y="2106213"/>
                <a:ext cx="13490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BAED6E11-EFC9-4824-884D-1622F9981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" y="2106213"/>
                <a:ext cx="13490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112657B8-45A8-4700-97DF-5F2204E7E5B6}"/>
                  </a:ext>
                </a:extLst>
              </p:cNvPr>
              <p:cNvSpPr/>
              <p:nvPr/>
            </p:nvSpPr>
            <p:spPr>
              <a:xfrm>
                <a:off x="2756275" y="2459232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112657B8-45A8-4700-97DF-5F2204E7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75" y="2459232"/>
                <a:ext cx="106503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DAC2277-D592-4B39-998C-F7A0A923FA06}"/>
                  </a:ext>
                </a:extLst>
              </p:cNvPr>
              <p:cNvSpPr/>
              <p:nvPr/>
            </p:nvSpPr>
            <p:spPr>
              <a:xfrm>
                <a:off x="2025207" y="1852177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DAC2277-D592-4B39-998C-F7A0A923F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07" y="1852177"/>
                <a:ext cx="58003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8C0E525-A831-4A11-9185-E64DE560ECF1}"/>
                  </a:ext>
                </a:extLst>
              </p:cNvPr>
              <p:cNvSpPr/>
              <p:nvPr/>
            </p:nvSpPr>
            <p:spPr>
              <a:xfrm>
                <a:off x="3250646" y="1847575"/>
                <a:ext cx="5262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8C0E525-A831-4A11-9185-E64DE560E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46" y="1847575"/>
                <a:ext cx="52629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2A6B504-033A-4E43-BCF7-9E59229308DD}"/>
                  </a:ext>
                </a:extLst>
              </p:cNvPr>
              <p:cNvSpPr/>
              <p:nvPr/>
            </p:nvSpPr>
            <p:spPr>
              <a:xfrm>
                <a:off x="2380204" y="2138665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82A6B504-033A-4E43-BCF7-9E5922930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204" y="2138665"/>
                <a:ext cx="58003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A54CD2D5-F9D4-46F6-941F-708C0E00F135}"/>
                  </a:ext>
                </a:extLst>
              </p:cNvPr>
              <p:cNvSpPr/>
              <p:nvPr/>
            </p:nvSpPr>
            <p:spPr>
              <a:xfrm>
                <a:off x="3288793" y="2143624"/>
                <a:ext cx="5262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A54CD2D5-F9D4-46F6-941F-708C0E00F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93" y="2143624"/>
                <a:ext cx="52629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4B6F69A-F9DA-46FC-B869-53B16BE0948C}"/>
                  </a:ext>
                </a:extLst>
              </p:cNvPr>
              <p:cNvSpPr/>
              <p:nvPr/>
            </p:nvSpPr>
            <p:spPr>
              <a:xfrm>
                <a:off x="2844781" y="2135793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4B6F69A-F9DA-46FC-B869-53B16BE09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1" y="2135793"/>
                <a:ext cx="57041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638293"/>
                  </p:ext>
                </p:extLst>
              </p:nvPr>
            </p:nvGraphicFramePr>
            <p:xfrm>
              <a:off x="1452694" y="305065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638293"/>
                  </p:ext>
                </p:extLst>
              </p:nvPr>
            </p:nvGraphicFramePr>
            <p:xfrm>
              <a:off x="1452694" y="305065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8" t="-3704" r="-201792" b="-4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802151" t="-1770" r="-4301" b="-1442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94915" r="-8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94915" r="-7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94915" r="-6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075" t="-94915" r="-5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396809" t="-94915" r="-400000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2151" t="-94915" r="-3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94915" r="-2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2151" t="-94915" r="-104301" b="-2762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12963" r="-7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212963" r="-6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318868" r="-7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318868" r="-6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411111" r="-805376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538" t="-411111" r="-302688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D67F243-5A9E-4AA2-B94D-B0B2256F5880}"/>
              </a:ext>
            </a:extLst>
          </p:cNvPr>
          <p:cNvCxnSpPr>
            <a:cxnSpLocks/>
          </p:cNvCxnSpPr>
          <p:nvPr/>
        </p:nvCxnSpPr>
        <p:spPr>
          <a:xfrm>
            <a:off x="4409630" y="1253664"/>
            <a:ext cx="0" cy="1722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28C6E0B-49AE-4C9F-AF59-7A59A3D13A53}"/>
                  </a:ext>
                </a:extLst>
              </p:cNvPr>
              <p:cNvSpPr txBox="1"/>
              <p:nvPr/>
            </p:nvSpPr>
            <p:spPr>
              <a:xfrm>
                <a:off x="4607829" y="1253664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28C6E0B-49AE-4C9F-AF59-7A59A3D1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829" y="1253664"/>
                <a:ext cx="1427244" cy="403700"/>
              </a:xfrm>
              <a:prstGeom prst="rect">
                <a:avLst/>
              </a:prstGeom>
              <a:blipFill>
                <a:blip r:embed="rId4"/>
                <a:stretch>
                  <a:fillRect l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69C72F1-09B2-4C37-A7F8-D833DE236E09}"/>
                  </a:ext>
                </a:extLst>
              </p:cNvPr>
              <p:cNvSpPr/>
              <p:nvPr/>
            </p:nvSpPr>
            <p:spPr>
              <a:xfrm>
                <a:off x="4926981" y="1627262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69C72F1-09B2-4C37-A7F8-D833DE236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81" y="1627262"/>
                <a:ext cx="775789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BE514818-C306-4AFC-97AB-5FC761CADBC2}"/>
                  </a:ext>
                </a:extLst>
              </p:cNvPr>
              <p:cNvSpPr/>
              <p:nvPr/>
            </p:nvSpPr>
            <p:spPr>
              <a:xfrm>
                <a:off x="5039190" y="1870595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BE514818-C306-4AFC-97AB-5FC761CAD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90" y="1870595"/>
                <a:ext cx="663580" cy="292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04306B9-D309-4A19-BCA2-EB40320B5BD9}"/>
                  </a:ext>
                </a:extLst>
              </p:cNvPr>
              <p:cNvSpPr txBox="1"/>
              <p:nvPr/>
            </p:nvSpPr>
            <p:spPr>
              <a:xfrm>
                <a:off x="636017" y="1224191"/>
                <a:ext cx="211973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04306B9-D309-4A19-BCA2-EB40320B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7" y="1224191"/>
                <a:ext cx="2119735" cy="430887"/>
              </a:xfrm>
              <a:prstGeom prst="rect">
                <a:avLst/>
              </a:prstGeom>
              <a:blipFill>
                <a:blip r:embed="rId7"/>
                <a:stretch>
                  <a:fillRect l="-3736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48040509-A816-48B5-BD24-A77AF399C356}"/>
                  </a:ext>
                </a:extLst>
              </p:cNvPr>
              <p:cNvSpPr/>
              <p:nvPr/>
            </p:nvSpPr>
            <p:spPr>
              <a:xfrm>
                <a:off x="787300" y="1845489"/>
                <a:ext cx="14035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48040509-A816-48B5-BD24-A77AF399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00" y="1845489"/>
                <a:ext cx="14035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C793516-A245-4D1D-90FD-116D47238A61}"/>
                  </a:ext>
                </a:extLst>
              </p:cNvPr>
              <p:cNvSpPr/>
              <p:nvPr/>
            </p:nvSpPr>
            <p:spPr>
              <a:xfrm>
                <a:off x="814551" y="2106213"/>
                <a:ext cx="13490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CC793516-A245-4D1D-90FD-116D47238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" y="2106213"/>
                <a:ext cx="13490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5C7A9A0F-24FD-4D12-81D5-291905606C23}"/>
                  </a:ext>
                </a:extLst>
              </p:cNvPr>
              <p:cNvSpPr/>
              <p:nvPr/>
            </p:nvSpPr>
            <p:spPr>
              <a:xfrm>
                <a:off x="2756275" y="2459232"/>
                <a:ext cx="10650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5C7A9A0F-24FD-4D12-81D5-291905606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75" y="2459232"/>
                <a:ext cx="106503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DDD5A3BD-AA9B-4BA8-94BD-A3BB938B8110}"/>
                  </a:ext>
                </a:extLst>
              </p:cNvPr>
              <p:cNvSpPr/>
              <p:nvPr/>
            </p:nvSpPr>
            <p:spPr>
              <a:xfrm>
                <a:off x="2025207" y="1852177"/>
                <a:ext cx="580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DDD5A3BD-AA9B-4BA8-94BD-A3BB938B8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207" y="1852177"/>
                <a:ext cx="5800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66DFBE3-5C63-4862-8FF2-2FF643BE056B}"/>
                  </a:ext>
                </a:extLst>
              </p:cNvPr>
              <p:cNvSpPr/>
              <p:nvPr/>
            </p:nvSpPr>
            <p:spPr>
              <a:xfrm>
                <a:off x="3250646" y="1847575"/>
                <a:ext cx="5262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66DFBE3-5C63-4862-8FF2-2FF643BE0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46" y="1847575"/>
                <a:ext cx="52629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362BEA21-CD4A-4BF4-BD09-199810BBEAB9}"/>
                  </a:ext>
                </a:extLst>
              </p:cNvPr>
              <p:cNvSpPr/>
              <p:nvPr/>
            </p:nvSpPr>
            <p:spPr>
              <a:xfrm>
                <a:off x="2380204" y="2138665"/>
                <a:ext cx="5800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362BEA21-CD4A-4BF4-BD09-199810BBE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204" y="2138665"/>
                <a:ext cx="5800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628AB36-4AD1-4421-8A80-79B53677AE5B}"/>
                  </a:ext>
                </a:extLst>
              </p:cNvPr>
              <p:cNvSpPr/>
              <p:nvPr/>
            </p:nvSpPr>
            <p:spPr>
              <a:xfrm>
                <a:off x="3288793" y="2143624"/>
                <a:ext cx="5262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628AB36-4AD1-4421-8A80-79B53677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93" y="2143624"/>
                <a:ext cx="52629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AE68E275-DB36-4BD7-9DBC-328F2A42B53B}"/>
                  </a:ext>
                </a:extLst>
              </p:cNvPr>
              <p:cNvSpPr/>
              <p:nvPr/>
            </p:nvSpPr>
            <p:spPr>
              <a:xfrm>
                <a:off x="2844781" y="2135793"/>
                <a:ext cx="5704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AE68E275-DB36-4BD7-9DBC-328F2A42B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1" y="2135793"/>
                <a:ext cx="5704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B45852A-5FE6-46DC-8F29-282ADE72707A}"/>
                  </a:ext>
                </a:extLst>
              </p:cNvPr>
              <p:cNvSpPr txBox="1"/>
              <p:nvPr/>
            </p:nvSpPr>
            <p:spPr>
              <a:xfrm>
                <a:off x="6899692" y="1731515"/>
                <a:ext cx="759246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B45852A-5FE6-46DC-8F29-282ADE72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92" y="1731515"/>
                <a:ext cx="759246" cy="9185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65DAD13C-756E-40D2-AC3E-26EE9B8C2E04}"/>
                  </a:ext>
                </a:extLst>
              </p:cNvPr>
              <p:cNvSpPr txBox="1"/>
              <p:nvPr/>
            </p:nvSpPr>
            <p:spPr>
              <a:xfrm>
                <a:off x="5995748" y="1296364"/>
                <a:ext cx="2186111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65DAD13C-756E-40D2-AC3E-26EE9B8C2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748" y="1296364"/>
                <a:ext cx="2186111" cy="333617"/>
              </a:xfrm>
              <a:prstGeom prst="rect">
                <a:avLst/>
              </a:prstGeom>
              <a:blipFill>
                <a:blip r:embed="rId17"/>
                <a:stretch>
                  <a:fillRect t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50CCBBC-DA4E-47CA-A14A-79D0CCF6BDFF}"/>
                  </a:ext>
                </a:extLst>
              </p:cNvPr>
              <p:cNvSpPr txBox="1"/>
              <p:nvPr/>
            </p:nvSpPr>
            <p:spPr>
              <a:xfrm>
                <a:off x="5995748" y="1731515"/>
                <a:ext cx="572336" cy="33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50CCBBC-DA4E-47CA-A14A-79D0CCF6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748" y="1731515"/>
                <a:ext cx="572336" cy="332270"/>
              </a:xfrm>
              <a:prstGeom prst="rect">
                <a:avLst/>
              </a:prstGeom>
              <a:blipFill>
                <a:blip r:embed="rId18"/>
                <a:stretch>
                  <a:fillRect l="-6452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6A97A549-A2FF-430E-8A02-5350C380592A}"/>
                  </a:ext>
                </a:extLst>
              </p:cNvPr>
              <p:cNvSpPr txBox="1"/>
              <p:nvPr/>
            </p:nvSpPr>
            <p:spPr>
              <a:xfrm>
                <a:off x="7902025" y="1731515"/>
                <a:ext cx="669799" cy="96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6A97A549-A2FF-430E-8A02-5350C380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25" y="1731515"/>
                <a:ext cx="669799" cy="9610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7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3451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3451009" cy="307777"/>
              </a:xfrm>
              <a:prstGeom prst="rect">
                <a:avLst/>
              </a:prstGeom>
              <a:blipFill>
                <a:blip r:embed="rId6"/>
                <a:stretch>
                  <a:fillRect l="-53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EC09B3C3-0921-4ABD-860D-893180D5D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221252"/>
                  </p:ext>
                </p:extLst>
              </p:nvPr>
            </p:nvGraphicFramePr>
            <p:xfrm>
              <a:off x="1563790" y="148677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>
                              <a:solidFill>
                                <a:srgbClr val="FF0000"/>
                              </a:solidFill>
                            </a:rPr>
                            <a:t>-M ...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M …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2">
                <a:extLst>
                  <a:ext uri="{FF2B5EF4-FFF2-40B4-BE49-F238E27FC236}">
                    <a16:creationId xmlns:a16="http://schemas.microsoft.com/office/drawing/2014/main" id="{EC09B3C3-0921-4ABD-860D-893180D5D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221252"/>
                  </p:ext>
                </p:extLst>
              </p:nvPr>
            </p:nvGraphicFramePr>
            <p:xfrm>
              <a:off x="1563790" y="148677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358" t="-3704" r="-202151" b="-4129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7"/>
                          <a:stretch>
                            <a:fillRect l="-802151" t="-1754" r="-5376" b="-14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75" t="-93333" r="-8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1075" t="-93333" r="-7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1075" t="-93333" r="-6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301075" t="-93333" r="-5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396809" t="-93333" r="-401064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502151" t="-93333" r="-3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602151" t="-93333" r="-2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702151" t="-93333" r="-105376" b="-27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1075" t="-214815" r="-70645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1075" t="-214815" r="-60645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1075" t="-320755" r="-70645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1075" t="-320755" r="-60645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75" t="-412963" r="-80645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0538" t="-412963" r="-30322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>
                              <a:solidFill>
                                <a:srgbClr val="FF0000"/>
                              </a:solidFill>
                            </a:rPr>
                            <a:t>-M ...</a:t>
                          </a:r>
                          <a:endParaRPr lang="en-US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M …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3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2E5492AA-F464-4276-B0FC-7BA32EAA3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818950"/>
                  </p:ext>
                </p:extLst>
              </p:nvPr>
            </p:nvGraphicFramePr>
            <p:xfrm>
              <a:off x="1563790" y="1486773"/>
              <a:ext cx="5104314" cy="1735748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94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-M …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M …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2">
                <a:extLst>
                  <a:ext uri="{FF2B5EF4-FFF2-40B4-BE49-F238E27FC236}">
                    <a16:creationId xmlns:a16="http://schemas.microsoft.com/office/drawing/2014/main" id="{2E5492AA-F464-4276-B0FC-7BA32EAA3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818950"/>
                  </p:ext>
                </p:extLst>
              </p:nvPr>
            </p:nvGraphicFramePr>
            <p:xfrm>
              <a:off x="1563790" y="1486773"/>
              <a:ext cx="5104314" cy="1735748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8" t="-3704" r="-202151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802151" t="-1754" r="-5376" b="-1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93333" r="-80645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93333" r="-70645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93333" r="-60645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075" t="-93333" r="-50645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396809" t="-93333" r="-40106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2151" t="-93333" r="-30537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93333" r="-20537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2151" t="-93333" r="-105376" b="-29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18868" r="-706452" b="-2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218868" r="-606452" b="-2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94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60000" r="-706452" b="-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260000" r="-606452" b="-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433333" r="-80645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538" t="-433333" r="-30322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-M …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M …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2124862" y="2484407"/>
            <a:ext cx="4543242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252511" y="1803163"/>
            <a:ext cx="567459" cy="1419358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1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a 2">
                <a:extLst>
                  <a:ext uri="{FF2B5EF4-FFF2-40B4-BE49-F238E27FC236}">
                    <a16:creationId xmlns:a16="http://schemas.microsoft.com/office/drawing/2014/main" id="{575238EB-6714-4231-AA23-A5138B88D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675677"/>
                  </p:ext>
                </p:extLst>
              </p:nvPr>
            </p:nvGraphicFramePr>
            <p:xfrm>
              <a:off x="2235068" y="140775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-M …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M …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a 2">
                <a:extLst>
                  <a:ext uri="{FF2B5EF4-FFF2-40B4-BE49-F238E27FC236}">
                    <a16:creationId xmlns:a16="http://schemas.microsoft.com/office/drawing/2014/main" id="{575238EB-6714-4231-AA23-A5138B88D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675677"/>
                  </p:ext>
                </p:extLst>
              </p:nvPr>
            </p:nvGraphicFramePr>
            <p:xfrm>
              <a:off x="2235068" y="1407753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8" t="-3704" r="-202151" b="-4129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802151" t="-1754" r="-5376" b="-14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93333" r="-8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93333" r="-7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93333" r="-6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075" t="-93333" r="-5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396809" t="-93333" r="-401064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2151" t="-93333" r="-3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93333" r="-2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2151" t="-93333" r="-105376" b="-27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14815" r="-70645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214815" r="-60645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320755" r="-70645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320755" r="-60645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2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412963" r="-806452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538" t="-412963" r="-30322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rgbClr val="FF0000"/>
                              </a:solidFill>
                            </a:rPr>
                            <a:t>-M …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M …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37412C3-500B-4B1D-9DB2-D4635F078ECB}"/>
              </a:ext>
            </a:extLst>
          </p:cNvPr>
          <p:cNvSpPr/>
          <p:nvPr/>
        </p:nvSpPr>
        <p:spPr>
          <a:xfrm>
            <a:off x="2815612" y="2427543"/>
            <a:ext cx="4523770" cy="28841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2B29A3-AEB5-44EA-B97F-A05E3BEFAE5D}"/>
              </a:ext>
            </a:extLst>
          </p:cNvPr>
          <p:cNvSpPr/>
          <p:nvPr/>
        </p:nvSpPr>
        <p:spPr>
          <a:xfrm>
            <a:off x="3939611" y="1717706"/>
            <a:ext cx="546931" cy="1356976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90DB908-10C1-4751-ACDD-FCB7DAE1E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950961"/>
                  </p:ext>
                </p:extLst>
              </p:nvPr>
            </p:nvGraphicFramePr>
            <p:xfrm>
              <a:off x="2235068" y="3222300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M …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2">
                <a:extLst>
                  <a:ext uri="{FF2B5EF4-FFF2-40B4-BE49-F238E27FC236}">
                    <a16:creationId xmlns:a16="http://schemas.microsoft.com/office/drawing/2014/main" id="{290DB908-10C1-4751-ACDD-FCB7DAE1E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950961"/>
                  </p:ext>
                </p:extLst>
              </p:nvPr>
            </p:nvGraphicFramePr>
            <p:xfrm>
              <a:off x="2235068" y="3222300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58" t="-3704" r="-202151" b="-4129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4"/>
                          <a:stretch>
                            <a:fillRect l="-802151" t="-1754" r="-5376" b="-14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1075" t="-93333" r="-8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101075" t="-93333" r="-7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1075" t="-93333" r="-6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075" t="-93333" r="-506452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396809" t="-93333" r="-401064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502151" t="-93333" r="-3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602151" t="-93333" r="-205376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702151" t="-93333" r="-105376" b="-271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101075" t="-214815" r="-70645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101075" t="-320755" r="-70645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538" t="-412963" r="-303226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396809" t="-412963" r="-40106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4"/>
                          <a:stretch>
                            <a:fillRect l="-602151" t="-412963" r="-205376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M …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7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/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749A86-D73B-4226-9854-939839D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9" y="1529175"/>
                <a:ext cx="3028245" cy="2154436"/>
              </a:xfrm>
              <a:prstGeom prst="rect">
                <a:avLst/>
              </a:prstGeom>
              <a:blipFill>
                <a:blip r:embed="rId3"/>
                <a:stretch>
                  <a:fillRect l="-4032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/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restricciones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positividad</m:t>
                      </m:r>
                    </m:oMath>
                  </m:oMathPara>
                </a14:m>
                <a:endParaRPr lang="es-AR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2852FE1-3A4D-415B-94E9-56AE5BAB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03" y="4908096"/>
                <a:ext cx="2184123" cy="261610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B3F9383-3436-4C48-BFF2-4F03A9CDA8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8003" y="1529175"/>
            <a:ext cx="4357676" cy="2743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95D4A1-C2E3-48AB-B0BE-C2D407CDBF75}"/>
                  </a:ext>
                </a:extLst>
              </p:cNvPr>
              <p:cNvSpPr txBox="1"/>
              <p:nvPr/>
            </p:nvSpPr>
            <p:spPr>
              <a:xfrm>
                <a:off x="4993567" y="3965120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995D4A1-C2E3-48AB-B0BE-C2D407CDB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67" y="3965120"/>
                <a:ext cx="5688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/>
              <p:nvPr/>
            </p:nvSpPr>
            <p:spPr>
              <a:xfrm>
                <a:off x="3457689" y="2513438"/>
                <a:ext cx="5688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D4ACC43-BE46-49E0-965B-AE735E4C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89" y="2513438"/>
                <a:ext cx="5688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/>
              <p:nvPr/>
            </p:nvSpPr>
            <p:spPr>
              <a:xfrm>
                <a:off x="5592242" y="3415881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22C71E10-7808-426E-BEB2-54896A80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42" y="3415881"/>
                <a:ext cx="43415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/>
              <p:nvPr/>
            </p:nvSpPr>
            <p:spPr>
              <a:xfrm>
                <a:off x="5558406" y="2866643"/>
                <a:ext cx="434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15AC0A55-11D2-4E12-B976-260027B76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06" y="2866643"/>
                <a:ext cx="43415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/>
              <p:nvPr/>
            </p:nvSpPr>
            <p:spPr>
              <a:xfrm>
                <a:off x="5375164" y="2205661"/>
                <a:ext cx="4341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6181D96-B67A-404A-B11D-9ACD97AB8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64" y="2205661"/>
                <a:ext cx="434157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/>
              <p:nvPr/>
            </p:nvSpPr>
            <p:spPr>
              <a:xfrm>
                <a:off x="8077950" y="3860591"/>
                <a:ext cx="445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63CE29C-5A31-44EF-91DB-E86895DE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50" y="3860591"/>
                <a:ext cx="44537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/>
              <p:nvPr/>
            </p:nvSpPr>
            <p:spPr>
              <a:xfrm>
                <a:off x="3635314" y="1375287"/>
                <a:ext cx="4453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AA7F265-8260-47F1-93AA-D6976B3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14" y="1375287"/>
                <a:ext cx="44537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0A4D66C-EC3A-41CF-B06F-7D4C8BD62E78}"/>
              </a:ext>
            </a:extLst>
          </p:cNvPr>
          <p:cNvCxnSpPr>
            <a:cxnSpLocks/>
          </p:cNvCxnSpPr>
          <p:nvPr/>
        </p:nvCxnSpPr>
        <p:spPr>
          <a:xfrm flipV="1">
            <a:off x="7349383" y="3277953"/>
            <a:ext cx="76912" cy="482732"/>
          </a:xfrm>
          <a:prstGeom prst="straightConnector1">
            <a:avLst/>
          </a:prstGeom>
          <a:ln>
            <a:solidFill>
              <a:srgbClr val="5E8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E6C21EF-7C87-4050-94EF-2636D1156708}"/>
              </a:ext>
            </a:extLst>
          </p:cNvPr>
          <p:cNvCxnSpPr>
            <a:cxnSpLocks/>
          </p:cNvCxnSpPr>
          <p:nvPr/>
        </p:nvCxnSpPr>
        <p:spPr>
          <a:xfrm>
            <a:off x="6807609" y="3020531"/>
            <a:ext cx="76912" cy="51484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863AEA7-9942-477C-A2B6-710C6AF7E08D}"/>
              </a:ext>
            </a:extLst>
          </p:cNvPr>
          <p:cNvCxnSpPr>
            <a:cxnSpLocks/>
          </p:cNvCxnSpPr>
          <p:nvPr/>
        </p:nvCxnSpPr>
        <p:spPr>
          <a:xfrm flipH="1" flipV="1">
            <a:off x="6116970" y="1794617"/>
            <a:ext cx="162764" cy="4541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4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2243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podría entrar a la base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2243948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2167F735-F362-4AA1-9E6D-3763AB46C5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999008"/>
                  </p:ext>
                </p:extLst>
              </p:nvPr>
            </p:nvGraphicFramePr>
            <p:xfrm>
              <a:off x="2073240" y="1603267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M …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2">
                <a:extLst>
                  <a:ext uri="{FF2B5EF4-FFF2-40B4-BE49-F238E27FC236}">
                    <a16:creationId xmlns:a16="http://schemas.microsoft.com/office/drawing/2014/main" id="{2167F735-F362-4AA1-9E6D-3763AB46C5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999008"/>
                  </p:ext>
                </p:extLst>
              </p:nvPr>
            </p:nvGraphicFramePr>
            <p:xfrm>
              <a:off x="2073240" y="1603267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358" t="-5556" r="-201792" b="-4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6"/>
                          <a:stretch>
                            <a:fillRect l="-802151" t="-2655" r="-4301" b="-1442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75" t="-96610" r="-8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1075" t="-96610" r="-7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01075" t="-96610" r="-6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301075" t="-96610" r="-5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396809" t="-96610" r="-400000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502151" t="-96610" r="-3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602151" t="-96610" r="-2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702151" t="-96610" r="-104301" b="-2762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1075" t="-214815" r="-7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101075" t="-320755" r="-7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538" t="-412963" r="-302688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396809" t="-412963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6"/>
                          <a:stretch>
                            <a:fillRect l="-602151" t="-412963" r="-20430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M …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666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86EDD784-3A09-4800-914F-9EA4310D2C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086823"/>
                  </p:ext>
                </p:extLst>
              </p:nvPr>
            </p:nvGraphicFramePr>
            <p:xfrm>
              <a:off x="2099216" y="1738285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A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M …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86EDD784-3A09-4800-914F-9EA4310D2C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086823"/>
                  </p:ext>
                </p:extLst>
              </p:nvPr>
            </p:nvGraphicFramePr>
            <p:xfrm>
              <a:off x="2099216" y="1738285"/>
              <a:ext cx="5104314" cy="1666929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8" t="-5556" r="-201792" b="-4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802151" t="-2655" r="-4301" b="-1442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96610" r="-8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96610" r="-7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96610" r="-6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075" t="-96610" r="-505376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396809" t="-96610" r="-400000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2151" t="-96610" r="-3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96610" r="-204301" b="-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2151" t="-96610" r="-104301" b="-2762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14815" r="-7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02151" t="-214815" r="-4301" b="-2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320755" r="-7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1" dirty="0">
                              <a:solidFill>
                                <a:srgbClr val="FF0000"/>
                              </a:solidFill>
                            </a:rPr>
                            <a:t>-2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538" t="-412963" r="-302688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396809" t="-412963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412963" r="-20430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b="0" dirty="0">
                              <a:solidFill>
                                <a:schemeClr val="tx1"/>
                              </a:solidFill>
                            </a:rPr>
                            <a:t>M …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no acotado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4665957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 err="1">
                    <a:solidFill>
                      <a:srgbClr val="FF0000"/>
                    </a:solidFill>
                  </a:rPr>
                  <a:t>existe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mínimo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problema</a:t>
                </a:r>
                <a:r>
                  <a:rPr lang="en-US" dirty="0">
                    <a:solidFill>
                      <a:srgbClr val="FF0000"/>
                    </a:solidFill>
                  </a:rPr>
                  <a:t> no </a:t>
                </a:r>
                <a:r>
                  <a:rPr lang="en-US" dirty="0" err="1">
                    <a:solidFill>
                      <a:srgbClr val="FF0000"/>
                    </a:solidFill>
                  </a:rPr>
                  <a:t>acotado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4665957" cy="325089"/>
              </a:xfrm>
              <a:prstGeom prst="rect">
                <a:avLst/>
              </a:prstGeom>
              <a:blipFill>
                <a:blip r:embed="rId5"/>
                <a:stretch>
                  <a:fillRect l="-392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4367643" y="2056830"/>
            <a:ext cx="567459" cy="134838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D710C81-9BFA-458D-B616-0B121F835948}"/>
              </a:ext>
            </a:extLst>
          </p:cNvPr>
          <p:cNvSpPr/>
          <p:nvPr/>
        </p:nvSpPr>
        <p:spPr>
          <a:xfrm>
            <a:off x="3405505" y="2122166"/>
            <a:ext cx="60384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A95D3B-9E09-41BD-91C2-CAC3E5AFC176}"/>
              </a:ext>
            </a:extLst>
          </p:cNvPr>
          <p:cNvSpPr txBox="1"/>
          <p:nvPr/>
        </p:nvSpPr>
        <p:spPr>
          <a:xfrm>
            <a:off x="2992668" y="18367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/>
              <p:nvPr/>
            </p:nvSpPr>
            <p:spPr>
              <a:xfrm>
                <a:off x="4769980" y="1394032"/>
                <a:ext cx="437401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5904468-F74C-423D-B648-05AA07D9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80" y="1394032"/>
                <a:ext cx="4374019" cy="615553"/>
              </a:xfrm>
              <a:prstGeom prst="rect">
                <a:avLst/>
              </a:prstGeom>
              <a:blipFill>
                <a:blip r:embed="rId3"/>
                <a:stretch>
                  <a:fillRect l="-2646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/>
              <p:nvPr/>
            </p:nvSpPr>
            <p:spPr>
              <a:xfrm>
                <a:off x="4921263" y="2015330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25DD2E35-86B8-416E-9CD7-8A7223D0F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63" y="2015330"/>
                <a:ext cx="16311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/>
              <p:nvPr/>
            </p:nvSpPr>
            <p:spPr>
              <a:xfrm>
                <a:off x="4946591" y="2328852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E8516F74-FC5A-48D1-B4EE-BB0664D36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91" y="2328852"/>
                <a:ext cx="16311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/>
              <p:nvPr/>
            </p:nvSpPr>
            <p:spPr>
              <a:xfrm>
                <a:off x="4946591" y="2668749"/>
                <a:ext cx="1684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A045925-873A-4ECC-88CD-5EE706407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91" y="2668749"/>
                <a:ext cx="16840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/>
              <p:nvPr/>
            </p:nvSpPr>
            <p:spPr>
              <a:xfrm>
                <a:off x="7576091" y="3306972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1EE4067F-3C7C-4195-9447-7F138B6DD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91" y="3306972"/>
                <a:ext cx="106503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/>
              <p:nvPr/>
            </p:nvSpPr>
            <p:spPr>
              <a:xfrm>
                <a:off x="6376958" y="2005015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38900BD-FB9E-4613-8370-79089096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58" y="2005015"/>
                <a:ext cx="58003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/>
              <p:nvPr/>
            </p:nvSpPr>
            <p:spPr>
              <a:xfrm>
                <a:off x="8245744" y="2036187"/>
                <a:ext cx="6336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309B990-4D3A-450F-A3D7-A6DA1766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44" y="2036187"/>
                <a:ext cx="63369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/>
              <p:nvPr/>
            </p:nvSpPr>
            <p:spPr>
              <a:xfrm>
                <a:off x="6725559" y="2323107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A406840-6908-40FF-ADCA-ABD5BD321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59" y="2323107"/>
                <a:ext cx="58003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/>
              <p:nvPr/>
            </p:nvSpPr>
            <p:spPr>
              <a:xfrm>
                <a:off x="7115427" y="2659176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F1469510-71D3-4055-9CD2-3D167A598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27" y="2659176"/>
                <a:ext cx="5800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/>
              <p:nvPr/>
            </p:nvSpPr>
            <p:spPr>
              <a:xfrm>
                <a:off x="8271072" y="2348079"/>
                <a:ext cx="6336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D934AA5-D981-4102-9CBF-26BB211A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072" y="2348079"/>
                <a:ext cx="633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/>
              <p:nvPr/>
            </p:nvSpPr>
            <p:spPr>
              <a:xfrm>
                <a:off x="8271071" y="2679308"/>
                <a:ext cx="6336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28F79B4-2E13-4749-9EAA-536CDB538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071" y="2679308"/>
                <a:ext cx="63369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1A4D963-1C79-48BC-94B2-1EC357EA21C3}"/>
                  </a:ext>
                </a:extLst>
              </p:cNvPr>
              <p:cNvSpPr txBox="1"/>
              <p:nvPr/>
            </p:nvSpPr>
            <p:spPr>
              <a:xfrm>
                <a:off x="250344" y="1423238"/>
                <a:ext cx="302824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s-AR" sz="2000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1A4D963-1C79-48BC-94B2-1EC357EA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" y="1423238"/>
                <a:ext cx="3028245" cy="2154436"/>
              </a:xfrm>
              <a:prstGeom prst="rect">
                <a:avLst/>
              </a:prstGeom>
              <a:blipFill>
                <a:blip r:embed="rId14"/>
                <a:stretch>
                  <a:fillRect l="-3823" b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/>
              <p:nvPr/>
            </p:nvSpPr>
            <p:spPr>
              <a:xfrm>
                <a:off x="7480080" y="2005014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0C58366-A2E0-452A-A671-F434727F3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80" y="2005014"/>
                <a:ext cx="5704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F668B70-34AE-4DB3-87F3-107AAC52FA1A}"/>
                  </a:ext>
                </a:extLst>
              </p:cNvPr>
              <p:cNvSpPr/>
              <p:nvPr/>
            </p:nvSpPr>
            <p:spPr>
              <a:xfrm>
                <a:off x="7868063" y="2330435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F668B70-34AE-4DB3-87F3-107AAC52F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63" y="2330435"/>
                <a:ext cx="57041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/>
              <p:nvPr/>
            </p:nvSpPr>
            <p:spPr>
              <a:xfrm>
                <a:off x="-31218" y="4722078"/>
                <a:ext cx="17956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s-AR" sz="11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mero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muy</m:t>
                    </m:r>
                    <m: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grande</m:t>
                    </m:r>
                  </m:oMath>
                </a14:m>
                <a:endParaRPr lang="es-AR" sz="11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sz="1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variable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ficticia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6902E94-CB71-444B-9CE9-CA0F6C9CF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18" y="4722078"/>
                <a:ext cx="1795684" cy="430887"/>
              </a:xfrm>
              <a:prstGeom prst="rect">
                <a:avLst/>
              </a:prstGeom>
              <a:blipFill>
                <a:blip r:embed="rId17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/>
              <p:nvPr/>
            </p:nvSpPr>
            <p:spPr>
              <a:xfrm>
                <a:off x="6302680" y="3725899"/>
                <a:ext cx="759247" cy="13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3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C5A42C2-D6DE-4580-8C22-A2AE5306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80" y="3725899"/>
                <a:ext cx="759247" cy="1308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/>
              <p:nvPr/>
            </p:nvSpPr>
            <p:spPr>
              <a:xfrm>
                <a:off x="5383205" y="3021319"/>
                <a:ext cx="2591607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C54A943-344F-41F0-95A8-2FDBEA58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05" y="3021319"/>
                <a:ext cx="2591607" cy="529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A07A476-9B41-4343-8C2A-1DFA2D16D671}"/>
              </a:ext>
            </a:extLst>
          </p:cNvPr>
          <p:cNvSpPr/>
          <p:nvPr/>
        </p:nvSpPr>
        <p:spPr>
          <a:xfrm>
            <a:off x="4261779" y="1320212"/>
            <a:ext cx="401204" cy="20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2C68BD-E8E6-4A39-94D2-0F6593E5A1D0}"/>
              </a:ext>
            </a:extLst>
          </p:cNvPr>
          <p:cNvSpPr txBox="1"/>
          <p:nvPr/>
        </p:nvSpPr>
        <p:spPr>
          <a:xfrm>
            <a:off x="4743763" y="1208599"/>
            <a:ext cx="15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Modelo</a:t>
            </a:r>
            <a:r>
              <a:rPr lang="en-US" sz="1200" b="1" dirty="0"/>
              <a:t> </a:t>
            </a:r>
            <a:r>
              <a:rPr lang="en-US" sz="1200" b="1" dirty="0" err="1"/>
              <a:t>Extendido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 err="1"/>
              <a:t>Matricial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/>
              <p:nvPr/>
            </p:nvSpPr>
            <p:spPr>
              <a:xfrm>
                <a:off x="5398736" y="3725899"/>
                <a:ext cx="676467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CE2CF8D-DE45-48DE-B25A-A0D3E876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36" y="3725899"/>
                <a:ext cx="676467" cy="529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/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745112E-4905-45A8-8852-E9780243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37" y="1730053"/>
                <a:ext cx="1427244" cy="403700"/>
              </a:xfrm>
              <a:prstGeom prst="rect">
                <a:avLst/>
              </a:prstGeom>
              <a:blipFill>
                <a:blip r:embed="rId6"/>
                <a:stretch>
                  <a:fillRect l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/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320C81F6-0231-48EF-8F4D-2EA4DAD9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9" y="2103651"/>
                <a:ext cx="775789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/>
              <p:nvPr/>
            </p:nvSpPr>
            <p:spPr>
              <a:xfrm>
                <a:off x="7305013" y="3725899"/>
                <a:ext cx="669799" cy="135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301EE45-8826-41A4-989C-AADB68B5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013" y="3725899"/>
                <a:ext cx="669799" cy="13547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94FA7A4A-8250-4DBB-A9F4-AF3E8FA0484B}"/>
              </a:ext>
            </a:extLst>
          </p:cNvPr>
          <p:cNvSpPr txBox="1"/>
          <p:nvPr/>
        </p:nvSpPr>
        <p:spPr>
          <a:xfrm>
            <a:off x="4522285" y="2623443"/>
            <a:ext cx="17075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u="sng" dirty="0" err="1"/>
              <a:t>Valores</a:t>
            </a:r>
            <a:r>
              <a:rPr lang="en-US" sz="1300" u="sng" dirty="0"/>
              <a:t> de matrices: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4FC44D4-7986-44C5-86F9-D59988E5AC36}"/>
                  </a:ext>
                </a:extLst>
              </p:cNvPr>
              <p:cNvSpPr txBox="1"/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4FC44D4-7986-44C5-86F9-D59988E5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blipFill>
                <a:blip r:embed="rId9"/>
                <a:stretch>
                  <a:fillRect l="-273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/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D3DDCB2-1478-4865-9C0E-444DCC0D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98" y="2346984"/>
                <a:ext cx="663580" cy="292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D935B4-5209-4605-BC70-7371920E052E}"/>
              </a:ext>
            </a:extLst>
          </p:cNvPr>
          <p:cNvCxnSpPr/>
          <p:nvPr/>
        </p:nvCxnSpPr>
        <p:spPr>
          <a:xfrm>
            <a:off x="4435267" y="1670264"/>
            <a:ext cx="0" cy="339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D029D4BA-9B52-47B9-A8F8-3F137DEC11D4}"/>
                  </a:ext>
                </a:extLst>
              </p:cNvPr>
              <p:cNvSpPr/>
              <p:nvPr/>
            </p:nvSpPr>
            <p:spPr>
              <a:xfrm>
                <a:off x="224939" y="1773157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D029D4BA-9B52-47B9-A8F8-3F137DEC1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1773157"/>
                <a:ext cx="16311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1C71D77-685D-43DC-A378-2D1FEE117FB1}"/>
                  </a:ext>
                </a:extLst>
              </p:cNvPr>
              <p:cNvSpPr/>
              <p:nvPr/>
            </p:nvSpPr>
            <p:spPr>
              <a:xfrm>
                <a:off x="250267" y="2086679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1C71D77-685D-43DC-A378-2D1FEE117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7" y="2086679"/>
                <a:ext cx="16311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E90EA4CD-3563-4267-92A9-1254F845DBE9}"/>
                  </a:ext>
                </a:extLst>
              </p:cNvPr>
              <p:cNvSpPr/>
              <p:nvPr/>
            </p:nvSpPr>
            <p:spPr>
              <a:xfrm>
                <a:off x="250267" y="2426576"/>
                <a:ext cx="1684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E90EA4CD-3563-4267-92A9-1254F845D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7" y="2426576"/>
                <a:ext cx="16840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D857A31-2FFE-4A0C-8156-29610A10A7B3}"/>
                  </a:ext>
                </a:extLst>
              </p:cNvPr>
              <p:cNvSpPr/>
              <p:nvPr/>
            </p:nvSpPr>
            <p:spPr>
              <a:xfrm>
                <a:off x="2879767" y="3064799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D857A31-2FFE-4A0C-8156-29610A10A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67" y="3064799"/>
                <a:ext cx="106503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244BF7A4-418A-46B2-A39F-6310B4900F0B}"/>
                  </a:ext>
                </a:extLst>
              </p:cNvPr>
              <p:cNvSpPr/>
              <p:nvPr/>
            </p:nvSpPr>
            <p:spPr>
              <a:xfrm>
                <a:off x="1680634" y="1762842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244BF7A4-418A-46B2-A39F-6310B4900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34" y="1762842"/>
                <a:ext cx="58003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36CD900-F435-49DA-88C9-DE0FA2DAEA67}"/>
                  </a:ext>
                </a:extLst>
              </p:cNvPr>
              <p:cNvSpPr/>
              <p:nvPr/>
            </p:nvSpPr>
            <p:spPr>
              <a:xfrm>
                <a:off x="3767164" y="1778014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36CD900-F435-49DA-88C9-DE0FA2DAE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64" y="1778014"/>
                <a:ext cx="6337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EBEBA561-9E5B-4820-A8ED-F768A377FCC2}"/>
                  </a:ext>
                </a:extLst>
              </p:cNvPr>
              <p:cNvSpPr/>
              <p:nvPr/>
            </p:nvSpPr>
            <p:spPr>
              <a:xfrm>
                <a:off x="2029235" y="2080934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EBEBA561-9E5B-4820-A8ED-F768A377F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35" y="2080934"/>
                <a:ext cx="58003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F104E591-6D7F-4ACD-A4C5-33AC3162661E}"/>
                  </a:ext>
                </a:extLst>
              </p:cNvPr>
              <p:cNvSpPr/>
              <p:nvPr/>
            </p:nvSpPr>
            <p:spPr>
              <a:xfrm>
                <a:off x="2419103" y="2417003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F104E591-6D7F-4ACD-A4C5-33AC31626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03" y="2417003"/>
                <a:ext cx="58003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0E42596-9846-4E55-8D46-D95DE5540BB3}"/>
                  </a:ext>
                </a:extLst>
              </p:cNvPr>
              <p:cNvSpPr/>
              <p:nvPr/>
            </p:nvSpPr>
            <p:spPr>
              <a:xfrm>
                <a:off x="3783808" y="2105386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A0E42596-9846-4E55-8D46-D95DE554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8" y="2105386"/>
                <a:ext cx="6337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DDCEE78E-4ED1-48BA-B498-B1E6F89DD662}"/>
                  </a:ext>
                </a:extLst>
              </p:cNvPr>
              <p:cNvSpPr/>
              <p:nvPr/>
            </p:nvSpPr>
            <p:spPr>
              <a:xfrm>
                <a:off x="3783807" y="2439754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DDCEE78E-4ED1-48BA-B498-B1E6F89DD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7" y="2439754"/>
                <a:ext cx="63370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188770AF-840C-440E-8F17-C4893CC24F09}"/>
                  </a:ext>
                </a:extLst>
              </p:cNvPr>
              <p:cNvSpPr/>
              <p:nvPr/>
            </p:nvSpPr>
            <p:spPr>
              <a:xfrm>
                <a:off x="2783756" y="1762841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188770AF-840C-440E-8F17-C4893CC24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56" y="1762841"/>
                <a:ext cx="57041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1035953E-D135-482A-A528-3977E4D8FEAE}"/>
                  </a:ext>
                </a:extLst>
              </p:cNvPr>
              <p:cNvSpPr/>
              <p:nvPr/>
            </p:nvSpPr>
            <p:spPr>
              <a:xfrm>
                <a:off x="3171739" y="2088262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1035953E-D135-482A-A528-3977E4D8F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39" y="2088262"/>
                <a:ext cx="57041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5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542136"/>
                  </p:ext>
                </p:extLst>
              </p:nvPr>
            </p:nvGraphicFramePr>
            <p:xfrm>
              <a:off x="1452694" y="3050653"/>
              <a:ext cx="6238606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11944D27-FA2F-4B0D-96D4-F6AF9DD8E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542136"/>
                  </p:ext>
                </p:extLst>
              </p:nvPr>
            </p:nvGraphicFramePr>
            <p:xfrm>
              <a:off x="1452694" y="3050653"/>
              <a:ext cx="6238606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567146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567146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8" t="-3704" r="-268459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1002151" t="-1754" r="-4301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93333" r="-100537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93333" r="-90537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93333" r="-80537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1075" t="-93333" r="-70537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1075" t="-93333" r="-60537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95745" t="-93333" r="-49893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2151" t="-93333" r="-4043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2151" t="-93333" r="-3043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02151" t="-93333" r="-2043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902151" t="-93333" r="-104301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218868" r="-905376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218868" r="-805376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312963" r="-9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312963" r="-80537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1075" t="-420755" r="-9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1075" t="-420755" r="-80537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75" t="-511111" r="-1005376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538" t="-511111" r="-402688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D67F243-5A9E-4AA2-B94D-B0B2256F5880}"/>
              </a:ext>
            </a:extLst>
          </p:cNvPr>
          <p:cNvCxnSpPr>
            <a:cxnSpLocks/>
          </p:cNvCxnSpPr>
          <p:nvPr/>
        </p:nvCxnSpPr>
        <p:spPr>
          <a:xfrm>
            <a:off x="4409630" y="1253664"/>
            <a:ext cx="0" cy="1722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2E243B-8B89-4DC0-942E-B647830FFA42}"/>
                  </a:ext>
                </a:extLst>
              </p:cNvPr>
              <p:cNvSpPr txBox="1"/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A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A2E243B-8B89-4DC0-942E-B647830F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3" y="1278482"/>
                <a:ext cx="3339978" cy="492443"/>
              </a:xfrm>
              <a:prstGeom prst="rect">
                <a:avLst/>
              </a:prstGeom>
              <a:blipFill>
                <a:blip r:embed="rId4"/>
                <a:stretch>
                  <a:fillRect l="-273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D39E263-BB2D-4BD5-A956-72E08ED8C03D}"/>
                  </a:ext>
                </a:extLst>
              </p:cNvPr>
              <p:cNvSpPr/>
              <p:nvPr/>
            </p:nvSpPr>
            <p:spPr>
              <a:xfrm>
                <a:off x="224939" y="1773157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D39E263-BB2D-4BD5-A956-72E08ED8C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1773157"/>
                <a:ext cx="16311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8E1A4112-DEBD-4B8B-B5E5-62140CA68C56}"/>
                  </a:ext>
                </a:extLst>
              </p:cNvPr>
              <p:cNvSpPr/>
              <p:nvPr/>
            </p:nvSpPr>
            <p:spPr>
              <a:xfrm>
                <a:off x="250267" y="2086679"/>
                <a:ext cx="16311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𝟏𝟐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8E1A4112-DEBD-4B8B-B5E5-62140CA68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7" y="2086679"/>
                <a:ext cx="16311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90672D29-99CE-46C8-91C9-BA69A23BCE78}"/>
                  </a:ext>
                </a:extLst>
              </p:cNvPr>
              <p:cNvSpPr/>
              <p:nvPr/>
            </p:nvSpPr>
            <p:spPr>
              <a:xfrm>
                <a:off x="250267" y="2426576"/>
                <a:ext cx="1684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90672D29-99CE-46C8-91C9-BA69A23BC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7" y="2426576"/>
                <a:ext cx="16840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37A2051-3157-46FD-B645-5A38CCA9C331}"/>
                  </a:ext>
                </a:extLst>
              </p:cNvPr>
              <p:cNvSpPr/>
              <p:nvPr/>
            </p:nvSpPr>
            <p:spPr>
              <a:xfrm>
                <a:off x="3209634" y="2698882"/>
                <a:ext cx="106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37A2051-3157-46FD-B645-5A38CCA9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34" y="2698882"/>
                <a:ext cx="106503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8379AB7-13E9-4589-AAAB-0FBAB229650F}"/>
                  </a:ext>
                </a:extLst>
              </p:cNvPr>
              <p:cNvSpPr/>
              <p:nvPr/>
            </p:nvSpPr>
            <p:spPr>
              <a:xfrm>
                <a:off x="1680634" y="1762842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8379AB7-13E9-4589-AAAB-0FBAB2296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34" y="1762842"/>
                <a:ext cx="58003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0E85F5BE-CC62-4AB0-A020-CCF8831F5598}"/>
                  </a:ext>
                </a:extLst>
              </p:cNvPr>
              <p:cNvSpPr/>
              <p:nvPr/>
            </p:nvSpPr>
            <p:spPr>
              <a:xfrm>
                <a:off x="3783808" y="1767201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0E85F5BE-CC62-4AB0-A020-CCF8831F5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8" y="1767201"/>
                <a:ext cx="6337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62D7AAF9-8828-4BD5-B8C6-736A3C18C078}"/>
                  </a:ext>
                </a:extLst>
              </p:cNvPr>
              <p:cNvSpPr/>
              <p:nvPr/>
            </p:nvSpPr>
            <p:spPr>
              <a:xfrm>
                <a:off x="2029235" y="2080934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62D7AAF9-8828-4BD5-B8C6-736A3C18C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35" y="2080934"/>
                <a:ext cx="5800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2E84B1F1-D90B-45F0-9308-86E767274879}"/>
                  </a:ext>
                </a:extLst>
              </p:cNvPr>
              <p:cNvSpPr/>
              <p:nvPr/>
            </p:nvSpPr>
            <p:spPr>
              <a:xfrm>
                <a:off x="2419103" y="2417003"/>
                <a:ext cx="5800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2E84B1F1-D90B-45F0-9308-86E767274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03" y="2417003"/>
                <a:ext cx="5800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622A50D-AECC-46FE-AE57-D0E455C5FFCA}"/>
                  </a:ext>
                </a:extLst>
              </p:cNvPr>
              <p:cNvSpPr/>
              <p:nvPr/>
            </p:nvSpPr>
            <p:spPr>
              <a:xfrm>
                <a:off x="3783808" y="2105386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622A50D-AECC-46FE-AE57-D0E455C5F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8" y="2105386"/>
                <a:ext cx="6337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15C6F9DA-E61E-4555-9037-D1352E22A3B5}"/>
                  </a:ext>
                </a:extLst>
              </p:cNvPr>
              <p:cNvSpPr/>
              <p:nvPr/>
            </p:nvSpPr>
            <p:spPr>
              <a:xfrm>
                <a:off x="3783807" y="2439754"/>
                <a:ext cx="633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15C6F9DA-E61E-4555-9037-D1352E22A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7" y="2439754"/>
                <a:ext cx="6337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C24D5E7-43DA-4CFE-9053-366FCFB2E447}"/>
                  </a:ext>
                </a:extLst>
              </p:cNvPr>
              <p:cNvSpPr/>
              <p:nvPr/>
            </p:nvSpPr>
            <p:spPr>
              <a:xfrm>
                <a:off x="2783756" y="1762841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C24D5E7-43DA-4CFE-9053-366FCFB2E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56" y="1762841"/>
                <a:ext cx="5704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817A0DB-806D-46FD-970F-9D3008AA7581}"/>
                  </a:ext>
                </a:extLst>
              </p:cNvPr>
              <p:cNvSpPr/>
              <p:nvPr/>
            </p:nvSpPr>
            <p:spPr>
              <a:xfrm>
                <a:off x="3171739" y="2088262"/>
                <a:ext cx="5704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817A0DB-806D-46FD-970F-9D3008AA7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39" y="2088262"/>
                <a:ext cx="57041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28C6E0B-49AE-4C9F-AF59-7A59A3D13A53}"/>
                  </a:ext>
                </a:extLst>
              </p:cNvPr>
              <p:cNvSpPr txBox="1"/>
              <p:nvPr/>
            </p:nvSpPr>
            <p:spPr>
              <a:xfrm>
                <a:off x="4607829" y="1253664"/>
                <a:ext cx="1427244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3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AR" sz="13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𝒔𝒖𝒋𝒆𝒕𝒐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AR" sz="13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1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28C6E0B-49AE-4C9F-AF59-7A59A3D1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829" y="1253664"/>
                <a:ext cx="1427244" cy="403700"/>
              </a:xfrm>
              <a:prstGeom prst="rect">
                <a:avLst/>
              </a:prstGeom>
              <a:blipFill>
                <a:blip r:embed="rId17"/>
                <a:stretch>
                  <a:fillRect l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69C72F1-09B2-4C37-A7F8-D833DE236E09}"/>
                  </a:ext>
                </a:extLst>
              </p:cNvPr>
              <p:cNvSpPr/>
              <p:nvPr/>
            </p:nvSpPr>
            <p:spPr>
              <a:xfrm>
                <a:off x="4926981" y="1627262"/>
                <a:ext cx="77578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AR" sz="1300" b="1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69C72F1-09B2-4C37-A7F8-D833DE236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81" y="1627262"/>
                <a:ext cx="775789" cy="2923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BE514818-C306-4AFC-97AB-5FC761CADBC2}"/>
                  </a:ext>
                </a:extLst>
              </p:cNvPr>
              <p:cNvSpPr/>
              <p:nvPr/>
            </p:nvSpPr>
            <p:spPr>
              <a:xfrm>
                <a:off x="5039190" y="1870595"/>
                <a:ext cx="66358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AR" sz="1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BE514818-C306-4AFC-97AB-5FC761CAD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90" y="1870595"/>
                <a:ext cx="663580" cy="2923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D03A162-C321-4276-90DF-EBF535CB8CCD}"/>
                  </a:ext>
                </a:extLst>
              </p:cNvPr>
              <p:cNvSpPr txBox="1"/>
              <p:nvPr/>
            </p:nvSpPr>
            <p:spPr>
              <a:xfrm>
                <a:off x="6828209" y="1778884"/>
                <a:ext cx="642035" cy="110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D03A162-C321-4276-90DF-EBF535CB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209" y="1778884"/>
                <a:ext cx="642035" cy="11073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6317812-D6D6-49E1-AAD7-9E8BFEB5673E}"/>
                  </a:ext>
                </a:extLst>
              </p:cNvPr>
              <p:cNvSpPr txBox="1"/>
              <p:nvPr/>
            </p:nvSpPr>
            <p:spPr>
              <a:xfrm>
                <a:off x="6075033" y="1233785"/>
                <a:ext cx="2191241" cy="447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66317812-D6D6-49E1-AAD7-9E8BFEB56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033" y="1233785"/>
                <a:ext cx="2191241" cy="447623"/>
              </a:xfrm>
              <a:prstGeom prst="rect">
                <a:avLst/>
              </a:prstGeom>
              <a:blipFill>
                <a:blip r:embed="rId21"/>
                <a:stretch>
                  <a:fillRect l="-836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A93E15-FD08-4E0B-ACDE-8A62311F1661}"/>
                  </a:ext>
                </a:extLst>
              </p:cNvPr>
              <p:cNvSpPr txBox="1"/>
              <p:nvPr/>
            </p:nvSpPr>
            <p:spPr>
              <a:xfrm>
                <a:off x="6104707" y="1794533"/>
                <a:ext cx="570734" cy="447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A93E15-FD08-4E0B-ACDE-8A62311F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07" y="1794533"/>
                <a:ext cx="570734" cy="447623"/>
              </a:xfrm>
              <a:prstGeom prst="rect">
                <a:avLst/>
              </a:prstGeom>
              <a:blipFill>
                <a:blip r:embed="rId22"/>
                <a:stretch>
                  <a:fillRect l="-4255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5FFB74B-361F-47F1-8545-84C104AFFE62}"/>
                  </a:ext>
                </a:extLst>
              </p:cNvPr>
              <p:cNvSpPr txBox="1"/>
              <p:nvPr/>
            </p:nvSpPr>
            <p:spPr>
              <a:xfrm>
                <a:off x="7554847" y="1779793"/>
                <a:ext cx="566501" cy="1145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5FFB74B-361F-47F1-8545-84C104AF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47" y="1779793"/>
                <a:ext cx="566501" cy="114595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y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577582" cy="325089"/>
              </a:xfrm>
              <a:prstGeom prst="rect">
                <a:avLst/>
              </a:prstGeom>
              <a:blipFill>
                <a:blip r:embed="rId4"/>
                <a:stretch>
                  <a:fillRect l="-512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5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3451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Seleccionamos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para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entrar</a:t>
                </a:r>
                <a:r>
                  <a:rPr lang="en-US" dirty="0">
                    <a:solidFill>
                      <a:srgbClr val="FF0000"/>
                    </a:solidFill>
                  </a:rPr>
                  <a:t>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3451009" cy="307777"/>
              </a:xfrm>
              <a:prstGeom prst="rect">
                <a:avLst/>
              </a:prstGeom>
              <a:blipFill>
                <a:blip r:embed="rId6"/>
                <a:stretch>
                  <a:fillRect l="-53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A943CCF5-A2D3-4887-99A5-C6B51A05E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37384"/>
                  </p:ext>
                </p:extLst>
              </p:nvPr>
            </p:nvGraphicFramePr>
            <p:xfrm>
              <a:off x="457200" y="1575537"/>
              <a:ext cx="8229595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4814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-18M - 4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-22M - 3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A943CCF5-A2D3-4887-99A5-C6B51A05E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37384"/>
                  </p:ext>
                </p:extLst>
              </p:nvPr>
            </p:nvGraphicFramePr>
            <p:xfrm>
              <a:off x="457200" y="1575537"/>
              <a:ext cx="8229595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4814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43" t="-3704" r="-268207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7"/>
                          <a:stretch>
                            <a:fillRect l="-999187" t="-1754" r="-4065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626" t="-93333" r="-100162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2459" t="-93333" r="-90983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813" t="-93333" r="-8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300813" t="-93333" r="-7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400813" t="-93333" r="-6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504918" t="-93333" r="-507377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600000" t="-93333" r="-4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700000" t="-93333" r="-3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800000" t="-93333" r="-2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907377" t="-93333" r="-104918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2459" t="-218868" r="-909836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813" t="-218868" r="-802439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2459" t="-312963" r="-90983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813" t="-312963" r="-802439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02459" t="-420755" r="-90983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200813" t="-420755" r="-802439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7"/>
                          <a:stretch>
                            <a:fillRect l="-1626" t="-511111" r="-1001626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51020" t="-511111" r="-402857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-18M - 4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1" dirty="0">
                              <a:solidFill>
                                <a:srgbClr val="FF0000"/>
                              </a:solidFill>
                            </a:rPr>
                            <a:t>-22M - 3</a:t>
                          </a:r>
                          <a:endParaRPr 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9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9790593A-5FD7-4B8D-B8EE-02AB6242A1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48771"/>
                  </p:ext>
                </p:extLst>
              </p:nvPr>
            </p:nvGraphicFramePr>
            <p:xfrm>
              <a:off x="457200" y="1575537"/>
              <a:ext cx="8229595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4814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2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7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-18M - 4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-22M - 3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2">
                <a:extLst>
                  <a:ext uri="{FF2B5EF4-FFF2-40B4-BE49-F238E27FC236}">
                    <a16:creationId xmlns:a16="http://schemas.microsoft.com/office/drawing/2014/main" id="{9790593A-5FD7-4B8D-B8EE-02AB6242A1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48771"/>
                  </p:ext>
                </p:extLst>
              </p:nvPr>
            </p:nvGraphicFramePr>
            <p:xfrm>
              <a:off x="457200" y="1575537"/>
              <a:ext cx="8229595" cy="1992426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748145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25497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43" t="-3704" r="-268207" b="-5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-M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 anchor="ctr">
                        <a:blipFill>
                          <a:blip r:embed="rId3"/>
                          <a:stretch>
                            <a:fillRect l="-999187" t="-1754" r="-4065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649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626" t="-93333" r="-100162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2459" t="-93333" r="-90983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13" t="-93333" r="-8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813" t="-93333" r="-7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400813" t="-93333" r="-602439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504918" t="-93333" r="-507377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600000" t="-93333" r="-4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700000" t="-93333" r="-3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800000" t="-93333" r="-20325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907377" t="-93333" r="-104918" b="-3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2459" t="-218868" r="-909836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13" t="-218868" r="-802439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-</a:t>
                          </a:r>
                          <a:r>
                            <a:rPr lang="en-US" sz="1200" dirty="0"/>
                            <a:t>M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2459" t="-312963" r="-909836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13" t="-312963" r="-802439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1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7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02459" t="-420755" r="-909836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13" t="-420755" r="-802439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200" dirty="0"/>
                            <a:t>0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25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blipFill>
                          <a:blip r:embed="rId3"/>
                          <a:stretch>
                            <a:fillRect l="-1626" t="-511111" r="-1001626" b="-370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7155" marR="77155" marT="38578" marB="38578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020" t="-511111" r="-402857" b="-37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-18M - 4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b="0" dirty="0">
                              <a:solidFill>
                                <a:schemeClr val="tx1"/>
                              </a:solidFill>
                            </a:rPr>
                            <a:t>-22M - 3</a:t>
                          </a:r>
                          <a:endParaRPr 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M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1000" dirty="0"/>
                            <a:t>0</a:t>
                          </a:r>
                          <a:endParaRPr lang="en-US" sz="10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1782155" cy="325089"/>
              </a:xfrm>
              <a:prstGeom prst="rect">
                <a:avLst/>
              </a:prstGeom>
              <a:blipFill>
                <a:blip r:embed="rId4"/>
                <a:stretch>
                  <a:fillRect l="-102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/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Mínimo </a:t>
                </a:r>
                <a:r>
                  <a:rPr lang="en-US" dirty="0" err="1">
                    <a:solidFill>
                      <a:srgbClr val="FF0000"/>
                    </a:solidFill>
                  </a:rPr>
                  <a:t>positivo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A5CD1C-971D-4A4B-AD40-D05E52FA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214753"/>
                <a:ext cx="2648802" cy="325089"/>
              </a:xfrm>
              <a:prstGeom prst="rect">
                <a:avLst/>
              </a:prstGeom>
              <a:blipFill>
                <a:blip r:embed="rId5"/>
                <a:stretch>
                  <a:fillRect l="-691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524C5ED-DE56-4B64-B632-C7CBCD67FBE5}"/>
              </a:ext>
            </a:extLst>
          </p:cNvPr>
          <p:cNvSpPr/>
          <p:nvPr/>
        </p:nvSpPr>
        <p:spPr>
          <a:xfrm>
            <a:off x="1194598" y="2262432"/>
            <a:ext cx="7492197" cy="30931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6AEEA-6B3C-4D8E-BE5C-F0977DA56846}"/>
              </a:ext>
            </a:extLst>
          </p:cNvPr>
          <p:cNvSpPr/>
          <p:nvPr/>
        </p:nvSpPr>
        <p:spPr>
          <a:xfrm>
            <a:off x="3441257" y="1903189"/>
            <a:ext cx="771334" cy="166477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/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entra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CACA63-26D2-49DF-9EB3-F103D2E4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89" y="4619420"/>
                <a:ext cx="1663084" cy="307777"/>
              </a:xfrm>
              <a:prstGeom prst="rect">
                <a:avLst/>
              </a:prstGeom>
              <a:blipFill>
                <a:blip r:embed="rId6"/>
                <a:stretch>
                  <a:fillRect l="-110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93C41F9-8FCE-4820-9D6B-34C1DFFBD7B9}"/>
                  </a:ext>
                </a:extLst>
              </p:cNvPr>
              <p:cNvSpPr/>
              <p:nvPr/>
            </p:nvSpPr>
            <p:spPr>
              <a:xfrm>
                <a:off x="6905375" y="4727142"/>
                <a:ext cx="2238625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1" algn="ctr"/>
                <a:r>
                  <a:rPr lang="es-AR" sz="1000" b="1" dirty="0">
                    <a:solidFill>
                      <a:schemeClr val="tx1"/>
                    </a:solidFill>
                  </a:rPr>
                  <a:t>De ahora en más: </a:t>
                </a:r>
                <a14:m>
                  <m:oMath xmlns:m="http://schemas.openxmlformats.org/officeDocument/2006/math">
                    <m:r>
                      <a:rPr lang="es-A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A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s-A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A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s-A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r>
                      <a:rPr lang="es-A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s-AR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AR" sz="10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AR" sz="1000" b="1" dirty="0">
                    <a:solidFill>
                      <a:schemeClr val="tx1"/>
                    </a:solidFill>
                  </a:rPr>
                  <a:t>ya que “-c” es despreciable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93C41F9-8FCE-4820-9D6B-34C1DFFB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5" y="4727142"/>
                <a:ext cx="2238625" cy="400110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BFB80-4D6D-4041-9F95-E56643EB179C}"/>
              </a:ext>
            </a:extLst>
          </p:cNvPr>
          <p:cNvSpPr txBox="1"/>
          <p:nvPr/>
        </p:nvSpPr>
        <p:spPr>
          <a:xfrm>
            <a:off x="164582" y="1854051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0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F563F3-AB3C-49CA-AE36-36977D2294B0}"/>
              </a:ext>
            </a:extLst>
          </p:cNvPr>
          <p:cNvSpPr txBox="1"/>
          <p:nvPr/>
        </p:nvSpPr>
        <p:spPr>
          <a:xfrm>
            <a:off x="164582" y="383247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</a:t>
            </a:r>
          </a:p>
          <a:p>
            <a:r>
              <a:rPr lang="es-AR" dirty="0"/>
              <a:t>iteración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9E620D79-237D-4637-A095-0605206C0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742685"/>
                  </p:ext>
                </p:extLst>
              </p:nvPr>
            </p:nvGraphicFramePr>
            <p:xfrm>
              <a:off x="1279658" y="1315398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</a:t>
                          </a:r>
                          <a:r>
                            <a:rPr lang="en-US" sz="1100" dirty="0"/>
                            <a:t>M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16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</a:t>
                          </a:r>
                          <a:r>
                            <a:rPr lang="en-US" sz="1100" dirty="0"/>
                            <a:t>M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12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7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-18M …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-22M …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M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M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2">
                <a:extLst>
                  <a:ext uri="{FF2B5EF4-FFF2-40B4-BE49-F238E27FC236}">
                    <a16:creationId xmlns:a16="http://schemas.microsoft.com/office/drawing/2014/main" id="{9E620D79-237D-4637-A095-0605206C06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742685"/>
                  </p:ext>
                </p:extLst>
              </p:nvPr>
            </p:nvGraphicFramePr>
            <p:xfrm>
              <a:off x="1279658" y="1315398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90" t="-4000" r="-26782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3"/>
                          <a:stretch>
                            <a:fillRect l="-100087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70" t="-92857" r="-10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92857" r="-9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70" t="-92857" r="-8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870" t="-92857" r="-7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400870" t="-92857" r="-6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500870" t="-92857" r="-5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60087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70087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0087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90087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</a:t>
                          </a:r>
                          <a:r>
                            <a:rPr lang="en-US" sz="1100" dirty="0"/>
                            <a:t>M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211765" r="-903478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70" t="-211765" r="-803478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16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3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</a:t>
                          </a:r>
                          <a:r>
                            <a:rPr lang="en-US" sz="1100" dirty="0"/>
                            <a:t>M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318000" r="-903478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70" t="-318000" r="-803478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12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6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7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100870" t="-418000" r="-90347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870" t="-418000" r="-80347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9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4</a:t>
                          </a:r>
                          <a:endParaRPr lang="en-US" sz="1200" dirty="0"/>
                        </a:p>
                      </a:txBody>
                      <a:tcPr marL="77155" marR="77155" marT="38578" marB="38578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3"/>
                          <a:stretch>
                            <a:fillRect l="-870" t="-518000" r="-1003478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435" t="-518000" r="-401739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-18M …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b="1" dirty="0">
                              <a:solidFill>
                                <a:srgbClr val="FF0000"/>
                              </a:solidFill>
                            </a:rPr>
                            <a:t>-22M …</a:t>
                          </a:r>
                          <a:endParaRPr 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M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M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algn="ctr"/>
                          <a:r>
                            <a:rPr lang="es-AR" sz="900" dirty="0"/>
                            <a:t>0</a:t>
                          </a:r>
                          <a:endParaRPr lang="en-US" sz="9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137412C3-500B-4B1D-9DB2-D4635F078ECB}"/>
              </a:ext>
            </a:extLst>
          </p:cNvPr>
          <p:cNvSpPr/>
          <p:nvPr/>
        </p:nvSpPr>
        <p:spPr>
          <a:xfrm>
            <a:off x="1969578" y="1941922"/>
            <a:ext cx="7009838" cy="28841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2B29A3-AEB5-44EA-B97F-A05E3BEFAE5D}"/>
              </a:ext>
            </a:extLst>
          </p:cNvPr>
          <p:cNvSpPr/>
          <p:nvPr/>
        </p:nvSpPr>
        <p:spPr>
          <a:xfrm>
            <a:off x="4110526" y="1578912"/>
            <a:ext cx="676699" cy="160063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a 2">
                <a:extLst>
                  <a:ext uri="{FF2B5EF4-FFF2-40B4-BE49-F238E27FC236}">
                    <a16:creationId xmlns:a16="http://schemas.microsoft.com/office/drawing/2014/main" id="{50449744-27F7-4ECD-B282-7908CFD8D2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792712"/>
                  </p:ext>
                </p:extLst>
              </p:nvPr>
            </p:nvGraphicFramePr>
            <p:xfrm>
              <a:off x="1279658" y="3222591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a 2">
                <a:extLst>
                  <a:ext uri="{FF2B5EF4-FFF2-40B4-BE49-F238E27FC236}">
                    <a16:creationId xmlns:a16="http://schemas.microsoft.com/office/drawing/2014/main" id="{50449744-27F7-4ECD-B282-7908CFD8D2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792712"/>
                  </p:ext>
                </p:extLst>
              </p:nvPr>
            </p:nvGraphicFramePr>
            <p:xfrm>
              <a:off x="1279658" y="3222591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90" t="-4000" r="-26782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4"/>
                          <a:stretch>
                            <a:fillRect l="-100087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870" t="-92857" r="-10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92857" r="-9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870" t="-92857" r="-8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870" t="-92857" r="-7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400870" t="-92857" r="-6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500870" t="-92857" r="-5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60087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70087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80087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90087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211765" r="-903478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318000" r="-903478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4"/>
                          <a:stretch>
                            <a:fillRect l="-100870" t="-418000" r="-90347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/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435" t="-518000" r="-401739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73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Problema incompatible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/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Resolvemos</a:t>
                </a:r>
                <a:r>
                  <a:rPr lang="en-US" dirty="0">
                    <a:solidFill>
                      <a:srgbClr val="FF0000"/>
                    </a:solidFill>
                  </a:rPr>
                  <a:t> el valor del </a:t>
                </a:r>
                <a:r>
                  <a:rPr lang="en-US" dirty="0" err="1">
                    <a:solidFill>
                      <a:srgbClr val="FF0000"/>
                    </a:solidFill>
                  </a:rPr>
                  <a:t>funcional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FB1387-C0C6-4C66-A3E1-01A6D79F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3810086"/>
                <a:ext cx="3061607" cy="307777"/>
              </a:xfrm>
              <a:prstGeom prst="rect">
                <a:avLst/>
              </a:prstGeom>
              <a:blipFill>
                <a:blip r:embed="rId3"/>
                <a:stretch>
                  <a:fillRect l="-598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/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Existen</a:t>
                </a:r>
                <a:r>
                  <a:rPr lang="en-US" dirty="0">
                    <a:solidFill>
                      <a:srgbClr val="FF0000"/>
                    </a:solidFill>
                  </a:rPr>
                  <a:t> variables no b</a:t>
                </a:r>
                <a:r>
                  <a:rPr lang="es-AR" dirty="0" err="1">
                    <a:solidFill>
                      <a:srgbClr val="FF0000"/>
                    </a:solidFill>
                  </a:rPr>
                  <a:t>ásicas</a:t>
                </a:r>
                <a:r>
                  <a:rPr lang="es-AR" dirty="0">
                    <a:solidFill>
                      <a:srgbClr val="FF0000"/>
                    </a:solidFill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negativo, ¡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 puede mejorar!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C52EA91-D231-4831-8FB5-A5F419B8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214753"/>
                <a:ext cx="5754460" cy="325089"/>
              </a:xfrm>
              <a:prstGeom prst="rect">
                <a:avLst/>
              </a:prstGeom>
              <a:blipFill>
                <a:blip r:embed="rId4"/>
                <a:stretch>
                  <a:fillRect l="-318" t="-185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/>
              <p:nvPr/>
            </p:nvSpPr>
            <p:spPr>
              <a:xfrm>
                <a:off x="1563790" y="4612433"/>
                <a:ext cx="22263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debe entrar a la base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F514C2B-88FB-4D8D-ACD4-453A2414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90" y="4612433"/>
                <a:ext cx="2226315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F549788B-5F2B-40C2-93FD-9F3368A706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113521"/>
                  </p:ext>
                </p:extLst>
              </p:nvPr>
            </p:nvGraphicFramePr>
            <p:xfrm>
              <a:off x="722121" y="1639674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𝑩𝒂𝒔𝒆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s-A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2">
                <a:extLst>
                  <a:ext uri="{FF2B5EF4-FFF2-40B4-BE49-F238E27FC236}">
                    <a16:creationId xmlns:a16="http://schemas.microsoft.com/office/drawing/2014/main" id="{F549788B-5F2B-40C2-93FD-9F3368A706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113521"/>
                  </p:ext>
                </p:extLst>
              </p:nvPr>
            </p:nvGraphicFramePr>
            <p:xfrm>
              <a:off x="722121" y="1639674"/>
              <a:ext cx="7699758" cy="186415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87EF39"/>
                    </a:solidFill>
                    <a:tableStyleId>{5C22544A-7EE6-4342-B048-85BDC9FD1C3A}</a:tableStyleId>
                  </a:tblPr>
                  <a:tblGrid>
                    <a:gridCol w="699978">
                      <a:extLst>
                        <a:ext uri="{9D8B030D-6E8A-4147-A177-3AD203B41FA5}">
                          <a16:colId xmlns:a16="http://schemas.microsoft.com/office/drawing/2014/main" val="355218258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37801339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37928821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789608015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323374944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904602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576218042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999766636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535429157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1730078530"/>
                        </a:ext>
                      </a:extLst>
                    </a:gridCol>
                    <a:gridCol w="699978">
                      <a:extLst>
                        <a:ext uri="{9D8B030D-6E8A-4147-A177-3AD203B41FA5}">
                          <a16:colId xmlns:a16="http://schemas.microsoft.com/office/drawing/2014/main" val="4085012666"/>
                        </a:ext>
                      </a:extLst>
                    </a:gridCol>
                  </a:tblGrid>
                  <a:tr h="304541">
                    <a:tc gridSpan="3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90" t="-4000" r="-267536" b="-51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 anchor="ctr">
                        <a:blipFill>
                          <a:blip r:embed="rId6"/>
                          <a:stretch>
                            <a:fillRect l="-1000000" t="-1887" r="-3478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100904"/>
                      </a:ext>
                    </a:extLst>
                  </a:tr>
                  <a:tr h="34144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870" t="-92857" r="-10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100870" t="-92857" r="-9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200870" t="-92857" r="-8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300870" t="-92857" r="-7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400870" t="-92857" r="-602609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505263" t="-92857" r="-507895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600000" t="-92857" r="-4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700000" t="-92857" r="-3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800000" t="-92857" r="-20347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900000" t="-92857" r="-103478" b="-36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210566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100870" t="-211765" r="-9026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131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-M</a:t>
                          </a:r>
                          <a:endParaRPr lang="en-US" sz="1100" dirty="0"/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100870" t="-318000" r="-902609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112667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100870" t="-418000" r="-90260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5,62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-0,56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83124"/>
                      </a:ext>
                    </a:extLst>
                  </a:tr>
                  <a:tr h="304541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2188" marR="72188" marT="36094" marB="36094">
                        <a:blipFill>
                          <a:blip r:embed="rId6"/>
                          <a:stretch>
                            <a:fillRect l="-870" t="-518000" r="-1002609" b="-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85553" marR="85553" marT="42776" marB="42776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435" t="-518000" r="-401304" b="-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9,75M …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1,37M …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88" marR="72188" marT="36094" marB="36094"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319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209843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2043</Words>
  <Application>Microsoft Office PowerPoint</Application>
  <PresentationFormat>Presentación en pantalla (16:9)</PresentationFormat>
  <Paragraphs>1069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Helvetica Neue</vt:lpstr>
      <vt:lpstr>Cambria Math</vt:lpstr>
      <vt:lpstr>Calibri</vt:lpstr>
      <vt:lpstr>Arial</vt:lpstr>
      <vt:lpstr>biz</vt:lpstr>
      <vt:lpstr>Casos Particulares en SIMPLEX Clase 18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incompatible</vt:lpstr>
      <vt:lpstr>Problema no acotado</vt:lpstr>
      <vt:lpstr>Problema no acotado</vt:lpstr>
      <vt:lpstr>Problema no acotado</vt:lpstr>
      <vt:lpstr>Problema no acotado</vt:lpstr>
      <vt:lpstr>Problema no acotado</vt:lpstr>
      <vt:lpstr>Problema no acotado</vt:lpstr>
      <vt:lpstr>Problema no acotado</vt:lpstr>
      <vt:lpstr>Problema no acotado</vt:lpstr>
      <vt:lpstr>Problema no acotado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SIMPLEX Clase 16</dc:title>
  <cp:lastModifiedBy>Rodrigo Maranzana</cp:lastModifiedBy>
  <cp:revision>108</cp:revision>
  <dcterms:modified xsi:type="dcterms:W3CDTF">2021-09-08T21:05:24Z</dcterms:modified>
</cp:coreProperties>
</file>