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c3514e97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8c3514e97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c3514e97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8c3514e97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c3514e97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8c3514e97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3514e97c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8c3514e97c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c3514e97c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8c3514e97c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c3514e97c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8c3514e97c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3514e97c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8c3514e97c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c3514e97c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8c3514e97c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c3514e97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8c3514e97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3514e97c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8c3514e97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3514e97c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8c3514e97c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c3514e97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8c3514e97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c3514e97c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8c3514e97c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c3514e97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8c3514e97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c3514e97c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8c3514e97c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c3514e97c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8c3514e97c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c3514e97c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8c3514e97c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Programación Lineal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15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/>
              <a:t>Investigación Operativa UTN FRBA 2021</a:t>
            </a:r>
            <a:endParaRPr sz="207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Rodrigo Maranzana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 (Palazzo)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Formas de expresar un modelo LP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711052" y="1188465"/>
            <a:ext cx="2638200" cy="2057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310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179" name="Google Shape;179;p29"/>
          <p:cNvSpPr txBox="1"/>
          <p:nvPr/>
        </p:nvSpPr>
        <p:spPr>
          <a:xfrm>
            <a:off x="4389916" y="1188464"/>
            <a:ext cx="2638200" cy="2057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310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Estandarización del problema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351064" y="1268016"/>
            <a:ext cx="8441700" cy="246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69" t="-42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Resolución por método gráfico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u="sng"/>
              <a:t>Condiciones: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Problemas pequeños.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Solo para problemas con dos o tres dimensiones.</a:t>
            </a:r>
            <a:endParaRPr/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u="sng"/>
              <a:t>Aplicación real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Solo para introducción y didáctica.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Entendimiento del procedimiento.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No es aplicable a contextos reales.</a:t>
            </a:r>
            <a:endParaRPr/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 inicial: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355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1: representar restricciones</a:t>
            </a:r>
            <a:endParaRPr sz="30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117" y="579397"/>
            <a:ext cx="3023887" cy="215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/>
          <p:nvPr/>
        </p:nvSpPr>
        <p:spPr>
          <a:xfrm>
            <a:off x="1852428" y="1505162"/>
            <a:ext cx="750900" cy="30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0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pic>
        <p:nvPicPr>
          <p:cNvPr id="205" name="Google Shape;205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41179" y="563786"/>
            <a:ext cx="3023886" cy="217099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/>
          <p:nvPr/>
        </p:nvSpPr>
        <p:spPr>
          <a:xfrm>
            <a:off x="5644505" y="1923255"/>
            <a:ext cx="1572000" cy="300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3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03499" y="2731010"/>
            <a:ext cx="3178571" cy="22820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/>
          <p:nvPr/>
        </p:nvSpPr>
        <p:spPr>
          <a:xfrm>
            <a:off x="3969042" y="3595036"/>
            <a:ext cx="835200" cy="300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50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-1" y="0"/>
            <a:ext cx="61044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1: encontrar región factible</a:t>
            </a:r>
            <a:endParaRPr sz="30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3925" y="1092899"/>
            <a:ext cx="5183450" cy="37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/>
          <p:nvPr/>
        </p:nvSpPr>
        <p:spPr>
          <a:xfrm>
            <a:off x="2887575" y="2152050"/>
            <a:ext cx="519000" cy="100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r="-150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16" name="Google Shape;216;p34"/>
          <p:cNvSpPr/>
          <p:nvPr/>
        </p:nvSpPr>
        <p:spPr>
          <a:xfrm rot="526422">
            <a:off x="4386908" y="2305431"/>
            <a:ext cx="1850757" cy="96674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17" name="Google Shape;217;p34"/>
          <p:cNvSpPr/>
          <p:nvPr/>
        </p:nvSpPr>
        <p:spPr>
          <a:xfrm>
            <a:off x="4274975" y="3302854"/>
            <a:ext cx="955800" cy="454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0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55248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Encontrar óptimo gráficamente</a:t>
            </a:r>
            <a:endParaRPr sz="30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-1" y="544271"/>
            <a:ext cx="8736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1) Encontrar valor de Z máximo entre los vértices del poliedro.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2189" y="1277813"/>
            <a:ext cx="5384351" cy="386568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/>
          <p:nvPr/>
        </p:nvSpPr>
        <p:spPr>
          <a:xfrm>
            <a:off x="3192975" y="1925283"/>
            <a:ext cx="785100" cy="30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26" name="Google Shape;226;p35"/>
          <p:cNvSpPr/>
          <p:nvPr/>
        </p:nvSpPr>
        <p:spPr>
          <a:xfrm>
            <a:off x="6245209" y="3565604"/>
            <a:ext cx="749700" cy="300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9088" r="-4878" b="-257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27" name="Google Shape;227;p35"/>
          <p:cNvSpPr/>
          <p:nvPr/>
        </p:nvSpPr>
        <p:spPr>
          <a:xfrm>
            <a:off x="3228926" y="3565604"/>
            <a:ext cx="723900" cy="300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9088" r="-5659" b="-257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5248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Encontrar óptimo gráficamente</a:t>
            </a:r>
            <a:endParaRPr sz="30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-1" y="544271"/>
            <a:ext cx="8736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2) Método con curvas de nivel.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9096" y="1009346"/>
            <a:ext cx="5535921" cy="397450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/>
          <p:nvPr/>
        </p:nvSpPr>
        <p:spPr>
          <a:xfrm>
            <a:off x="3541986" y="1449066"/>
            <a:ext cx="2086200" cy="357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729" t="-10259" b="-307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cxnSp>
        <p:nvCxnSpPr>
          <p:cNvPr id="236" name="Google Shape;236;p36"/>
          <p:cNvCxnSpPr/>
          <p:nvPr/>
        </p:nvCxnSpPr>
        <p:spPr>
          <a:xfrm rot="10800000" flipH="1">
            <a:off x="3618187" y="2916283"/>
            <a:ext cx="666000" cy="254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36"/>
          <p:cNvCxnSpPr/>
          <p:nvPr/>
        </p:nvCxnSpPr>
        <p:spPr>
          <a:xfrm flipH="1">
            <a:off x="2792680" y="3234266"/>
            <a:ext cx="666000" cy="254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8" name="Google Shape;238;p36"/>
          <p:cNvSpPr txBox="1"/>
          <p:nvPr/>
        </p:nvSpPr>
        <p:spPr>
          <a:xfrm rot="-1242153">
            <a:off x="3571195" y="2842495"/>
            <a:ext cx="453161" cy="27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1100"/>
          </a:p>
        </p:txBody>
      </p:sp>
      <p:sp>
        <p:nvSpPr>
          <p:cNvPr id="239" name="Google Shape;239;p36"/>
          <p:cNvSpPr txBox="1"/>
          <p:nvPr/>
        </p:nvSpPr>
        <p:spPr>
          <a:xfrm rot="-1243595">
            <a:off x="2843342" y="3131775"/>
            <a:ext cx="424686" cy="27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4039" y="1008125"/>
            <a:ext cx="5535920" cy="397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5248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Encontrar óptimo gráficamente</a:t>
            </a:r>
            <a:endParaRPr sz="30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-1" y="544271"/>
            <a:ext cx="8736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2) Método con curvas de nivel.</a:t>
            </a:r>
            <a:endParaRPr/>
          </a:p>
        </p:txBody>
      </p:sp>
      <p:sp>
        <p:nvSpPr>
          <p:cNvPr id="247" name="Google Shape;247;p37"/>
          <p:cNvSpPr/>
          <p:nvPr/>
        </p:nvSpPr>
        <p:spPr>
          <a:xfrm rot="866">
            <a:off x="6148948" y="1341825"/>
            <a:ext cx="1191000" cy="233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1789" t="-350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cxnSp>
        <p:nvCxnSpPr>
          <p:cNvPr id="248" name="Google Shape;248;p37"/>
          <p:cNvCxnSpPr/>
          <p:nvPr/>
        </p:nvCxnSpPr>
        <p:spPr>
          <a:xfrm rot="10800000" flipH="1">
            <a:off x="3618187" y="2243683"/>
            <a:ext cx="2425500" cy="9273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37"/>
          <p:cNvSpPr txBox="1"/>
          <p:nvPr/>
        </p:nvSpPr>
        <p:spPr>
          <a:xfrm rot="-1242153">
            <a:off x="3571195" y="2842495"/>
            <a:ext cx="453161" cy="27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Modelización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628650" y="1192697"/>
            <a:ext cx="3896154" cy="3461292"/>
          </a:xfrm>
          <a:prstGeom prst="irregularSeal1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1610760" y="2000551"/>
            <a:ext cx="1931958" cy="1493964"/>
          </a:xfrm>
          <a:prstGeom prst="irregularSeal2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/>
          <p:nvPr/>
        </p:nvSpPr>
        <p:spPr>
          <a:xfrm rot="-928453">
            <a:off x="6033089" y="1997760"/>
            <a:ext cx="1788948" cy="1424449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852269" y="1408236"/>
            <a:ext cx="10692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Mundo real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131934" y="2482082"/>
            <a:ext cx="889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Mundo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percibido</a:t>
            </a:r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6546940" y="2597498"/>
            <a:ext cx="7611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>
            <a:off x="2057717" y="3496130"/>
            <a:ext cx="4602000" cy="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21"/>
          <p:cNvCxnSpPr/>
          <p:nvPr/>
        </p:nvCxnSpPr>
        <p:spPr>
          <a:xfrm>
            <a:off x="2223796" y="1985651"/>
            <a:ext cx="4602000" cy="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21"/>
          <p:cNvSpPr txBox="1"/>
          <p:nvPr/>
        </p:nvSpPr>
        <p:spPr>
          <a:xfrm>
            <a:off x="4884075" y="3783200"/>
            <a:ext cx="37422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Mejorar modelo:</a:t>
            </a:r>
            <a:endParaRPr sz="1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Helvetica Neue"/>
              <a:buChar char="•"/>
            </a:pPr>
            <a:r>
              <a:rPr lang="en" sz="1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Mejorar entendimiento de la realidad</a:t>
            </a:r>
            <a:endParaRPr sz="1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Helvetica Neue"/>
              <a:buChar char="•"/>
            </a:pPr>
            <a:r>
              <a:rPr lang="en" sz="1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Mejorar técnicas de modelización</a:t>
            </a:r>
            <a:endParaRPr sz="1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40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¿Cuál es el mejor modelo?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628649" y="273844"/>
            <a:ext cx="8414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>
                <a:solidFill>
                  <a:srgbClr val="434343"/>
                </a:solidFill>
              </a:rPr>
              <a:t>Fases de estudio de un problema de optimización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810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Helvetica Neue"/>
              <a:buAutoNum type="arabicPeriod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Definición del problema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100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Helvetica Neue"/>
              <a:buAutoNum type="arabicPeriod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Construcción de un modelo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100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Helvetica Neue"/>
              <a:buAutoNum type="arabicPeriod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Solución del modelo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100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Helvetica Neue"/>
              <a:buAutoNum type="arabicPeriod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Validación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100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Helvetica Neue"/>
              <a:buAutoNum type="arabicPeriod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Implementación de la solución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Modelos de optimización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628650" y="1041228"/>
            <a:ext cx="29394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269" t="-237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3862594" y="1038847"/>
            <a:ext cx="4750800" cy="4102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019" t="-177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440872" y="508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>
                <a:solidFill>
                  <a:srgbClr val="434343"/>
                </a:solidFill>
              </a:rPr>
              <a:t>Caso de estudio 1: modelización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91750" y="1045025"/>
            <a:ext cx="8865900" cy="3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empresa fabrica dos productos (x, y) usando dos máquinas (A y B)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unidad de x producida requiere 50 minutos de trabajo en A y 30 minutos en B.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unidad de y requiere 24 minutos en la máquina A y 33 minutos en B.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Existe un stock de al inicio de la semana de 30 unidades de x y 90 unidades de y.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tiempo total disponible de procesamiento en A es de 40 horas y en B de 35 horas.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demanda en el mercado es de 75 unidades de x y 95 unidades de y.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Dado un contexto inflacionario, se pide maximizar el stock de unidades de x e y combinadas.</a:t>
            </a:r>
            <a:endParaRPr sz="1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100"/>
              <a:buNone/>
            </a:pPr>
            <a:r>
              <a:rPr lang="en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podría modelizarse este problema?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Modelos de optimización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82173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09" t="-223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>
                <a:solidFill>
                  <a:srgbClr val="434343"/>
                </a:solidFill>
              </a:rPr>
              <a:t>Caso de estudio 2: modelización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51064" y="1268016"/>
            <a:ext cx="8441700" cy="24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" sz="2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cliente necesita fabricar un tanque cilíndrico que soporte una capacidad de 500 litros de líquido. Determinar las dimensiones que minimizan la cantidad de material a utilizar.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" sz="26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podría modelizarse este problema?</a:t>
            </a:r>
            <a:endParaRPr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en" sz="26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¿Es de programación lineal?</a:t>
            </a:r>
            <a:endParaRPr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>
                <a:solidFill>
                  <a:srgbClr val="434343"/>
                </a:solidFill>
              </a:rPr>
              <a:t>Clasificación de problemas de Programación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82173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09" t="-223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de programación lineal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8217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1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11052" y="1188465"/>
            <a:ext cx="8217300" cy="389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22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172" name="Google Shape;172;p28"/>
          <p:cNvSpPr txBox="1"/>
          <p:nvPr/>
        </p:nvSpPr>
        <p:spPr>
          <a:xfrm>
            <a:off x="4819640" y="2294751"/>
            <a:ext cx="4026000" cy="1141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09" t="-199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392</Words>
  <Application>Microsoft Office PowerPoint</Application>
  <PresentationFormat>Presentación en pantalla (16:9)</PresentationFormat>
  <Paragraphs>88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 Neue</vt:lpstr>
      <vt:lpstr>biz</vt:lpstr>
      <vt:lpstr>Tema de Office</vt:lpstr>
      <vt:lpstr>Programación Lineal Clase 15</vt:lpstr>
      <vt:lpstr>Modelización</vt:lpstr>
      <vt:lpstr>Fases de estudio de un problema de optimización</vt:lpstr>
      <vt:lpstr>Modelos de optimización</vt:lpstr>
      <vt:lpstr>Caso de estudio 1: modelización</vt:lpstr>
      <vt:lpstr>Modelos de optimización</vt:lpstr>
      <vt:lpstr>Caso de estudio 2: modelización</vt:lpstr>
      <vt:lpstr>Clasificación de problemas de Programación</vt:lpstr>
      <vt:lpstr>Modelo de programación lineal</vt:lpstr>
      <vt:lpstr>Formas de expresar un modelo LP</vt:lpstr>
      <vt:lpstr>Estandarización del problema</vt:lpstr>
      <vt:lpstr>Resolución por método gráfico</vt:lpstr>
      <vt:lpstr>Ejemplo inicial:</vt:lpstr>
      <vt:lpstr>Paso 1: representar restricciones</vt:lpstr>
      <vt:lpstr>Paso 1: encontrar región factible</vt:lpstr>
      <vt:lpstr>Encontrar óptimo gráficamente</vt:lpstr>
      <vt:lpstr>Encontrar óptimo gráficamente</vt:lpstr>
      <vt:lpstr>Encontrar óptimo gráficamente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Lineal Clase 15</dc:title>
  <cp:lastModifiedBy>Rodrigo Maranzana</cp:lastModifiedBy>
  <cp:revision>2</cp:revision>
  <dcterms:modified xsi:type="dcterms:W3CDTF">2021-08-18T21:24:39Z</dcterms:modified>
</cp:coreProperties>
</file>