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9457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61465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089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523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0314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116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425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084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291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728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9624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57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63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2064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 err="1">
                <a:latin typeface="Helvetica Neue"/>
                <a:ea typeface="Helvetica Neue"/>
                <a:cs typeface="Helvetica Neue"/>
                <a:sym typeface="Helvetica Neue"/>
              </a:rPr>
              <a:t>Markov</a:t>
            </a: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: Ejercicio 7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05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/>
              <a:t>Docente: Rodrigo Maranzana</a:t>
            </a:r>
            <a:endParaRPr lang="es-AR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E981E251-50D8-4ADA-84F0-69A990F9A297}"/>
              </a:ext>
            </a:extLst>
          </p:cNvPr>
          <p:cNvSpPr txBox="1">
            <a:spLocks/>
          </p:cNvSpPr>
          <p:nvPr/>
        </p:nvSpPr>
        <p:spPr>
          <a:xfrm>
            <a:off x="457200" y="445540"/>
            <a:ext cx="7886700" cy="63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Ejercicio B: </a:t>
            </a:r>
            <a:r>
              <a:rPr lang="es-AR" sz="1875" dirty="0"/>
              <a:t>Encontrar el estado estable</a:t>
            </a:r>
            <a:endParaRPr lang="en-US" sz="18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/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/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/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8B7CE84-1FA2-4632-B156-C9AC1618E023}"/>
              </a:ext>
            </a:extLst>
          </p:cNvPr>
          <p:cNvSpPr txBox="1"/>
          <p:nvPr/>
        </p:nvSpPr>
        <p:spPr>
          <a:xfrm>
            <a:off x="1167938" y="3449390"/>
            <a:ext cx="2519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35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lineales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947571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6DEDCE-5E72-4AC1-81C0-82E48EA5B89D}"/>
              </a:ext>
            </a:extLst>
          </p:cNvPr>
          <p:cNvSpPr txBox="1"/>
          <p:nvPr/>
        </p:nvSpPr>
        <p:spPr>
          <a:xfrm>
            <a:off x="1440179" y="1192142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Despejamos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/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F16EF64-7DB5-4331-9132-D9F1F3E87F25}"/>
              </a:ext>
            </a:extLst>
          </p:cNvPr>
          <p:cNvSpPr txBox="1"/>
          <p:nvPr/>
        </p:nvSpPr>
        <p:spPr>
          <a:xfrm>
            <a:off x="1443122" y="2621263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BE9823-49F1-4999-8821-194F014A0148}"/>
              </a:ext>
            </a:extLst>
          </p:cNvPr>
          <p:cNvSpPr txBox="1"/>
          <p:nvPr/>
        </p:nvSpPr>
        <p:spPr>
          <a:xfrm>
            <a:off x="6393694" y="3069838"/>
            <a:ext cx="2529154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Sistema Homogéneo</a:t>
            </a:r>
          </a:p>
          <a:p>
            <a:pPr defTabSz="685800">
              <a:buClrTx/>
            </a:pPr>
            <a:r>
              <a:rPr lang="es-AR" sz="150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Det</a:t>
            </a: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(Matriz) = 0</a:t>
            </a:r>
          </a:p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-&gt; Compatible indeterminado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/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𝒄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E81F3D7-A1C1-441C-986F-27BC7A08EB11}"/>
              </a:ext>
            </a:extLst>
          </p:cNvPr>
          <p:cNvSpPr txBox="1"/>
          <p:nvPr/>
        </p:nvSpPr>
        <p:spPr>
          <a:xfrm>
            <a:off x="1443121" y="3941069"/>
            <a:ext cx="16057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</a:t>
            </a:r>
            <a:r>
              <a:rPr lang="es-AR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órmula</a:t>
            </a:r>
            <a:r>
              <a:rPr lang="es-AR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adicional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/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006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A08E81-F156-4211-9009-A941C991C543}"/>
              </a:ext>
            </a:extLst>
          </p:cNvPr>
          <p:cNvSpPr txBox="1"/>
          <p:nvPr/>
        </p:nvSpPr>
        <p:spPr>
          <a:xfrm>
            <a:off x="1421864" y="1269054"/>
            <a:ext cx="28547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resolver: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63943A-6675-4C2D-93A9-61873F1E2AD3}"/>
              </a:ext>
            </a:extLst>
          </p:cNvPr>
          <p:cNvSpPr txBox="1"/>
          <p:nvPr/>
        </p:nvSpPr>
        <p:spPr>
          <a:xfrm>
            <a:off x="1426481" y="3189036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/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/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3880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B: </a:t>
            </a:r>
            <a:r>
              <a:rPr lang="es-ES" sz="18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Matricialmente desde T al sistema de ecuaciones</a:t>
            </a:r>
            <a:endParaRPr lang="en-US" sz="1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/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/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  <a:blipFill>
                <a:blip r:embed="rId4"/>
                <a:stretch>
                  <a:fillRect t="-8333" r="-413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/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  <a:blipFill>
                <a:blip r:embed="rId5"/>
                <a:stretch>
                  <a:fillRect t="-8333" r="-413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/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s-AR" sz="2250" b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𝐓</m:t>
                        </m:r>
                      </m:e>
                      <m:sup>
                        <m: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𝒕</m:t>
                        </m:r>
                      </m:sup>
                    </m:sSup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𝑰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  <a:blipFill>
                <a:blip r:embed="rId6"/>
                <a:stretch>
                  <a:fillRect l="-2244" t="-8451" r="-3526" b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8176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219804-3A73-4104-9DB6-0AD496A6E1A3}"/>
              </a:ext>
            </a:extLst>
          </p:cNvPr>
          <p:cNvSpPr txBox="1"/>
          <p:nvPr/>
        </p:nvSpPr>
        <p:spPr>
          <a:xfrm>
            <a:off x="1601317" y="2100737"/>
            <a:ext cx="561262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Resolvemos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Sistema y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obtenemos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estado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estable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/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𝝅</m:t>
                      </m:r>
                      <m:r>
                        <a:rPr lang="es-AR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2250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5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𝟐𝟑𝟖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𝟒𝟕𝟔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𝟐𝟖𝟓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250" kern="1200" dirty="0">
                  <a:solidFill>
                    <a:srgbClr val="FF0000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1150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clientes leales en Junio</a:t>
            </a:r>
            <a:endParaRPr lang="en-US"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/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𝟐𝟑𝟕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𝟒𝟖𝟔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E95F84E-5B3D-4275-A85E-ABA8628A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217" y="1488271"/>
            <a:ext cx="4315583" cy="38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8032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</a:t>
            </a:r>
            <a:r>
              <a:rPr lang="es-ES" sz="14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alternativa interesante, ¿quiénes son los leales de Marzo a Junio?</a:t>
            </a:r>
            <a:endParaRPr lang="en-US" sz="14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B6536-0252-4E19-91C5-AF762B80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33" y="1419220"/>
            <a:ext cx="4037692" cy="3415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/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  <a:blipFill>
                <a:blip r:embed="rId4"/>
                <a:stretch>
                  <a:fillRect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/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𝑑𝑖𝑎𝑔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/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𝒅𝒊𝒂𝒈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3 </m:t>
                          </m:r>
                        </m:sub>
                      </m:sSub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0.0864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  <a:blipFill>
                <a:blip r:embed="rId6"/>
                <a:stretch>
                  <a:fillRect r="-2276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DA146F2-C0D5-4EF1-9FCB-113B03D70490}"/>
              </a:ext>
            </a:extLst>
          </p:cNvPr>
          <p:cNvSpPr txBox="1"/>
          <p:nvPr/>
        </p:nvSpPr>
        <p:spPr>
          <a:xfrm>
            <a:off x="2831092" y="4771307"/>
            <a:ext cx="747071" cy="268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Del total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Ejercicio 7: Mercado de café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FE6E4-C95E-44F6-A3AE-5B598AB4533D}"/>
              </a:ext>
            </a:extLst>
          </p:cNvPr>
          <p:cNvSpPr txBox="1">
            <a:spLocks/>
          </p:cNvSpPr>
          <p:nvPr/>
        </p:nvSpPr>
        <p:spPr>
          <a:xfrm>
            <a:off x="192662" y="1203275"/>
            <a:ext cx="8878318" cy="16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" sz="1500" dirty="0"/>
              <a:t>Los consumidores de café en el área de Pontevedra usan tres marcas A, B, C. En marzo se hizo una encuesta en lo que entrevistó a las 8450 personas que compran café y los resultados fueron: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Si las compras se hacen mensualmente, ¿cuál será la distribución del mercado de café en Pontevedra en el mes de junio?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A la larga, ¿cómo se distribuirán los clientes de café?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En junio, cual es la proporción de clientes leales a sus marcas de café?</a:t>
            </a:r>
            <a:endParaRPr lang="es-AR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698A96-8B0C-40CA-A315-1A126427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1" y="3020786"/>
            <a:ext cx="8149517" cy="198404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B056580-E154-4B69-8402-31EB2B499E57}"/>
              </a:ext>
            </a:extLst>
          </p:cNvPr>
          <p:cNvSpPr/>
          <p:nvPr/>
        </p:nvSpPr>
        <p:spPr>
          <a:xfrm>
            <a:off x="586254" y="3358129"/>
            <a:ext cx="1802617" cy="115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/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Vector inicial</a:t>
                </a:r>
                <a:r>
                  <a:rPr lang="es-AR" sz="1350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blipFill>
                <a:blip r:embed="rId4"/>
                <a:stretch>
                  <a:fillRect l="-885" t="-2000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78C0CB22-20F8-47EB-ACFF-744F48B38522}"/>
              </a:ext>
            </a:extLst>
          </p:cNvPr>
          <p:cNvSpPr/>
          <p:nvPr/>
        </p:nvSpPr>
        <p:spPr>
          <a:xfrm>
            <a:off x="2676312" y="3435808"/>
            <a:ext cx="4410289" cy="1359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/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T</a:t>
                </a:r>
                <a14:m>
                  <m:oMath xmlns:m="http://schemas.openxmlformats.org/officeDocument/2006/math"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𝐫𝐚𝐧𝐬𝐢𝐜𝐢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𝐧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s-AR" sz="1350" b="1" i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blipFill>
                <a:blip r:embed="rId5"/>
                <a:stretch>
                  <a:fillRect l="-1000" t="-4082"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C0D3DA67-9FCE-48D8-805E-9CEF07BB26FB}"/>
              </a:ext>
            </a:extLst>
          </p:cNvPr>
          <p:cNvSpPr/>
          <p:nvPr/>
        </p:nvSpPr>
        <p:spPr>
          <a:xfrm>
            <a:off x="7739743" y="3602863"/>
            <a:ext cx="711526" cy="11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52D358-C0D1-488A-9A3D-50F4FEBBB622}"/>
              </a:ext>
            </a:extLst>
          </p:cNvPr>
          <p:cNvSpPr txBox="1"/>
          <p:nvPr/>
        </p:nvSpPr>
        <p:spPr>
          <a:xfrm>
            <a:off x="5435192" y="4832667"/>
            <a:ext cx="124373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 probabilidad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FEA2EE-CFCD-40CF-A79A-708374C8CA47}"/>
              </a:ext>
            </a:extLst>
          </p:cNvPr>
          <p:cNvSpPr txBox="1"/>
          <p:nvPr/>
        </p:nvSpPr>
        <p:spPr>
          <a:xfrm>
            <a:off x="1690306" y="4823942"/>
            <a:ext cx="173438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VALORES ABSOLUTOS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5A23E38-EBC0-42E2-9CC1-E9BD38534269}"/>
              </a:ext>
            </a:extLst>
          </p:cNvPr>
          <p:cNvCxnSpPr>
            <a:stCxn id="11" idx="3"/>
          </p:cNvCxnSpPr>
          <p:nvPr/>
        </p:nvCxnSpPr>
        <p:spPr>
          <a:xfrm flipV="1">
            <a:off x="3424692" y="4971167"/>
            <a:ext cx="1969180" cy="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5A5AEC2-9372-4FFC-9470-6041C5A829CB}"/>
              </a:ext>
            </a:extLst>
          </p:cNvPr>
          <p:cNvCxnSpPr>
            <a:cxnSpLocks/>
          </p:cNvCxnSpPr>
          <p:nvPr/>
        </p:nvCxnSpPr>
        <p:spPr>
          <a:xfrm flipV="1">
            <a:off x="6643665" y="4805187"/>
            <a:ext cx="938236" cy="190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97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Matriz de transición T: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/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25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/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s-AR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2250" b="1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AR" sz="240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lang="es-AR" sz="22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  <a:blipFill>
                <a:blip r:embed="rId4"/>
                <a:stretch>
                  <a:fillRect l="-38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3211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509801-95F6-4D9B-B862-1E60CC05AEA4}"/>
              </a:ext>
            </a:extLst>
          </p:cNvPr>
          <p:cNvSpPr/>
          <p:nvPr/>
        </p:nvSpPr>
        <p:spPr>
          <a:xfrm>
            <a:off x="1161399" y="4376442"/>
            <a:ext cx="2167338" cy="64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32D369-8513-41A8-9BF3-60CFB52FD79F}"/>
              </a:ext>
            </a:extLst>
          </p:cNvPr>
          <p:cNvSpPr/>
          <p:nvPr/>
        </p:nvSpPr>
        <p:spPr>
          <a:xfrm>
            <a:off x="1161399" y="3852079"/>
            <a:ext cx="2167338" cy="524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2B8346-DACD-459E-A6F5-1A88AC136664}"/>
              </a:ext>
            </a:extLst>
          </p:cNvPr>
          <p:cNvSpPr/>
          <p:nvPr/>
        </p:nvSpPr>
        <p:spPr>
          <a:xfrm>
            <a:off x="1161399" y="3203776"/>
            <a:ext cx="2167338" cy="648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/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07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2028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/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/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14419ED-C92C-4CA2-BE11-EABF6A718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60" y="284110"/>
            <a:ext cx="6666800" cy="1623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45752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b="1" dirty="0"/>
              <a:t>Modelo gráfico: Cadena de </a:t>
            </a:r>
            <a:r>
              <a:rPr lang="es-AR" sz="2500" b="1" dirty="0" err="1"/>
              <a:t>markov</a:t>
            </a:r>
            <a:r>
              <a:rPr lang="es-AR" sz="2500" b="1" dirty="0"/>
              <a:t> discreta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823BE5C-21E1-4A22-9360-707DB20B1CBE}"/>
              </a:ext>
            </a:extLst>
          </p:cNvPr>
          <p:cNvGrpSpPr/>
          <p:nvPr/>
        </p:nvGrpSpPr>
        <p:grpSpPr>
          <a:xfrm>
            <a:off x="220945" y="1281869"/>
            <a:ext cx="7495908" cy="3732965"/>
            <a:chOff x="-678242" y="649572"/>
            <a:chExt cx="8498578" cy="436285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F60B5-972D-415A-AF48-474062AE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920" y="747771"/>
              <a:ext cx="4684160" cy="41493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/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𝟔𝟎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578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/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/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6433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/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635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/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/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/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584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/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/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59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/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87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0.30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0.60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AR" sz="18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882037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</m:oMath>
                  </m:oMathPara>
                </a14:m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  <a:blipFill>
                <a:blip r:embed="rId4"/>
                <a:stretch>
                  <a:fillRect t="-144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7AA816C9-C992-4174-9740-156BE72C8D7C}"/>
              </a:ext>
            </a:extLst>
          </p:cNvPr>
          <p:cNvGrpSpPr/>
          <p:nvPr/>
        </p:nvGrpSpPr>
        <p:grpSpPr>
          <a:xfrm>
            <a:off x="2657535" y="2341548"/>
            <a:ext cx="3162151" cy="2718724"/>
            <a:chOff x="3124147" y="2657152"/>
            <a:chExt cx="6245547" cy="553249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CC0664B-9CB7-45E6-A216-653B702E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147" y="2657152"/>
              <a:ext cx="6245547" cy="5532498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83B953F-BF94-4E54-B58E-81F97DC39460}"/>
                </a:ext>
              </a:extLst>
            </p:cNvPr>
            <p:cNvGrpSpPr/>
            <p:nvPr/>
          </p:nvGrpSpPr>
          <p:grpSpPr>
            <a:xfrm>
              <a:off x="3544560" y="2913697"/>
              <a:ext cx="5446856" cy="4960693"/>
              <a:chOff x="3486224" y="2922574"/>
              <a:chExt cx="5446856" cy="49606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/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813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762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524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125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4615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918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0674704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/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lang="en-US" sz="262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B2C5380A-A51C-4E6A-B80A-4CE818DAF10B}"/>
              </a:ext>
            </a:extLst>
          </p:cNvPr>
          <p:cNvGrpSpPr/>
          <p:nvPr/>
        </p:nvGrpSpPr>
        <p:grpSpPr>
          <a:xfrm>
            <a:off x="1017403" y="2282313"/>
            <a:ext cx="6499931" cy="2291554"/>
            <a:chOff x="1356537" y="3043084"/>
            <a:chExt cx="8666574" cy="305540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0445200-D584-4363-841F-C9B0BD9B6C02}"/>
                </a:ext>
              </a:extLst>
            </p:cNvPr>
            <p:cNvSpPr/>
            <p:nvPr/>
          </p:nvSpPr>
          <p:spPr>
            <a:xfrm>
              <a:off x="1356537" y="3266525"/>
              <a:ext cx="2927496" cy="524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0B18E9-8BD8-449A-8989-438B18B1C630}"/>
                </a:ext>
              </a:extLst>
            </p:cNvPr>
            <p:cNvSpPr/>
            <p:nvPr/>
          </p:nvSpPr>
          <p:spPr>
            <a:xfrm>
              <a:off x="5089882" y="3248404"/>
              <a:ext cx="762000" cy="1573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D8F77B8D-FF87-4F77-A2CD-791AE4C44196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833008" y="2778340"/>
              <a:ext cx="244150" cy="2269597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/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𝑎𝑐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9C3593-B743-4B5A-B141-FE7842604EF8}"/>
                </a:ext>
              </a:extLst>
            </p:cNvPr>
            <p:cNvSpPr/>
            <p:nvPr/>
          </p:nvSpPr>
          <p:spPr>
            <a:xfrm>
              <a:off x="8878617" y="3043084"/>
              <a:ext cx="762000" cy="690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2FAED633-A5D1-4782-B6AF-DE618B36828C}"/>
                </a:ext>
              </a:extLst>
            </p:cNvPr>
            <p:cNvCxnSpPr>
              <a:cxnSpLocks/>
              <a:stCxn id="10" idx="2"/>
              <a:endCxn id="9" idx="3"/>
            </p:cNvCxnSpPr>
            <p:nvPr/>
          </p:nvCxnSpPr>
          <p:spPr>
            <a:xfrm rot="16200000" flipH="1">
              <a:off x="8612986" y="4380588"/>
              <a:ext cx="2056754" cy="763495"/>
            </a:xfrm>
            <a:prstGeom prst="curvedConnector4">
              <a:avLst>
                <a:gd name="adj1" fmla="val 42518"/>
                <a:gd name="adj2" fmla="val 13992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28617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F15AC-B771-445E-ADCB-7984689F7336}"/>
              </a:ext>
            </a:extLst>
          </p:cNvPr>
          <p:cNvSpPr txBox="1"/>
          <p:nvPr/>
        </p:nvSpPr>
        <p:spPr>
          <a:xfrm>
            <a:off x="3531657" y="1635942"/>
            <a:ext cx="8899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MARZO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6E9667-0553-47B7-80F2-DBFDE2B4FA3D}"/>
              </a:ext>
            </a:extLst>
          </p:cNvPr>
          <p:cNvSpPr txBox="1"/>
          <p:nvPr/>
        </p:nvSpPr>
        <p:spPr>
          <a:xfrm>
            <a:off x="4583240" y="1635942"/>
            <a:ext cx="72006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ABRIL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094712-A84D-46DC-BBB4-DC7E8F712CB0}"/>
              </a:ext>
            </a:extLst>
          </p:cNvPr>
          <p:cNvSpPr txBox="1"/>
          <p:nvPr/>
        </p:nvSpPr>
        <p:spPr>
          <a:xfrm>
            <a:off x="5604087" y="1635942"/>
            <a:ext cx="7514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MAYO</a:t>
            </a: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85663292-7114-476D-8CA1-3FDBFB4AD3BC}"/>
              </a:ext>
            </a:extLst>
          </p:cNvPr>
          <p:cNvSpPr/>
          <p:nvPr/>
        </p:nvSpPr>
        <p:spPr>
          <a:xfrm>
            <a:off x="4165327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956096-C669-4B85-84D6-A67F63575291}"/>
              </a:ext>
            </a:extLst>
          </p:cNvPr>
          <p:cNvSpPr txBox="1"/>
          <p:nvPr/>
        </p:nvSpPr>
        <p:spPr>
          <a:xfrm>
            <a:off x="6655087" y="1635942"/>
            <a:ext cx="75693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JUNIO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5E7400-001F-4DB7-9617-3EE09534250A}"/>
              </a:ext>
            </a:extLst>
          </p:cNvPr>
          <p:cNvSpPr txBox="1"/>
          <p:nvPr/>
        </p:nvSpPr>
        <p:spPr>
          <a:xfrm>
            <a:off x="7364671" y="1883945"/>
            <a:ext cx="740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3 Saltos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/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/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15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0.30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0.60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F32CCFEF-63A4-4C41-9ADC-433A5DF448AF}"/>
              </a:ext>
            </a:extLst>
          </p:cNvPr>
          <p:cNvSpPr/>
          <p:nvPr/>
        </p:nvSpPr>
        <p:spPr>
          <a:xfrm>
            <a:off x="5149020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55B1C6A0-6353-4EE3-9334-C00718F4CAE7}"/>
              </a:ext>
            </a:extLst>
          </p:cNvPr>
          <p:cNvSpPr/>
          <p:nvPr/>
        </p:nvSpPr>
        <p:spPr>
          <a:xfrm>
            <a:off x="6208351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/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413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/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3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/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/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lang="es-AR" sz="1875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875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875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𝟐𝟑𝟖𝟖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𝟒𝟕𝟐𝟒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𝟐𝟖𝟖𝟖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2089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636</Words>
  <Application>Microsoft Office PowerPoint</Application>
  <PresentationFormat>Presentación en pantalla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Cambria Math</vt:lpstr>
      <vt:lpstr>Arial</vt:lpstr>
      <vt:lpstr>Helvetica Neue</vt:lpstr>
      <vt:lpstr>Calibri</vt:lpstr>
      <vt:lpstr>biz</vt:lpstr>
      <vt:lpstr>Markov: Ejercicio 7 Clase 05</vt:lpstr>
      <vt:lpstr>Ejercicio 7: Mercado de café</vt:lpstr>
      <vt:lpstr>Matriz de transición T:</vt:lpstr>
      <vt:lpstr>Presentación de PowerPoint</vt:lpstr>
      <vt:lpstr>Modelo gráfico: Cadena de markov discreta</vt:lpstr>
      <vt:lpstr>Introducción a ejercicio A</vt:lpstr>
      <vt:lpstr>Introducción a ejercicio A</vt:lpstr>
      <vt:lpstr>Ejercicio A</vt:lpstr>
      <vt:lpstr>Ejercicio A</vt:lpstr>
      <vt:lpstr>Presentación de PowerPoint</vt:lpstr>
      <vt:lpstr>Ejercicio B</vt:lpstr>
      <vt:lpstr>Ejercicio B</vt:lpstr>
      <vt:lpstr>Ejercicio B: Matricialmente desde T al sistema de ecuaciones</vt:lpstr>
      <vt:lpstr>Ejercicio B</vt:lpstr>
      <vt:lpstr>Ejercicio C: clientes leales en Junio</vt:lpstr>
      <vt:lpstr>Ejercicio C: alternativa interesante, ¿quiénes son los leales de Marzo a Junio?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5</cp:revision>
  <dcterms:modified xsi:type="dcterms:W3CDTF">2022-05-04T22:15:05Z</dcterms:modified>
</cp:coreProperties>
</file>