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6" r:id="rId11"/>
    <p:sldId id="265" r:id="rId12"/>
    <p:sldId id="268" r:id="rId13"/>
    <p:sldId id="269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9864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4075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720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3084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9500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4601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1964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131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6096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760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3503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4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78.png"/><Relationship Id="rId4" Type="http://schemas.openxmlformats.org/officeDocument/2006/relationships/image" Target="../media/image47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Transporte: </a:t>
            </a:r>
            <a:r>
              <a:rPr lang="es-AR" sz="3000" dirty="0">
                <a:latin typeface="Helvetica Neue"/>
                <a:ea typeface="Helvetica Neue"/>
                <a:cs typeface="Helvetica Neue"/>
                <a:sym typeface="Helvetica Neue"/>
              </a:rPr>
              <a:t>Modelización y Resolución con programación lineal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21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 (Palazzo)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¿Cómo funciona la Matriz Nodo-Arco?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78AB0C5-06D1-4551-84FB-B2491C55648D}"/>
                  </a:ext>
                </a:extLst>
              </p:cNvPr>
              <p:cNvSpPr txBox="1"/>
              <p:nvPr/>
            </p:nvSpPr>
            <p:spPr>
              <a:xfrm>
                <a:off x="271549" y="1455111"/>
                <a:ext cx="3754041" cy="1504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A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s-A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A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78AB0C5-06D1-4551-84FB-B2491C55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9" y="1455111"/>
                <a:ext cx="3754041" cy="1504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brir llave 12">
            <a:extLst>
              <a:ext uri="{FF2B5EF4-FFF2-40B4-BE49-F238E27FC236}">
                <a16:creationId xmlns:a16="http://schemas.microsoft.com/office/drawing/2014/main" id="{28CCFB90-02E2-4FB8-9FF6-80A4E679D97A}"/>
              </a:ext>
            </a:extLst>
          </p:cNvPr>
          <p:cNvSpPr/>
          <p:nvPr/>
        </p:nvSpPr>
        <p:spPr>
          <a:xfrm rot="16200000">
            <a:off x="1404826" y="1871664"/>
            <a:ext cx="282011" cy="23263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CE2179-F95F-4113-A596-169A9ECFFC05}"/>
              </a:ext>
            </a:extLst>
          </p:cNvPr>
          <p:cNvSpPr txBox="1"/>
          <p:nvPr/>
        </p:nvSpPr>
        <p:spPr>
          <a:xfrm>
            <a:off x="702733" y="319708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Matriz Nodo-Arco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068FDCF-714E-4BBE-BE7B-E8A7ED4FCC5C}"/>
              </a:ext>
            </a:extLst>
          </p:cNvPr>
          <p:cNvSpPr/>
          <p:nvPr/>
        </p:nvSpPr>
        <p:spPr>
          <a:xfrm>
            <a:off x="5944642" y="2118589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2E39FE0-EB70-4EB4-82D4-9D2FD3012E01}"/>
              </a:ext>
            </a:extLst>
          </p:cNvPr>
          <p:cNvSpPr/>
          <p:nvPr/>
        </p:nvSpPr>
        <p:spPr>
          <a:xfrm>
            <a:off x="7115216" y="1240505"/>
            <a:ext cx="538535" cy="53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73AF755-38FC-40C3-922F-7D786205E43E}"/>
              </a:ext>
            </a:extLst>
          </p:cNvPr>
          <p:cNvSpPr/>
          <p:nvPr/>
        </p:nvSpPr>
        <p:spPr>
          <a:xfrm>
            <a:off x="7115215" y="2118589"/>
            <a:ext cx="538535" cy="53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486AB5D-AD4B-4F74-A73A-127A3DF1A31C}"/>
              </a:ext>
            </a:extLst>
          </p:cNvPr>
          <p:cNvSpPr/>
          <p:nvPr/>
        </p:nvSpPr>
        <p:spPr>
          <a:xfrm>
            <a:off x="7115214" y="2966327"/>
            <a:ext cx="538535" cy="538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F086A89-13CF-439E-BAC9-88C7E5188891}"/>
              </a:ext>
            </a:extLst>
          </p:cNvPr>
          <p:cNvSpPr/>
          <p:nvPr/>
        </p:nvSpPr>
        <p:spPr>
          <a:xfrm>
            <a:off x="4763943" y="1256044"/>
            <a:ext cx="538535" cy="5385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2324155-910D-4967-80D1-F83B7101C909}"/>
              </a:ext>
            </a:extLst>
          </p:cNvPr>
          <p:cNvSpPr/>
          <p:nvPr/>
        </p:nvSpPr>
        <p:spPr>
          <a:xfrm>
            <a:off x="4768865" y="2120314"/>
            <a:ext cx="538535" cy="5385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n-U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8643D8-8AA5-4337-91F5-5B50B305C4D1}"/>
              </a:ext>
            </a:extLst>
          </p:cNvPr>
          <p:cNvSpPr/>
          <p:nvPr/>
        </p:nvSpPr>
        <p:spPr>
          <a:xfrm>
            <a:off x="4763943" y="2950788"/>
            <a:ext cx="538535" cy="53853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  <a:endParaRPr lang="en-U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5E2E169-0F16-494A-AE51-3DA6D7101EA1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5302478" y="2387857"/>
            <a:ext cx="642164" cy="832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2835A3E-09F5-488F-ABC8-09A9B96077F1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5307400" y="2387857"/>
            <a:ext cx="637242" cy="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DD7414-2B60-4319-96F4-E8A215E92998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5302478" y="1525312"/>
            <a:ext cx="642164" cy="862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732393F-B9B5-4E65-9BCB-B23005B1756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6483177" y="1509773"/>
            <a:ext cx="632039" cy="878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858C1C8-6CE1-4AD1-BC45-9523D6D0027D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483177" y="2387857"/>
            <a:ext cx="632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65AD4A9-8980-4AD5-8DD6-2100C130FCD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6483177" y="2387857"/>
            <a:ext cx="632037" cy="84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1D07DED-98B8-485B-98B7-9A37433FE8AD}"/>
                  </a:ext>
                </a:extLst>
              </p:cNvPr>
              <p:cNvSpPr txBox="1"/>
              <p:nvPr/>
            </p:nvSpPr>
            <p:spPr>
              <a:xfrm>
                <a:off x="7707329" y="1319019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1D07DED-98B8-485B-98B7-9A37433F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29" y="1319019"/>
                <a:ext cx="46839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15F92D5-7C15-4490-B7F4-5DFFFDBF27E7}"/>
                  </a:ext>
                </a:extLst>
              </p:cNvPr>
              <p:cNvSpPr txBox="1"/>
              <p:nvPr/>
            </p:nvSpPr>
            <p:spPr>
              <a:xfrm>
                <a:off x="7707328" y="2205429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15F92D5-7C15-4490-B7F4-5DFFFDBF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28" y="2205429"/>
                <a:ext cx="46839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8D73303-3B77-4081-9817-99952F33C2C0}"/>
                  </a:ext>
                </a:extLst>
              </p:cNvPr>
              <p:cNvSpPr txBox="1"/>
              <p:nvPr/>
            </p:nvSpPr>
            <p:spPr>
              <a:xfrm>
                <a:off x="7707293" y="3057079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8D73303-3B77-4081-9817-99952F33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93" y="3057079"/>
                <a:ext cx="46839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27F9B62E-EED0-4B8F-A36C-87A0D462B035}"/>
                  </a:ext>
                </a:extLst>
              </p:cNvPr>
              <p:cNvSpPr/>
              <p:nvPr/>
            </p:nvSpPr>
            <p:spPr>
              <a:xfrm>
                <a:off x="4460816" y="1355883"/>
                <a:ext cx="3337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27F9B62E-EED0-4B8F-A36C-87A0D462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16" y="1355883"/>
                <a:ext cx="33374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FBB8303F-44CE-43FF-A6DA-7FA4A106D079}"/>
                  </a:ext>
                </a:extLst>
              </p:cNvPr>
              <p:cNvSpPr/>
              <p:nvPr/>
            </p:nvSpPr>
            <p:spPr>
              <a:xfrm>
                <a:off x="4381542" y="2193155"/>
                <a:ext cx="3337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FBB8303F-44CE-43FF-A6DA-7FA4A106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42" y="2193155"/>
                <a:ext cx="3337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7057EF5D-6ED0-4023-B46A-0E6947C7C7EA}"/>
                  </a:ext>
                </a:extLst>
              </p:cNvPr>
              <p:cNvSpPr/>
              <p:nvPr/>
            </p:nvSpPr>
            <p:spPr>
              <a:xfrm>
                <a:off x="4403409" y="3084688"/>
                <a:ext cx="3337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7057EF5D-6ED0-4023-B46A-0E6947C7C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9" y="3084688"/>
                <a:ext cx="33374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adroTexto 51">
            <a:extLst>
              <a:ext uri="{FF2B5EF4-FFF2-40B4-BE49-F238E27FC236}">
                <a16:creationId xmlns:a16="http://schemas.microsoft.com/office/drawing/2014/main" id="{B9417566-897A-4C5F-B7A5-7E3A46E5A415}"/>
              </a:ext>
            </a:extLst>
          </p:cNvPr>
          <p:cNvSpPr txBox="1"/>
          <p:nvPr/>
        </p:nvSpPr>
        <p:spPr>
          <a:xfrm rot="16200000">
            <a:off x="-102789" y="205328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Nodo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AC32214-1A92-4E53-B71B-CAB69D4007E7}"/>
              </a:ext>
            </a:extLst>
          </p:cNvPr>
          <p:cNvSpPr txBox="1"/>
          <p:nvPr/>
        </p:nvSpPr>
        <p:spPr>
          <a:xfrm>
            <a:off x="1264585" y="105623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Arco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1E20E86-E42C-4874-94A9-D18A07280F4E}"/>
                  </a:ext>
                </a:extLst>
              </p:cNvPr>
              <p:cNvSpPr txBox="1"/>
              <p:nvPr/>
            </p:nvSpPr>
            <p:spPr>
              <a:xfrm>
                <a:off x="457200" y="1220735"/>
                <a:ext cx="1799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24 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34   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46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47   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1E20E86-E42C-4874-94A9-D18A0728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0735"/>
                <a:ext cx="1799392" cy="307777"/>
              </a:xfrm>
              <a:prstGeom prst="rect">
                <a:avLst/>
              </a:prstGeom>
              <a:blipFill>
                <a:blip r:embed="rId10"/>
                <a:stretch>
                  <a:fillRect r="-3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ángulo 54">
            <a:extLst>
              <a:ext uri="{FF2B5EF4-FFF2-40B4-BE49-F238E27FC236}">
                <a16:creationId xmlns:a16="http://schemas.microsoft.com/office/drawing/2014/main" id="{07EA1244-B6D5-4BF4-A539-F01D695120DA}"/>
              </a:ext>
            </a:extLst>
          </p:cNvPr>
          <p:cNvSpPr/>
          <p:nvPr/>
        </p:nvSpPr>
        <p:spPr>
          <a:xfrm>
            <a:off x="537866" y="2106026"/>
            <a:ext cx="2326377" cy="23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6375F4E-A795-4351-A249-8072E7050B67}"/>
              </a:ext>
            </a:extLst>
          </p:cNvPr>
          <p:cNvSpPr/>
          <p:nvPr/>
        </p:nvSpPr>
        <p:spPr>
          <a:xfrm>
            <a:off x="5631704" y="1867675"/>
            <a:ext cx="1092416" cy="98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8A223EF-42AC-4EC9-9AC1-62790DB35FEF}"/>
              </a:ext>
            </a:extLst>
          </p:cNvPr>
          <p:cNvSpPr txBox="1"/>
          <p:nvPr/>
        </p:nvSpPr>
        <p:spPr>
          <a:xfrm>
            <a:off x="5369191" y="3021578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3 entradas (1, 2, 3)</a:t>
            </a:r>
          </a:p>
          <a:p>
            <a:r>
              <a:rPr lang="es-AR" dirty="0">
                <a:solidFill>
                  <a:srgbClr val="FF0000"/>
                </a:solidFill>
              </a:rPr>
              <a:t>3 salidas    (5, 6, 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C7AA1F0-9BC2-45C9-A39B-4252B929270B}"/>
              </a:ext>
            </a:extLst>
          </p:cNvPr>
          <p:cNvSpPr/>
          <p:nvPr/>
        </p:nvSpPr>
        <p:spPr>
          <a:xfrm>
            <a:off x="2923598" y="1528512"/>
            <a:ext cx="336127" cy="1365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BDD5002-D5AA-414D-A761-0C582FC6A1E9}"/>
                  </a:ext>
                </a:extLst>
              </p:cNvPr>
              <p:cNvSpPr txBox="1"/>
              <p:nvPr/>
            </p:nvSpPr>
            <p:spPr>
              <a:xfrm>
                <a:off x="353089" y="3614988"/>
                <a:ext cx="3395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𝟒𝟔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8BDD5002-D5AA-414D-A761-0C582FC6A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9" y="3614988"/>
                <a:ext cx="339528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ángulo 59">
            <a:extLst>
              <a:ext uri="{FF2B5EF4-FFF2-40B4-BE49-F238E27FC236}">
                <a16:creationId xmlns:a16="http://schemas.microsoft.com/office/drawing/2014/main" id="{0EC39103-8C5E-4D86-9262-50BCC2A89E63}"/>
              </a:ext>
            </a:extLst>
          </p:cNvPr>
          <p:cNvSpPr/>
          <p:nvPr/>
        </p:nvSpPr>
        <p:spPr>
          <a:xfrm>
            <a:off x="3483326" y="2089206"/>
            <a:ext cx="336127" cy="20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876128C7-59F3-4850-99F5-6EFA31F26A58}"/>
                  </a:ext>
                </a:extLst>
              </p:cNvPr>
              <p:cNvSpPr txBox="1"/>
              <p:nvPr/>
            </p:nvSpPr>
            <p:spPr>
              <a:xfrm>
                <a:off x="6047036" y="1838984"/>
                <a:ext cx="333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876128C7-59F3-4850-99F5-6EFA31F2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36" y="1838984"/>
                <a:ext cx="33374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BFDDAD21-0BF8-4A55-9B2A-78D5BDA459E8}"/>
                  </a:ext>
                </a:extLst>
              </p:cNvPr>
              <p:cNvSpPr txBox="1"/>
              <p:nvPr/>
            </p:nvSpPr>
            <p:spPr>
              <a:xfrm>
                <a:off x="217972" y="3966673"/>
                <a:ext cx="3555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𝟒𝟔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</m:sub>
                      </m:sSub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BFDDAD21-0BF8-4A55-9B2A-78D5BDA4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2" y="3966673"/>
                <a:ext cx="3555589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AD9F237-CE29-4E52-9E14-4094043AC227}"/>
                  </a:ext>
                </a:extLst>
              </p:cNvPr>
              <p:cNvSpPr txBox="1"/>
              <p:nvPr/>
            </p:nvSpPr>
            <p:spPr>
              <a:xfrm>
                <a:off x="271549" y="4243641"/>
                <a:ext cx="3881704" cy="61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𝒔𝒂𝒍𝒊𝒅𝒂𝒔</m:t>
                          </m:r>
                        </m:e>
                      </m:nary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𝒆𝒏𝒕𝒓𝒂𝒅𝒂𝒔</m:t>
                          </m:r>
                        </m:e>
                      </m:nary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𝒏𝒆𝒕𝒐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𝒅𝒆𝒍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𝒏𝒐𝒅𝒐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AD9F237-CE29-4E52-9E14-4094043A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9" y="4243641"/>
                <a:ext cx="3881704" cy="614079"/>
              </a:xfrm>
              <a:prstGeom prst="rect">
                <a:avLst/>
              </a:prstGeom>
              <a:blipFill>
                <a:blip r:embed="rId14"/>
                <a:stretch>
                  <a:fillRect l="-13994" t="-115842" b="-1663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agen 64">
            <a:extLst>
              <a:ext uri="{FF2B5EF4-FFF2-40B4-BE49-F238E27FC236}">
                <a16:creationId xmlns:a16="http://schemas.microsoft.com/office/drawing/2014/main" id="{353779E4-4502-4F4A-9ADD-4B0360BF236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50169" b="23291"/>
          <a:stretch/>
        </p:blipFill>
        <p:spPr>
          <a:xfrm>
            <a:off x="4548414" y="4218688"/>
            <a:ext cx="2716691" cy="810458"/>
          </a:xfrm>
          <a:prstGeom prst="rect">
            <a:avLst/>
          </a:prstGeom>
        </p:spPr>
      </p:pic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20560C9-64D2-42B4-92CF-091277E0F475}"/>
              </a:ext>
            </a:extLst>
          </p:cNvPr>
          <p:cNvCxnSpPr>
            <a:stCxn id="64" idx="3"/>
          </p:cNvCxnSpPr>
          <p:nvPr/>
        </p:nvCxnSpPr>
        <p:spPr>
          <a:xfrm>
            <a:off x="4153253" y="4550681"/>
            <a:ext cx="641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8" grpId="0" animBg="1"/>
      <p:bldP spid="59" grpId="0"/>
      <p:bldP spid="60" grpId="0" animBg="1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2D7D04C8-31B5-4AEB-A950-C220BD39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97" y="1878783"/>
            <a:ext cx="3895725" cy="2457450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Ejemplo de Transporte como FMC Matricial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E1BC80-547C-40A4-8DCB-CF8E97100FC1}"/>
              </a:ext>
            </a:extLst>
          </p:cNvPr>
          <p:cNvSpPr txBox="1"/>
          <p:nvPr/>
        </p:nvSpPr>
        <p:spPr>
          <a:xfrm>
            <a:off x="1016650" y="152956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Proveedores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C2647E-C4F9-4AD8-BF9D-89FC7E82CAD0}"/>
              </a:ext>
            </a:extLst>
          </p:cNvPr>
          <p:cNvSpPr txBox="1"/>
          <p:nvPr/>
        </p:nvSpPr>
        <p:spPr>
          <a:xfrm>
            <a:off x="3816634" y="152956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Clientes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/>
              <p:nvPr/>
            </p:nvSpPr>
            <p:spPr>
              <a:xfrm>
                <a:off x="2569188" y="4539708"/>
                <a:ext cx="450573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88" y="4539708"/>
                <a:ext cx="450573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9253F336-05C6-4617-90C0-4271798FEDDA}"/>
              </a:ext>
            </a:extLst>
          </p:cNvPr>
          <p:cNvSpPr/>
          <p:nvPr/>
        </p:nvSpPr>
        <p:spPr>
          <a:xfrm rot="16200000">
            <a:off x="2646055" y="3281491"/>
            <a:ext cx="282011" cy="22709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777F3971-80AE-49C1-8513-98CDC8029490}"/>
              </a:ext>
            </a:extLst>
          </p:cNvPr>
          <p:cNvSpPr/>
          <p:nvPr/>
        </p:nvSpPr>
        <p:spPr>
          <a:xfrm rot="16200000">
            <a:off x="4227074" y="4099627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/>
              <p:nvPr/>
            </p:nvSpPr>
            <p:spPr>
              <a:xfrm>
                <a:off x="4151185" y="4557958"/>
                <a:ext cx="39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85" y="4557958"/>
                <a:ext cx="39889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6035F371-EC46-48D4-922C-62D208458D63}"/>
              </a:ext>
            </a:extLst>
          </p:cNvPr>
          <p:cNvSpPr/>
          <p:nvPr/>
        </p:nvSpPr>
        <p:spPr>
          <a:xfrm rot="16200000">
            <a:off x="1096884" y="4101379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/>
              <p:nvPr/>
            </p:nvSpPr>
            <p:spPr>
              <a:xfrm>
                <a:off x="1020995" y="4559710"/>
                <a:ext cx="40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95" y="4559710"/>
                <a:ext cx="40209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036835-5EDF-4909-B437-5EE616DECB68}"/>
                  </a:ext>
                </a:extLst>
              </p:cNvPr>
              <p:cNvSpPr txBox="1"/>
              <p:nvPr/>
            </p:nvSpPr>
            <p:spPr>
              <a:xfrm>
                <a:off x="5004090" y="1128018"/>
                <a:ext cx="3137334" cy="1263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036835-5EDF-4909-B437-5EE616DEC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90" y="1128018"/>
                <a:ext cx="3137334" cy="1263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297FE0D-FE04-48B3-85F9-BC3CFC260C62}"/>
                  </a:ext>
                </a:extLst>
              </p:cNvPr>
              <p:cNvSpPr txBox="1"/>
              <p:nvPr/>
            </p:nvSpPr>
            <p:spPr>
              <a:xfrm>
                <a:off x="5091647" y="2409790"/>
                <a:ext cx="3817647" cy="1263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s-AR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AR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297FE0D-FE04-48B3-85F9-BC3CFC260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47" y="2409790"/>
                <a:ext cx="3817647" cy="1263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05261B07-EDAB-48CD-B892-B75CA0CFFE3A}"/>
              </a:ext>
            </a:extLst>
          </p:cNvPr>
          <p:cNvSpPr txBox="1"/>
          <p:nvPr/>
        </p:nvSpPr>
        <p:spPr>
          <a:xfrm>
            <a:off x="2036" y="118875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</a:t>
            </a:r>
            <a:r>
              <a:rPr lang="es-AR" dirty="0">
                <a:solidFill>
                  <a:schemeClr val="bg2"/>
                </a:solidFill>
              </a:rPr>
              <a:t>6</a:t>
            </a:r>
            <a:r>
              <a:rPr lang="es-AR" dirty="0"/>
              <a:t>” arcos</a:t>
            </a:r>
          </a:p>
          <a:p>
            <a:r>
              <a:rPr lang="es-AR" dirty="0"/>
              <a:t>“</a:t>
            </a:r>
            <a:r>
              <a:rPr lang="es-AR" dirty="0">
                <a:solidFill>
                  <a:srgbClr val="FF0000"/>
                </a:solidFill>
              </a:rPr>
              <a:t>5</a:t>
            </a:r>
            <a:r>
              <a:rPr lang="es-AR" dirty="0"/>
              <a:t>” nodos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A96DC7A-4103-404D-91DA-4FF626F67127}"/>
                  </a:ext>
                </a:extLst>
              </p:cNvPr>
              <p:cNvSpPr/>
              <p:nvPr/>
            </p:nvSpPr>
            <p:spPr>
              <a:xfrm>
                <a:off x="7690052" y="3725616"/>
                <a:ext cx="996748" cy="12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A96DC7A-4103-404D-91DA-4FF626F67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52" y="3725616"/>
                <a:ext cx="996748" cy="1293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48E7E0C-0EC7-4583-A8EF-D9C6273022C2}"/>
              </a:ext>
            </a:extLst>
          </p:cNvPr>
          <p:cNvSpPr txBox="1"/>
          <p:nvPr/>
        </p:nvSpPr>
        <p:spPr>
          <a:xfrm rot="16200000">
            <a:off x="4777029" y="288742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Nodo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BDDE2E-1C35-4022-9BCE-810A1CA8F3F3}"/>
                  </a:ext>
                </a:extLst>
              </p:cNvPr>
              <p:cNvSpPr txBox="1"/>
              <p:nvPr/>
            </p:nvSpPr>
            <p:spPr>
              <a:xfrm>
                <a:off x="5426811" y="2255901"/>
                <a:ext cx="1799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5   </m:t>
                            </m:r>
                          </m:e>
                          <m:e>
                            <m:r>
                              <a:rPr lang="es-A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BDDE2E-1C35-4022-9BCE-810A1CA8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11" y="2255901"/>
                <a:ext cx="1799392" cy="307777"/>
              </a:xfrm>
              <a:prstGeom prst="rect">
                <a:avLst/>
              </a:prstGeom>
              <a:blipFill>
                <a:blip r:embed="rId10"/>
                <a:stretch>
                  <a:fillRect r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B85A2AF4-4496-4CBA-AD45-33E796E782D4}"/>
              </a:ext>
            </a:extLst>
          </p:cNvPr>
          <p:cNvSpPr txBox="1"/>
          <p:nvPr/>
        </p:nvSpPr>
        <p:spPr>
          <a:xfrm>
            <a:off x="6326507" y="210201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</a:rPr>
              <a:t>Arco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" grpId="0"/>
      <p:bldP spid="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Resolución con </a:t>
            </a:r>
            <a:r>
              <a:rPr lang="es-AR" sz="2800" i="1" dirty="0" err="1">
                <a:latin typeface="Helvetica Neue"/>
                <a:ea typeface="Helvetica Neue"/>
                <a:cs typeface="Helvetica Neue"/>
                <a:sym typeface="Helvetica Neue"/>
              </a:rPr>
              <a:t>scipy.optimize</a:t>
            </a:r>
            <a:endParaRPr sz="2800" i="1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036835-5EDF-4909-B437-5EE616DECB68}"/>
                  </a:ext>
                </a:extLst>
              </p:cNvPr>
              <p:cNvSpPr txBox="1"/>
              <p:nvPr/>
            </p:nvSpPr>
            <p:spPr>
              <a:xfrm>
                <a:off x="0" y="1153655"/>
                <a:ext cx="2509340" cy="101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036835-5EDF-4909-B437-5EE616DEC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655"/>
                <a:ext cx="2509340" cy="1012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297FE0D-FE04-48B3-85F9-BC3CFC260C62}"/>
                  </a:ext>
                </a:extLst>
              </p:cNvPr>
              <p:cNvSpPr txBox="1"/>
              <p:nvPr/>
            </p:nvSpPr>
            <p:spPr>
              <a:xfrm>
                <a:off x="87557" y="2435427"/>
                <a:ext cx="3042563" cy="101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1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s-AR" sz="11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AR" sz="11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e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297FE0D-FE04-48B3-85F9-BC3CFC260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" y="2435427"/>
                <a:ext cx="3042563" cy="1012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A96DC7A-4103-404D-91DA-4FF626F67127}"/>
                  </a:ext>
                </a:extLst>
              </p:cNvPr>
              <p:cNvSpPr/>
              <p:nvPr/>
            </p:nvSpPr>
            <p:spPr>
              <a:xfrm>
                <a:off x="2098105" y="3601324"/>
                <a:ext cx="822469" cy="1036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11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A96DC7A-4103-404D-91DA-4FF626F67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05" y="3601324"/>
                <a:ext cx="822469" cy="1036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C48E7E0C-0EC7-4583-A8EF-D9C6273022C2}"/>
              </a:ext>
            </a:extLst>
          </p:cNvPr>
          <p:cNvSpPr txBox="1"/>
          <p:nvPr/>
        </p:nvSpPr>
        <p:spPr>
          <a:xfrm rot="16200000">
            <a:off x="-182177" y="293614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>
                <a:solidFill>
                  <a:schemeClr val="bg1">
                    <a:lumMod val="50000"/>
                  </a:schemeClr>
                </a:solidFill>
              </a:rPr>
              <a:t>Nodo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BDDE2E-1C35-4022-9BCE-810A1CA8F3F3}"/>
                  </a:ext>
                </a:extLst>
              </p:cNvPr>
              <p:cNvSpPr txBox="1"/>
              <p:nvPr/>
            </p:nvSpPr>
            <p:spPr>
              <a:xfrm>
                <a:off x="422721" y="2281538"/>
                <a:ext cx="17993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1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2   </m:t>
                            </m:r>
                          </m:e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3   </m:t>
                            </m:r>
                          </m:e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4   </m:t>
                            </m:r>
                          </m:e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5   </m:t>
                            </m:r>
                          </m:e>
                          <m:e>
                            <m:r>
                              <a:rPr lang="es-AR" sz="11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6   </m:t>
                            </m:r>
                          </m:e>
                        </m:mr>
                      </m:m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BDDE2E-1C35-4022-9BCE-810A1CA8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2281538"/>
                <a:ext cx="1799392" cy="261610"/>
              </a:xfrm>
              <a:prstGeom prst="rect">
                <a:avLst/>
              </a:prstGeom>
              <a:blipFill>
                <a:blip r:embed="rId6"/>
                <a:stretch>
                  <a:fillRect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B85A2AF4-4496-4CBA-AD45-33E796E782D4}"/>
              </a:ext>
            </a:extLst>
          </p:cNvPr>
          <p:cNvSpPr txBox="1"/>
          <p:nvPr/>
        </p:nvSpPr>
        <p:spPr>
          <a:xfrm>
            <a:off x="1322417" y="212764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dirty="0">
                <a:solidFill>
                  <a:schemeClr val="bg1">
                    <a:lumMod val="50000"/>
                  </a:schemeClr>
                </a:solidFill>
              </a:rPr>
              <a:t>Arco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BE61D6-25ED-4CD0-BBB2-9BA462E9F969}"/>
              </a:ext>
            </a:extLst>
          </p:cNvPr>
          <p:cNvSpPr/>
          <p:nvPr/>
        </p:nvSpPr>
        <p:spPr>
          <a:xfrm>
            <a:off x="3544530" y="1435151"/>
            <a:ext cx="509787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D73A49"/>
                </a:solidFill>
                <a:latin typeface="+mj-lt"/>
              </a:rPr>
              <a:t>from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200" i="1" dirty="0" err="1">
                <a:solidFill>
                  <a:srgbClr val="24292E"/>
                </a:solidFill>
                <a:latin typeface="+mj-lt"/>
              </a:rPr>
              <a:t>scipy.optimize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200" i="1" dirty="0">
                <a:solidFill>
                  <a:srgbClr val="D73A49"/>
                </a:solidFill>
                <a:latin typeface="+mj-lt"/>
              </a:rPr>
              <a:t>import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200" i="1" dirty="0" err="1">
                <a:solidFill>
                  <a:srgbClr val="24292E"/>
                </a:solidFill>
                <a:latin typeface="+mj-lt"/>
              </a:rPr>
              <a:t>linprog</a:t>
            </a:r>
            <a:endParaRPr lang="en-US" sz="1200" i="1" dirty="0">
              <a:solidFill>
                <a:srgbClr val="24292E"/>
              </a:solidFill>
              <a:latin typeface="+mj-lt"/>
            </a:endParaRPr>
          </a:p>
          <a:p>
            <a:endParaRPr lang="en-US" sz="1200" i="1" dirty="0">
              <a:solidFill>
                <a:srgbClr val="24292E"/>
              </a:solidFill>
              <a:latin typeface="+mj-lt"/>
            </a:endParaRPr>
          </a:p>
          <a:p>
            <a:r>
              <a:rPr lang="en-US" sz="1200" i="1" dirty="0">
                <a:solidFill>
                  <a:srgbClr val="24292E"/>
                </a:solidFill>
                <a:latin typeface="+mj-lt"/>
              </a:rPr>
              <a:t>res </a:t>
            </a:r>
            <a:r>
              <a:rPr lang="en-US" sz="1200" i="1" dirty="0">
                <a:solidFill>
                  <a:srgbClr val="005CC5"/>
                </a:solidFill>
                <a:latin typeface="+mj-lt"/>
              </a:rPr>
              <a:t>=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 </a:t>
            </a:r>
            <a:r>
              <a:rPr lang="en-US" sz="1200" i="1" dirty="0" err="1">
                <a:solidFill>
                  <a:srgbClr val="6F42C1"/>
                </a:solidFill>
                <a:latin typeface="+mj-lt"/>
              </a:rPr>
              <a:t>linprog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(</a:t>
            </a:r>
            <a:r>
              <a:rPr lang="en-US" sz="1200" i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, </a:t>
            </a:r>
            <a:r>
              <a:rPr lang="en-US" sz="1200" i="1" dirty="0" err="1">
                <a:solidFill>
                  <a:schemeClr val="tx1"/>
                </a:solidFill>
                <a:latin typeface="+mj-lt"/>
              </a:rPr>
              <a:t>A_eq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, </a:t>
            </a:r>
            <a:r>
              <a:rPr lang="en-US" sz="1200" i="1" dirty="0" err="1">
                <a:solidFill>
                  <a:srgbClr val="24292E"/>
                </a:solidFill>
                <a:latin typeface="+mj-lt"/>
              </a:rPr>
              <a:t>b_eq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, bounds</a:t>
            </a:r>
            <a:r>
              <a:rPr lang="en-US" sz="1200" i="1" dirty="0">
                <a:solidFill>
                  <a:srgbClr val="005CC5"/>
                </a:solidFill>
                <a:latin typeface="+mj-lt"/>
              </a:rPr>
              <a:t>=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bounds, method</a:t>
            </a:r>
            <a:r>
              <a:rPr lang="en-US" sz="1200" i="1" dirty="0">
                <a:solidFill>
                  <a:srgbClr val="005CC5"/>
                </a:solidFill>
                <a:latin typeface="+mj-lt"/>
              </a:rPr>
              <a:t>=</a:t>
            </a:r>
            <a:r>
              <a:rPr lang="en-US" sz="1200" i="1" dirty="0">
                <a:solidFill>
                  <a:srgbClr val="032F62"/>
                </a:solidFill>
                <a:latin typeface="+mj-lt"/>
              </a:rPr>
              <a:t>'revised simplex'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)</a:t>
            </a:r>
            <a:endParaRPr lang="en-US" sz="1200" i="1" dirty="0">
              <a:latin typeface="+mj-lt"/>
            </a:endParaRPr>
          </a:p>
          <a:p>
            <a:endParaRPr lang="en-US" sz="1200" i="1" dirty="0">
              <a:latin typeface="+mj-lt"/>
            </a:endParaRPr>
          </a:p>
          <a:p>
            <a:r>
              <a:rPr lang="en-US" sz="1200" i="1" dirty="0">
                <a:solidFill>
                  <a:srgbClr val="6F42C1"/>
                </a:solidFill>
                <a:latin typeface="+mj-lt"/>
              </a:rPr>
              <a:t>print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(</a:t>
            </a:r>
            <a:r>
              <a:rPr lang="en-US" sz="1200" i="1" dirty="0" err="1">
                <a:solidFill>
                  <a:srgbClr val="24292E"/>
                </a:solidFill>
                <a:latin typeface="+mj-lt"/>
              </a:rPr>
              <a:t>res.fun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, </a:t>
            </a:r>
            <a:r>
              <a:rPr lang="en-US" sz="1200" i="1" dirty="0" err="1">
                <a:solidFill>
                  <a:srgbClr val="24292E"/>
                </a:solidFill>
                <a:latin typeface="+mj-lt"/>
              </a:rPr>
              <a:t>res.x</a:t>
            </a:r>
            <a:r>
              <a:rPr lang="en-US" sz="1200" i="1" dirty="0">
                <a:solidFill>
                  <a:srgbClr val="24292E"/>
                </a:solidFill>
                <a:latin typeface="+mj-lt"/>
              </a:rPr>
              <a:t>)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58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" grpId="0"/>
      <p:bldP spid="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Ejemplo de Transporte como FMC Matricial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E1BC80-547C-40A4-8DCB-CF8E97100FC1}"/>
              </a:ext>
            </a:extLst>
          </p:cNvPr>
          <p:cNvSpPr txBox="1"/>
          <p:nvPr/>
        </p:nvSpPr>
        <p:spPr>
          <a:xfrm>
            <a:off x="1016650" y="152956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Proveedores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C2647E-C4F9-4AD8-BF9D-89FC7E82CAD0}"/>
              </a:ext>
            </a:extLst>
          </p:cNvPr>
          <p:cNvSpPr txBox="1"/>
          <p:nvPr/>
        </p:nvSpPr>
        <p:spPr>
          <a:xfrm>
            <a:off x="3816634" y="152956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Clientes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A1F0CE-2038-4667-8862-043197BE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1" y="1837345"/>
            <a:ext cx="3905250" cy="239077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4F9A8EB-47FB-4624-91E7-F97229B8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847" y="1391069"/>
            <a:ext cx="3616375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Cantidad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arco: [10. 0. 0. 20. 15. 0.]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mínimo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total: 450.0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6A4025C-4E95-47E9-AE77-AA812779CD26}"/>
              </a:ext>
            </a:extLst>
          </p:cNvPr>
          <p:cNvSpPr txBox="1"/>
          <p:nvPr/>
        </p:nvSpPr>
        <p:spPr>
          <a:xfrm>
            <a:off x="2566567" y="2129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43ADF2-4F7B-4C51-9BA1-C37C26854291}"/>
              </a:ext>
            </a:extLst>
          </p:cNvPr>
          <p:cNvSpPr txBox="1"/>
          <p:nvPr/>
        </p:nvSpPr>
        <p:spPr>
          <a:xfrm>
            <a:off x="2094830" y="29638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6A20DA-2666-4EA7-A92A-B40009C941CD}"/>
              </a:ext>
            </a:extLst>
          </p:cNvPr>
          <p:cNvSpPr txBox="1"/>
          <p:nvPr/>
        </p:nvSpPr>
        <p:spPr>
          <a:xfrm>
            <a:off x="2143010" y="35617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69492F-65F3-4087-B6DD-DE7AF9F6A403}"/>
              </a:ext>
            </a:extLst>
          </p:cNvPr>
          <p:cNvSpPr/>
          <p:nvPr/>
        </p:nvSpPr>
        <p:spPr>
          <a:xfrm>
            <a:off x="0" y="4815648"/>
            <a:ext cx="5126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s-AR" dirty="0" err="1"/>
              <a:t>ódigo</a:t>
            </a:r>
            <a:r>
              <a:rPr lang="es-AR" dirty="0"/>
              <a:t> completo: </a:t>
            </a:r>
            <a:r>
              <a:rPr lang="en-US" dirty="0" err="1"/>
              <a:t>transporte_programacion_matematica.ipynb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Transporte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repaso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modelo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C6BE73-D29A-4E5F-AB2F-4AD8369F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2" y="2812734"/>
            <a:ext cx="3400425" cy="1428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AE6B9C-869C-4591-A9DA-D5DEDE57D9EB}"/>
              </a:ext>
            </a:extLst>
          </p:cNvPr>
          <p:cNvSpPr txBox="1"/>
          <p:nvPr/>
        </p:nvSpPr>
        <p:spPr>
          <a:xfrm>
            <a:off x="879166" y="257514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s.a</a:t>
            </a:r>
            <a:r>
              <a:rPr lang="es-AR" dirty="0"/>
              <a:t>: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FA50D2-B8E6-4843-8769-A4F1CA4CAD63}"/>
              </a:ext>
            </a:extLst>
          </p:cNvPr>
          <p:cNvSpPr txBox="1"/>
          <p:nvPr/>
        </p:nvSpPr>
        <p:spPr>
          <a:xfrm>
            <a:off x="319877" y="139268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Ejemplo con m=3 y n=4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C74BBB-A3C1-429D-922C-DF743299B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71" y="1700463"/>
            <a:ext cx="1981200" cy="81915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B0A368C8-C7DD-4A9A-B2AE-0931C1FB10EF}"/>
              </a:ext>
            </a:extLst>
          </p:cNvPr>
          <p:cNvSpPr/>
          <p:nvPr/>
        </p:nvSpPr>
        <p:spPr>
          <a:xfrm>
            <a:off x="7930497" y="1700463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j1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70308D-FA42-4F05-98E4-1E2AEFC5E6EE}"/>
              </a:ext>
            </a:extLst>
          </p:cNvPr>
          <p:cNvSpPr/>
          <p:nvPr/>
        </p:nvSpPr>
        <p:spPr>
          <a:xfrm>
            <a:off x="7930496" y="2613650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j2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5C22F3A-A9CC-496D-A449-68FD2240A29D}"/>
              </a:ext>
            </a:extLst>
          </p:cNvPr>
          <p:cNvSpPr/>
          <p:nvPr/>
        </p:nvSpPr>
        <p:spPr>
          <a:xfrm>
            <a:off x="7934842" y="3463653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j3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AF0389-0DD4-4598-B57C-5BFADF2898D2}"/>
              </a:ext>
            </a:extLst>
          </p:cNvPr>
          <p:cNvSpPr/>
          <p:nvPr/>
        </p:nvSpPr>
        <p:spPr>
          <a:xfrm>
            <a:off x="7930496" y="4292821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46A5C5-7B4B-4CBC-8611-8C7F544DC4B4}"/>
              </a:ext>
            </a:extLst>
          </p:cNvPr>
          <p:cNvSpPr/>
          <p:nvPr/>
        </p:nvSpPr>
        <p:spPr>
          <a:xfrm>
            <a:off x="5390970" y="2139564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i1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FA114D5-EA66-4AFE-AA70-1B1F8C946562}"/>
              </a:ext>
            </a:extLst>
          </p:cNvPr>
          <p:cNvSpPr/>
          <p:nvPr/>
        </p:nvSpPr>
        <p:spPr>
          <a:xfrm>
            <a:off x="5390969" y="3079318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i2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487A727-7964-4307-BA7B-E659BF7923C2}"/>
              </a:ext>
            </a:extLst>
          </p:cNvPr>
          <p:cNvSpPr/>
          <p:nvPr/>
        </p:nvSpPr>
        <p:spPr>
          <a:xfrm>
            <a:off x="5390970" y="4026161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i3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D3E2EA-F962-4E51-B50B-CCD2358AFDEC}"/>
              </a:ext>
            </a:extLst>
          </p:cNvPr>
          <p:cNvCxnSpPr>
            <a:cxnSpLocks/>
            <a:stCxn id="18" idx="6"/>
            <a:endCxn id="10" idx="2"/>
          </p:cNvCxnSpPr>
          <p:nvPr/>
        </p:nvCxnSpPr>
        <p:spPr>
          <a:xfrm flipV="1">
            <a:off x="5929505" y="1969731"/>
            <a:ext cx="2000992" cy="43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4D98180-8B18-4B60-94A4-5F307C07036A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5929505" y="2408832"/>
            <a:ext cx="2000991" cy="474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252BAC-0706-496E-B3A7-FDD93175029F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929505" y="2408832"/>
            <a:ext cx="2005337" cy="1324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D92E049-4077-4114-B805-1AB43192B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929505" y="2408832"/>
            <a:ext cx="2000991" cy="2153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965681-6365-42D9-8363-34952360D6B6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5929504" y="1969731"/>
            <a:ext cx="2000993" cy="1378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0D69649-5991-4DCE-8EFB-1DEB3EC5E132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5929504" y="2882918"/>
            <a:ext cx="2000992" cy="465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DC644BB-8A5A-4C17-B41E-E8D3997F4CF5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5929504" y="3348586"/>
            <a:ext cx="2005338" cy="384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44F3A4A-4FF0-49F0-B6B3-2D63DF7074C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5929504" y="3348586"/>
            <a:ext cx="2000992" cy="1213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5A8B196-FDCF-4844-8574-C499B8E593AC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5929505" y="1969731"/>
            <a:ext cx="2000992" cy="2325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A57BC46-CF34-4D72-A014-806958AD676F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5929505" y="2882918"/>
            <a:ext cx="2000991" cy="141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11C6BB6-6B51-4795-8ECB-32304343386A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 flipV="1">
            <a:off x="5929505" y="3732921"/>
            <a:ext cx="2005337" cy="562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8B1449C-9ECD-441A-BCB8-35F0790D697C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5929505" y="4295429"/>
            <a:ext cx="2000991" cy="266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D165B42-2F91-466D-8FA2-4B67390BB87C}"/>
              </a:ext>
            </a:extLst>
          </p:cNvPr>
          <p:cNvSpPr txBox="1"/>
          <p:nvPr/>
        </p:nvSpPr>
        <p:spPr>
          <a:xfrm>
            <a:off x="5060552" y="124473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Proveedores</a:t>
            </a:r>
            <a:endParaRPr lang="en-U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862EFCF-641A-4C4E-A14B-93FA2E12EAF3}"/>
              </a:ext>
            </a:extLst>
          </p:cNvPr>
          <p:cNvSpPr txBox="1"/>
          <p:nvPr/>
        </p:nvSpPr>
        <p:spPr>
          <a:xfrm>
            <a:off x="7783623" y="12332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Clientes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/>
              <p:nvPr/>
            </p:nvSpPr>
            <p:spPr>
              <a:xfrm>
                <a:off x="4982959" y="2256238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59" y="2256238"/>
                <a:ext cx="4123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39AB35-AA04-403A-BBC0-73FC9D544A1D}"/>
                  </a:ext>
                </a:extLst>
              </p:cNvPr>
              <p:cNvSpPr txBox="1"/>
              <p:nvPr/>
            </p:nvSpPr>
            <p:spPr>
              <a:xfrm>
                <a:off x="5010219" y="3194696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39AB35-AA04-403A-BBC0-73FC9D5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219" y="3194696"/>
                <a:ext cx="4165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C16F98D-6B21-414E-B104-0166D1038736}"/>
                  </a:ext>
                </a:extLst>
              </p:cNvPr>
              <p:cNvSpPr txBox="1"/>
              <p:nvPr/>
            </p:nvSpPr>
            <p:spPr>
              <a:xfrm>
                <a:off x="5014387" y="4138932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C16F98D-6B21-414E-B104-0166D103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87" y="4138932"/>
                <a:ext cx="4165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/>
              <p:nvPr/>
            </p:nvSpPr>
            <p:spPr>
              <a:xfrm>
                <a:off x="8478538" y="1815841"/>
                <a:ext cx="403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8" y="1815841"/>
                <a:ext cx="4034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/>
              <p:nvPr/>
            </p:nvSpPr>
            <p:spPr>
              <a:xfrm>
                <a:off x="8491504" y="2729028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04" y="2729028"/>
                <a:ext cx="40761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/>
              <p:nvPr/>
            </p:nvSpPr>
            <p:spPr>
              <a:xfrm>
                <a:off x="8477722" y="3562788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22" y="3562788"/>
                <a:ext cx="40761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/>
              <p:nvPr/>
            </p:nvSpPr>
            <p:spPr>
              <a:xfrm>
                <a:off x="8469031" y="4408199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31" y="4408199"/>
                <a:ext cx="40761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D3A13930-9799-4ED0-B703-E15353101E89}"/>
                  </a:ext>
                </a:extLst>
              </p:cNvPr>
              <p:cNvSpPr txBox="1"/>
              <p:nvPr/>
            </p:nvSpPr>
            <p:spPr>
              <a:xfrm>
                <a:off x="6728278" y="1831787"/>
                <a:ext cx="589649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D3A13930-9799-4ED0-B703-E15353101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78" y="1831787"/>
                <a:ext cx="589649" cy="328167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CA273AE6-5219-416B-94B3-92F22F0E983F}"/>
                  </a:ext>
                </a:extLst>
              </p:cNvPr>
              <p:cNvSpPr txBox="1"/>
              <p:nvPr/>
            </p:nvSpPr>
            <p:spPr>
              <a:xfrm>
                <a:off x="6381569" y="2234385"/>
                <a:ext cx="589649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CA273AE6-5219-416B-94B3-92F22F0E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69" y="2234385"/>
                <a:ext cx="589649" cy="328167"/>
              </a:xfrm>
              <a:prstGeom prst="rect">
                <a:avLst/>
              </a:prstGeom>
              <a:blipFill>
                <a:blip r:embed="rId1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DA560884-4CD4-48DD-A1D3-960EF5EF1032}"/>
                  </a:ext>
                </a:extLst>
              </p:cNvPr>
              <p:cNvSpPr txBox="1"/>
              <p:nvPr/>
            </p:nvSpPr>
            <p:spPr>
              <a:xfrm>
                <a:off x="6576189" y="4368387"/>
                <a:ext cx="589649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DA560884-4CD4-48DD-A1D3-960EF5EF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189" y="4368387"/>
                <a:ext cx="589649" cy="328167"/>
              </a:xfrm>
              <a:prstGeom prst="rect">
                <a:avLst/>
              </a:prstGeom>
              <a:blipFill>
                <a:blip r:embed="rId1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8937BA0-F01C-429E-AE33-ADCE9C6AA3ED}"/>
                  </a:ext>
                </a:extLst>
              </p:cNvPr>
              <p:cNvSpPr txBox="1"/>
              <p:nvPr/>
            </p:nvSpPr>
            <p:spPr>
              <a:xfrm>
                <a:off x="5889611" y="3444709"/>
                <a:ext cx="589649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28937BA0-F01C-429E-AE33-ADCE9C6A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11" y="3444709"/>
                <a:ext cx="589649" cy="328167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6C25B44-FA23-4815-B1D9-A16BB06267FE}"/>
                  </a:ext>
                </a:extLst>
              </p:cNvPr>
              <p:cNvSpPr txBox="1"/>
              <p:nvPr/>
            </p:nvSpPr>
            <p:spPr>
              <a:xfrm>
                <a:off x="0" y="4901574"/>
                <a:ext cx="4536883" cy="241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900" dirty="0"/>
                  <a:t>** Por una cuestión de legibilidad, solo algunos costos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sz="900" dirty="0"/>
                  <a:t> están puestos en el gráfico</a:t>
                </a:r>
                <a:endParaRPr lang="en-US" sz="9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6C25B44-FA23-4815-B1D9-A16BB062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01574"/>
                <a:ext cx="4536883" cy="241926"/>
              </a:xfrm>
              <a:prstGeom prst="rect">
                <a:avLst/>
              </a:prstGeom>
              <a:blipFill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36020FD4-7418-43AC-83EE-546D8E404984}"/>
                  </a:ext>
                </a:extLst>
              </p:cNvPr>
              <p:cNvSpPr txBox="1"/>
              <p:nvPr/>
            </p:nvSpPr>
            <p:spPr>
              <a:xfrm>
                <a:off x="7165842" y="1728619"/>
                <a:ext cx="6024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36020FD4-7418-43AC-83EE-546D8E404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42" y="1728619"/>
                <a:ext cx="602473" cy="328167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E30B8BC-64BE-43D7-AB2A-8A43B3F05E0D}"/>
                  </a:ext>
                </a:extLst>
              </p:cNvPr>
              <p:cNvSpPr txBox="1"/>
              <p:nvPr/>
            </p:nvSpPr>
            <p:spPr>
              <a:xfrm>
                <a:off x="7334541" y="2481791"/>
                <a:ext cx="6024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E30B8BC-64BE-43D7-AB2A-8A43B3F05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41" y="2481791"/>
                <a:ext cx="602473" cy="328167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C351004A-B4BF-44ED-A6D2-C275900D720C}"/>
                  </a:ext>
                </a:extLst>
              </p:cNvPr>
              <p:cNvSpPr txBox="1"/>
              <p:nvPr/>
            </p:nvSpPr>
            <p:spPr>
              <a:xfrm>
                <a:off x="6706205" y="3981799"/>
                <a:ext cx="6024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C351004A-B4BF-44ED-A6D2-C275900D7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05" y="3981799"/>
                <a:ext cx="602473" cy="328167"/>
              </a:xfrm>
              <a:prstGeom prst="rect">
                <a:avLst/>
              </a:prstGeom>
              <a:blipFill>
                <a:blip r:embed="rId1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FD6B02FB-10DE-4EBA-8A0D-EC74F52859BA}"/>
                  </a:ext>
                </a:extLst>
              </p:cNvPr>
              <p:cNvSpPr txBox="1"/>
              <p:nvPr/>
            </p:nvSpPr>
            <p:spPr>
              <a:xfrm>
                <a:off x="6991105" y="4450419"/>
                <a:ext cx="6024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FD6B02FB-10DE-4EBA-8A0D-EC74F528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5" y="4450419"/>
                <a:ext cx="602473" cy="328167"/>
              </a:xfrm>
              <a:prstGeom prst="rect">
                <a:avLst/>
              </a:prstGeom>
              <a:blipFill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Transporte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repaso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modelo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C6BE73-D29A-4E5F-AB2F-4AD8369F4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7" t="-452" r="5124" b="49089"/>
          <a:stretch/>
        </p:blipFill>
        <p:spPr>
          <a:xfrm>
            <a:off x="538386" y="2079807"/>
            <a:ext cx="2982482" cy="73384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B0A368C8-C7DD-4A9A-B2AE-0931C1FB10EF}"/>
              </a:ext>
            </a:extLst>
          </p:cNvPr>
          <p:cNvSpPr/>
          <p:nvPr/>
        </p:nvSpPr>
        <p:spPr>
          <a:xfrm>
            <a:off x="7195558" y="1552510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70308D-FA42-4F05-98E4-1E2AEFC5E6EE}"/>
              </a:ext>
            </a:extLst>
          </p:cNvPr>
          <p:cNvSpPr/>
          <p:nvPr/>
        </p:nvSpPr>
        <p:spPr>
          <a:xfrm>
            <a:off x="7195557" y="2465697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j2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5C22F3A-A9CC-496D-A449-68FD2240A29D}"/>
              </a:ext>
            </a:extLst>
          </p:cNvPr>
          <p:cNvSpPr/>
          <p:nvPr/>
        </p:nvSpPr>
        <p:spPr>
          <a:xfrm>
            <a:off x="7199903" y="3315700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j3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AF0389-0DD4-4598-B57C-5BFADF2898D2}"/>
              </a:ext>
            </a:extLst>
          </p:cNvPr>
          <p:cNvSpPr/>
          <p:nvPr/>
        </p:nvSpPr>
        <p:spPr>
          <a:xfrm>
            <a:off x="7195557" y="4144868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j4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46A5C5-7B4B-4CBC-8611-8C7F544DC4B4}"/>
              </a:ext>
            </a:extLst>
          </p:cNvPr>
          <p:cNvSpPr/>
          <p:nvPr/>
        </p:nvSpPr>
        <p:spPr>
          <a:xfrm>
            <a:off x="4656031" y="1991611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D3E2EA-F962-4E51-B50B-CCD2358AFDEC}"/>
              </a:ext>
            </a:extLst>
          </p:cNvPr>
          <p:cNvCxnSpPr>
            <a:cxnSpLocks/>
            <a:stCxn id="18" idx="6"/>
            <a:endCxn id="10" idx="2"/>
          </p:cNvCxnSpPr>
          <p:nvPr/>
        </p:nvCxnSpPr>
        <p:spPr>
          <a:xfrm flipV="1">
            <a:off x="5194566" y="1821778"/>
            <a:ext cx="2000992" cy="43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4D98180-8B18-4B60-94A4-5F307C07036A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5194566" y="2260879"/>
            <a:ext cx="2000991" cy="474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252BAC-0706-496E-B3A7-FDD93175029F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5194566" y="2260879"/>
            <a:ext cx="2005337" cy="1324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D92E049-4077-4114-B805-1AB43192B2DE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194566" y="2260879"/>
            <a:ext cx="2000991" cy="2153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/>
              <p:nvPr/>
            </p:nvSpPr>
            <p:spPr>
              <a:xfrm>
                <a:off x="4248020" y="2108285"/>
                <a:ext cx="392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20" y="2108285"/>
                <a:ext cx="39215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/>
              <p:nvPr/>
            </p:nvSpPr>
            <p:spPr>
              <a:xfrm>
                <a:off x="7743599" y="1667888"/>
                <a:ext cx="403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99" y="1667888"/>
                <a:ext cx="4034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/>
              <p:nvPr/>
            </p:nvSpPr>
            <p:spPr>
              <a:xfrm>
                <a:off x="7756565" y="2581075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5" y="2581075"/>
                <a:ext cx="40761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/>
              <p:nvPr/>
            </p:nvSpPr>
            <p:spPr>
              <a:xfrm>
                <a:off x="7742783" y="3414835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83" y="3414835"/>
                <a:ext cx="40761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/>
              <p:nvPr/>
            </p:nvSpPr>
            <p:spPr>
              <a:xfrm>
                <a:off x="7734092" y="4260246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92" y="4260246"/>
                <a:ext cx="40761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6E21D58-F5EB-4B67-838C-49BB605B46CB}"/>
              </a:ext>
            </a:extLst>
          </p:cNvPr>
          <p:cNvCxnSpPr>
            <a:cxnSpLocks/>
          </p:cNvCxnSpPr>
          <p:nvPr/>
        </p:nvCxnSpPr>
        <p:spPr>
          <a:xfrm>
            <a:off x="6331833" y="1667888"/>
            <a:ext cx="0" cy="2753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06C2C02-7C22-4F52-BE6D-5515277124A7}"/>
                  </a:ext>
                </a:extLst>
              </p:cNvPr>
              <p:cNvSpPr txBox="1"/>
              <p:nvPr/>
            </p:nvSpPr>
            <p:spPr>
              <a:xfrm>
                <a:off x="6309360" y="2269671"/>
                <a:ext cx="823367" cy="102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06C2C02-7C22-4F52-BE6D-55152771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0" y="2269671"/>
                <a:ext cx="823367" cy="1023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B64546AF-4A14-4AA2-B931-9568D6878EA5}"/>
                  </a:ext>
                </a:extLst>
              </p:cNvPr>
              <p:cNvSpPr txBox="1"/>
              <p:nvPr/>
            </p:nvSpPr>
            <p:spPr>
              <a:xfrm>
                <a:off x="5924222" y="4464442"/>
                <a:ext cx="8619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B64546AF-4A14-4AA2-B931-9568D687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2" y="4464442"/>
                <a:ext cx="8619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8CB9690F-707A-400F-B355-54A17D74A14A}"/>
              </a:ext>
            </a:extLst>
          </p:cNvPr>
          <p:cNvCxnSpPr>
            <a:stCxn id="49" idx="1"/>
            <a:endCxn id="67" idx="2"/>
          </p:cNvCxnSpPr>
          <p:nvPr/>
        </p:nvCxnSpPr>
        <p:spPr>
          <a:xfrm rot="10800000">
            <a:off x="4444100" y="2416063"/>
            <a:ext cx="1480122" cy="22022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313042E-9736-47B7-87E3-76FD9AC00FEE}"/>
                  </a:ext>
                </a:extLst>
              </p:cNvPr>
              <p:cNvSpPr txBox="1"/>
              <p:nvPr/>
            </p:nvSpPr>
            <p:spPr>
              <a:xfrm>
                <a:off x="5271612" y="3613563"/>
                <a:ext cx="71045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313042E-9736-47B7-87E3-76FD9AC00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12" y="3613563"/>
                <a:ext cx="710451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D679FE6-C031-4039-A496-0FA631D86208}"/>
                  </a:ext>
                </a:extLst>
              </p:cNvPr>
              <p:cNvSpPr txBox="1"/>
              <p:nvPr/>
            </p:nvSpPr>
            <p:spPr>
              <a:xfrm>
                <a:off x="5790472" y="1719184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D679FE6-C031-4039-A496-0FA631D86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472" y="1719184"/>
                <a:ext cx="552780" cy="328167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BA1BFFF7-2097-42E8-B485-AB0550097E3A}"/>
                  </a:ext>
                </a:extLst>
              </p:cNvPr>
              <p:cNvSpPr txBox="1"/>
              <p:nvPr/>
            </p:nvSpPr>
            <p:spPr>
              <a:xfrm>
                <a:off x="5779055" y="2109543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BA1BFFF7-2097-42E8-B485-AB0550097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5" y="2109543"/>
                <a:ext cx="552780" cy="328167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A3C79B70-E3A0-4170-90E4-64B51970DBA7}"/>
                  </a:ext>
                </a:extLst>
              </p:cNvPr>
              <p:cNvSpPr txBox="1"/>
              <p:nvPr/>
            </p:nvSpPr>
            <p:spPr>
              <a:xfrm>
                <a:off x="5790472" y="2470263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A3C79B70-E3A0-4170-90E4-64B51970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472" y="2470263"/>
                <a:ext cx="552780" cy="328167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89E1F3F1-376F-4F70-9662-33FC8733B861}"/>
                  </a:ext>
                </a:extLst>
              </p:cNvPr>
              <p:cNvSpPr txBox="1"/>
              <p:nvPr/>
            </p:nvSpPr>
            <p:spPr>
              <a:xfrm>
                <a:off x="5840401" y="2861249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89E1F3F1-376F-4F70-9662-33FC8733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401" y="2861249"/>
                <a:ext cx="552780" cy="328167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FB54C8F9-DD76-47C1-8C8B-D432C15FD68F}"/>
              </a:ext>
            </a:extLst>
          </p:cNvPr>
          <p:cNvSpPr txBox="1"/>
          <p:nvPr/>
        </p:nvSpPr>
        <p:spPr>
          <a:xfrm>
            <a:off x="431184" y="1280669"/>
            <a:ext cx="519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Oferta de 1 proveedor se coloca completamente en el mercado:</a:t>
            </a:r>
            <a:endParaRPr lang="en-U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DE1A47A-BECE-42FC-AE3B-8CDF786ED3ED}"/>
              </a:ext>
            </a:extLst>
          </p:cNvPr>
          <p:cNvSpPr txBox="1"/>
          <p:nvPr/>
        </p:nvSpPr>
        <p:spPr>
          <a:xfrm>
            <a:off x="506877" y="2752240"/>
            <a:ext cx="24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“Suma de salidas del nodo 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1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Transporte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repaso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modelo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A368C8-C7DD-4A9A-B2AE-0931C1FB10EF}"/>
              </a:ext>
            </a:extLst>
          </p:cNvPr>
          <p:cNvSpPr/>
          <p:nvPr/>
        </p:nvSpPr>
        <p:spPr>
          <a:xfrm>
            <a:off x="7930497" y="1700463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j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46A5C5-7B4B-4CBC-8611-8C7F544DC4B4}"/>
              </a:ext>
            </a:extLst>
          </p:cNvPr>
          <p:cNvSpPr/>
          <p:nvPr/>
        </p:nvSpPr>
        <p:spPr>
          <a:xfrm>
            <a:off x="5390970" y="2139564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i1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FA114D5-EA66-4AFE-AA70-1B1F8C946562}"/>
              </a:ext>
            </a:extLst>
          </p:cNvPr>
          <p:cNvSpPr/>
          <p:nvPr/>
        </p:nvSpPr>
        <p:spPr>
          <a:xfrm>
            <a:off x="5390969" y="3079318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i2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487A727-7964-4307-BA7B-E659BF7923C2}"/>
              </a:ext>
            </a:extLst>
          </p:cNvPr>
          <p:cNvSpPr/>
          <p:nvPr/>
        </p:nvSpPr>
        <p:spPr>
          <a:xfrm>
            <a:off x="5390970" y="4026161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i3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D3E2EA-F962-4E51-B50B-CCD2358AFDEC}"/>
              </a:ext>
            </a:extLst>
          </p:cNvPr>
          <p:cNvCxnSpPr>
            <a:cxnSpLocks/>
            <a:stCxn id="18" idx="6"/>
            <a:endCxn id="10" idx="2"/>
          </p:cNvCxnSpPr>
          <p:nvPr/>
        </p:nvCxnSpPr>
        <p:spPr>
          <a:xfrm flipV="1">
            <a:off x="5929505" y="1969731"/>
            <a:ext cx="2000992" cy="43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965681-6365-42D9-8363-34952360D6B6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5929504" y="1969731"/>
            <a:ext cx="2000993" cy="1378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5A8B196-FDCF-4844-8574-C499B8E593AC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5929505" y="1969731"/>
            <a:ext cx="2000992" cy="2325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/>
              <p:nvPr/>
            </p:nvSpPr>
            <p:spPr>
              <a:xfrm>
                <a:off x="8478538" y="1815841"/>
                <a:ext cx="403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8" y="1815841"/>
                <a:ext cx="40344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D3A13930-9799-4ED0-B703-E15353101E89}"/>
                  </a:ext>
                </a:extLst>
              </p:cNvPr>
              <p:cNvSpPr txBox="1"/>
              <p:nvPr/>
            </p:nvSpPr>
            <p:spPr>
              <a:xfrm>
                <a:off x="6472915" y="1844703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D3A13930-9799-4ED0-B703-E15353101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15" y="1844703"/>
                <a:ext cx="552780" cy="32816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5995A9F-E4D6-4F49-BFA5-E766E5D2ABA9}"/>
                  </a:ext>
                </a:extLst>
              </p:cNvPr>
              <p:cNvSpPr txBox="1"/>
              <p:nvPr/>
            </p:nvSpPr>
            <p:spPr>
              <a:xfrm>
                <a:off x="6458673" y="2333055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5995A9F-E4D6-4F49-BFA5-E766E5D2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73" y="2333055"/>
                <a:ext cx="552780" cy="328167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8C26BA7D-1380-479C-9886-3F0E782B0B74}"/>
                  </a:ext>
                </a:extLst>
              </p:cNvPr>
              <p:cNvSpPr txBox="1"/>
              <p:nvPr/>
            </p:nvSpPr>
            <p:spPr>
              <a:xfrm>
                <a:off x="6472915" y="2837858"/>
                <a:ext cx="55278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8C26BA7D-1380-479C-9886-3F0E782B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15" y="2837858"/>
                <a:ext cx="552780" cy="328167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70DDA1CC-CFFC-429A-8B3F-18287D18B77A}"/>
              </a:ext>
            </a:extLst>
          </p:cNvPr>
          <p:cNvSpPr txBox="1"/>
          <p:nvPr/>
        </p:nvSpPr>
        <p:spPr>
          <a:xfrm>
            <a:off x="431184" y="1280669"/>
            <a:ext cx="542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Demanda de 1 cliente se satisface completamente en el mercado:</a:t>
            </a:r>
            <a:endParaRPr lang="en-US" dirty="0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4A92C6C1-FD5C-4504-9270-DFB420DF90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34" t="49082" r="2904" b="-445"/>
          <a:stretch/>
        </p:blipFill>
        <p:spPr>
          <a:xfrm>
            <a:off x="538386" y="2079807"/>
            <a:ext cx="3048876" cy="733847"/>
          </a:xfrm>
          <a:prstGeom prst="rect">
            <a:avLst/>
          </a:prstGeom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A578856-41B4-4033-B6BA-2462EBB2C48F}"/>
              </a:ext>
            </a:extLst>
          </p:cNvPr>
          <p:cNvCxnSpPr>
            <a:cxnSpLocks/>
          </p:cNvCxnSpPr>
          <p:nvPr/>
        </p:nvCxnSpPr>
        <p:spPr>
          <a:xfrm>
            <a:off x="7018574" y="1755826"/>
            <a:ext cx="0" cy="2753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E2A3E8B-93E4-4EDF-A31D-281945B3EA26}"/>
                  </a:ext>
                </a:extLst>
              </p:cNvPr>
              <p:cNvSpPr txBox="1"/>
              <p:nvPr/>
            </p:nvSpPr>
            <p:spPr>
              <a:xfrm>
                <a:off x="6940549" y="2955630"/>
                <a:ext cx="823367" cy="102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E2A3E8B-93E4-4EDF-A31D-281945B3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49" y="2955630"/>
                <a:ext cx="823367" cy="10239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42F5AA-D6B8-48A1-96AB-423665E5F8B8}"/>
                  </a:ext>
                </a:extLst>
              </p:cNvPr>
              <p:cNvSpPr txBox="1"/>
              <p:nvPr/>
            </p:nvSpPr>
            <p:spPr>
              <a:xfrm>
                <a:off x="6633436" y="4455353"/>
                <a:ext cx="8619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42F5AA-D6B8-48A1-96AB-423665E5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36" y="4455353"/>
                <a:ext cx="86190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B20FBAA5-A915-4290-AE77-7DDFCE0C7C50}"/>
              </a:ext>
            </a:extLst>
          </p:cNvPr>
          <p:cNvCxnSpPr>
            <a:cxnSpLocks/>
            <a:stCxn id="55" idx="3"/>
            <a:endCxn id="70" idx="2"/>
          </p:cNvCxnSpPr>
          <p:nvPr/>
        </p:nvCxnSpPr>
        <p:spPr>
          <a:xfrm flipV="1">
            <a:off x="7495339" y="2123618"/>
            <a:ext cx="1184921" cy="24856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56C88BA-EDF2-4467-9AC8-1D39A58D82EE}"/>
                  </a:ext>
                </a:extLst>
              </p:cNvPr>
              <p:cNvSpPr txBox="1"/>
              <p:nvPr/>
            </p:nvSpPr>
            <p:spPr>
              <a:xfrm>
                <a:off x="8364322" y="3113654"/>
                <a:ext cx="71045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56C88BA-EDF2-4467-9AC8-1D39A58D8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322" y="3113654"/>
                <a:ext cx="71045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265588EC-4C3C-46A9-AFF4-C0939782A8B7}"/>
              </a:ext>
            </a:extLst>
          </p:cNvPr>
          <p:cNvSpPr txBox="1"/>
          <p:nvPr/>
        </p:nvSpPr>
        <p:spPr>
          <a:xfrm>
            <a:off x="506877" y="2752240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“Suma de llegadas al nodo j”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alguna manera de generalizar el modelo?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A368C8-C7DD-4A9A-B2AE-0931C1FB10EF}"/>
              </a:ext>
            </a:extLst>
          </p:cNvPr>
          <p:cNvSpPr/>
          <p:nvPr/>
        </p:nvSpPr>
        <p:spPr>
          <a:xfrm>
            <a:off x="4237728" y="1437955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70308D-FA42-4F05-98E4-1E2AEFC5E6EE}"/>
              </a:ext>
            </a:extLst>
          </p:cNvPr>
          <p:cNvSpPr/>
          <p:nvPr/>
        </p:nvSpPr>
        <p:spPr>
          <a:xfrm>
            <a:off x="4237727" y="2351142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5C22F3A-A9CC-496D-A449-68FD2240A29D}"/>
              </a:ext>
            </a:extLst>
          </p:cNvPr>
          <p:cNvSpPr/>
          <p:nvPr/>
        </p:nvSpPr>
        <p:spPr>
          <a:xfrm>
            <a:off x="4242073" y="3201145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AF0389-0DD4-4598-B57C-5BFADF2898D2}"/>
              </a:ext>
            </a:extLst>
          </p:cNvPr>
          <p:cNvSpPr/>
          <p:nvPr/>
        </p:nvSpPr>
        <p:spPr>
          <a:xfrm>
            <a:off x="4302732" y="4342969"/>
            <a:ext cx="538535" cy="538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D46A5C5-7B4B-4CBC-8611-8C7F544DC4B4}"/>
              </a:ext>
            </a:extLst>
          </p:cNvPr>
          <p:cNvSpPr/>
          <p:nvPr/>
        </p:nvSpPr>
        <p:spPr>
          <a:xfrm>
            <a:off x="2164193" y="1838546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FA114D5-EA66-4AFE-AA70-1B1F8C946562}"/>
              </a:ext>
            </a:extLst>
          </p:cNvPr>
          <p:cNvSpPr/>
          <p:nvPr/>
        </p:nvSpPr>
        <p:spPr>
          <a:xfrm>
            <a:off x="2164192" y="2778300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487A727-7964-4307-BA7B-E659BF7923C2}"/>
              </a:ext>
            </a:extLst>
          </p:cNvPr>
          <p:cNvSpPr/>
          <p:nvPr/>
        </p:nvSpPr>
        <p:spPr>
          <a:xfrm>
            <a:off x="2164193" y="3725143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D3E2EA-F962-4E51-B50B-CCD2358AFDEC}"/>
              </a:ext>
            </a:extLst>
          </p:cNvPr>
          <p:cNvCxnSpPr>
            <a:cxnSpLocks/>
            <a:stCxn id="18" idx="6"/>
            <a:endCxn id="10" idx="2"/>
          </p:cNvCxnSpPr>
          <p:nvPr/>
        </p:nvCxnSpPr>
        <p:spPr>
          <a:xfrm flipV="1">
            <a:off x="2702728" y="1707223"/>
            <a:ext cx="1535000" cy="400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252BAC-0706-496E-B3A7-FDD93175029F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2702728" y="2107814"/>
            <a:ext cx="1539345" cy="1362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965681-6365-42D9-8363-34952360D6B6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702727" y="1707223"/>
            <a:ext cx="1535001" cy="134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DC644BB-8A5A-4C17-B41E-E8D3997F4CF5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2702727" y="3047568"/>
            <a:ext cx="1539346" cy="422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5A8B196-FDCF-4844-8574-C499B8E593AC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702728" y="1707223"/>
            <a:ext cx="1535000" cy="2287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8B1449C-9ECD-441A-BCB8-35F0790D697C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2702728" y="3994411"/>
            <a:ext cx="1600004" cy="617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/>
              <p:nvPr/>
            </p:nvSpPr>
            <p:spPr>
              <a:xfrm>
                <a:off x="1756182" y="1955220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8D8FC35-76AC-4715-9A8C-249C6CA3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82" y="1955220"/>
                <a:ext cx="41235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39AB35-AA04-403A-BBC0-73FC9D544A1D}"/>
                  </a:ext>
                </a:extLst>
              </p:cNvPr>
              <p:cNvSpPr txBox="1"/>
              <p:nvPr/>
            </p:nvSpPr>
            <p:spPr>
              <a:xfrm>
                <a:off x="1783442" y="2893678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39AB35-AA04-403A-BBC0-73FC9D5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42" y="2893678"/>
                <a:ext cx="4165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C16F98D-6B21-414E-B104-0166D1038736}"/>
                  </a:ext>
                </a:extLst>
              </p:cNvPr>
              <p:cNvSpPr txBox="1"/>
              <p:nvPr/>
            </p:nvSpPr>
            <p:spPr>
              <a:xfrm>
                <a:off x="1787610" y="3837914"/>
                <a:ext cx="416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C16F98D-6B21-414E-B104-0166D103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10" y="3837914"/>
                <a:ext cx="4165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/>
              <p:nvPr/>
            </p:nvSpPr>
            <p:spPr>
              <a:xfrm>
                <a:off x="4785769" y="1553333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E89B192-BA6E-4F2F-B128-9CE867BC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69" y="1553333"/>
                <a:ext cx="40761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/>
              <p:nvPr/>
            </p:nvSpPr>
            <p:spPr>
              <a:xfrm>
                <a:off x="4798735" y="2466520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A57AF91-7C20-491F-9690-50F85FB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35" y="2466520"/>
                <a:ext cx="40761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/>
              <p:nvPr/>
            </p:nvSpPr>
            <p:spPr>
              <a:xfrm>
                <a:off x="4784953" y="3300280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4307AC1-E36A-4BF8-BF8B-C12FAC89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953" y="3300280"/>
                <a:ext cx="40761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/>
              <p:nvPr/>
            </p:nvSpPr>
            <p:spPr>
              <a:xfrm>
                <a:off x="4906272" y="4502653"/>
                <a:ext cx="407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3CF5636D-36FB-4FEE-953B-191D78A7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72" y="4502653"/>
                <a:ext cx="40761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>
            <a:extLst>
              <a:ext uri="{FF2B5EF4-FFF2-40B4-BE49-F238E27FC236}">
                <a16:creationId xmlns:a16="http://schemas.microsoft.com/office/drawing/2014/main" id="{A182853F-4CB4-4B16-B61C-8B2F78C8D73A}"/>
              </a:ext>
            </a:extLst>
          </p:cNvPr>
          <p:cNvSpPr/>
          <p:nvPr/>
        </p:nvSpPr>
        <p:spPr>
          <a:xfrm>
            <a:off x="6435442" y="1720559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8</a:t>
            </a:r>
            <a:endParaRPr lang="en-U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B8B7F0E-F64A-45BD-9210-0A2B2C0E015C}"/>
              </a:ext>
            </a:extLst>
          </p:cNvPr>
          <p:cNvSpPr/>
          <p:nvPr/>
        </p:nvSpPr>
        <p:spPr>
          <a:xfrm>
            <a:off x="6762068" y="2950257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9</a:t>
            </a:r>
            <a:endParaRPr lang="en-U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0F8BB9A-4CE3-4AB9-8E97-D22EC8D07EBF}"/>
              </a:ext>
            </a:extLst>
          </p:cNvPr>
          <p:cNvSpPr/>
          <p:nvPr/>
        </p:nvSpPr>
        <p:spPr>
          <a:xfrm>
            <a:off x="6610400" y="4115036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6818302B-2E3B-49BA-BBFC-A85950991A8A}"/>
                  </a:ext>
                </a:extLst>
              </p:cNvPr>
              <p:cNvSpPr txBox="1"/>
              <p:nvPr/>
            </p:nvSpPr>
            <p:spPr>
              <a:xfrm>
                <a:off x="6471215" y="1365151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6818302B-2E3B-49BA-BBFC-A8595099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15" y="1365151"/>
                <a:ext cx="41235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ADD0F14-017C-4DC8-B319-D3639EE7486A}"/>
              </a:ext>
            </a:extLst>
          </p:cNvPr>
          <p:cNvCxnSpPr>
            <a:cxnSpLocks/>
            <a:stCxn id="70" idx="1"/>
            <a:endCxn id="49" idx="2"/>
          </p:cNvCxnSpPr>
          <p:nvPr/>
        </p:nvCxnSpPr>
        <p:spPr>
          <a:xfrm>
            <a:off x="4785769" y="1707222"/>
            <a:ext cx="1649673" cy="282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AA51517-DEDD-4B6D-BF22-6F3563AD741F}"/>
              </a:ext>
            </a:extLst>
          </p:cNvPr>
          <p:cNvCxnSpPr>
            <a:cxnSpLocks/>
            <a:stCxn id="70" idx="1"/>
            <a:endCxn id="50" idx="2"/>
          </p:cNvCxnSpPr>
          <p:nvPr/>
        </p:nvCxnSpPr>
        <p:spPr>
          <a:xfrm>
            <a:off x="4785769" y="1707222"/>
            <a:ext cx="1976299" cy="151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C948D17-D979-4F43-9BCD-6CE367849EC8}"/>
              </a:ext>
            </a:extLst>
          </p:cNvPr>
          <p:cNvCxnSpPr>
            <a:cxnSpLocks/>
            <a:stCxn id="15" idx="6"/>
            <a:endCxn id="51" idx="2"/>
          </p:cNvCxnSpPr>
          <p:nvPr/>
        </p:nvCxnSpPr>
        <p:spPr>
          <a:xfrm>
            <a:off x="4776262" y="2620410"/>
            <a:ext cx="1834138" cy="1763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10B718FA-4232-416F-A9DF-875BC51258A8}"/>
              </a:ext>
            </a:extLst>
          </p:cNvPr>
          <p:cNvCxnSpPr>
            <a:cxnSpLocks/>
            <a:stCxn id="72" idx="1"/>
            <a:endCxn id="50" idx="2"/>
          </p:cNvCxnSpPr>
          <p:nvPr/>
        </p:nvCxnSpPr>
        <p:spPr>
          <a:xfrm flipV="1">
            <a:off x="4784953" y="3219525"/>
            <a:ext cx="1977115" cy="23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90CB3F8-51D3-44A4-8948-492FDB358AAE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2702727" y="2620410"/>
            <a:ext cx="1535000" cy="42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C336915-970B-4EF5-9494-81194B395A1A}"/>
              </a:ext>
            </a:extLst>
          </p:cNvPr>
          <p:cNvCxnSpPr>
            <a:cxnSpLocks/>
            <a:stCxn id="20" idx="6"/>
            <a:endCxn id="51" idx="2"/>
          </p:cNvCxnSpPr>
          <p:nvPr/>
        </p:nvCxnSpPr>
        <p:spPr>
          <a:xfrm>
            <a:off x="2702728" y="3994411"/>
            <a:ext cx="3907672" cy="389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77EB8EE7-F1FF-470A-A5BE-854C9D3585FA}"/>
              </a:ext>
            </a:extLst>
          </p:cNvPr>
          <p:cNvCxnSpPr>
            <a:cxnSpLocks/>
            <a:stCxn id="17" idx="6"/>
            <a:endCxn id="49" idx="2"/>
          </p:cNvCxnSpPr>
          <p:nvPr/>
        </p:nvCxnSpPr>
        <p:spPr>
          <a:xfrm flipV="1">
            <a:off x="4841267" y="1989827"/>
            <a:ext cx="1594175" cy="2622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F565E92D-CA98-46A2-9A1D-82AE452F3961}"/>
                  </a:ext>
                </a:extLst>
              </p:cNvPr>
              <p:cNvSpPr txBox="1"/>
              <p:nvPr/>
            </p:nvSpPr>
            <p:spPr>
              <a:xfrm>
                <a:off x="6404222" y="2361284"/>
                <a:ext cx="412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F565E92D-CA98-46A2-9A1D-82AE452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222" y="2361284"/>
                <a:ext cx="41235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24000E4-6EC4-4C06-8ABA-7033A05A8318}"/>
                  </a:ext>
                </a:extLst>
              </p:cNvPr>
              <p:cNvSpPr txBox="1"/>
              <p:nvPr/>
            </p:nvSpPr>
            <p:spPr>
              <a:xfrm>
                <a:off x="6419832" y="3307301"/>
                <a:ext cx="478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24000E4-6EC4-4C06-8ABA-7033A05A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32" y="3307301"/>
                <a:ext cx="47878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>
            <a:extLst>
              <a:ext uri="{FF2B5EF4-FFF2-40B4-BE49-F238E27FC236}">
                <a16:creationId xmlns:a16="http://schemas.microsoft.com/office/drawing/2014/main" id="{EBBB736B-287B-4ADA-8A1F-6572C62CC7B1}"/>
              </a:ext>
            </a:extLst>
          </p:cNvPr>
          <p:cNvSpPr/>
          <p:nvPr/>
        </p:nvSpPr>
        <p:spPr>
          <a:xfrm>
            <a:off x="8165763" y="2571750"/>
            <a:ext cx="538535" cy="538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78C68344-186C-4A8D-A087-9AEFDAAECCEE}"/>
                  </a:ext>
                </a:extLst>
              </p:cNvPr>
              <p:cNvSpPr txBox="1"/>
              <p:nvPr/>
            </p:nvSpPr>
            <p:spPr>
              <a:xfrm>
                <a:off x="8228852" y="2266018"/>
                <a:ext cx="478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78C68344-186C-4A8D-A087-9AEFDAAEC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852" y="2266018"/>
                <a:ext cx="47878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6067439-4453-40A2-BB45-C6E9EBB7C67C}"/>
              </a:ext>
            </a:extLst>
          </p:cNvPr>
          <p:cNvCxnSpPr>
            <a:cxnSpLocks/>
            <a:stCxn id="51" idx="6"/>
            <a:endCxn id="90" idx="2"/>
          </p:cNvCxnSpPr>
          <p:nvPr/>
        </p:nvCxnSpPr>
        <p:spPr>
          <a:xfrm flipV="1">
            <a:off x="7148935" y="2841018"/>
            <a:ext cx="1016828" cy="154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6EA25BA9-1D95-4981-8E68-8D63162C64D7}"/>
              </a:ext>
            </a:extLst>
          </p:cNvPr>
          <p:cNvCxnSpPr>
            <a:cxnSpLocks/>
            <a:stCxn id="49" idx="6"/>
            <a:endCxn id="90" idx="2"/>
          </p:cNvCxnSpPr>
          <p:nvPr/>
        </p:nvCxnSpPr>
        <p:spPr>
          <a:xfrm>
            <a:off x="6973977" y="1989827"/>
            <a:ext cx="1191786" cy="85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C0491E0-6068-41BC-9ED4-AD694BF7C294}"/>
              </a:ext>
            </a:extLst>
          </p:cNvPr>
          <p:cNvCxnSpPr>
            <a:cxnSpLocks/>
            <a:stCxn id="19" idx="6"/>
            <a:endCxn id="90" idx="2"/>
          </p:cNvCxnSpPr>
          <p:nvPr/>
        </p:nvCxnSpPr>
        <p:spPr>
          <a:xfrm flipV="1">
            <a:off x="2702727" y="2841018"/>
            <a:ext cx="5463036" cy="20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5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A751CF4-0AEE-4AB1-BBB8-B35B680DA467}"/>
              </a:ext>
            </a:extLst>
          </p:cNvPr>
          <p:cNvSpPr/>
          <p:nvPr/>
        </p:nvSpPr>
        <p:spPr>
          <a:xfrm>
            <a:off x="153824" y="1358781"/>
            <a:ext cx="3110669" cy="351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Modelo de Flujo de Mínimo Costo (FMC)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5235E59E-41C2-4AFF-B311-FDE356C0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4" y="1518398"/>
            <a:ext cx="2716691" cy="30536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1FBFAE-F19E-4AFE-A60F-B06278A90C40}"/>
              </a:ext>
            </a:extLst>
          </p:cNvPr>
          <p:cNvSpPr txBox="1"/>
          <p:nvPr/>
        </p:nvSpPr>
        <p:spPr>
          <a:xfrm>
            <a:off x="3959234" y="1299060"/>
            <a:ext cx="3256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Con este modelo se puede resolver: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más corto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Máximo flujo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0000"/>
                </a:solidFill>
              </a:rPr>
              <a:t>Transporte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Asignación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Distribución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287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C5F0EF-0DC9-4F0B-875B-E4329B8FE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25" b="8078"/>
          <a:stretch/>
        </p:blipFill>
        <p:spPr>
          <a:xfrm>
            <a:off x="775313" y="1837345"/>
            <a:ext cx="4038324" cy="2438601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Ejemplo de Transporte como FMC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E1BC80-547C-40A4-8DCB-CF8E97100FC1}"/>
              </a:ext>
            </a:extLst>
          </p:cNvPr>
          <p:cNvSpPr txBox="1"/>
          <p:nvPr/>
        </p:nvSpPr>
        <p:spPr>
          <a:xfrm>
            <a:off x="1016650" y="152956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Proveedores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C2647E-C4F9-4AD8-BF9D-89FC7E82CAD0}"/>
              </a:ext>
            </a:extLst>
          </p:cNvPr>
          <p:cNvSpPr txBox="1"/>
          <p:nvPr/>
        </p:nvSpPr>
        <p:spPr>
          <a:xfrm>
            <a:off x="3816634" y="152956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Clientes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/>
              <p:nvPr/>
            </p:nvSpPr>
            <p:spPr>
              <a:xfrm>
                <a:off x="2569188" y="4539708"/>
                <a:ext cx="450573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88" y="4539708"/>
                <a:ext cx="450573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9253F336-05C6-4617-90C0-4271798FEDDA}"/>
              </a:ext>
            </a:extLst>
          </p:cNvPr>
          <p:cNvSpPr/>
          <p:nvPr/>
        </p:nvSpPr>
        <p:spPr>
          <a:xfrm rot="16200000">
            <a:off x="2646055" y="3281491"/>
            <a:ext cx="282011" cy="22709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777F3971-80AE-49C1-8513-98CDC8029490}"/>
              </a:ext>
            </a:extLst>
          </p:cNvPr>
          <p:cNvSpPr/>
          <p:nvPr/>
        </p:nvSpPr>
        <p:spPr>
          <a:xfrm rot="16200000">
            <a:off x="4227074" y="4099627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/>
              <p:nvPr/>
            </p:nvSpPr>
            <p:spPr>
              <a:xfrm>
                <a:off x="4151185" y="4557958"/>
                <a:ext cx="39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85" y="4557958"/>
                <a:ext cx="39889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6035F371-EC46-48D4-922C-62D208458D63}"/>
              </a:ext>
            </a:extLst>
          </p:cNvPr>
          <p:cNvSpPr/>
          <p:nvPr/>
        </p:nvSpPr>
        <p:spPr>
          <a:xfrm rot="16200000">
            <a:off x="1096884" y="4101379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/>
              <p:nvPr/>
            </p:nvSpPr>
            <p:spPr>
              <a:xfrm>
                <a:off x="1020995" y="4559710"/>
                <a:ext cx="40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95" y="4559710"/>
                <a:ext cx="40209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9B7E25E9-8634-4C72-B494-2F7D901AA9E8}"/>
              </a:ext>
            </a:extLst>
          </p:cNvPr>
          <p:cNvSpPr/>
          <p:nvPr/>
        </p:nvSpPr>
        <p:spPr>
          <a:xfrm>
            <a:off x="4221622" y="2700471"/>
            <a:ext cx="102550" cy="111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4E378D0-66D0-4CFE-8DEE-B04365709DDB}"/>
              </a:ext>
            </a:extLst>
          </p:cNvPr>
          <p:cNvSpPr/>
          <p:nvPr/>
        </p:nvSpPr>
        <p:spPr>
          <a:xfrm>
            <a:off x="4228740" y="3553626"/>
            <a:ext cx="102550" cy="111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FCFE00-4CB4-455F-A414-807A9033D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144" y="1529843"/>
            <a:ext cx="2716691" cy="30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  <p:bldP spid="11" grpId="0"/>
      <p:bldP spid="12" grpId="0" animBg="1"/>
      <p:bldP spid="13" grpId="0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A6A59D5B-96C3-4B7F-AD4B-CED7BD5A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1" y="1792669"/>
            <a:ext cx="3895725" cy="2457450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FMC en para SIMPLEX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E1BC80-547C-40A4-8DCB-CF8E97100FC1}"/>
              </a:ext>
            </a:extLst>
          </p:cNvPr>
          <p:cNvSpPr txBox="1"/>
          <p:nvPr/>
        </p:nvSpPr>
        <p:spPr>
          <a:xfrm>
            <a:off x="331364" y="144345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Proveedores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C2647E-C4F9-4AD8-BF9D-89FC7E82CAD0}"/>
              </a:ext>
            </a:extLst>
          </p:cNvPr>
          <p:cNvSpPr txBox="1"/>
          <p:nvPr/>
        </p:nvSpPr>
        <p:spPr>
          <a:xfrm>
            <a:off x="3131348" y="144345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Clientes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/>
              <p:nvPr/>
            </p:nvSpPr>
            <p:spPr>
              <a:xfrm>
                <a:off x="1883902" y="4453594"/>
                <a:ext cx="450573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ECB0081-2EB1-4B32-BF4D-9C522CDE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02" y="4453594"/>
                <a:ext cx="450573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9253F336-05C6-4617-90C0-4271798FEDDA}"/>
              </a:ext>
            </a:extLst>
          </p:cNvPr>
          <p:cNvSpPr/>
          <p:nvPr/>
        </p:nvSpPr>
        <p:spPr>
          <a:xfrm rot="16200000">
            <a:off x="1960769" y="3195377"/>
            <a:ext cx="282011" cy="22709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777F3971-80AE-49C1-8513-98CDC8029490}"/>
              </a:ext>
            </a:extLst>
          </p:cNvPr>
          <p:cNvSpPr/>
          <p:nvPr/>
        </p:nvSpPr>
        <p:spPr>
          <a:xfrm rot="16200000">
            <a:off x="3541788" y="4013513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/>
              <p:nvPr/>
            </p:nvSpPr>
            <p:spPr>
              <a:xfrm>
                <a:off x="3465899" y="4471844"/>
                <a:ext cx="39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D57A10E-5D0C-47C9-9263-BEF5A34F3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99" y="4471844"/>
                <a:ext cx="39889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6035F371-EC46-48D4-922C-62D208458D63}"/>
              </a:ext>
            </a:extLst>
          </p:cNvPr>
          <p:cNvSpPr/>
          <p:nvPr/>
        </p:nvSpPr>
        <p:spPr>
          <a:xfrm rot="16200000">
            <a:off x="411598" y="4015265"/>
            <a:ext cx="282011" cy="6346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/>
              <p:nvPr/>
            </p:nvSpPr>
            <p:spPr>
              <a:xfrm>
                <a:off x="335709" y="4473596"/>
                <a:ext cx="39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ECA82C8-159C-4D00-9DCA-03DC7E0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9" y="4473596"/>
                <a:ext cx="39889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9B7E25E9-8634-4C72-B494-2F7D901AA9E8}"/>
              </a:ext>
            </a:extLst>
          </p:cNvPr>
          <p:cNvSpPr/>
          <p:nvPr/>
        </p:nvSpPr>
        <p:spPr>
          <a:xfrm>
            <a:off x="3536336" y="2614357"/>
            <a:ext cx="102550" cy="111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4E378D0-66D0-4CFE-8DEE-B04365709DDB}"/>
              </a:ext>
            </a:extLst>
          </p:cNvPr>
          <p:cNvSpPr/>
          <p:nvPr/>
        </p:nvSpPr>
        <p:spPr>
          <a:xfrm>
            <a:off x="3543454" y="3467512"/>
            <a:ext cx="102550" cy="111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544641-9A66-4F76-AF93-FE0E1DCA0A07}"/>
                  </a:ext>
                </a:extLst>
              </p:cNvPr>
              <p:cNvSpPr txBox="1"/>
              <p:nvPr/>
            </p:nvSpPr>
            <p:spPr>
              <a:xfrm>
                <a:off x="7406736" y="2145242"/>
                <a:ext cx="143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544641-9A66-4F76-AF93-FE0E1DCA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36" y="2145242"/>
                <a:ext cx="143545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B9C73F-AEC2-4923-B45F-A8109D11527B}"/>
                  </a:ext>
                </a:extLst>
              </p:cNvPr>
              <p:cNvSpPr txBox="1"/>
              <p:nvPr/>
            </p:nvSpPr>
            <p:spPr>
              <a:xfrm>
                <a:off x="7406736" y="2418835"/>
                <a:ext cx="143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B9C73F-AEC2-4923-B45F-A8109D11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36" y="2418835"/>
                <a:ext cx="143545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DFB042C-49E9-4A2F-A2AD-4909090C25FD}"/>
                  </a:ext>
                </a:extLst>
              </p:cNvPr>
              <p:cNvSpPr txBox="1"/>
              <p:nvPr/>
            </p:nvSpPr>
            <p:spPr>
              <a:xfrm>
                <a:off x="7406736" y="2731997"/>
                <a:ext cx="143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DFB042C-49E9-4A2F-A2AD-4909090C2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36" y="2731997"/>
                <a:ext cx="143545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0FB9BD5-FAAF-46DE-A569-66B1D3FA4679}"/>
                  </a:ext>
                </a:extLst>
              </p:cNvPr>
              <p:cNvSpPr txBox="1"/>
              <p:nvPr/>
            </p:nvSpPr>
            <p:spPr>
              <a:xfrm>
                <a:off x="6654706" y="3005846"/>
                <a:ext cx="2335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0FB9BD5-FAAF-46DE-A569-66B1D3FA4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06" y="3005846"/>
                <a:ext cx="2335383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A301BAC-5036-4DEF-83F9-B6AFF37A8BFD}"/>
                  </a:ext>
                </a:extLst>
              </p:cNvPr>
              <p:cNvSpPr txBox="1"/>
              <p:nvPr/>
            </p:nvSpPr>
            <p:spPr>
              <a:xfrm>
                <a:off x="6654706" y="3313623"/>
                <a:ext cx="2335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A301BAC-5036-4DEF-83F9-B6AFF37A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06" y="3313623"/>
                <a:ext cx="2335383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08AC38-21D0-477B-A45B-700011F4F42B}"/>
                  </a:ext>
                </a:extLst>
              </p:cNvPr>
              <p:cNvSpPr txBox="1"/>
              <p:nvPr/>
            </p:nvSpPr>
            <p:spPr>
              <a:xfrm>
                <a:off x="6467475" y="4219679"/>
                <a:ext cx="2522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108AC38-21D0-477B-A45B-700011F4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475" y="4219679"/>
                <a:ext cx="252261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5135E746-615D-4CA1-957C-18EE926A44C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343" r="22818" b="75377"/>
          <a:stretch/>
        </p:blipFill>
        <p:spPr>
          <a:xfrm>
            <a:off x="4279274" y="1180795"/>
            <a:ext cx="1168158" cy="61187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96FF772-ABE5-4CDA-9863-147A15AF5C3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960" t="51699" r="3691" b="23678"/>
          <a:stretch/>
        </p:blipFill>
        <p:spPr>
          <a:xfrm>
            <a:off x="4279274" y="2730442"/>
            <a:ext cx="1798453" cy="611874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6712A346-0421-42B7-BBC0-7E746CC76513}"/>
              </a:ext>
            </a:extLst>
          </p:cNvPr>
          <p:cNvSpPr/>
          <p:nvPr/>
        </p:nvSpPr>
        <p:spPr>
          <a:xfrm>
            <a:off x="6370453" y="2145242"/>
            <a:ext cx="141442" cy="15636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2626676-AE8C-45FF-A1DB-A40BF9DFB0F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308" t="81496" r="13342" b="-6119"/>
          <a:stretch/>
        </p:blipFill>
        <p:spPr>
          <a:xfrm>
            <a:off x="4228782" y="4147657"/>
            <a:ext cx="1798453" cy="611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FBA222-CAA2-473B-B47A-0C2544030D7C}"/>
                  </a:ext>
                </a:extLst>
              </p:cNvPr>
              <p:cNvSpPr txBox="1"/>
              <p:nvPr/>
            </p:nvSpPr>
            <p:spPr>
              <a:xfrm>
                <a:off x="5409513" y="1326727"/>
                <a:ext cx="3760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𝑴𝑰𝑵</m:t>
                      </m:r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sz="1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lang="es-AR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AFBA222-CAA2-473B-B47A-0C2544030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513" y="1326727"/>
                <a:ext cx="376006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5D1A7246-C5D1-4238-927D-E9A1FCF9248F}"/>
              </a:ext>
            </a:extLst>
          </p:cNvPr>
          <p:cNvSpPr/>
          <p:nvPr/>
        </p:nvSpPr>
        <p:spPr>
          <a:xfrm>
            <a:off x="153911" y="1326727"/>
            <a:ext cx="3977468" cy="3610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A751CF4-0AEE-4AB1-BBB8-B35B680DA467}"/>
              </a:ext>
            </a:extLst>
          </p:cNvPr>
          <p:cNvSpPr/>
          <p:nvPr/>
        </p:nvSpPr>
        <p:spPr>
          <a:xfrm>
            <a:off x="153824" y="1358781"/>
            <a:ext cx="3110669" cy="351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800" dirty="0">
                <a:latin typeface="Helvetica Neue"/>
                <a:ea typeface="Helvetica Neue"/>
                <a:cs typeface="Helvetica Neue"/>
                <a:sym typeface="Helvetica Neue"/>
              </a:rPr>
              <a:t>Forma Matricial FMC</a:t>
            </a:r>
            <a:endParaRPr sz="2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5235E59E-41C2-4AFF-B311-FDE356C0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4" y="1518398"/>
            <a:ext cx="2716691" cy="3053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A138E18-0E68-4F2D-90B6-CCBA6AA6D08B}"/>
                  </a:ext>
                </a:extLst>
              </p:cNvPr>
              <p:cNvSpPr txBox="1"/>
              <p:nvPr/>
            </p:nvSpPr>
            <p:spPr>
              <a:xfrm>
                <a:off x="2985885" y="1614039"/>
                <a:ext cx="2271904" cy="293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2000" b="0" dirty="0"/>
              </a:p>
              <a:p>
                <a:endParaRPr lang="es-AR" sz="2000" dirty="0"/>
              </a:p>
              <a:p>
                <a:endParaRPr lang="es-AR" sz="2000" b="0" dirty="0"/>
              </a:p>
              <a:p>
                <a:endParaRPr lang="es-AR" sz="2000" b="0" dirty="0"/>
              </a:p>
              <a:p>
                <a:r>
                  <a:rPr lang="es-AR" sz="2000" b="0" dirty="0"/>
                  <a:t>	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AR" sz="2000" b="0" dirty="0"/>
              </a:p>
              <a:p>
                <a:endParaRPr lang="es-AR" sz="2000" dirty="0"/>
              </a:p>
              <a:p>
                <a:endParaRPr lang="es-AR" sz="2000" b="0" dirty="0"/>
              </a:p>
              <a:p>
                <a:endParaRPr lang="es-AR" sz="2000" b="0" dirty="0"/>
              </a:p>
              <a:p>
                <a:r>
                  <a:rPr lang="es-AR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A138E18-0E68-4F2D-90B6-CCBA6AA6D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85" y="1614039"/>
                <a:ext cx="2271904" cy="2936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ángulo 44">
            <a:extLst>
              <a:ext uri="{FF2B5EF4-FFF2-40B4-BE49-F238E27FC236}">
                <a16:creationId xmlns:a16="http://schemas.microsoft.com/office/drawing/2014/main" id="{BCC917F4-AA1F-43D7-A5DD-2B46979FB950}"/>
              </a:ext>
            </a:extLst>
          </p:cNvPr>
          <p:cNvSpPr/>
          <p:nvPr/>
        </p:nvSpPr>
        <p:spPr>
          <a:xfrm>
            <a:off x="3451077" y="1358781"/>
            <a:ext cx="1881499" cy="351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E0F2E7-DC6E-48C2-8B9E-7DC37B7E967E}"/>
                  </a:ext>
                </a:extLst>
              </p:cNvPr>
              <p:cNvSpPr txBox="1"/>
              <p:nvPr/>
            </p:nvSpPr>
            <p:spPr>
              <a:xfrm>
                <a:off x="5683335" y="1845852"/>
                <a:ext cx="2246064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E0F2E7-DC6E-48C2-8B9E-7DC37B7E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35" y="1845852"/>
                <a:ext cx="2246064" cy="777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78AB0C5-06D1-4551-84FB-B2491C55648D}"/>
                  </a:ext>
                </a:extLst>
              </p:cNvPr>
              <p:cNvSpPr txBox="1"/>
              <p:nvPr/>
            </p:nvSpPr>
            <p:spPr>
              <a:xfrm>
                <a:off x="5711329" y="2805347"/>
                <a:ext cx="2900538" cy="104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AR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78AB0C5-06D1-4551-84FB-B2491C55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29" y="2805347"/>
                <a:ext cx="2900538" cy="1045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7E4D937-DAA8-4B79-9AB3-B379B59E9231}"/>
              </a:ext>
            </a:extLst>
          </p:cNvPr>
          <p:cNvSpPr txBox="1"/>
          <p:nvPr/>
        </p:nvSpPr>
        <p:spPr>
          <a:xfrm>
            <a:off x="5683335" y="1256788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“</a:t>
            </a:r>
            <a:r>
              <a:rPr lang="es-AR" dirty="0">
                <a:solidFill>
                  <a:schemeClr val="bg2"/>
                </a:solidFill>
              </a:rPr>
              <a:t>n</a:t>
            </a:r>
            <a:r>
              <a:rPr lang="es-AR" dirty="0"/>
              <a:t>” arcos</a:t>
            </a:r>
          </a:p>
          <a:p>
            <a:r>
              <a:rPr lang="es-AR" dirty="0"/>
              <a:t>“</a:t>
            </a:r>
            <a:r>
              <a:rPr lang="es-AR" dirty="0">
                <a:solidFill>
                  <a:srgbClr val="FF0000"/>
                </a:solidFill>
              </a:rPr>
              <a:t>m</a:t>
            </a:r>
            <a:r>
              <a:rPr lang="es-AR" dirty="0"/>
              <a:t>” nodos</a:t>
            </a:r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DF6180-90ED-4CF2-89E1-18DB91EFD40E}"/>
              </a:ext>
            </a:extLst>
          </p:cNvPr>
          <p:cNvSpPr/>
          <p:nvPr/>
        </p:nvSpPr>
        <p:spPr>
          <a:xfrm>
            <a:off x="3904617" y="2914114"/>
            <a:ext cx="317005" cy="324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048FE3-5C43-4A8F-AE16-1BD78F478627}"/>
              </a:ext>
            </a:extLst>
          </p:cNvPr>
          <p:cNvSpPr txBox="1"/>
          <p:nvPr/>
        </p:nvSpPr>
        <p:spPr>
          <a:xfrm>
            <a:off x="3459623" y="262292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Matriz Nodo-Arco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C429901-21F1-43C6-A8FA-03A9C19192E7}"/>
                  </a:ext>
                </a:extLst>
              </p:cNvPr>
              <p:cNvSpPr/>
              <p:nvPr/>
            </p:nvSpPr>
            <p:spPr>
              <a:xfrm>
                <a:off x="6931855" y="3952055"/>
                <a:ext cx="1680012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A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C429901-21F1-43C6-A8FA-03A9C1919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855" y="3952055"/>
                <a:ext cx="1680012" cy="825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24837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565</Words>
  <Application>Microsoft Office PowerPoint</Application>
  <PresentationFormat>Presentación en pantalla (16:9)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Cambria Math</vt:lpstr>
      <vt:lpstr>Courier New</vt:lpstr>
      <vt:lpstr>Helvetica Neue</vt:lpstr>
      <vt:lpstr>Arial</vt:lpstr>
      <vt:lpstr>biz</vt:lpstr>
      <vt:lpstr>Transporte: Modelización y Resolución con programación lineal Clase 21</vt:lpstr>
      <vt:lpstr>Transporte: repaso del modelo</vt:lpstr>
      <vt:lpstr>Transporte: repaso del modelo</vt:lpstr>
      <vt:lpstr>Transporte: repaso del modelo</vt:lpstr>
      <vt:lpstr>¿Hay alguna manera de generalizar el modelo?</vt:lpstr>
      <vt:lpstr>Modelo de Flujo de Mínimo Costo (FMC)</vt:lpstr>
      <vt:lpstr>Ejemplo de Transporte como FMC</vt:lpstr>
      <vt:lpstr>FMC en para SIMPLEX</vt:lpstr>
      <vt:lpstr>Forma Matricial FMC</vt:lpstr>
      <vt:lpstr>¿Cómo funciona la Matriz Nodo-Arco?</vt:lpstr>
      <vt:lpstr>Ejemplo de Transporte como FMC Matricial</vt:lpstr>
      <vt:lpstr>Resolución con scipy.optimize</vt:lpstr>
      <vt:lpstr>Ejemplo de Transporte como FMC Matricial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33</cp:revision>
  <dcterms:modified xsi:type="dcterms:W3CDTF">2021-09-30T00:16:16Z</dcterms:modified>
</cp:coreProperties>
</file>