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314" r:id="rId4"/>
    <p:sldId id="260" r:id="rId5"/>
    <p:sldId id="259" r:id="rId6"/>
    <p:sldId id="315" r:id="rId7"/>
    <p:sldId id="316" r:id="rId8"/>
    <p:sldId id="277" r:id="rId9"/>
    <p:sldId id="332" r:id="rId10"/>
    <p:sldId id="333" r:id="rId11"/>
    <p:sldId id="334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6" r:id="rId22"/>
    <p:sldId id="345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E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1" autoAdjust="0"/>
    <p:restoredTop sz="95118" autoAdjust="0"/>
  </p:normalViewPr>
  <p:slideViewPr>
    <p:cSldViewPr snapToGrid="0">
      <p:cViewPr varScale="1">
        <p:scale>
          <a:sx n="118" d="100"/>
          <a:sy n="11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6435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87786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6604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07258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985820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05092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76826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347049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87915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4817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072856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17779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3663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7532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4694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635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3258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6076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836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1499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6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.png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3.png"/><Relationship Id="rId19" Type="http://schemas.openxmlformats.org/officeDocument/2006/relationships/image" Target="../media/image7.png"/><Relationship Id="rId4" Type="http://schemas.openxmlformats.org/officeDocument/2006/relationships/image" Target="../media/image2.png"/><Relationship Id="rId14" Type="http://schemas.openxmlformats.org/officeDocument/2006/relationships/image" Target="../media/image12.png"/><Relationship Id="rId2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.png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17" Type="http://schemas.openxmlformats.org/officeDocument/2006/relationships/image" Target="../media/image114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3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17.png"/><Relationship Id="rId15" Type="http://schemas.openxmlformats.org/officeDocument/2006/relationships/image" Target="../media/image112.png"/><Relationship Id="rId23" Type="http://schemas.openxmlformats.org/officeDocument/2006/relationships/image" Target="../media/image116.png"/><Relationship Id="rId1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30.png"/><Relationship Id="rId21" Type="http://schemas.openxmlformats.org/officeDocument/2006/relationships/image" Target="../media/image44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0.png"/><Relationship Id="rId19" Type="http://schemas.openxmlformats.org/officeDocument/2006/relationships/image" Target="../media/image42.png"/><Relationship Id="rId4" Type="http://schemas.openxmlformats.org/officeDocument/2006/relationships/image" Target="../media/image31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640.png"/><Relationship Id="rId4" Type="http://schemas.openxmlformats.org/officeDocument/2006/relationships/image" Target="../media/image6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0.png"/><Relationship Id="rId5" Type="http://schemas.openxmlformats.org/officeDocument/2006/relationships/image" Target="../media/image77.png"/><Relationship Id="rId4" Type="http://schemas.openxmlformats.org/officeDocument/2006/relationships/image" Target="../media/image6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640.png"/><Relationship Id="rId4" Type="http://schemas.openxmlformats.org/officeDocument/2006/relationships/image" Target="../media/image6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000" dirty="0">
                <a:latin typeface="Helvetica Neue"/>
                <a:ea typeface="Helvetica Neue"/>
                <a:cs typeface="Helvetica Neue"/>
                <a:sym typeface="Helvetica Neue"/>
              </a:rPr>
              <a:t>SIMPLEX con método de la M</a:t>
            </a:r>
            <a:endParaRPr sz="4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20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Docente</a:t>
            </a:r>
            <a:r>
              <a:rPr lang="en-US" sz="2070" dirty="0"/>
              <a:t>: Rodrigo Maranzana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Curso</a:t>
            </a:r>
            <a:r>
              <a:rPr lang="en-US" sz="2070" dirty="0"/>
              <a:t>: I4051 (Palazzo)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2">
                <a:extLst>
                  <a:ext uri="{FF2B5EF4-FFF2-40B4-BE49-F238E27FC236}">
                    <a16:creationId xmlns:a16="http://schemas.microsoft.com/office/drawing/2014/main" id="{B10DFCD6-E8AB-4EFC-8028-79F9126F6A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012999"/>
                  </p:ext>
                </p:extLst>
              </p:nvPr>
            </p:nvGraphicFramePr>
            <p:xfrm>
              <a:off x="632389" y="1333414"/>
              <a:ext cx="7422024" cy="231340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6.75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18.00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48.50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9.750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4.97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153.25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1.625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92.88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166.5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0.250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666.00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s-AR" sz="9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-9.75M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-2.875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+0.187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2">
                <a:extLst>
                  <a:ext uri="{FF2B5EF4-FFF2-40B4-BE49-F238E27FC236}">
                    <a16:creationId xmlns:a16="http://schemas.microsoft.com/office/drawing/2014/main" id="{B10DFCD6-E8AB-4EFC-8028-79F9126F6A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012999"/>
                  </p:ext>
                </p:extLst>
              </p:nvPr>
            </p:nvGraphicFramePr>
            <p:xfrm>
              <a:off x="632389" y="1333414"/>
              <a:ext cx="7422024" cy="231340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8" t="-2000" r="-300984" b="-66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096078" t="-952" r="-3922" b="-26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80" t="-92727" r="-109902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980" t="-92727" r="-100990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2727" r="-90000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2970" t="-92727" r="-80891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9020" t="-92727" r="-70098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499020" t="-92727" r="-60098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950" t="-92727" r="-50693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8039" t="-92727" r="-40196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941" t="-92727" r="-30594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97059" t="-92727" r="-20294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06931" t="-92727" r="-104950" b="-50545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212000" r="-1009901" b="-4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6.75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18.00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318367" r="-1009901" b="-365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48.50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9.750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4.97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410000" r="-1009901" b="-2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153.25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1.625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92.88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510000" r="-1009901" b="-1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166.5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0.250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666.00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47043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980" t="-396104" r="-1099020" b="-259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739" t="-396104" r="-452217" b="-25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-9.75M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-2.875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+0.187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blipFill>
                <a:blip r:embed="rId5"/>
                <a:stretch>
                  <a:fillRect l="-691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F524C5ED-DE56-4B64-B632-C7CBCD67FBE5}"/>
              </a:ext>
            </a:extLst>
          </p:cNvPr>
          <p:cNvSpPr/>
          <p:nvPr/>
        </p:nvSpPr>
        <p:spPr>
          <a:xfrm>
            <a:off x="1247686" y="2262433"/>
            <a:ext cx="6806727" cy="30931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76AEEA-6B3C-4D8E-BE5C-F0977DA56846}"/>
              </a:ext>
            </a:extLst>
          </p:cNvPr>
          <p:cNvSpPr/>
          <p:nvPr/>
        </p:nvSpPr>
        <p:spPr>
          <a:xfrm>
            <a:off x="2491559" y="1631308"/>
            <a:ext cx="623613" cy="2015515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3DE87A6-31E5-41EE-8D37-F2BEEF25B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2089"/>
                  </p:ext>
                </p:extLst>
              </p:nvPr>
            </p:nvGraphicFramePr>
            <p:xfrm>
              <a:off x="1999717" y="1196825"/>
              <a:ext cx="6460620" cy="194069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6.75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18.00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48.50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9.750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4.97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153.25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1.625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92.88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166.5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0.250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666.00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s-AR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-9.75M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-2.875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-0.37M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+0.187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3DE87A6-31E5-41EE-8D37-F2BEEF25B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2089"/>
                  </p:ext>
                </p:extLst>
              </p:nvPr>
            </p:nvGraphicFramePr>
            <p:xfrm>
              <a:off x="1999717" y="1196825"/>
              <a:ext cx="6460620" cy="194069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55" t="-4651" r="-301887" b="-65814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106818" t="-2198" r="-5682" b="-258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2273" t="-93750" r="-1110227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124" t="-93750" r="-997753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3409" t="-93750" r="-909091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3409" t="-93750" r="-809091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8876" t="-93750" r="-700000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504545" t="-93750" r="-607955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545" t="-93750" r="-507955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6629" t="-93750" r="-402247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682" t="-93750" r="-306818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05682" t="-93750" r="-206818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94382" t="-93750" r="-104494" b="-48958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216279" r="-997753" b="-4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6.75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18.00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309091" r="-997753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48.50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9.750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4.97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418605" r="-997753" b="-2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153.25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1.625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92.88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518605" r="-997753" b="-1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166.5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0.250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666.00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36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2273" t="-483636" r="-1110227" b="-1272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47" t="-483636" r="-451977" b="-1272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-9.75M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-2.875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-0.37M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+0.187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BCBB1006-3FCF-4DA3-BF76-CD4ADC1F30FA}"/>
              </a:ext>
            </a:extLst>
          </p:cNvPr>
          <p:cNvSpPr/>
          <p:nvPr/>
        </p:nvSpPr>
        <p:spPr>
          <a:xfrm>
            <a:off x="2535312" y="2005468"/>
            <a:ext cx="5925025" cy="269250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01340E-F9AC-449C-BDE4-E5F275AD90A2}"/>
              </a:ext>
            </a:extLst>
          </p:cNvPr>
          <p:cNvSpPr/>
          <p:nvPr/>
        </p:nvSpPr>
        <p:spPr>
          <a:xfrm>
            <a:off x="3636103" y="1501879"/>
            <a:ext cx="515627" cy="159695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BA1E8F70-57FA-46B0-9245-3311B1D16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422962"/>
                  </p:ext>
                </p:extLst>
              </p:nvPr>
            </p:nvGraphicFramePr>
            <p:xfrm>
              <a:off x="1999717" y="3167201"/>
              <a:ext cx="6460620" cy="194069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4.88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-0.077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0.038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0.077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-0.038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4.97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0.038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-0.102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-0.038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0.102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145.17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-0.166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165.26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0.115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0.025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-0.115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-0.025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-0.076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-0.294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+0.076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+0.294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BA1E8F70-57FA-46B0-9245-3311B1D16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422962"/>
                  </p:ext>
                </p:extLst>
              </p:nvPr>
            </p:nvGraphicFramePr>
            <p:xfrm>
              <a:off x="1999717" y="3167201"/>
              <a:ext cx="6460620" cy="194069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55" t="-4651" r="-301887" b="-65814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4"/>
                          <a:stretch>
                            <a:fillRect l="-1106818" t="-2198" r="-5682" b="-258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2273" t="-93750" r="-1110227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101124" t="-93750" r="-997753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3409" t="-93750" r="-909091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3409" t="-93750" r="-809091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398876" t="-93750" r="-700000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504545" t="-93750" r="-607955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604545" t="-93750" r="-507955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696629" t="-93750" r="-402247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805682" t="-93750" r="-306818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905682" t="-93750" r="-206818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994382" t="-93750" r="-104494" b="-48958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216279" r="-997753" b="-4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4.88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-0.077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0.038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0.077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-0.038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309091" r="-997753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4.97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0.038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-0.102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-0.038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0.102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418605" r="-997753" b="-2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145.17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-0.166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518605" r="-997753" b="-1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165.26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0.115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0.025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-0.115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-0.025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36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2273" t="-483636" r="-1110227" b="-1272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847" t="-483636" r="-451977" b="-1272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-0.076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-0.294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+0.076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+0.294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929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169814"/>
                  </p:ext>
                </p:extLst>
              </p:nvPr>
            </p:nvGraphicFramePr>
            <p:xfrm>
              <a:off x="632389" y="1333414"/>
              <a:ext cx="7422024" cy="2179424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4.88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4.97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145.17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165.26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𝟓𝟐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-0.076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-0.294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+0.076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+0.294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169814"/>
                  </p:ext>
                </p:extLst>
              </p:nvPr>
            </p:nvGraphicFramePr>
            <p:xfrm>
              <a:off x="632389" y="1333414"/>
              <a:ext cx="7422024" cy="2179424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8" t="-2000" r="-300984" b="-6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096078" t="-952" r="-3922" b="-24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80" t="-92727" r="-1099020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980" t="-92727" r="-100990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2727" r="-900000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2970" t="-92727" r="-80891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9020" t="-92727" r="-700980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499020" t="-92727" r="-600980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950" t="-92727" r="-50693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8039" t="-92727" r="-40196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941" t="-92727" r="-30594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97059" t="-92727" r="-20294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06931" t="-92727" r="-104950" b="-47272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212000" r="-100990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4.88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318367" r="-1009901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4.97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410000" r="-1009901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145.17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510000" r="-1009901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165.26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36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980" t="-554545" r="-1099020" b="-1090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739" t="-554545" r="-452217" b="-1090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-0.076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-0.294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+0.076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+0.294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722BB4C-DBB9-4719-B6DF-A06104FE53E1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722BB4C-DBB9-4719-B6DF-A06104FE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4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7A728A2-7D16-4DB1-A8B8-93F28AD5D6F0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7A728A2-7D16-4DB1-A8B8-93F28AD5D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5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9CCDE7B-AE1F-4CB9-9E98-DBF0E49C19F8}"/>
                  </a:ext>
                </a:extLst>
              </p:cNvPr>
              <p:cNvSpPr txBox="1"/>
              <p:nvPr/>
            </p:nvSpPr>
            <p:spPr>
              <a:xfrm>
                <a:off x="1563790" y="4608757"/>
                <a:ext cx="3459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Seleccionamos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para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entrar</a:t>
                </a:r>
                <a:r>
                  <a:rPr lang="en-US" dirty="0">
                    <a:solidFill>
                      <a:srgbClr val="FF0000"/>
                    </a:solidFill>
                  </a:rPr>
                  <a:t> a la base</a:t>
                </a:r>
                <a:endParaRPr lang="es-AR" sz="12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9CCDE7B-AE1F-4CB9-9E98-DBF0E49C1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08757"/>
                <a:ext cx="3459024" cy="307777"/>
              </a:xfrm>
              <a:prstGeom prst="rect">
                <a:avLst/>
              </a:prstGeom>
              <a:blipFill>
                <a:blip r:embed="rId6"/>
                <a:stretch>
                  <a:fillRect l="-52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5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063884"/>
                  </p:ext>
                </p:extLst>
              </p:nvPr>
            </p:nvGraphicFramePr>
            <p:xfrm>
              <a:off x="632389" y="1333414"/>
              <a:ext cx="7422024" cy="2179424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4.88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128.42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4.97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-497.00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145.17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869.28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165.26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6610.4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𝟓𝟐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-0.076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-0.294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+0.076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+0.294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063884"/>
                  </p:ext>
                </p:extLst>
              </p:nvPr>
            </p:nvGraphicFramePr>
            <p:xfrm>
              <a:off x="632389" y="1333414"/>
              <a:ext cx="7422024" cy="2179424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8" t="-2000" r="-300984" b="-6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096078" t="-952" r="-3922" b="-24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80" t="-92727" r="-1099020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980" t="-92727" r="-100990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2727" r="-900000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2970" t="-92727" r="-80891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9020" t="-92727" r="-700980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499020" t="-92727" r="-600980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950" t="-92727" r="-50693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8039" t="-92727" r="-40196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941" t="-92727" r="-30594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97059" t="-92727" r="-202941" b="-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06931" t="-92727" r="-104950" b="-47272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212000" r="-100990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4.88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128.42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318367" r="-1009901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4.97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-497.00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410000" r="-1009901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145.17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869.28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510000" r="-1009901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165.26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6610.4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36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980" t="-554545" r="-1099020" b="-1090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739" t="-554545" r="-452217" b="-1090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-0.076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-0.294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+0.076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+0.294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2C8B021-5FFD-4E40-8001-7486DFA3D0AB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2C8B021-5FFD-4E40-8001-7486DFA3D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8757E82-BF95-4D29-8B6A-4992A44ED9EB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8086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8757E82-BF95-4D29-8B6A-4992A44E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80862" cy="325089"/>
              </a:xfrm>
              <a:prstGeom prst="rect">
                <a:avLst/>
              </a:prstGeom>
              <a:blipFill>
                <a:blip r:embed="rId5"/>
                <a:stretch>
                  <a:fillRect l="-683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7FA40AD-7FB8-4304-82D9-0C3FC3B69E9A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7FA40AD-7FB8-4304-82D9-0C3FC3B6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F8B6C521-CC35-4972-8998-387EBFC017D2}"/>
              </a:ext>
            </a:extLst>
          </p:cNvPr>
          <p:cNvSpPr/>
          <p:nvPr/>
        </p:nvSpPr>
        <p:spPr>
          <a:xfrm>
            <a:off x="1247686" y="1965960"/>
            <a:ext cx="6806727" cy="300990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7A00FE5-4824-4A48-9E0C-8651BB96D06B}"/>
              </a:ext>
            </a:extLst>
          </p:cNvPr>
          <p:cNvSpPr/>
          <p:nvPr/>
        </p:nvSpPr>
        <p:spPr>
          <a:xfrm>
            <a:off x="4339242" y="1638300"/>
            <a:ext cx="623613" cy="1874538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2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3DE87A6-31E5-41EE-8D37-F2BEEF25B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112454"/>
                  </p:ext>
                </p:extLst>
              </p:nvPr>
            </p:nvGraphicFramePr>
            <p:xfrm>
              <a:off x="1999717" y="1196825"/>
              <a:ext cx="6460620" cy="194069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4.88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128.42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4.97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-497.00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145.17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869.28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165.26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6610.4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𝟓𝟐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-0.076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-0.294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+0.076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+0.294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3DE87A6-31E5-41EE-8D37-F2BEEF25B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112454"/>
                  </p:ext>
                </p:extLst>
              </p:nvPr>
            </p:nvGraphicFramePr>
            <p:xfrm>
              <a:off x="1999717" y="1196825"/>
              <a:ext cx="6460620" cy="194069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55" t="-4651" r="-301887" b="-65814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106818" t="-2198" r="-5682" b="-258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2273" t="-93750" r="-1110227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124" t="-93750" r="-997753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3409" t="-93750" r="-909091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3409" t="-93750" r="-809091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8876" t="-93750" r="-700000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504545" t="-93750" r="-607955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545" t="-93750" r="-507955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6629" t="-93750" r="-402247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682" t="-93750" r="-306818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05682" t="-93750" r="-206818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94382" t="-93750" r="-104494" b="-48958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216279" r="-997753" b="-4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4.88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0.077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128.42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309091" r="-997753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4.97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-0.038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-497.00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418605" r="-997753" b="-2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145.17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869.28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518605" r="-997753" b="-1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165.26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-0.115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-0.025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6610.4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36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2273" t="-483636" r="-1110227" b="-1272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47" t="-483636" r="-451977" b="-1272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-0.076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-0.294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+0.076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+0.294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BCBB1006-3FCF-4DA3-BF76-CD4ADC1F30FA}"/>
              </a:ext>
            </a:extLst>
          </p:cNvPr>
          <p:cNvSpPr/>
          <p:nvPr/>
        </p:nvSpPr>
        <p:spPr>
          <a:xfrm>
            <a:off x="2535312" y="1749906"/>
            <a:ext cx="5925025" cy="269250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01340E-F9AC-449C-BDE4-E5F275AD90A2}"/>
              </a:ext>
            </a:extLst>
          </p:cNvPr>
          <p:cNvSpPr/>
          <p:nvPr/>
        </p:nvSpPr>
        <p:spPr>
          <a:xfrm>
            <a:off x="5240010" y="1485900"/>
            <a:ext cx="515627" cy="1638445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BA1E8F70-57FA-46B0-9245-3311B1D16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3334994"/>
                  </p:ext>
                </p:extLst>
              </p:nvPr>
            </p:nvGraphicFramePr>
            <p:xfrm>
              <a:off x="1999717" y="3167201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128.42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26.31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-2.026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18.07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2.667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-0.167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123.72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-4.334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0.334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162.05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7.667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BA1E8F70-57FA-46B0-9245-3311B1D16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3334994"/>
                  </p:ext>
                </p:extLst>
              </p:nvPr>
            </p:nvGraphicFramePr>
            <p:xfrm>
              <a:off x="1999717" y="3167201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55" t="-4651" r="-301887" b="-6186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4"/>
                          <a:stretch>
                            <a:fillRect l="-1106818" t="-2198" r="-5682" b="-2395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2273" t="-93750" r="-111022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101124" t="-93750" r="-997753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3409" t="-93750" r="-9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3409" t="-93750" r="-8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398876" t="-93750" r="-700000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504545" t="-93750" r="-6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604545" t="-93750" r="-5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696629" t="-93750" r="-40224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805682" t="-93750" r="-3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905682" t="-93750" r="-2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994382" t="-93750" r="-104494" b="-4541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211364" r="-997753" b="-3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128.42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26.31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-2.026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318605" r="-997753" b="-3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18.07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2.667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-0.167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418605" r="-997753" b="-2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123.72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-4.334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0.334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518605" r="-9977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162.05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2273" t="-618605" r="-1110227" b="-46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847" t="-618605" r="-451977" b="-46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7.667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65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053948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128.42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26.31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-2.026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18.07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123.72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-4.334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162.05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7.667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053948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8" t="-2000" r="-300984" b="-6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096078" t="-952" r="-3922" b="-2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80" t="-92727" r="-109902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980" t="-92727" r="-100990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2727" r="-90000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2970" t="-92727" r="-80891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9020" t="-92727" r="-7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499020" t="-92727" r="-6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950" t="-92727" r="-50693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8039" t="-92727" r="-40196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941" t="-92727" r="-305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97059" t="-92727" r="-202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06931" t="-92727" r="-104950" b="-45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212000" r="-10099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128.42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26.31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-2.026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318367" r="-1009901" b="-3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18.07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410000" r="-1009901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123.72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-4.334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520408" r="-1009901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162.05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980" t="-608000" r="-1099020" b="-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739" t="-608000" r="-452217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7.667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722BB4C-DBB9-4719-B6DF-A06104FE53E1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722BB4C-DBB9-4719-B6DF-A06104FE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4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7A728A2-7D16-4DB1-A8B8-93F28AD5D6F0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7A728A2-7D16-4DB1-A8B8-93F28AD5D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5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9CCDE7B-AE1F-4CB9-9E98-DBF0E49C19F8}"/>
                  </a:ext>
                </a:extLst>
              </p:cNvPr>
              <p:cNvSpPr txBox="1"/>
              <p:nvPr/>
            </p:nvSpPr>
            <p:spPr>
              <a:xfrm>
                <a:off x="1563790" y="4608757"/>
                <a:ext cx="3459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Seleccionamos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para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entrar</a:t>
                </a:r>
                <a:r>
                  <a:rPr lang="en-US" dirty="0">
                    <a:solidFill>
                      <a:srgbClr val="FF0000"/>
                    </a:solidFill>
                  </a:rPr>
                  <a:t> a la base</a:t>
                </a:r>
                <a:endParaRPr lang="es-AR" sz="12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9CCDE7B-AE1F-4CB9-9E98-DBF0E49C1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08757"/>
                <a:ext cx="3459024" cy="307777"/>
              </a:xfrm>
              <a:prstGeom prst="rect">
                <a:avLst/>
              </a:prstGeom>
              <a:blipFill>
                <a:blip r:embed="rId6"/>
                <a:stretch>
                  <a:fillRect l="-52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5760818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128.42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26.31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-2.026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-64.21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18.07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-108.20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123.72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-4.334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162.05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970.36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7.667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5760818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8" t="-2000" r="-300984" b="-6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096078" t="-952" r="-3922" b="-2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80" t="-92727" r="-109902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980" t="-92727" r="-100990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2727" r="-90000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2970" t="-92727" r="-80891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9020" t="-92727" r="-7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499020" t="-92727" r="-6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950" t="-92727" r="-50693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8039" t="-92727" r="-40196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941" t="-92727" r="-305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97059" t="-92727" r="-202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06931" t="-92727" r="-104950" b="-45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212000" r="-10099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128.42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26.31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-2.026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-64.21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318367" r="-1009901" b="-3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18.07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-108.20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410000" r="-1009901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123.72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-4.334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520408" r="-1009901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162.05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970.36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980" t="-608000" r="-1099020" b="-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739" t="-608000" r="-452217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7.667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E395CE0-2C3C-47BC-86EA-35B566F94803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E395CE0-2C3C-47BC-86EA-35B566F94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2A1FBD7-DCC1-4A4D-86E6-287A1D1DC5A0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8086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2A1FBD7-DCC1-4A4D-86E6-287A1D1DC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80862" cy="325089"/>
              </a:xfrm>
              <a:prstGeom prst="rect">
                <a:avLst/>
              </a:prstGeom>
              <a:blipFill>
                <a:blip r:embed="rId5"/>
                <a:stretch>
                  <a:fillRect l="-683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DAF9475-39B6-45A8-8AFC-BC5BDA17737C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DAF9475-39B6-45A8-8AFC-BC5BDA177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3010C45F-ECF5-48B2-8B26-9F61B8800B01}"/>
              </a:ext>
            </a:extLst>
          </p:cNvPr>
          <p:cNvSpPr/>
          <p:nvPr/>
        </p:nvSpPr>
        <p:spPr>
          <a:xfrm>
            <a:off x="1247686" y="2575167"/>
            <a:ext cx="6806727" cy="300990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21BB5F6-C5D3-4DA6-9CB2-AFF28BDC2845}"/>
              </a:ext>
            </a:extLst>
          </p:cNvPr>
          <p:cNvSpPr/>
          <p:nvPr/>
        </p:nvSpPr>
        <p:spPr>
          <a:xfrm>
            <a:off x="3719788" y="1637898"/>
            <a:ext cx="623613" cy="1874538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5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3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3DE87A6-31E5-41EE-8D37-F2BEEF25B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798626"/>
                  </p:ext>
                </p:extLst>
              </p:nvPr>
            </p:nvGraphicFramePr>
            <p:xfrm>
              <a:off x="1999717" y="1196825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128.42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26.31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-2.026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-64.21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18.07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-108.20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123.72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-4.334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162.05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970.36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7.667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3DE87A6-31E5-41EE-8D37-F2BEEF25B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798626"/>
                  </p:ext>
                </p:extLst>
              </p:nvPr>
            </p:nvGraphicFramePr>
            <p:xfrm>
              <a:off x="1999717" y="1196825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55" t="-4651" r="-301887" b="-6186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106818" t="-2198" r="-5682" b="-2395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2273" t="-93750" r="-111022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124" t="-93750" r="-997753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3409" t="-93750" r="-9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3409" t="-93750" r="-8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8876" t="-93750" r="-700000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504545" t="-93750" r="-6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545" t="-93750" r="-5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6629" t="-93750" r="-40224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682" t="-93750" r="-3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05682" t="-93750" r="-2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94382" t="-93750" r="-104494" b="-4541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211364" r="-997753" b="-3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128.42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26.31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-2.026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-64.21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318605" r="-997753" b="-3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18.07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2.667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-108.20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418605" r="-997753" b="-2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123.72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-4.334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0.334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518605" r="-9977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162.05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-0.667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0.167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970.36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2273" t="-618605" r="-1110227" b="-46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47" t="-618605" r="-451977" b="-46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7.667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-0.667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BCBB1006-3FCF-4DA3-BF76-CD4ADC1F30FA}"/>
              </a:ext>
            </a:extLst>
          </p:cNvPr>
          <p:cNvSpPr/>
          <p:nvPr/>
        </p:nvSpPr>
        <p:spPr>
          <a:xfrm>
            <a:off x="2535312" y="2266791"/>
            <a:ext cx="5925025" cy="269250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01340E-F9AC-449C-BDE4-E5F275AD90A2}"/>
              </a:ext>
            </a:extLst>
          </p:cNvPr>
          <p:cNvSpPr/>
          <p:nvPr/>
        </p:nvSpPr>
        <p:spPr>
          <a:xfrm>
            <a:off x="4691540" y="1482052"/>
            <a:ext cx="515627" cy="1579321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BA1E8F70-57FA-46B0-9245-3311B1D16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2354155"/>
                  </p:ext>
                </p:extLst>
              </p:nvPr>
            </p:nvGraphicFramePr>
            <p:xfrm>
              <a:off x="1999717" y="3167201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878.89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0.02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6.06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79.93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-13.00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3.00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100.19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2.00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BA1E8F70-57FA-46B0-9245-3311B1D16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2354155"/>
                  </p:ext>
                </p:extLst>
              </p:nvPr>
            </p:nvGraphicFramePr>
            <p:xfrm>
              <a:off x="1999717" y="3167201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55" t="-4651" r="-301887" b="-6186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4"/>
                          <a:stretch>
                            <a:fillRect l="-1106818" t="-2198" r="-5682" b="-2395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2273" t="-93750" r="-111022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101124" t="-93750" r="-997753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3409" t="-93750" r="-9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3409" t="-93750" r="-8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398876" t="-93750" r="-700000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504545" t="-93750" r="-6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604545" t="-93750" r="-5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696629" t="-93750" r="-40224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805682" t="-93750" r="-3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905682" t="-93750" r="-2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994382" t="-93750" r="-104494" b="-4541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211364" r="-997753" b="-3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878.89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0.02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6.06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318605" r="-997753" b="-3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79.93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418605" r="-997753" b="-2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-13.00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3.00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518605" r="-9977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100.19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2273" t="-618605" r="-1110227" b="-46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847" t="-618605" r="-451977" b="-46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2.00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258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25589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878.89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6.06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79.93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-13.00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100.19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𝟑𝟏𝟗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2.00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25589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8" t="-2000" r="-300984" b="-6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096078" t="-952" r="-3922" b="-2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80" t="-92727" r="-109902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980" t="-92727" r="-100990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2727" r="-90000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2970" t="-92727" r="-80891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9020" t="-92727" r="-7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499020" t="-92727" r="-6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950" t="-92727" r="-50693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8039" t="-92727" r="-40196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941" t="-92727" r="-305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97059" t="-92727" r="-202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06931" t="-92727" r="-104950" b="-45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212000" r="-10099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878.89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6.06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318367" r="-1009901" b="-3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79.93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410000" r="-1009901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-13.00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520408" r="-1009901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100.19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980" t="-608000" r="-1099020" b="-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739" t="-608000" r="-452217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2.00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722BB4C-DBB9-4719-B6DF-A06104FE53E1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722BB4C-DBB9-4719-B6DF-A06104FE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4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7A728A2-7D16-4DB1-A8B8-93F28AD5D6F0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7A728A2-7D16-4DB1-A8B8-93F28AD5D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5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9CCDE7B-AE1F-4CB9-9E98-DBF0E49C19F8}"/>
                  </a:ext>
                </a:extLst>
              </p:cNvPr>
              <p:cNvSpPr txBox="1"/>
              <p:nvPr/>
            </p:nvSpPr>
            <p:spPr>
              <a:xfrm>
                <a:off x="1563790" y="4608757"/>
                <a:ext cx="3459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Seleccionamos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para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entrar</a:t>
                </a:r>
                <a:r>
                  <a:rPr lang="en-US" dirty="0">
                    <a:solidFill>
                      <a:srgbClr val="FF0000"/>
                    </a:solidFill>
                  </a:rPr>
                  <a:t> a la base</a:t>
                </a:r>
                <a:endParaRPr lang="es-AR" sz="12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9CCDE7B-AE1F-4CB9-9E98-DBF0E49C1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08757"/>
                <a:ext cx="3459024" cy="307777"/>
              </a:xfrm>
              <a:prstGeom prst="rect">
                <a:avLst/>
              </a:prstGeom>
              <a:blipFill>
                <a:blip r:embed="rId6"/>
                <a:stretch>
                  <a:fillRect l="-52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9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138110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878.89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6.06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43944.50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79.93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159.86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-13.00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-28.49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100.19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66.79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𝟑𝟏𝟗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2.00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138110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8" t="-2000" r="-300984" b="-6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096078" t="-952" r="-3922" b="-2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80" t="-92727" r="-109902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980" t="-92727" r="-100990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2727" r="-90000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2970" t="-92727" r="-80891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9020" t="-92727" r="-7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499020" t="-92727" r="-6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950" t="-92727" r="-50693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8039" t="-92727" r="-40196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941" t="-92727" r="-305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97059" t="-92727" r="-202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06931" t="-92727" r="-104950" b="-45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212000" r="-10099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878.89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6.06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43944.50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318367" r="-1009901" b="-3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79.93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159.86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410000" r="-1009901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-13.00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-28.49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520408" r="-1009901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100.19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66.79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980" t="-608000" r="-1099020" b="-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739" t="-608000" r="-452217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2.00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F4427FF-27A7-4819-8596-A725311ACCCC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F4427FF-27A7-4819-8596-A725311A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312BB95-CCD9-4744-B469-1BBF8D6E2A9C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8086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312BB95-CCD9-4744-B469-1BBF8D6E2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80862" cy="325089"/>
              </a:xfrm>
              <a:prstGeom prst="rect">
                <a:avLst/>
              </a:prstGeom>
              <a:blipFill>
                <a:blip r:embed="rId5"/>
                <a:stretch>
                  <a:fillRect l="-683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53173-9640-44BF-AF99-A02612A48A81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53173-9640-44BF-AF99-A02612A4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E02205AC-840B-4479-902B-002EFDA8D8FF}"/>
              </a:ext>
            </a:extLst>
          </p:cNvPr>
          <p:cNvSpPr/>
          <p:nvPr/>
        </p:nvSpPr>
        <p:spPr>
          <a:xfrm>
            <a:off x="1247686" y="2873849"/>
            <a:ext cx="6806727" cy="300990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AE1A50A-B470-4C23-98CA-76EDFDBD8B67}"/>
              </a:ext>
            </a:extLst>
          </p:cNvPr>
          <p:cNvSpPr/>
          <p:nvPr/>
        </p:nvSpPr>
        <p:spPr>
          <a:xfrm>
            <a:off x="3110188" y="1641036"/>
            <a:ext cx="623613" cy="1874538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CE0C587-1CFB-4C3C-AA47-998EF747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888" y="1252887"/>
            <a:ext cx="3878982" cy="3843065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Región del poliedro factible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749A86-D73B-4226-9854-939839DFBCD0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𝟖𝟗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:    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749A86-D73B-4226-9854-939839DF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462213"/>
              </a:xfrm>
              <a:prstGeom prst="rect">
                <a:avLst/>
              </a:prstGeom>
              <a:blipFill>
                <a:blip r:embed="rId4"/>
                <a:stretch>
                  <a:fillRect l="-4032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/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restricciones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positividad</m:t>
                      </m:r>
                    </m:oMath>
                  </m:oMathPara>
                </a14:m>
                <a:endParaRPr lang="es-AR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blipFill>
                <a:blip r:embed="rId1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4ACC43-BE46-49E0-965B-AE735E4CD65A}"/>
                  </a:ext>
                </a:extLst>
              </p:cNvPr>
              <p:cNvSpPr txBox="1"/>
              <p:nvPr/>
            </p:nvSpPr>
            <p:spPr>
              <a:xfrm>
                <a:off x="4084542" y="2843584"/>
                <a:ext cx="651204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4ACC43-BE46-49E0-965B-AE735E4C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542" y="2843584"/>
                <a:ext cx="651204" cy="3262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2C71E10-7808-426E-BEB2-54896A80501D}"/>
                  </a:ext>
                </a:extLst>
              </p:cNvPr>
              <p:cNvSpPr/>
              <p:nvPr/>
            </p:nvSpPr>
            <p:spPr>
              <a:xfrm>
                <a:off x="4735746" y="4354243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2C71E10-7808-426E-BEB2-54896A805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46" y="4354243"/>
                <a:ext cx="434157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15AC0A55-11D2-4E12-B976-260027B76155}"/>
                  </a:ext>
                </a:extLst>
              </p:cNvPr>
              <p:cNvSpPr/>
              <p:nvPr/>
            </p:nvSpPr>
            <p:spPr>
              <a:xfrm>
                <a:off x="5635208" y="3413573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15AC0A55-11D2-4E12-B976-260027B76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208" y="3413573"/>
                <a:ext cx="43415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6181D96-B67A-404A-B11D-9ACD97AB86B4}"/>
                  </a:ext>
                </a:extLst>
              </p:cNvPr>
              <p:cNvSpPr/>
              <p:nvPr/>
            </p:nvSpPr>
            <p:spPr>
              <a:xfrm>
                <a:off x="4218703" y="3825112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6181D96-B67A-404A-B11D-9ACD97AB8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03" y="3825112"/>
                <a:ext cx="434157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63CE29C-5A31-44EF-91DB-E86895DEFCC3}"/>
                  </a:ext>
                </a:extLst>
              </p:cNvPr>
              <p:cNvSpPr txBox="1"/>
              <p:nvPr/>
            </p:nvSpPr>
            <p:spPr>
              <a:xfrm>
                <a:off x="7658066" y="4806642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63CE29C-5A31-44EF-91DB-E86895DE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066" y="4806642"/>
                <a:ext cx="445378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AA7F265-8260-47F1-93AA-D6976B3B4D43}"/>
                  </a:ext>
                </a:extLst>
              </p:cNvPr>
              <p:cNvSpPr/>
              <p:nvPr/>
            </p:nvSpPr>
            <p:spPr>
              <a:xfrm>
                <a:off x="3595258" y="122139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AA7F265-8260-47F1-93AA-D6976B3B4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58" y="1221398"/>
                <a:ext cx="445378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8BD951C-6E2C-4454-870D-3201A4C075C2}"/>
                  </a:ext>
                </a:extLst>
              </p:cNvPr>
              <p:cNvSpPr txBox="1"/>
              <p:nvPr/>
            </p:nvSpPr>
            <p:spPr>
              <a:xfrm>
                <a:off x="5558406" y="4788176"/>
                <a:ext cx="651204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8BD951C-6E2C-4454-870D-3201A4C0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06" y="4788176"/>
                <a:ext cx="651204" cy="3262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625A385-9FAC-43C3-BFDA-81DA03F0AF35}"/>
                  </a:ext>
                </a:extLst>
              </p:cNvPr>
              <p:cNvSpPr/>
              <p:nvPr/>
            </p:nvSpPr>
            <p:spPr>
              <a:xfrm>
                <a:off x="4518666" y="2011507"/>
                <a:ext cx="4341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625A385-9FAC-43C3-BFDA-81DA03F0A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66" y="2011507"/>
                <a:ext cx="43415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4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3DE87A6-31E5-41EE-8D37-F2BEEF25B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965690"/>
                  </p:ext>
                </p:extLst>
              </p:nvPr>
            </p:nvGraphicFramePr>
            <p:xfrm>
              <a:off x="1999717" y="1196825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878.89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6.06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700" b="1" dirty="0">
                              <a:solidFill>
                                <a:srgbClr val="FF0000"/>
                              </a:solidFill>
                            </a:rPr>
                            <a:t>43944.50</a:t>
                          </a:r>
                          <a:endParaRPr 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79.93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700" b="1" dirty="0">
                              <a:solidFill>
                                <a:srgbClr val="FF0000"/>
                              </a:solidFill>
                            </a:rPr>
                            <a:t>159.86</a:t>
                          </a:r>
                          <a:endParaRPr 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-13.00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700" b="1" dirty="0">
                              <a:solidFill>
                                <a:srgbClr val="FF0000"/>
                              </a:solidFill>
                            </a:rPr>
                            <a:t>-28.49</a:t>
                          </a:r>
                          <a:endParaRPr 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100.19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700" b="1" dirty="0">
                              <a:solidFill>
                                <a:srgbClr val="FF0000"/>
                              </a:solidFill>
                            </a:rPr>
                            <a:t>66.79</a:t>
                          </a:r>
                          <a:endParaRPr 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𝟑𝟏𝟗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2.00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3DE87A6-31E5-41EE-8D37-F2BEEF25B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965690"/>
                  </p:ext>
                </p:extLst>
              </p:nvPr>
            </p:nvGraphicFramePr>
            <p:xfrm>
              <a:off x="1999717" y="1196825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55" t="-4651" r="-301887" b="-6186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106818" t="-2198" r="-5682" b="-2395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2273" t="-93750" r="-111022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124" t="-93750" r="-997753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3409" t="-93750" r="-9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3409" t="-93750" r="-8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8876" t="-93750" r="-700000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504545" t="-93750" r="-6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545" t="-93750" r="-5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6629" t="-93750" r="-40224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682" t="-93750" r="-3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05682" t="-93750" r="-2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94382" t="-93750" r="-104494" b="-4541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211364" r="-997753" b="-3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878.89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6.06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700" b="1" dirty="0">
                              <a:solidFill>
                                <a:srgbClr val="FF0000"/>
                              </a:solidFill>
                            </a:rPr>
                            <a:t>43944.50</a:t>
                          </a:r>
                          <a:endParaRPr 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318605" r="-997753" b="-3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79.93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700" b="1" dirty="0">
                              <a:solidFill>
                                <a:srgbClr val="FF0000"/>
                              </a:solidFill>
                            </a:rPr>
                            <a:t>159.86</a:t>
                          </a:r>
                          <a:endParaRPr 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418605" r="-997753" b="-2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370.42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-13.00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700" b="1" dirty="0">
                              <a:solidFill>
                                <a:srgbClr val="FF0000"/>
                              </a:solidFill>
                            </a:rPr>
                            <a:t>-28.49</a:t>
                          </a:r>
                          <a:endParaRPr 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518605" r="-9977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100.19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-0.50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700" b="1" dirty="0">
                              <a:solidFill>
                                <a:srgbClr val="FF0000"/>
                              </a:solidFill>
                            </a:rPr>
                            <a:t>66.79</a:t>
                          </a:r>
                          <a:endParaRPr 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2273" t="-618605" r="-1110227" b="-46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47" t="-618605" r="-451977" b="-46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2.00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BCBB1006-3FCF-4DA3-BF76-CD4ADC1F30FA}"/>
              </a:ext>
            </a:extLst>
          </p:cNvPr>
          <p:cNvSpPr/>
          <p:nvPr/>
        </p:nvSpPr>
        <p:spPr>
          <a:xfrm>
            <a:off x="2535312" y="2510631"/>
            <a:ext cx="5925025" cy="269250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01340E-F9AC-449C-BDE4-E5F275AD90A2}"/>
              </a:ext>
            </a:extLst>
          </p:cNvPr>
          <p:cNvSpPr/>
          <p:nvPr/>
        </p:nvSpPr>
        <p:spPr>
          <a:xfrm>
            <a:off x="4173380" y="1483837"/>
            <a:ext cx="515627" cy="1579321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BA1E8F70-57FA-46B0-9245-3311B1D16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384141"/>
                  </p:ext>
                </p:extLst>
              </p:nvPr>
            </p:nvGraphicFramePr>
            <p:xfrm>
              <a:off x="1999717" y="3167201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877.50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6.00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46.67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-0.34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1238.67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-1.34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8.67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66.67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-0.34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BA1E8F70-57FA-46B0-9245-3311B1D16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384141"/>
                  </p:ext>
                </p:extLst>
              </p:nvPr>
            </p:nvGraphicFramePr>
            <p:xfrm>
              <a:off x="1999717" y="3167201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55" t="-4651" r="-301887" b="-6186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4"/>
                          <a:stretch>
                            <a:fillRect l="-1106818" t="-2198" r="-5682" b="-2395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2273" t="-93750" r="-111022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101124" t="-93750" r="-997753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3409" t="-93750" r="-9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3409" t="-93750" r="-8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398876" t="-93750" r="-700000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504545" t="-93750" r="-6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604545" t="-93750" r="-5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696629" t="-93750" r="-40224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805682" t="-93750" r="-3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905682" t="-93750" r="-2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994382" t="-93750" r="-104494" b="-4541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211364" r="-997753" b="-3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877.50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6.00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318605" r="-997753" b="-3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46.67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-0.34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418605" r="-997753" b="-2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1238.67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-1.34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8.67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518605" r="-9977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66.67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-0.34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2273" t="-618605" r="-1110227" b="-46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847" t="-618605" r="-451977" b="-46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1.67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0.67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388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535764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877.50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6.00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1238.67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-1.34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8.67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66.67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𝟑𝟖𝟔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𝟔𝟕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1.67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0.67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535764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8" t="-2000" r="-300984" b="-6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096078" t="-952" r="-3922" b="-2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80" t="-92727" r="-109902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980" t="-92727" r="-100990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2727" r="-90000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2970" t="-92727" r="-80891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9020" t="-92727" r="-7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499020" t="-92727" r="-6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950" t="-92727" r="-50693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8039" t="-92727" r="-40196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941" t="-92727" r="-305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97059" t="-92727" r="-202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06931" t="-92727" r="-104950" b="-45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212000" r="-10099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877.50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6.00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318367" r="-1009901" b="-3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410000" r="-1009901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1238.67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-1.34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8.67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980" t="-520408" r="-1009901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66.67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-0.34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0" dirty="0">
                              <a:solidFill>
                                <a:schemeClr val="tx1"/>
                              </a:solidFill>
                            </a:rPr>
                            <a:t>0.67</a:t>
                          </a:r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980" t="-608000" r="-1099020" b="-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739" t="-608000" r="-452217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1.67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b="1" dirty="0">
                              <a:solidFill>
                                <a:schemeClr val="tx1"/>
                              </a:solidFill>
                            </a:rPr>
                            <a:t>0.67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722BB4C-DBB9-4719-B6DF-A06104FE53E1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722BB4C-DBB9-4719-B6DF-A06104FE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4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7A728A2-7D16-4DB1-A8B8-93F28AD5D6F0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58614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 </a:t>
                </a:r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es óptimo!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7A728A2-7D16-4DB1-A8B8-93F28AD5D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586145" cy="325089"/>
              </a:xfrm>
              <a:prstGeom prst="rect">
                <a:avLst/>
              </a:prstGeom>
              <a:blipFill>
                <a:blip r:embed="rId5"/>
                <a:stretch>
                  <a:fillRect l="-32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0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CE0C587-1CFB-4C3C-AA47-998EF747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568" y="1281968"/>
            <a:ext cx="3878982" cy="3843065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/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restricciones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positividad</m:t>
                      </m:r>
                    </m:oMath>
                  </m:oMathPara>
                </a14:m>
                <a:endParaRPr lang="es-AR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blipFill>
                <a:blip r:embed="rId1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4ACC43-BE46-49E0-965B-AE735E4CD65A}"/>
                  </a:ext>
                </a:extLst>
              </p:cNvPr>
              <p:cNvSpPr txBox="1"/>
              <p:nvPr/>
            </p:nvSpPr>
            <p:spPr>
              <a:xfrm>
                <a:off x="2667222" y="2872665"/>
                <a:ext cx="651204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4ACC43-BE46-49E0-965B-AE735E4C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22" y="2872665"/>
                <a:ext cx="651204" cy="3262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2C71E10-7808-426E-BEB2-54896A80501D}"/>
                  </a:ext>
                </a:extLst>
              </p:cNvPr>
              <p:cNvSpPr/>
              <p:nvPr/>
            </p:nvSpPr>
            <p:spPr>
              <a:xfrm>
                <a:off x="3318426" y="4383324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2C71E10-7808-426E-BEB2-54896A805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26" y="4383324"/>
                <a:ext cx="434157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15AC0A55-11D2-4E12-B976-260027B76155}"/>
                  </a:ext>
                </a:extLst>
              </p:cNvPr>
              <p:cNvSpPr/>
              <p:nvPr/>
            </p:nvSpPr>
            <p:spPr>
              <a:xfrm>
                <a:off x="4217888" y="3442654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15AC0A55-11D2-4E12-B976-260027B76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88" y="3442654"/>
                <a:ext cx="43415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6181D96-B67A-404A-B11D-9ACD97AB86B4}"/>
                  </a:ext>
                </a:extLst>
              </p:cNvPr>
              <p:cNvSpPr/>
              <p:nvPr/>
            </p:nvSpPr>
            <p:spPr>
              <a:xfrm>
                <a:off x="2801383" y="3854193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6181D96-B67A-404A-B11D-9ACD97AB8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383" y="3854193"/>
                <a:ext cx="434157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63CE29C-5A31-44EF-91DB-E86895DEFCC3}"/>
                  </a:ext>
                </a:extLst>
              </p:cNvPr>
              <p:cNvSpPr txBox="1"/>
              <p:nvPr/>
            </p:nvSpPr>
            <p:spPr>
              <a:xfrm>
                <a:off x="6240746" y="4835723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63CE29C-5A31-44EF-91DB-E86895DE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46" y="4835723"/>
                <a:ext cx="445378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AA7F265-8260-47F1-93AA-D6976B3B4D43}"/>
                  </a:ext>
                </a:extLst>
              </p:cNvPr>
              <p:cNvSpPr/>
              <p:nvPr/>
            </p:nvSpPr>
            <p:spPr>
              <a:xfrm>
                <a:off x="2177938" y="1250479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AA7F265-8260-47F1-93AA-D6976B3B4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38" y="1250479"/>
                <a:ext cx="445378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8BD951C-6E2C-4454-870D-3201A4C075C2}"/>
                  </a:ext>
                </a:extLst>
              </p:cNvPr>
              <p:cNvSpPr txBox="1"/>
              <p:nvPr/>
            </p:nvSpPr>
            <p:spPr>
              <a:xfrm>
                <a:off x="4141086" y="4817257"/>
                <a:ext cx="651204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8BD951C-6E2C-4454-870D-3201A4C0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086" y="4817257"/>
                <a:ext cx="651204" cy="3262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625A385-9FAC-43C3-BFDA-81DA03F0AF35}"/>
                  </a:ext>
                </a:extLst>
              </p:cNvPr>
              <p:cNvSpPr/>
              <p:nvPr/>
            </p:nvSpPr>
            <p:spPr>
              <a:xfrm>
                <a:off x="3101346" y="2040588"/>
                <a:ext cx="4341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625A385-9FAC-43C3-BFDA-81DA03F0A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46" y="2040588"/>
                <a:ext cx="43415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>
            <a:extLst>
              <a:ext uri="{FF2B5EF4-FFF2-40B4-BE49-F238E27FC236}">
                <a16:creationId xmlns:a16="http://schemas.microsoft.com/office/drawing/2014/main" id="{CA7B8AB8-FCF8-4138-BC1D-9EEACBEF5EBA}"/>
              </a:ext>
            </a:extLst>
          </p:cNvPr>
          <p:cNvSpPr/>
          <p:nvPr/>
        </p:nvSpPr>
        <p:spPr>
          <a:xfrm>
            <a:off x="3668764" y="2510791"/>
            <a:ext cx="68579" cy="68579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96DE856-7B84-48BC-8488-486E28803E69}"/>
                  </a:ext>
                </a:extLst>
              </p:cNvPr>
              <p:cNvSpPr txBox="1"/>
              <p:nvPr/>
            </p:nvSpPr>
            <p:spPr>
              <a:xfrm>
                <a:off x="510540" y="1905000"/>
                <a:ext cx="13713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u="sng" dirty="0"/>
                  <a:t>Solución: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𝟑𝟖𝟔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s-A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46.67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66.67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96DE856-7B84-48BC-8488-486E28803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" y="1905000"/>
                <a:ext cx="1371337" cy="954107"/>
              </a:xfrm>
              <a:prstGeom prst="rect">
                <a:avLst/>
              </a:prstGeom>
              <a:blipFill>
                <a:blip r:embed="rId23"/>
                <a:stretch>
                  <a:fillRect l="-1333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5DA62A24-6E24-4EA1-A842-9CBBFD880505}"/>
              </a:ext>
            </a:extLst>
          </p:cNvPr>
          <p:cNvCxnSpPr/>
          <p:nvPr/>
        </p:nvCxnSpPr>
        <p:spPr>
          <a:xfrm rot="5400000">
            <a:off x="2640961" y="2826389"/>
            <a:ext cx="1274823" cy="780784"/>
          </a:xfrm>
          <a:prstGeom prst="curved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1E82D50C-147F-4D53-83F8-93A38F8F87C0}"/>
              </a:ext>
            </a:extLst>
          </p:cNvPr>
          <p:cNvCxnSpPr>
            <a:cxnSpLocks/>
            <a:endCxn id="26" idx="1"/>
          </p:cNvCxnSpPr>
          <p:nvPr/>
        </p:nvCxnSpPr>
        <p:spPr>
          <a:xfrm rot="5400000">
            <a:off x="2514673" y="3383122"/>
            <a:ext cx="1957844" cy="350338"/>
          </a:xfrm>
          <a:prstGeom prst="curvedConnector4">
            <a:avLst>
              <a:gd name="adj1" fmla="val 46070"/>
              <a:gd name="adj2" fmla="val 119575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D4C06E0-2183-485B-A47B-0D5BA76FAD60}"/>
                  </a:ext>
                </a:extLst>
              </p:cNvPr>
              <p:cNvSpPr/>
              <p:nvPr/>
            </p:nvSpPr>
            <p:spPr>
              <a:xfrm>
                <a:off x="3272528" y="3522655"/>
                <a:ext cx="36952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s-A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D4C06E0-2183-485B-A47B-0D5BA76FA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28" y="3522655"/>
                <a:ext cx="369524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191DB65A-0743-4D08-BD7F-8C189CBFBDEA}"/>
                  </a:ext>
                </a:extLst>
              </p:cNvPr>
              <p:cNvSpPr/>
              <p:nvPr/>
            </p:nvSpPr>
            <p:spPr>
              <a:xfrm>
                <a:off x="2922189" y="3350321"/>
                <a:ext cx="36952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s-A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191DB65A-0743-4D08-BD7F-8C189CBFB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189" y="3350321"/>
                <a:ext cx="369524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5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Modelo extendido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D710C81-9BFA-458D-B616-0B121F835948}"/>
              </a:ext>
            </a:extLst>
          </p:cNvPr>
          <p:cNvSpPr/>
          <p:nvPr/>
        </p:nvSpPr>
        <p:spPr>
          <a:xfrm>
            <a:off x="3405505" y="2122166"/>
            <a:ext cx="60384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A95D3B-9E09-41BD-91C2-CAC3E5AFC176}"/>
              </a:ext>
            </a:extLst>
          </p:cNvPr>
          <p:cNvSpPr txBox="1"/>
          <p:nvPr/>
        </p:nvSpPr>
        <p:spPr>
          <a:xfrm>
            <a:off x="2992668" y="1836744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Modelo</a:t>
            </a:r>
            <a:r>
              <a:rPr lang="en-US" sz="1200" b="1" dirty="0"/>
              <a:t> </a:t>
            </a:r>
            <a:r>
              <a:rPr lang="en-US" sz="1200" b="1" dirty="0" err="1"/>
              <a:t>Extendido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5904468-F74C-423D-B648-05AA07D9B561}"/>
                  </a:ext>
                </a:extLst>
              </p:cNvPr>
              <p:cNvSpPr txBox="1"/>
              <p:nvPr/>
            </p:nvSpPr>
            <p:spPr>
              <a:xfrm>
                <a:off x="4769979" y="1409120"/>
                <a:ext cx="437401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5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sz="15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500" b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sz="15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5904468-F74C-423D-B648-05AA07D9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79" y="1409120"/>
                <a:ext cx="4374019" cy="461665"/>
              </a:xfrm>
              <a:prstGeom prst="rect">
                <a:avLst/>
              </a:prstGeom>
              <a:blipFill>
                <a:blip r:embed="rId3"/>
                <a:stretch>
                  <a:fillRect l="-1950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25DD2E35-86B8-416E-9CD7-8A7223D0FF2C}"/>
                  </a:ext>
                </a:extLst>
              </p:cNvPr>
              <p:cNvSpPr/>
              <p:nvPr/>
            </p:nvSpPr>
            <p:spPr>
              <a:xfrm>
                <a:off x="4767435" y="2015330"/>
                <a:ext cx="16311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25DD2E35-86B8-416E-9CD7-8A7223D0F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435" y="2015330"/>
                <a:ext cx="16311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8516F74-FC5A-48D1-B4EE-BB0664D3678D}"/>
                  </a:ext>
                </a:extLst>
              </p:cNvPr>
              <p:cNvSpPr/>
              <p:nvPr/>
            </p:nvSpPr>
            <p:spPr>
              <a:xfrm>
                <a:off x="4792763" y="2328852"/>
                <a:ext cx="16311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8516F74-FC5A-48D1-B4EE-BB0664D36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63" y="2328852"/>
                <a:ext cx="16311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FA045925-873A-4ECC-88CD-5EE706407DEE}"/>
                  </a:ext>
                </a:extLst>
              </p:cNvPr>
              <p:cNvSpPr/>
              <p:nvPr/>
            </p:nvSpPr>
            <p:spPr>
              <a:xfrm>
                <a:off x="4789067" y="2668749"/>
                <a:ext cx="1576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FA045925-873A-4ECC-88CD-5EE706407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67" y="2668749"/>
                <a:ext cx="15766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EE4067F-3C7C-4195-9447-7F138B6DD1D5}"/>
                  </a:ext>
                </a:extLst>
              </p:cNvPr>
              <p:cNvSpPr/>
              <p:nvPr/>
            </p:nvSpPr>
            <p:spPr>
              <a:xfrm>
                <a:off x="7611458" y="3487831"/>
                <a:ext cx="10650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EE4067F-3C7C-4195-9447-7F138B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458" y="3487831"/>
                <a:ext cx="106503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38900BD-FB9E-4613-8370-79089096D4A1}"/>
                  </a:ext>
                </a:extLst>
              </p:cNvPr>
              <p:cNvSpPr/>
              <p:nvPr/>
            </p:nvSpPr>
            <p:spPr>
              <a:xfrm>
                <a:off x="6223130" y="2005015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38900BD-FB9E-4613-8370-79089096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30" y="2005015"/>
                <a:ext cx="58003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309B990-4D3A-450F-A3D7-A6DA17667B48}"/>
                  </a:ext>
                </a:extLst>
              </p:cNvPr>
              <p:cNvSpPr/>
              <p:nvPr/>
            </p:nvSpPr>
            <p:spPr>
              <a:xfrm>
                <a:off x="8356838" y="2036187"/>
                <a:ext cx="7411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309B990-4D3A-450F-A3D7-A6DA17667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838" y="2036187"/>
                <a:ext cx="7411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A406840-6908-40FF-ADCA-ABD5BD3217A1}"/>
                  </a:ext>
                </a:extLst>
              </p:cNvPr>
              <p:cNvSpPr/>
              <p:nvPr/>
            </p:nvSpPr>
            <p:spPr>
              <a:xfrm>
                <a:off x="6571731" y="2323107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A406840-6908-40FF-ADCA-ABD5BD321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31" y="2323107"/>
                <a:ext cx="58003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F1469510-71D3-4055-9CD2-3D167A59811F}"/>
                  </a:ext>
                </a:extLst>
              </p:cNvPr>
              <p:cNvSpPr/>
              <p:nvPr/>
            </p:nvSpPr>
            <p:spPr>
              <a:xfrm>
                <a:off x="6961599" y="2659176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F1469510-71D3-4055-9CD2-3D167A598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99" y="2659176"/>
                <a:ext cx="58003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D934AA5-D981-4102-9CBF-26BB211A7FC3}"/>
                  </a:ext>
                </a:extLst>
              </p:cNvPr>
              <p:cNvSpPr/>
              <p:nvPr/>
            </p:nvSpPr>
            <p:spPr>
              <a:xfrm>
                <a:off x="8382166" y="2348079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𝟖𝟗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D934AA5-D981-4102-9CBF-26BB211A7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166" y="2348079"/>
                <a:ext cx="63370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B28F79B4-2E13-4749-9EAA-536CDB538E58}"/>
                  </a:ext>
                </a:extLst>
              </p:cNvPr>
              <p:cNvSpPr/>
              <p:nvPr/>
            </p:nvSpPr>
            <p:spPr>
              <a:xfrm>
                <a:off x="8382165" y="2679308"/>
                <a:ext cx="7411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B28F79B4-2E13-4749-9EAA-536CDB538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165" y="2679308"/>
                <a:ext cx="7411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50C58366-A2E0-452A-A671-F434727F326D}"/>
                  </a:ext>
                </a:extLst>
              </p:cNvPr>
              <p:cNvSpPr/>
              <p:nvPr/>
            </p:nvSpPr>
            <p:spPr>
              <a:xfrm>
                <a:off x="7591174" y="2005014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50C58366-A2E0-452A-A671-F434727F3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174" y="2005014"/>
                <a:ext cx="57041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8F668B70-34AE-4DB3-87F3-107AAC52FA1A}"/>
                  </a:ext>
                </a:extLst>
              </p:cNvPr>
              <p:cNvSpPr/>
              <p:nvPr/>
            </p:nvSpPr>
            <p:spPr>
              <a:xfrm>
                <a:off x="7979157" y="2330435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8F668B70-34AE-4DB3-87F3-107AAC52F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57" y="2330435"/>
                <a:ext cx="57041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6902E94-CB71-444B-9CE9-CA0F6C9CF055}"/>
                  </a:ext>
                </a:extLst>
              </p:cNvPr>
              <p:cNvSpPr/>
              <p:nvPr/>
            </p:nvSpPr>
            <p:spPr>
              <a:xfrm>
                <a:off x="-31218" y="4722078"/>
                <a:ext cx="183095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s-AR" sz="1100" b="0" dirty="0">
                    <a:solidFill>
                      <a:schemeClr val="tx1"/>
                    </a:solidFill>
                  </a:rPr>
                  <a:t>: </a:t>
                </a:r>
                <a:r>
                  <a:rPr lang="en-US" sz="1100" i="0" dirty="0">
                    <a:solidFill>
                      <a:schemeClr val="tx1"/>
                    </a:solidFill>
                    <a:latin typeface="+mj-lt"/>
                  </a:rPr>
                  <a:t>un </a:t>
                </a:r>
                <a:r>
                  <a:rPr lang="es-AR" sz="1100" i="0" dirty="0">
                    <a:solidFill>
                      <a:schemeClr val="tx1"/>
                    </a:solidFill>
                    <a:latin typeface="+mj-lt"/>
                  </a:rPr>
                  <a:t>número muy grande</a:t>
                </a:r>
                <a:endParaRPr lang="es-AR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variable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ficticia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6902E94-CB71-444B-9CE9-CA0F6C9CF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18" y="4722078"/>
                <a:ext cx="1830950" cy="430887"/>
              </a:xfrm>
              <a:prstGeom prst="rect">
                <a:avLst/>
              </a:prstGeom>
              <a:blipFill>
                <a:blip r:embed="rId16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4C671D1-2201-419A-8405-784AF19998BD}"/>
                  </a:ext>
                </a:extLst>
              </p:cNvPr>
              <p:cNvSpPr txBox="1"/>
              <p:nvPr/>
            </p:nvSpPr>
            <p:spPr>
              <a:xfrm>
                <a:off x="157156" y="1399777"/>
                <a:ext cx="3028245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s-AR" sz="15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𝟖𝟗</m:t>
                      </m:r>
                    </m:oMath>
                  </m:oMathPara>
                </a14:m>
                <a:endParaRPr lang="es-AR" sz="15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s-AR" sz="15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:    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s-AR" sz="1500" b="1" dirty="0"/>
              </a:p>
              <a:p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4C671D1-2201-419A-8405-784AF1999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6" y="1399777"/>
                <a:ext cx="3028245" cy="1846659"/>
              </a:xfrm>
              <a:prstGeom prst="rect">
                <a:avLst/>
              </a:prstGeom>
              <a:blipFill>
                <a:blip r:embed="rId17"/>
                <a:stretch>
                  <a:fillRect l="-3018"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14A3C28-7585-4539-AE90-6F3AEA848C72}"/>
                  </a:ext>
                </a:extLst>
              </p:cNvPr>
              <p:cNvSpPr/>
              <p:nvPr/>
            </p:nvSpPr>
            <p:spPr>
              <a:xfrm>
                <a:off x="4787854" y="3017621"/>
                <a:ext cx="16968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14A3C28-7585-4539-AE90-6F3AEA848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54" y="3017621"/>
                <a:ext cx="169687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11A1F6E2-286A-4EAD-84ED-A1F02B719771}"/>
                  </a:ext>
                </a:extLst>
              </p:cNvPr>
              <p:cNvSpPr/>
              <p:nvPr/>
            </p:nvSpPr>
            <p:spPr>
              <a:xfrm>
                <a:off x="7362605" y="3017621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11A1F6E2-286A-4EAD-84ED-A1F02B719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605" y="3017621"/>
                <a:ext cx="58003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DA17B806-5F2D-46E8-AE05-9D1CEC0031E7}"/>
                  </a:ext>
                </a:extLst>
              </p:cNvPr>
              <p:cNvSpPr/>
              <p:nvPr/>
            </p:nvSpPr>
            <p:spPr>
              <a:xfrm>
                <a:off x="8382165" y="3037754"/>
                <a:ext cx="7411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DA17B806-5F2D-46E8-AE05-9D1CEC003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165" y="3037754"/>
                <a:ext cx="74110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03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Modelo Matricial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/>
              <p:nvPr/>
            </p:nvSpPr>
            <p:spPr>
              <a:xfrm>
                <a:off x="6196095" y="3433328"/>
                <a:ext cx="759246" cy="150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3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95" y="3433328"/>
                <a:ext cx="759246" cy="1504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/>
              <p:nvPr/>
            </p:nvSpPr>
            <p:spPr>
              <a:xfrm>
                <a:off x="6119404" y="2583106"/>
                <a:ext cx="2919774" cy="741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404" y="2583106"/>
                <a:ext cx="2919774" cy="741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A07A476-9B41-4343-8C2A-1DFA2D16D671}"/>
              </a:ext>
            </a:extLst>
          </p:cNvPr>
          <p:cNvSpPr/>
          <p:nvPr/>
        </p:nvSpPr>
        <p:spPr>
          <a:xfrm>
            <a:off x="4261779" y="1320212"/>
            <a:ext cx="401204" cy="204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2C68BD-E8E6-4A39-94D2-0F6593E5A1D0}"/>
              </a:ext>
            </a:extLst>
          </p:cNvPr>
          <p:cNvSpPr txBox="1"/>
          <p:nvPr/>
        </p:nvSpPr>
        <p:spPr>
          <a:xfrm>
            <a:off x="4743763" y="1208599"/>
            <a:ext cx="15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Modelo</a:t>
            </a:r>
            <a:r>
              <a:rPr lang="en-US" sz="1200" b="1" dirty="0"/>
              <a:t> </a:t>
            </a:r>
            <a:r>
              <a:rPr lang="en-US" sz="1200" b="1" dirty="0" err="1"/>
              <a:t>Extendido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 err="1"/>
              <a:t>Matricial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/>
              <p:nvPr/>
            </p:nvSpPr>
            <p:spPr>
              <a:xfrm>
                <a:off x="5039954" y="3816926"/>
                <a:ext cx="777008" cy="736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89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4" y="3816926"/>
                <a:ext cx="777008" cy="736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/>
              <p:nvPr/>
            </p:nvSpPr>
            <p:spPr>
              <a:xfrm>
                <a:off x="4832637" y="1730053"/>
                <a:ext cx="1427244" cy="403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3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3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37" y="1730053"/>
                <a:ext cx="1427244" cy="403700"/>
              </a:xfrm>
              <a:prstGeom prst="rect">
                <a:avLst/>
              </a:prstGeom>
              <a:blipFill>
                <a:blip r:embed="rId6"/>
                <a:stretch>
                  <a:fillRect l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/>
              <p:nvPr/>
            </p:nvSpPr>
            <p:spPr>
              <a:xfrm>
                <a:off x="5151789" y="2103651"/>
                <a:ext cx="775789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300" b="1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9" y="2103651"/>
                <a:ext cx="775789" cy="292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/>
              <p:nvPr/>
            </p:nvSpPr>
            <p:spPr>
              <a:xfrm>
                <a:off x="7126922" y="3408256"/>
                <a:ext cx="669799" cy="1554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22" y="3408256"/>
                <a:ext cx="669799" cy="1554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94FA7A4A-8250-4DBB-A9F4-AF3E8FA0484B}"/>
              </a:ext>
            </a:extLst>
          </p:cNvPr>
          <p:cNvSpPr txBox="1"/>
          <p:nvPr/>
        </p:nvSpPr>
        <p:spPr>
          <a:xfrm>
            <a:off x="4806312" y="2682764"/>
            <a:ext cx="10294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u="sng" dirty="0" err="1"/>
              <a:t>Valores</a:t>
            </a:r>
            <a:r>
              <a:rPr lang="en-US" sz="1300" u="sng" dirty="0"/>
              <a:t> de </a:t>
            </a:r>
          </a:p>
          <a:p>
            <a:pPr algn="ctr"/>
            <a:r>
              <a:rPr lang="en-US" sz="1300" u="sng" dirty="0"/>
              <a:t>matrices: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D3DDCB2-1478-4865-9C0E-444DCC0DDD20}"/>
                  </a:ext>
                </a:extLst>
              </p:cNvPr>
              <p:cNvSpPr/>
              <p:nvPr/>
            </p:nvSpPr>
            <p:spPr>
              <a:xfrm>
                <a:off x="5263998" y="2346984"/>
                <a:ext cx="663580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D3DDCB2-1478-4865-9C0E-444DCC0DD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98" y="2346984"/>
                <a:ext cx="663580" cy="2923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D935B4-5209-4605-BC70-7371920E052E}"/>
              </a:ext>
            </a:extLst>
          </p:cNvPr>
          <p:cNvCxnSpPr/>
          <p:nvPr/>
        </p:nvCxnSpPr>
        <p:spPr>
          <a:xfrm>
            <a:off x="4435267" y="1670264"/>
            <a:ext cx="0" cy="339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27787755-A470-4BCB-A7F6-F363CBDAEDCF}"/>
                  </a:ext>
                </a:extLst>
              </p:cNvPr>
              <p:cNvSpPr/>
              <p:nvPr/>
            </p:nvSpPr>
            <p:spPr>
              <a:xfrm>
                <a:off x="198597" y="1686682"/>
                <a:ext cx="152080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300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3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1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27787755-A470-4BCB-A7F6-F363CBDAE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7" y="1686682"/>
                <a:ext cx="1520801" cy="2923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AD463CFE-788D-4F8F-AC43-53C9D8E0F2F3}"/>
                  </a:ext>
                </a:extLst>
              </p:cNvPr>
              <p:cNvSpPr/>
              <p:nvPr/>
            </p:nvSpPr>
            <p:spPr>
              <a:xfrm>
                <a:off x="186799" y="2000204"/>
                <a:ext cx="1668277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3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1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3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300" b="1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AD463CFE-788D-4F8F-AC43-53C9D8E0F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9" y="2000204"/>
                <a:ext cx="1668277" cy="292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B60CCC77-26B8-4D00-B2E4-432F56757D87}"/>
                  </a:ext>
                </a:extLst>
              </p:cNvPr>
              <p:cNvSpPr/>
              <p:nvPr/>
            </p:nvSpPr>
            <p:spPr>
              <a:xfrm>
                <a:off x="179897" y="2340101"/>
                <a:ext cx="161698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13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3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300" b="1" dirty="0"/>
              </a:p>
            </p:txBody>
          </p:sp>
        </mc:Choice>
        <mc:Fallback xmlns="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B60CCC77-26B8-4D00-B2E4-432F56757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7" y="2340101"/>
                <a:ext cx="1616981" cy="2923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3BB5717D-E49E-437C-B65C-6A22B363A91F}"/>
                  </a:ext>
                </a:extLst>
              </p:cNvPr>
              <p:cNvSpPr/>
              <p:nvPr/>
            </p:nvSpPr>
            <p:spPr>
              <a:xfrm>
                <a:off x="3263237" y="3115868"/>
                <a:ext cx="998542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3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3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3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3BB5717D-E49E-437C-B65C-6A22B363A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237" y="3115868"/>
                <a:ext cx="998542" cy="2923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00F5087C-6A24-4923-AA7C-D20414E03C7B}"/>
                  </a:ext>
                </a:extLst>
              </p:cNvPr>
              <p:cNvSpPr/>
              <p:nvPr/>
            </p:nvSpPr>
            <p:spPr>
              <a:xfrm>
                <a:off x="1654292" y="1676367"/>
                <a:ext cx="550664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00F5087C-6A24-4923-AA7C-D20414E03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92" y="1676367"/>
                <a:ext cx="550664" cy="2923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AB18E2E2-A6A2-4E36-A8A0-DDAF31A42C86}"/>
                  </a:ext>
                </a:extLst>
              </p:cNvPr>
              <p:cNvSpPr/>
              <p:nvPr/>
            </p:nvSpPr>
            <p:spPr>
              <a:xfrm>
                <a:off x="3719632" y="1707539"/>
                <a:ext cx="70064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AB18E2E2-A6A2-4E36-A8A0-DDAF31A42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632" y="1707539"/>
                <a:ext cx="700641" cy="2923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E03B93C6-33D3-4935-A98A-E3D98D319CE0}"/>
                  </a:ext>
                </a:extLst>
              </p:cNvPr>
              <p:cNvSpPr/>
              <p:nvPr/>
            </p:nvSpPr>
            <p:spPr>
              <a:xfrm>
                <a:off x="2002893" y="1994459"/>
                <a:ext cx="550664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E03B93C6-33D3-4935-A98A-E3D98D319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893" y="1994459"/>
                <a:ext cx="550664" cy="2923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01AC1E3A-A084-4F41-898E-C0045B7CF346}"/>
                  </a:ext>
                </a:extLst>
              </p:cNvPr>
              <p:cNvSpPr/>
              <p:nvPr/>
            </p:nvSpPr>
            <p:spPr>
              <a:xfrm>
                <a:off x="2332939" y="2330528"/>
                <a:ext cx="550664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01AC1E3A-A084-4F41-898E-C0045B7CF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939" y="2330528"/>
                <a:ext cx="550664" cy="2923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7BA7737A-8261-45C4-93F7-B9F32888A6BA}"/>
                  </a:ext>
                </a:extLst>
              </p:cNvPr>
              <p:cNvSpPr/>
              <p:nvPr/>
            </p:nvSpPr>
            <p:spPr>
              <a:xfrm>
                <a:off x="3744960" y="2019431"/>
                <a:ext cx="601254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7BA7737A-8261-45C4-93F7-B9F32888A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60" y="2019431"/>
                <a:ext cx="601254" cy="2923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76812902-000E-4629-8D1B-5BB210A52002}"/>
                  </a:ext>
                </a:extLst>
              </p:cNvPr>
              <p:cNvSpPr/>
              <p:nvPr/>
            </p:nvSpPr>
            <p:spPr>
              <a:xfrm>
                <a:off x="3744959" y="2350660"/>
                <a:ext cx="70064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76812902-000E-4629-8D1B-5BB210A52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59" y="2350660"/>
                <a:ext cx="700641" cy="2923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BBD2DBEE-6139-4763-BD9F-69D4968B57E5}"/>
                  </a:ext>
                </a:extLst>
              </p:cNvPr>
              <p:cNvSpPr/>
              <p:nvPr/>
            </p:nvSpPr>
            <p:spPr>
              <a:xfrm>
                <a:off x="2953968" y="1676366"/>
                <a:ext cx="542648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BBD2DBEE-6139-4763-BD9F-69D4968B5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68" y="1676366"/>
                <a:ext cx="542648" cy="2923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A00B9E5A-04A6-4A65-8C92-8F7D02A61EF7}"/>
                  </a:ext>
                </a:extLst>
              </p:cNvPr>
              <p:cNvSpPr/>
              <p:nvPr/>
            </p:nvSpPr>
            <p:spPr>
              <a:xfrm>
                <a:off x="3341951" y="2001787"/>
                <a:ext cx="542648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A00B9E5A-04A6-4A65-8C92-8F7D02A61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51" y="2001787"/>
                <a:ext cx="542648" cy="2923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4602C75F-D81F-4FC7-8952-040A8A499D47}"/>
                  </a:ext>
                </a:extLst>
              </p:cNvPr>
              <p:cNvSpPr/>
              <p:nvPr/>
            </p:nvSpPr>
            <p:spPr>
              <a:xfrm>
                <a:off x="151434" y="2663339"/>
                <a:ext cx="1764457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sz="13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s-AR" sz="1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300" b="1" dirty="0"/>
              </a:p>
            </p:txBody>
          </p:sp>
        </mc:Choice>
        <mc:Fallback xmlns="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4602C75F-D81F-4FC7-8952-040A8A499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34" y="2663339"/>
                <a:ext cx="1764457" cy="2923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86A8C73C-0823-4761-9695-AE7539BFD279}"/>
                  </a:ext>
                </a:extLst>
              </p:cNvPr>
              <p:cNvSpPr/>
              <p:nvPr/>
            </p:nvSpPr>
            <p:spPr>
              <a:xfrm>
                <a:off x="2648485" y="2663339"/>
                <a:ext cx="550664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86A8C73C-0823-4761-9695-AE7539BFD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85" y="2663339"/>
                <a:ext cx="550664" cy="29238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FB527663-4FFF-4393-91D8-F5D1E7BA3B11}"/>
                  </a:ext>
                </a:extLst>
              </p:cNvPr>
              <p:cNvSpPr/>
              <p:nvPr/>
            </p:nvSpPr>
            <p:spPr>
              <a:xfrm>
                <a:off x="3744959" y="2683472"/>
                <a:ext cx="70064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FB527663-4FFF-4393-91D8-F5D1E7BA3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59" y="2683472"/>
                <a:ext cx="700641" cy="2923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314AF38F-1CA5-45F8-87B6-220D24F4044A}"/>
                  </a:ext>
                </a:extLst>
              </p:cNvPr>
              <p:cNvSpPr txBox="1"/>
              <p:nvPr/>
            </p:nvSpPr>
            <p:spPr>
              <a:xfrm>
                <a:off x="76886" y="1208921"/>
                <a:ext cx="268709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3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3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3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314AF38F-1CA5-45F8-87B6-220D24F4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" y="1208921"/>
                <a:ext cx="2687097" cy="400110"/>
              </a:xfrm>
              <a:prstGeom prst="rect">
                <a:avLst/>
              </a:prstGeom>
              <a:blipFill>
                <a:blip r:embed="rId26"/>
                <a:stretch>
                  <a:fillRect l="-295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45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679824"/>
                  </p:ext>
                </p:extLst>
              </p:nvPr>
            </p:nvGraphicFramePr>
            <p:xfrm>
              <a:off x="150069" y="2793460"/>
              <a:ext cx="5770668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48088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4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98976" marR="98976" marT="49488" marB="4948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8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8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1368" marR="71368" marT="35685" marB="35685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108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89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160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180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368" marR="71368" marT="35685" marB="3568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679824"/>
                  </p:ext>
                </p:extLst>
              </p:nvPr>
            </p:nvGraphicFramePr>
            <p:xfrm>
              <a:off x="150069" y="2793460"/>
              <a:ext cx="5770668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48088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48088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2" t="-4082" r="-301688" b="-6244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4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98976" marR="98976" marT="49488" marB="49488" anchor="ctr">
                        <a:blipFill>
                          <a:blip r:embed="rId3"/>
                          <a:stretch>
                            <a:fillRect l="-1101266" t="-1905" r="-5063" b="-2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1266" t="-91071" r="-110506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101266" t="-91071" r="-100506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266" t="-91071" r="-90506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1266" t="-91071" r="-80506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401266" t="-91071" r="-70506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501266" t="-91071" r="-60506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601266" t="-91071" r="-50506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701266" t="-91071" r="-40506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801266" t="-91071" r="-30506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901266" t="-91071" r="-205063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1001266" t="-91071" r="-105063" b="-44642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3"/>
                          <a:stretch>
                            <a:fillRect l="-101266" t="-218367" r="-1005063" b="-4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108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3"/>
                          <a:stretch>
                            <a:fillRect l="-101266" t="-312000" r="-1005063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89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3"/>
                          <a:stretch>
                            <a:fillRect l="-101266" t="-420408" r="-1005063" b="-2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160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3"/>
                          <a:stretch>
                            <a:fillRect l="-101266" t="-510000" r="-1005063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180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3"/>
                          <a:stretch>
                            <a:fillRect l="-1266" t="-622449" r="-1105063" b="-61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633" t="-622449" r="-452532" b="-61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D67F243-5A9E-4AA2-B94D-B0B2256F5880}"/>
              </a:ext>
            </a:extLst>
          </p:cNvPr>
          <p:cNvCxnSpPr>
            <a:cxnSpLocks/>
          </p:cNvCxnSpPr>
          <p:nvPr/>
        </p:nvCxnSpPr>
        <p:spPr>
          <a:xfrm>
            <a:off x="4409630" y="1253664"/>
            <a:ext cx="0" cy="13459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6B67098-037A-44B7-B5F7-988A2661EC8B}"/>
                  </a:ext>
                </a:extLst>
              </p:cNvPr>
              <p:cNvSpPr txBox="1"/>
              <p:nvPr/>
            </p:nvSpPr>
            <p:spPr>
              <a:xfrm>
                <a:off x="35611" y="1142767"/>
                <a:ext cx="268709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1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1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26B67098-037A-44B7-B5F7-988A2661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" y="1142767"/>
                <a:ext cx="2687097" cy="338554"/>
              </a:xfrm>
              <a:prstGeom prst="rect">
                <a:avLst/>
              </a:prstGeom>
              <a:blipFill>
                <a:blip r:embed="rId4"/>
                <a:stretch>
                  <a:fillRect l="-249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15D99DDF-E0E3-4F57-96AB-BD5E67C546FE}"/>
                  </a:ext>
                </a:extLst>
              </p:cNvPr>
              <p:cNvSpPr/>
              <p:nvPr/>
            </p:nvSpPr>
            <p:spPr>
              <a:xfrm>
                <a:off x="190353" y="1473668"/>
                <a:ext cx="13143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100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sz="11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sz="11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1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100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15D99DDF-E0E3-4F57-96AB-BD5E67C54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3" y="1473668"/>
                <a:ext cx="131433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B2B650D1-8262-4B22-8484-1C1F8EC6474D}"/>
                  </a:ext>
                </a:extLst>
              </p:cNvPr>
              <p:cNvSpPr/>
              <p:nvPr/>
            </p:nvSpPr>
            <p:spPr>
              <a:xfrm>
                <a:off x="188662" y="1700319"/>
                <a:ext cx="134479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1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1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1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100" b="1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B2B650D1-8262-4B22-8484-1C1F8EC64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2" y="1700319"/>
                <a:ext cx="134479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DEB5E074-09AB-43FA-BCB7-4B5AC6D35D36}"/>
                  </a:ext>
                </a:extLst>
              </p:cNvPr>
              <p:cNvSpPr/>
              <p:nvPr/>
            </p:nvSpPr>
            <p:spPr>
              <a:xfrm>
                <a:off x="195562" y="1935374"/>
                <a:ext cx="126624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11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1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100" b="1" dirty="0"/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DEB5E074-09AB-43FA-BCB7-4B5AC6D35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2" y="1935374"/>
                <a:ext cx="1266244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3FB9DE72-C010-4F91-9157-1FD2A33C57D6}"/>
                  </a:ext>
                </a:extLst>
              </p:cNvPr>
              <p:cNvSpPr/>
              <p:nvPr/>
            </p:nvSpPr>
            <p:spPr>
              <a:xfrm>
                <a:off x="3136096" y="2468836"/>
                <a:ext cx="8737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3FB9DE72-C010-4F91-9157-1FD2A33C5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096" y="2468836"/>
                <a:ext cx="873701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D655E525-9C7E-408F-8422-1EDBA472EDD8}"/>
                  </a:ext>
                </a:extLst>
              </p:cNvPr>
              <p:cNvSpPr/>
              <p:nvPr/>
            </p:nvSpPr>
            <p:spPr>
              <a:xfrm>
                <a:off x="1416541" y="1488636"/>
                <a:ext cx="49346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D655E525-9C7E-408F-8422-1EDBA472E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41" y="1488636"/>
                <a:ext cx="49346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995E340-63DB-43D1-ABBA-A06BD614E149}"/>
                  </a:ext>
                </a:extLst>
              </p:cNvPr>
              <p:cNvSpPr/>
              <p:nvPr/>
            </p:nvSpPr>
            <p:spPr>
              <a:xfrm>
                <a:off x="3498390" y="1476050"/>
                <a:ext cx="62299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1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AR" sz="1100" b="1" i="1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995E340-63DB-43D1-ABBA-A06BD614E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390" y="1476050"/>
                <a:ext cx="622991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D0A1C8E-0CD8-40C0-991D-B9B0B857DFFB}"/>
                  </a:ext>
                </a:extLst>
              </p:cNvPr>
              <p:cNvSpPr/>
              <p:nvPr/>
            </p:nvSpPr>
            <p:spPr>
              <a:xfrm>
                <a:off x="1744203" y="1687200"/>
                <a:ext cx="49346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D0A1C8E-0CD8-40C0-991D-B9B0B857D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203" y="1687200"/>
                <a:ext cx="493468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A639D561-9CAC-4249-9DA9-263DE50A57D1}"/>
                  </a:ext>
                </a:extLst>
              </p:cNvPr>
              <p:cNvSpPr/>
              <p:nvPr/>
            </p:nvSpPr>
            <p:spPr>
              <a:xfrm>
                <a:off x="2058378" y="1921645"/>
                <a:ext cx="49346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A639D561-9CAC-4249-9DA9-263DE50A5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78" y="1921645"/>
                <a:ext cx="49346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426A4B84-9EA1-4646-9122-255DD0B3151D}"/>
                  </a:ext>
                </a:extLst>
              </p:cNvPr>
              <p:cNvSpPr/>
              <p:nvPr/>
            </p:nvSpPr>
            <p:spPr>
              <a:xfrm>
                <a:off x="3523050" y="1702643"/>
                <a:ext cx="53803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426A4B84-9EA1-4646-9122-255DD0B31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050" y="1702643"/>
                <a:ext cx="538032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441018B9-6201-4EBA-AD3B-5B5B853923E6}"/>
                  </a:ext>
                </a:extLst>
              </p:cNvPr>
              <p:cNvSpPr/>
              <p:nvPr/>
            </p:nvSpPr>
            <p:spPr>
              <a:xfrm>
                <a:off x="3552306" y="1943318"/>
                <a:ext cx="62299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11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s-AR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441018B9-6201-4EBA-AD3B-5B5B85392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306" y="1943318"/>
                <a:ext cx="622991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89BE2107-1AAC-490D-881B-5BEB6BE52E04}"/>
                  </a:ext>
                </a:extLst>
              </p:cNvPr>
              <p:cNvSpPr/>
              <p:nvPr/>
            </p:nvSpPr>
            <p:spPr>
              <a:xfrm>
                <a:off x="2815708" y="1462647"/>
                <a:ext cx="4870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89BE2107-1AAC-490D-881B-5BEB6BE52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08" y="1462647"/>
                <a:ext cx="487056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1307B8E4-03FE-465D-B644-F30E9085E5CB}"/>
                  </a:ext>
                </a:extLst>
              </p:cNvPr>
              <p:cNvSpPr/>
              <p:nvPr/>
            </p:nvSpPr>
            <p:spPr>
              <a:xfrm>
                <a:off x="3145001" y="1693422"/>
                <a:ext cx="4870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1307B8E4-03FE-465D-B644-F30E9085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01" y="1693422"/>
                <a:ext cx="487056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4B2784F8-53A1-4A49-98BB-C01E3D2D83EE}"/>
                  </a:ext>
                </a:extLst>
              </p:cNvPr>
              <p:cNvSpPr/>
              <p:nvPr/>
            </p:nvSpPr>
            <p:spPr>
              <a:xfrm>
                <a:off x="208739" y="2186115"/>
                <a:ext cx="13576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sz="11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1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100" b="1" dirty="0"/>
              </a:p>
            </p:txBody>
          </p:sp>
        </mc:Choice>
        <mc:Fallback xmlns="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4B2784F8-53A1-4A49-98BB-C01E3D2D8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9" y="2186115"/>
                <a:ext cx="1357616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C6FA2178-A606-4E44-AD66-21EE2B5D8751}"/>
                  </a:ext>
                </a:extLst>
              </p:cNvPr>
              <p:cNvSpPr/>
              <p:nvPr/>
            </p:nvSpPr>
            <p:spPr>
              <a:xfrm>
                <a:off x="2423152" y="2191618"/>
                <a:ext cx="49346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C6FA2178-A606-4E44-AD66-21EE2B5D8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52" y="2191618"/>
                <a:ext cx="493468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436CDBCC-AE22-40D1-9283-E5929647D93D}"/>
                  </a:ext>
                </a:extLst>
              </p:cNvPr>
              <p:cNvSpPr/>
              <p:nvPr/>
            </p:nvSpPr>
            <p:spPr>
              <a:xfrm>
                <a:off x="3560874" y="2191904"/>
                <a:ext cx="62299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100" b="1" i="1" smtClean="0"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436CDBCC-AE22-40D1-9283-E5929647D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874" y="2191904"/>
                <a:ext cx="622991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BFCF2560-5B6D-4770-9A4E-132E310BBC44}"/>
                  </a:ext>
                </a:extLst>
              </p:cNvPr>
              <p:cNvSpPr txBox="1"/>
              <p:nvPr/>
            </p:nvSpPr>
            <p:spPr>
              <a:xfrm>
                <a:off x="6259600" y="1975751"/>
                <a:ext cx="642035" cy="1272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BFCF2560-5B6D-4770-9A4E-132E310BB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600" y="1975751"/>
                <a:ext cx="642035" cy="12727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3834A81C-D6BA-4430-86D2-8DD71E3E8A23}"/>
                  </a:ext>
                </a:extLst>
              </p:cNvPr>
              <p:cNvSpPr txBox="1"/>
              <p:nvPr/>
            </p:nvSpPr>
            <p:spPr>
              <a:xfrm>
                <a:off x="6217410" y="1214193"/>
                <a:ext cx="2417136" cy="623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3834A81C-D6BA-4430-86D2-8DD71E3E8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410" y="1214193"/>
                <a:ext cx="2417136" cy="6236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F0B4DD4-03AD-403D-9B29-E5653911275A}"/>
                  </a:ext>
                </a:extLst>
              </p:cNvPr>
              <p:cNvSpPr txBox="1"/>
              <p:nvPr/>
            </p:nvSpPr>
            <p:spPr>
              <a:xfrm>
                <a:off x="7847169" y="2259934"/>
                <a:ext cx="655564" cy="623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89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F0B4DD4-03AD-403D-9B29-E5653911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69" y="2259934"/>
                <a:ext cx="655564" cy="6236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4433087C-97EF-4B51-BC9D-C8091902AAD8}"/>
                  </a:ext>
                </a:extLst>
              </p:cNvPr>
              <p:cNvSpPr txBox="1"/>
              <p:nvPr/>
            </p:nvSpPr>
            <p:spPr>
              <a:xfrm>
                <a:off x="4814953" y="1214193"/>
                <a:ext cx="1427244" cy="403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3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3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4433087C-97EF-4B51-BC9D-C8091902A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953" y="1214193"/>
                <a:ext cx="1427244" cy="403700"/>
              </a:xfrm>
              <a:prstGeom prst="rect">
                <a:avLst/>
              </a:prstGeom>
              <a:blipFill>
                <a:blip r:embed="rId23"/>
                <a:stretch>
                  <a:fillRect l="-555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7D79796E-4086-42D8-93DC-9FA5A75F9A3B}"/>
                  </a:ext>
                </a:extLst>
              </p:cNvPr>
              <p:cNvSpPr/>
              <p:nvPr/>
            </p:nvSpPr>
            <p:spPr>
              <a:xfrm>
                <a:off x="5134105" y="1587791"/>
                <a:ext cx="775789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300" b="1" dirty="0"/>
              </a:p>
            </p:txBody>
          </p:sp>
        </mc:Choice>
        <mc:Fallback xmlns="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7D79796E-4086-42D8-93DC-9FA5A75F9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105" y="1587791"/>
                <a:ext cx="775789" cy="29238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1E1C400B-BFF5-44EE-9C8F-77BA7D67B1A5}"/>
                  </a:ext>
                </a:extLst>
              </p:cNvPr>
              <p:cNvSpPr txBox="1"/>
              <p:nvPr/>
            </p:nvSpPr>
            <p:spPr>
              <a:xfrm>
                <a:off x="7041158" y="1980030"/>
                <a:ext cx="566501" cy="1314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1E1C400B-BFF5-44EE-9C8F-77BA7D67B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158" y="1980030"/>
                <a:ext cx="566501" cy="131478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2301BB78-033A-470A-9123-7E0F3B5CFDA6}"/>
                  </a:ext>
                </a:extLst>
              </p:cNvPr>
              <p:cNvSpPr/>
              <p:nvPr/>
            </p:nvSpPr>
            <p:spPr>
              <a:xfrm>
                <a:off x="5246314" y="1831124"/>
                <a:ext cx="663580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2301BB78-033A-470A-9123-7E0F3B5CF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314" y="1831124"/>
                <a:ext cx="663580" cy="2923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6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4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5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/>
              <p:nvPr/>
            </p:nvSpPr>
            <p:spPr>
              <a:xfrm>
                <a:off x="1563790" y="4608757"/>
                <a:ext cx="3459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Seleccionamos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para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entrar</a:t>
                </a:r>
                <a:r>
                  <a:rPr lang="en-US" dirty="0">
                    <a:solidFill>
                      <a:srgbClr val="FF0000"/>
                    </a:solidFill>
                  </a:rPr>
                  <a:t> a la base</a:t>
                </a:r>
                <a:endParaRPr lang="es-AR" sz="12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08757"/>
                <a:ext cx="3459024" cy="307777"/>
              </a:xfrm>
              <a:prstGeom prst="rect">
                <a:avLst/>
              </a:prstGeom>
              <a:blipFill>
                <a:blip r:embed="rId6"/>
                <a:stretch>
                  <a:fillRect l="-52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646492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4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98976" marR="98976" marT="49488" marB="4948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8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8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1368" marR="71368" marT="35685" marB="35685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108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89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160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180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𝟏𝟗𝟕</m:t>
                                </m:r>
                                <m:r>
                                  <a:rPr lang="es-A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368" marR="71368" marT="35685" marB="3568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-18M-4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-22M-3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646492"/>
                  </p:ext>
                </p:extLst>
              </p:nvPr>
            </p:nvGraphicFramePr>
            <p:xfrm>
              <a:off x="632389" y="1333414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328" t="-2000" r="-300984" b="-6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4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98976" marR="98976" marT="49488" marB="49488" anchor="ctr">
                        <a:blipFill>
                          <a:blip r:embed="rId7"/>
                          <a:stretch>
                            <a:fillRect l="-1096078" t="-952" r="-3922" b="-2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7"/>
                          <a:stretch>
                            <a:fillRect l="-980" t="-92727" r="-109902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7"/>
                          <a:stretch>
                            <a:fillRect l="-101980" t="-92727" r="-100990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0000" t="-92727" r="-90000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302970" t="-92727" r="-80891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7"/>
                          <a:stretch>
                            <a:fillRect l="-399020" t="-92727" r="-7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7"/>
                          <a:stretch>
                            <a:fillRect l="-499020" t="-92727" r="-60098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7"/>
                          <a:stretch>
                            <a:fillRect l="-604950" t="-92727" r="-50693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7"/>
                          <a:stretch>
                            <a:fillRect l="-698039" t="-92727" r="-40196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7"/>
                          <a:stretch>
                            <a:fillRect l="-805941" t="-92727" r="-305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7"/>
                          <a:stretch>
                            <a:fillRect l="-897059" t="-92727" r="-20294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7"/>
                          <a:stretch>
                            <a:fillRect l="-1006931" t="-92727" r="-104950" b="-45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7"/>
                          <a:stretch>
                            <a:fillRect l="-101980" t="-212000" r="-10099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108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7"/>
                          <a:stretch>
                            <a:fillRect l="-101980" t="-318367" r="-1009901" b="-3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89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7"/>
                          <a:stretch>
                            <a:fillRect l="-101980" t="-410000" r="-1009901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160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7"/>
                          <a:stretch>
                            <a:fillRect l="-101980" t="-520408" r="-1009901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180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7"/>
                          <a:stretch>
                            <a:fillRect l="-980" t="-608000" r="-1099020" b="-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50739" t="-608000" r="-452217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-18M-4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-22M-3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498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4B786633-42C2-4E8A-9C35-CF2AD95FD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1063298"/>
                  </p:ext>
                </p:extLst>
              </p:nvPr>
            </p:nvGraphicFramePr>
            <p:xfrm>
              <a:off x="1016950" y="1499719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4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98976" marR="98976" marT="49488" marB="4948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8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8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8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1368" marR="71368" marT="35685" marB="35685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1368" marR="71368" marT="35685" marB="35685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108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6.75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89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14.83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160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160.00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180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90.00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368" marR="71368" marT="35685" marB="3568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-18M-4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-22M-3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4B786633-42C2-4E8A-9C35-CF2AD95FD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1063298"/>
                  </p:ext>
                </p:extLst>
              </p:nvPr>
            </p:nvGraphicFramePr>
            <p:xfrm>
              <a:off x="1016950" y="1499719"/>
              <a:ext cx="7422024" cy="214406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8" t="-4082" r="-300984" b="-6224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4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-M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98976" marR="98976" marT="49488" marB="49488" anchor="ctr">
                        <a:blipFill>
                          <a:blip r:embed="rId3"/>
                          <a:stretch>
                            <a:fillRect l="-1096078" t="-1905" r="-3922" b="-2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980" t="-91071" r="-1099020" b="-4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101980" t="-91071" r="-1009901" b="-4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1071" r="-900000" b="-4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2970" t="-91071" r="-808911" b="-4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399020" t="-91071" r="-700980" b="-4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499020" t="-91071" r="-600980" b="-4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604950" t="-91071" r="-506931" b="-4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698039" t="-91071" r="-401961" b="-4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805941" t="-91071" r="-305941" b="-4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897059" t="-91071" r="-202941" b="-4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 anchor="ctr">
                        <a:blipFill>
                          <a:blip r:embed="rId3"/>
                          <a:stretch>
                            <a:fillRect l="-1006931" t="-91071" r="-104950" b="-44464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3"/>
                          <a:stretch>
                            <a:fillRect l="-101980" t="-218367" r="-1009901" b="-4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108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6.75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-</a:t>
                          </a:r>
                          <a:r>
                            <a:rPr lang="en-US" sz="1000" dirty="0"/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3"/>
                          <a:stretch>
                            <a:fillRect l="-101980" t="-312000" r="-100990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89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14.83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3"/>
                          <a:stretch>
                            <a:fillRect l="-101980" t="-420408" r="-1009901" b="-2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160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160.00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3"/>
                          <a:stretch>
                            <a:fillRect l="-101980" t="-510000" r="-1009901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180</a:t>
                          </a:r>
                        </a:p>
                      </a:txBody>
                      <a:tcPr marL="71368" marR="71368" marT="35685" marB="35685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90.00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1368" marR="71368" marT="35685" marB="35685">
                        <a:blipFill>
                          <a:blip r:embed="rId3"/>
                          <a:stretch>
                            <a:fillRect l="-980" t="-622449" r="-1099020" b="-408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98976" marR="98976" marT="49488" marB="4948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739" t="-622449" r="-452217" b="-4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-18M-4</a:t>
                          </a:r>
                        </a:p>
                      </a:txBody>
                      <a:tcPr marL="71368" marR="71368" marT="35685" marB="3568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-22M-3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dirty="0"/>
                        </a:p>
                      </a:txBody>
                      <a:tcPr marL="71368" marR="71368" marT="35685" marB="3568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blipFill>
                <a:blip r:embed="rId5"/>
                <a:stretch>
                  <a:fillRect l="-691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F524C5ED-DE56-4B64-B632-C7CBCD67FBE5}"/>
              </a:ext>
            </a:extLst>
          </p:cNvPr>
          <p:cNvSpPr/>
          <p:nvPr/>
        </p:nvSpPr>
        <p:spPr>
          <a:xfrm>
            <a:off x="1632247" y="2131762"/>
            <a:ext cx="6806727" cy="30931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76AEEA-6B3C-4D8E-BE5C-F0977DA56846}"/>
              </a:ext>
            </a:extLst>
          </p:cNvPr>
          <p:cNvSpPr/>
          <p:nvPr/>
        </p:nvSpPr>
        <p:spPr>
          <a:xfrm>
            <a:off x="3509138" y="1785125"/>
            <a:ext cx="592357" cy="183459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1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3DE87A6-31E5-41EE-8D37-F2BEEF25B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5103927"/>
                  </p:ext>
                </p:extLst>
              </p:nvPr>
            </p:nvGraphicFramePr>
            <p:xfrm>
              <a:off x="1999717" y="1196825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108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6.75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89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12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14.83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160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160.00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180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90.00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-18M-4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-22M-3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3DE87A6-31E5-41EE-8D37-F2BEEF25B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5103927"/>
                  </p:ext>
                </p:extLst>
              </p:nvPr>
            </p:nvGraphicFramePr>
            <p:xfrm>
              <a:off x="1999717" y="1196825"/>
              <a:ext cx="6460620" cy="186633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55" t="-4651" r="-301887" b="-6186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3"/>
                          <a:stretch>
                            <a:fillRect l="-1106818" t="-2198" r="-5682" b="-2395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2273" t="-93750" r="-111022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101124" t="-93750" r="-997753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3409" t="-93750" r="-9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3409" t="-93750" r="-809091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398876" t="-93750" r="-700000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504545" t="-93750" r="-6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04545" t="-93750" r="-507955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696629" t="-93750" r="-402247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805682" t="-93750" r="-3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05682" t="-93750" r="-206818" b="-4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3"/>
                          <a:stretch>
                            <a:fillRect l="-994382" t="-93750" r="-104494" b="-4541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211364" r="-997753" b="-3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108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6.75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318605" r="-997753" b="-3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89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12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14.83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418605" r="-997753" b="-2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160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160.00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101124" t="-518605" r="-9977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180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dirty="0"/>
                            <a:t>90.00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3"/>
                          <a:stretch>
                            <a:fillRect l="-2273" t="-618605" r="-1110227" b="-46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47" t="-618605" r="-451977" b="-46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-18M-4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-22M-3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BCBB1006-3FCF-4DA3-BF76-CD4ADC1F30FA}"/>
              </a:ext>
            </a:extLst>
          </p:cNvPr>
          <p:cNvSpPr/>
          <p:nvPr/>
        </p:nvSpPr>
        <p:spPr>
          <a:xfrm>
            <a:off x="2535312" y="1731169"/>
            <a:ext cx="5925025" cy="269250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01340E-F9AC-449C-BDE4-E5F275AD90A2}"/>
              </a:ext>
            </a:extLst>
          </p:cNvPr>
          <p:cNvSpPr/>
          <p:nvPr/>
        </p:nvSpPr>
        <p:spPr>
          <a:xfrm>
            <a:off x="4167651" y="1466205"/>
            <a:ext cx="515627" cy="159695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BA1E8F70-57FA-46B0-9245-3311B1D16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30259"/>
                  </p:ext>
                </p:extLst>
              </p:nvPr>
            </p:nvGraphicFramePr>
            <p:xfrm>
              <a:off x="1999717" y="3167201"/>
              <a:ext cx="6460620" cy="194069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6.75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48.50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9.750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153.25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1.625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166.5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0.250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-9.75M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-2.875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+0.187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BA1E8F70-57FA-46B0-9245-3311B1D16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30259"/>
                  </p:ext>
                </p:extLst>
              </p:nvPr>
            </p:nvGraphicFramePr>
            <p:xfrm>
              <a:off x="1999717" y="3167201"/>
              <a:ext cx="6460620" cy="194069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3838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3838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62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55" t="-4651" r="-301887" b="-65814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4"/>
                          <a:stretch>
                            <a:fillRect l="-1106818" t="-2198" r="-5682" b="-258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2938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2273" t="-93750" r="-1110227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101124" t="-93750" r="-997753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3409" t="-93750" r="-909091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3409" t="-93750" r="-809091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398876" t="-93750" r="-700000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504545" t="-93750" r="-607955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604545" t="-93750" r="-507955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696629" t="-93750" r="-402247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805682" t="-93750" r="-306818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905682" t="-93750" r="-206818" b="-4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4"/>
                          <a:stretch>
                            <a:fillRect l="-994382" t="-93750" r="-104494" b="-48958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216279" r="-997753" b="-4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6.75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309091" r="-997753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48.50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9.750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418605" r="-997753" b="-2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153.25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1.625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6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101124" t="-518605" r="-997753" b="-1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166.5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0.250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36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4"/>
                          <a:stretch>
                            <a:fillRect l="-2273" t="-483636" r="-1110227" b="-1272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847" t="-483636" r="-451977" b="-1272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-9.75M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-2.875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1.37M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+0.187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731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Resolución con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4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5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/>
              <p:nvPr/>
            </p:nvSpPr>
            <p:spPr>
              <a:xfrm>
                <a:off x="1563790" y="4608757"/>
                <a:ext cx="3459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Seleccionamos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para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entrar</a:t>
                </a:r>
                <a:r>
                  <a:rPr lang="en-US" dirty="0">
                    <a:solidFill>
                      <a:srgbClr val="FF0000"/>
                    </a:solidFill>
                  </a:rPr>
                  <a:t> a la base</a:t>
                </a:r>
                <a:endParaRPr lang="es-AR" sz="12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08757"/>
                <a:ext cx="3459024" cy="307777"/>
              </a:xfrm>
              <a:prstGeom prst="rect">
                <a:avLst/>
              </a:prstGeom>
              <a:blipFill>
                <a:blip r:embed="rId6"/>
                <a:stretch>
                  <a:fillRect l="-52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474766"/>
                  </p:ext>
                </p:extLst>
              </p:nvPr>
            </p:nvGraphicFramePr>
            <p:xfrm>
              <a:off x="632389" y="1333414"/>
              <a:ext cx="7422024" cy="231340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7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2123" marR="62123" marT="31063" marB="31063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6.75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48.50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9.750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153.25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1.625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166.5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0.250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s-AR" sz="9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-9.75M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-2.875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+0.187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E3B26D4-DA2A-4554-B62B-ED7AD6CA7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474766"/>
                  </p:ext>
                </p:extLst>
              </p:nvPr>
            </p:nvGraphicFramePr>
            <p:xfrm>
              <a:off x="632389" y="1333414"/>
              <a:ext cx="7422024" cy="231340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18502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63555808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18502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108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328" t="-2000" r="-300984" b="-66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4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-M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 anchor="ctr">
                        <a:blipFill>
                          <a:blip r:embed="rId7"/>
                          <a:stretch>
                            <a:fillRect l="-1096078" t="-952" r="-3922" b="-26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756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7"/>
                          <a:stretch>
                            <a:fillRect l="-980" t="-92727" r="-109902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7"/>
                          <a:stretch>
                            <a:fillRect l="-101980" t="-92727" r="-100990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0000" t="-92727" r="-90000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302970" t="-92727" r="-80891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7"/>
                          <a:stretch>
                            <a:fillRect l="-399020" t="-92727" r="-70098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7"/>
                          <a:stretch>
                            <a:fillRect l="-499020" t="-92727" r="-60098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7"/>
                          <a:stretch>
                            <a:fillRect l="-604950" t="-92727" r="-50693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7"/>
                          <a:stretch>
                            <a:fillRect l="-698039" t="-92727" r="-40196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7"/>
                          <a:stretch>
                            <a:fillRect l="-805941" t="-92727" r="-30594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7"/>
                          <a:stretch>
                            <a:fillRect l="-897059" t="-92727" r="-202941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 anchor="ctr">
                        <a:blipFill>
                          <a:blip r:embed="rId7"/>
                          <a:stretch>
                            <a:fillRect l="-1006931" t="-92727" r="-104950" b="-50545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3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7"/>
                          <a:stretch>
                            <a:fillRect l="-101980" t="-212000" r="-1009901" b="-4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6.75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-</a:t>
                          </a:r>
                          <a:r>
                            <a:rPr lang="en-US" sz="900" dirty="0"/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7"/>
                          <a:stretch>
                            <a:fillRect l="-101980" t="-318367" r="-1009901" b="-365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48.50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9.750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-0.375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7"/>
                          <a:stretch>
                            <a:fillRect l="-101980" t="-410000" r="-1009901" b="-2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153.25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1.625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-0.062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1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7"/>
                          <a:stretch>
                            <a:fillRect l="-101980" t="-510000" r="-1009901" b="-1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166.5</a:t>
                          </a:r>
                        </a:p>
                      </a:txBody>
                      <a:tcPr marL="62123" marR="62123" marT="31063" marB="310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0.250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-0.125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69317"/>
                      </a:ext>
                    </a:extLst>
                  </a:tr>
                  <a:tr h="47043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2123" marR="62123" marT="31063" marB="31063">
                        <a:blipFill>
                          <a:blip r:embed="rId7"/>
                          <a:stretch>
                            <a:fillRect l="-980" t="-396104" r="-1099020" b="-259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595" marR="79595" marT="39798" marB="397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50739" t="-396104" r="-452217" b="-25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-9.75M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-2.875</a:t>
                          </a:r>
                        </a:p>
                      </a:txBody>
                      <a:tcPr marL="62123" marR="62123" marT="31063" marB="310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rgbClr val="FF0000"/>
                              </a:solidFill>
                            </a:rPr>
                            <a:t>-0.187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1.37M</a:t>
                          </a:r>
                        </a:p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+0.187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2123" marR="62123" marT="31063" marB="31063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2121741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2774</Words>
  <Application>Microsoft Office PowerPoint</Application>
  <PresentationFormat>Presentación en pantalla (16:9)</PresentationFormat>
  <Paragraphs>1794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Cambria Math</vt:lpstr>
      <vt:lpstr>Helvetica Neue</vt:lpstr>
      <vt:lpstr>Arial</vt:lpstr>
      <vt:lpstr>biz</vt:lpstr>
      <vt:lpstr>SIMPLEX con método de la M Clase 20</vt:lpstr>
      <vt:lpstr>Región del poliedro factible</vt:lpstr>
      <vt:lpstr>Modelo extendido</vt:lpstr>
      <vt:lpstr>Modelo Matricial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  <vt:lpstr>Resolución con SIMPLEX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SIMPLEX Clase 16</dc:title>
  <cp:lastModifiedBy>Rodrigo Maranzana</cp:lastModifiedBy>
  <cp:revision>134</cp:revision>
  <dcterms:modified xsi:type="dcterms:W3CDTF">2021-09-22T21:29:43Z</dcterms:modified>
</cp:coreProperties>
</file>