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55"/>
  </p:notesMasterIdLst>
  <p:sldIdLst>
    <p:sldId id="256" r:id="rId2"/>
    <p:sldId id="257" r:id="rId3"/>
    <p:sldId id="313" r:id="rId4"/>
    <p:sldId id="258" r:id="rId5"/>
    <p:sldId id="314" r:id="rId6"/>
    <p:sldId id="260" r:id="rId7"/>
    <p:sldId id="309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4" r:id="rId18"/>
    <p:sldId id="304" r:id="rId19"/>
    <p:sldId id="271" r:id="rId20"/>
    <p:sldId id="272" r:id="rId21"/>
    <p:sldId id="273" r:id="rId22"/>
    <p:sldId id="310" r:id="rId23"/>
    <p:sldId id="291" r:id="rId24"/>
    <p:sldId id="275" r:id="rId25"/>
    <p:sldId id="276" r:id="rId26"/>
    <p:sldId id="277" r:id="rId27"/>
    <p:sldId id="279" r:id="rId28"/>
    <p:sldId id="278" r:id="rId29"/>
    <p:sldId id="284" r:id="rId30"/>
    <p:sldId id="281" r:id="rId31"/>
    <p:sldId id="282" r:id="rId32"/>
    <p:sldId id="283" r:id="rId33"/>
    <p:sldId id="285" r:id="rId34"/>
    <p:sldId id="286" r:id="rId35"/>
    <p:sldId id="287" r:id="rId36"/>
    <p:sldId id="288" r:id="rId37"/>
    <p:sldId id="289" r:id="rId38"/>
    <p:sldId id="290" r:id="rId39"/>
    <p:sldId id="308" r:id="rId40"/>
    <p:sldId id="292" r:id="rId41"/>
    <p:sldId id="293" r:id="rId42"/>
    <p:sldId id="294" r:id="rId43"/>
    <p:sldId id="312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11" r:id="rId53"/>
    <p:sldId id="315" r:id="rId5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6"/>
    </p:embeddedFont>
    <p:embeddedFont>
      <p:font typeface="Helvetica Neue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1B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8" autoAdjust="0"/>
  </p:normalViewPr>
  <p:slideViewPr>
    <p:cSldViewPr snapToGrid="0">
      <p:cViewPr varScale="1">
        <p:scale>
          <a:sx n="118" d="100"/>
          <a:sy n="118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66211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67685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3898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4752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417268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03873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399091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89027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50718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6296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0857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19145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450221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244055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290352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457354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8364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343938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9378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4599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47729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002781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70614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940691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1919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284366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852795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317569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283671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4218033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82517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24914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780980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18970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682745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707350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6122579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648588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34009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842018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8304026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68437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753268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488574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146963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461385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1491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46942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6604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635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61584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52.png"/><Relationship Id="rId7" Type="http://schemas.openxmlformats.org/officeDocument/2006/relationships/image" Target="../media/image41.png"/><Relationship Id="rId12" Type="http://schemas.openxmlformats.org/officeDocument/2006/relationships/image" Target="../media/image54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5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41.png"/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5" Type="http://schemas.openxmlformats.org/officeDocument/2006/relationships/image" Target="../media/image49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7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76.png"/><Relationship Id="rId5" Type="http://schemas.openxmlformats.org/officeDocument/2006/relationships/image" Target="../media/image39.png"/><Relationship Id="rId15" Type="http://schemas.openxmlformats.org/officeDocument/2006/relationships/image" Target="../media/image77.png"/><Relationship Id="rId10" Type="http://schemas.openxmlformats.org/officeDocument/2006/relationships/image" Target="../media/image7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png"/><Relationship Id="rId3" Type="http://schemas.openxmlformats.org/officeDocument/2006/relationships/image" Target="../media/image78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79.png"/><Relationship Id="rId5" Type="http://schemas.openxmlformats.org/officeDocument/2006/relationships/image" Target="../media/image39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0.png"/><Relationship Id="rId3" Type="http://schemas.openxmlformats.org/officeDocument/2006/relationships/image" Target="../media/image29.png"/><Relationship Id="rId7" Type="http://schemas.openxmlformats.org/officeDocument/2006/relationships/image" Target="../media/image87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89.png"/><Relationship Id="rId5" Type="http://schemas.openxmlformats.org/officeDocument/2006/relationships/image" Target="../media/image31.png"/><Relationship Id="rId10" Type="http://schemas.openxmlformats.org/officeDocument/2006/relationships/image" Target="../media/image88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0" Type="http://schemas.openxmlformats.org/officeDocument/2006/relationships/image" Target="../media/image31.png"/><Relationship Id="rId4" Type="http://schemas.openxmlformats.org/officeDocument/2006/relationships/image" Target="../media/image91.png"/><Relationship Id="rId9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10.png"/><Relationship Id="rId1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10.png"/><Relationship Id="rId5" Type="http://schemas.openxmlformats.org/officeDocument/2006/relationships/image" Target="../media/image14.png"/><Relationship Id="rId15" Type="http://schemas.openxmlformats.org/officeDocument/2006/relationships/image" Target="../media/image1310.png"/><Relationship Id="rId10" Type="http://schemas.openxmlformats.org/officeDocument/2006/relationships/image" Target="../media/image810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4.png"/><Relationship Id="rId3" Type="http://schemas.openxmlformats.org/officeDocument/2006/relationships/image" Target="../media/image29.png"/><Relationship Id="rId7" Type="http://schemas.openxmlformats.org/officeDocument/2006/relationships/image" Target="../media/image87.png"/><Relationship Id="rId12" Type="http://schemas.openxmlformats.org/officeDocument/2006/relationships/image" Target="../media/image1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142.png"/><Relationship Id="rId5" Type="http://schemas.openxmlformats.org/officeDocument/2006/relationships/image" Target="../media/image31.png"/><Relationship Id="rId15" Type="http://schemas.openxmlformats.org/officeDocument/2006/relationships/image" Target="../media/image146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1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Ejercicio SIMPLEX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17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865224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865224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0" t="-1587" r="-167692" b="-4206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3289" b="-14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8889" r="-70131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88889" r="-605960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58" t="-88889" r="-5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417460" r="-701316" b="-47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25" t="-417460" r="-251815" b="-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263CA51-ABE3-4146-A1FE-80D482F88070}"/>
                  </a:ext>
                </a:extLst>
              </p:cNvPr>
              <p:cNvSpPr/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263CA51-ABE3-4146-A1FE-80D482F88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74E088F-28D8-481B-AEFC-E895D63174B0}"/>
                  </a:ext>
                </a:extLst>
              </p:cNvPr>
              <p:cNvSpPr/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74E088F-28D8-481B-AEFC-E895D6317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E6F0CD1-915C-4E65-B447-0AB294CB5541}"/>
                  </a:ext>
                </a:extLst>
              </p:cNvPr>
              <p:cNvSpPr/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E6F0CD1-915C-4E65-B447-0AB294CB5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FCEF9C6-796B-442A-BD91-58A2B3C60656}"/>
                  </a:ext>
                </a:extLst>
              </p:cNvPr>
              <p:cNvSpPr/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FCEF9C6-796B-442A-BD91-58A2B3C60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D2B616D-0BB0-4163-8FBF-CE64FB13F37A}"/>
                  </a:ext>
                </a:extLst>
              </p:cNvPr>
              <p:cNvSpPr/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D2B616D-0BB0-4163-8FBF-CE64FB13F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DD7B6D7-A40C-4993-BFCE-1B21C34522A5}"/>
                  </a:ext>
                </a:extLst>
              </p:cNvPr>
              <p:cNvSpPr txBox="1"/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DD7B6D7-A40C-4993-BFCE-1B21C3452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blipFill>
                <a:blip r:embed="rId9"/>
                <a:stretch>
                  <a:fillRect l="-281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F05C19-30B1-49CF-8334-5A0A8EA1BC60}"/>
                  </a:ext>
                </a:extLst>
              </p:cNvPr>
              <p:cNvSpPr/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F05C19-30B1-49CF-8334-5A0A8EA1B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CFBBE22-A27E-43CB-BDA0-382F82205027}"/>
                  </a:ext>
                </a:extLst>
              </p:cNvPr>
              <p:cNvSpPr/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CFBBE22-A27E-43CB-BDA0-382F82205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C77AE0C-0D37-44DA-ABD6-918E480BBD93}"/>
                  </a:ext>
                </a:extLst>
              </p:cNvPr>
              <p:cNvSpPr txBox="1"/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C77AE0C-0D37-44DA-ABD6-918E480B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A10F94-6287-4275-92E3-E1E68429DD75}"/>
                  </a:ext>
                </a:extLst>
              </p:cNvPr>
              <p:cNvSpPr txBox="1"/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A10F94-6287-4275-92E3-E1E68429D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blipFill>
                <a:blip r:embed="rId13"/>
                <a:stretch>
                  <a:fillRect l="-194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742D5B-3BD4-41A5-A95C-0D789A8142A3}"/>
                  </a:ext>
                </a:extLst>
              </p:cNvPr>
              <p:cNvSpPr txBox="1"/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742D5B-3BD4-41A5-A95C-0D789A814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blipFill>
                <a:blip r:embed="rId14"/>
                <a:stretch>
                  <a:fillRect l="-419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B588D82-47F7-4B4A-887A-BCE665C004D7}"/>
                  </a:ext>
                </a:extLst>
              </p:cNvPr>
              <p:cNvSpPr txBox="1"/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B588D82-47F7-4B4A-887A-BCE665C0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8CAE068-C46E-40D2-A037-D4DF3C0987F6}"/>
                  </a:ext>
                </a:extLst>
              </p:cNvPr>
              <p:cNvSpPr txBox="1"/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8CAE068-C46E-40D2-A037-D4DF3C09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blipFill>
                <a:blip r:embed="rId16"/>
                <a:stretch>
                  <a:fillRect l="-302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E033EF9-1F21-4885-8FE3-462A52DA00B3}"/>
                  </a:ext>
                </a:extLst>
              </p:cNvPr>
              <p:cNvSpPr/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E033EF9-1F21-4885-8FE3-462A52DA0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1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316833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316833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0" t="-1587" r="-167692" b="-4206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3289" b="-14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8889" r="-70131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88889" r="-605960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58" t="-88889" r="-5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58" t="-88889" r="-4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3311" t="-88889" r="-30463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2632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974" b="-2680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417460" r="-701316" b="-47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25" t="-417460" r="-251815" b="-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C77AE0C-0D37-44DA-ABD6-918E480BBD93}"/>
                  </a:ext>
                </a:extLst>
              </p:cNvPr>
              <p:cNvSpPr txBox="1"/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C77AE0C-0D37-44DA-ABD6-918E480B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A10F94-6287-4275-92E3-E1E68429DD75}"/>
                  </a:ext>
                </a:extLst>
              </p:cNvPr>
              <p:cNvSpPr txBox="1"/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A10F94-6287-4275-92E3-E1E68429D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blipFill>
                <a:blip r:embed="rId5"/>
                <a:stretch>
                  <a:fillRect l="-194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742D5B-3BD4-41A5-A95C-0D789A8142A3}"/>
                  </a:ext>
                </a:extLst>
              </p:cNvPr>
              <p:cNvSpPr txBox="1"/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742D5B-3BD4-41A5-A95C-0D789A814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blipFill>
                <a:blip r:embed="rId6"/>
                <a:stretch>
                  <a:fillRect l="-419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B588D82-47F7-4B4A-887A-BCE665C004D7}"/>
                  </a:ext>
                </a:extLst>
              </p:cNvPr>
              <p:cNvSpPr txBox="1"/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B588D82-47F7-4B4A-887A-BCE665C0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8CAE068-C46E-40D2-A037-D4DF3C0987F6}"/>
                  </a:ext>
                </a:extLst>
              </p:cNvPr>
              <p:cNvSpPr txBox="1"/>
              <p:nvPr/>
            </p:nvSpPr>
            <p:spPr>
              <a:xfrm>
                <a:off x="5209294" y="1265209"/>
                <a:ext cx="1498485" cy="465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8CAE068-C46E-40D2-A037-D4DF3C09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94" y="1265209"/>
                <a:ext cx="1498485" cy="465833"/>
              </a:xfrm>
              <a:prstGeom prst="rect">
                <a:avLst/>
              </a:prstGeom>
              <a:blipFill>
                <a:blip r:embed="rId8"/>
                <a:stretch>
                  <a:fillRect l="-612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E033EF9-1F21-4885-8FE3-462A52DA00B3}"/>
                  </a:ext>
                </a:extLst>
              </p:cNvPr>
              <p:cNvSpPr/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E033EF9-1F21-4885-8FE3-462A52DA0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25FB49A-66DC-4318-976E-93467F856B9E}"/>
                  </a:ext>
                </a:extLst>
              </p:cNvPr>
              <p:cNvSpPr/>
              <p:nvPr/>
            </p:nvSpPr>
            <p:spPr>
              <a:xfrm>
                <a:off x="279903" y="1731115"/>
                <a:ext cx="114704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25FB49A-66DC-4318-976E-93467F856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" y="1731115"/>
                <a:ext cx="1147045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BB536DEE-B025-437C-BB71-0D12885820E5}"/>
                  </a:ext>
                </a:extLst>
              </p:cNvPr>
              <p:cNvSpPr/>
              <p:nvPr/>
            </p:nvSpPr>
            <p:spPr>
              <a:xfrm>
                <a:off x="285685" y="2109664"/>
                <a:ext cx="114704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BB536DEE-B025-437C-BB71-0D1288582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5" y="2109664"/>
                <a:ext cx="1147045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15C5727-8FE2-4897-A0E4-BB737A84D39D}"/>
                  </a:ext>
                </a:extLst>
              </p:cNvPr>
              <p:cNvSpPr/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s-AR" sz="15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s-AR" sz="15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15C5727-8FE2-4897-A0E4-BB737A84D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0565348-FB2E-46B5-83EE-E9A7706C8123}"/>
                  </a:ext>
                </a:extLst>
              </p:cNvPr>
              <p:cNvSpPr/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0565348-FB2E-46B5-83EE-E9A7706C8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D241F73B-0350-4A1F-8102-2A6B5183902E}"/>
                  </a:ext>
                </a:extLst>
              </p:cNvPr>
              <p:cNvSpPr/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D241F73B-0350-4A1F-8102-2A6B51839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627956B6-FAFE-485B-A3C4-6C0D93C75808}"/>
                  </a:ext>
                </a:extLst>
              </p:cNvPr>
              <p:cNvSpPr/>
              <p:nvPr/>
            </p:nvSpPr>
            <p:spPr>
              <a:xfrm>
                <a:off x="1233308" y="1718305"/>
                <a:ext cx="72167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627956B6-FAFE-485B-A3C4-6C0D93C75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08" y="1718305"/>
                <a:ext cx="721672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8D7A866-BD18-4CA8-96EE-A3FCE1C7B11C}"/>
                  </a:ext>
                </a:extLst>
              </p:cNvPr>
              <p:cNvSpPr/>
              <p:nvPr/>
            </p:nvSpPr>
            <p:spPr>
              <a:xfrm>
                <a:off x="1695627" y="2104798"/>
                <a:ext cx="72167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48D7A866-BD18-4CA8-96EE-A3FCE1C7B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27" y="2104798"/>
                <a:ext cx="721672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200F3D5-7BBB-4CF1-B016-FC5EF8AA9E6A}"/>
                  </a:ext>
                </a:extLst>
              </p:cNvPr>
              <p:cNvSpPr txBox="1"/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AR" sz="15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200F3D5-7BBB-4CF1-B016-FC5EF8AA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blipFill>
                <a:blip r:embed="rId17"/>
                <a:stretch>
                  <a:fillRect l="-281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617124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617124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0" t="-1587" r="-167692" b="-4206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3289" b="-14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8889" r="-70131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88889" r="-605960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58" t="-88889" r="-5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58" t="-88889" r="-4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3311" t="-88889" r="-30463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2632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974" b="-2680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417460" r="-701316" b="-47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25" t="-417460" r="-251815" b="-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A377D5AA-D8CB-4F00-99BB-B8CBC7FE410A}"/>
                  </a:ext>
                </a:extLst>
              </p:cNvPr>
              <p:cNvSpPr/>
              <p:nvPr/>
            </p:nvSpPr>
            <p:spPr>
              <a:xfrm>
                <a:off x="279903" y="1731115"/>
                <a:ext cx="114704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A377D5AA-D8CB-4F00-99BB-B8CBC7FE4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" y="1731115"/>
                <a:ext cx="114704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9299D75E-A97E-4790-8021-3BEE530D8D3B}"/>
                  </a:ext>
                </a:extLst>
              </p:cNvPr>
              <p:cNvSpPr/>
              <p:nvPr/>
            </p:nvSpPr>
            <p:spPr>
              <a:xfrm>
                <a:off x="285685" y="2109664"/>
                <a:ext cx="114704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9299D75E-A97E-4790-8021-3BEE530D8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5" y="2109664"/>
                <a:ext cx="1147045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6A69BFC-009F-470D-8FF1-D09C6FFE9C4A}"/>
                  </a:ext>
                </a:extLst>
              </p:cNvPr>
              <p:cNvSpPr/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6A69BFC-009F-470D-8FF1-D09C6FFE9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283B7395-4802-4350-81C2-6A231F9395BF}"/>
                  </a:ext>
                </a:extLst>
              </p:cNvPr>
              <p:cNvSpPr/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283B7395-4802-4350-81C2-6A231F939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1E3F61A4-D55A-4603-AB8E-5CD6DD424F8A}"/>
                  </a:ext>
                </a:extLst>
              </p:cNvPr>
              <p:cNvSpPr/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1E3F61A4-D55A-4603-AB8E-5CD6DD424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7C93A61-BFD9-43F7-8EA9-A046EF8A94A8}"/>
                  </a:ext>
                </a:extLst>
              </p:cNvPr>
              <p:cNvSpPr txBox="1"/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7C93A61-BFD9-43F7-8EA9-A046EF8A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blipFill>
                <a:blip r:embed="rId9"/>
                <a:stretch>
                  <a:fillRect l="-281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938F3443-570E-4AB7-BD0D-4A9D1662734A}"/>
                  </a:ext>
                </a:extLst>
              </p:cNvPr>
              <p:cNvSpPr/>
              <p:nvPr/>
            </p:nvSpPr>
            <p:spPr>
              <a:xfrm>
                <a:off x="1233308" y="1718305"/>
                <a:ext cx="72167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938F3443-570E-4AB7-BD0D-4A9D16627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08" y="1718305"/>
                <a:ext cx="721672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396D6031-95CE-49AA-AB47-F2B882AEADDF}"/>
                  </a:ext>
                </a:extLst>
              </p:cNvPr>
              <p:cNvSpPr/>
              <p:nvPr/>
            </p:nvSpPr>
            <p:spPr>
              <a:xfrm>
                <a:off x="1695627" y="2104798"/>
                <a:ext cx="72167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396D6031-95CE-49AA-AB47-F2B882AEA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27" y="2104798"/>
                <a:ext cx="721672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C9F92377-44C4-41DE-8226-1F9660BDDD04}"/>
                  </a:ext>
                </a:extLst>
              </p:cNvPr>
              <p:cNvSpPr txBox="1"/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C9F92377-44C4-41DE-8226-1F9660BDD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43F2B83-78B0-41D1-BC0D-F3349FB84517}"/>
                  </a:ext>
                </a:extLst>
              </p:cNvPr>
              <p:cNvSpPr txBox="1"/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43F2B83-78B0-41D1-BC0D-F3349FB8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blipFill>
                <a:blip r:embed="rId13"/>
                <a:stretch>
                  <a:fillRect l="-194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1545E93-BB28-4457-B1F2-F9BFDBAB9037}"/>
                  </a:ext>
                </a:extLst>
              </p:cNvPr>
              <p:cNvSpPr txBox="1"/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1545E93-BB28-4457-B1F2-F9BFDBAB9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blipFill>
                <a:blip r:embed="rId14"/>
                <a:stretch>
                  <a:fillRect l="-419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F09FCFB3-73CD-4B28-9741-06A0154402A7}"/>
                  </a:ext>
                </a:extLst>
              </p:cNvPr>
              <p:cNvSpPr txBox="1"/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F09FCFB3-73CD-4B28-9741-06A01544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C5D1BA2-3441-436A-9EAB-60D093CA4892}"/>
                  </a:ext>
                </a:extLst>
              </p:cNvPr>
              <p:cNvSpPr txBox="1"/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C5D1BA2-3441-436A-9EAB-60D093CA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blipFill>
                <a:blip r:embed="rId16"/>
                <a:stretch>
                  <a:fillRect l="-302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CF6CBEAE-E570-473A-8E99-B78A2E2024B1}"/>
                  </a:ext>
                </a:extLst>
              </p:cNvPr>
              <p:cNvSpPr/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CF6CBEAE-E570-473A-8E99-B78A2E202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2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01165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01165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0" t="-1587" r="-167692" b="-4206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3289" b="-14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8889" r="-70131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88889" r="-605960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58" t="-88889" r="-5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58" t="-88889" r="-4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3311" t="-88889" r="-30463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2632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974" b="-2680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417460" r="-701316" b="-47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25" t="-417460" r="-251815" b="-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88B937B-B4D8-46AD-A06C-702E602CCDFF}"/>
                  </a:ext>
                </a:extLst>
              </p:cNvPr>
              <p:cNvSpPr/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88B937B-B4D8-46AD-A06C-702E602CC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FA160F2-08DD-4546-9B90-975562C5FBF5}"/>
                  </a:ext>
                </a:extLst>
              </p:cNvPr>
              <p:cNvSpPr/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FA160F2-08DD-4546-9B90-975562C5F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DFA358-420A-474F-9B35-306FEF8D5D3F}"/>
                  </a:ext>
                </a:extLst>
              </p:cNvPr>
              <p:cNvSpPr/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DFA358-420A-474F-9B35-306FEF8D5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A604DDEF-5673-4F43-9F68-F4FE602E34E4}"/>
                  </a:ext>
                </a:extLst>
              </p:cNvPr>
              <p:cNvSpPr/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A604DDEF-5673-4F43-9F68-F4FE602E3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025D3E4-C2F0-49F9-AE17-5A92ACD8EE06}"/>
                  </a:ext>
                </a:extLst>
              </p:cNvPr>
              <p:cNvSpPr/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025D3E4-C2F0-49F9-AE17-5A92ACD8E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AA6611B-B35E-4341-B0DA-A9C483214867}"/>
                  </a:ext>
                </a:extLst>
              </p:cNvPr>
              <p:cNvSpPr txBox="1"/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AA6611B-B35E-4341-B0DA-A9C4832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blipFill>
                <a:blip r:embed="rId9"/>
                <a:stretch>
                  <a:fillRect l="-281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9DE0539-E61F-47C1-B879-E4BB3F9253FE}"/>
                  </a:ext>
                </a:extLst>
              </p:cNvPr>
              <p:cNvSpPr/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9DE0539-E61F-47C1-B879-E4BB3F925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4AEE2FC-E933-4BE1-998A-A9E151799EB6}"/>
                  </a:ext>
                </a:extLst>
              </p:cNvPr>
              <p:cNvSpPr/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4AEE2FC-E933-4BE1-998A-A9E151799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DF5B343-9951-45D1-8B91-90B6C72DDA70}"/>
                  </a:ext>
                </a:extLst>
              </p:cNvPr>
              <p:cNvSpPr txBox="1"/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DF5B343-9951-45D1-8B91-90B6C72D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95C591D-6D32-45C4-9D91-7712AADE354E}"/>
                  </a:ext>
                </a:extLst>
              </p:cNvPr>
              <p:cNvSpPr txBox="1"/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95C591D-6D32-45C4-9D91-7712AADE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blipFill>
                <a:blip r:embed="rId13"/>
                <a:stretch>
                  <a:fillRect l="-194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199B05B-5304-4091-9C7B-9EE6B747B016}"/>
                  </a:ext>
                </a:extLst>
              </p:cNvPr>
              <p:cNvSpPr txBox="1"/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199B05B-5304-4091-9C7B-9EE6B747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blipFill>
                <a:blip r:embed="rId14"/>
                <a:stretch>
                  <a:fillRect l="-419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1F1DF4C-01F1-4C02-A698-959231445DB1}"/>
                  </a:ext>
                </a:extLst>
              </p:cNvPr>
              <p:cNvSpPr txBox="1"/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1F1DF4C-01F1-4C02-A698-959231445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DF4E852-23E4-4D22-8400-786F45BB24FD}"/>
                  </a:ext>
                </a:extLst>
              </p:cNvPr>
              <p:cNvSpPr txBox="1"/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DF4E852-23E4-4D22-8400-786F45BB2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blipFill>
                <a:blip r:embed="rId16"/>
                <a:stretch>
                  <a:fillRect l="-302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06DE38BD-0249-4736-8D9A-009E95DBC1E6}"/>
                  </a:ext>
                </a:extLst>
              </p:cNvPr>
              <p:cNvSpPr/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06DE38BD-0249-4736-8D9A-009E95DBC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5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759180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759180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0" t="-1587" r="-167692" b="-4206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3289" b="-14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8889" r="-70131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88889" r="-605960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58" t="-88889" r="-5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58" t="-88889" r="-4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3311" t="-88889" r="-30463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2632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974" b="-2680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215873" r="-605960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310938" r="-60596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417460" r="-701316" b="-47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25" t="-417460" r="-251815" b="-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88B937B-B4D8-46AD-A06C-702E602CCDFF}"/>
                  </a:ext>
                </a:extLst>
              </p:cNvPr>
              <p:cNvSpPr/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88B937B-B4D8-46AD-A06C-702E602CC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FA160F2-08DD-4546-9B90-975562C5FBF5}"/>
                  </a:ext>
                </a:extLst>
              </p:cNvPr>
              <p:cNvSpPr/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FA160F2-08DD-4546-9B90-975562C5F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DFA358-420A-474F-9B35-306FEF8D5D3F}"/>
                  </a:ext>
                </a:extLst>
              </p:cNvPr>
              <p:cNvSpPr/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DFA358-420A-474F-9B35-306FEF8D5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A604DDEF-5673-4F43-9F68-F4FE602E34E4}"/>
                  </a:ext>
                </a:extLst>
              </p:cNvPr>
              <p:cNvSpPr/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A604DDEF-5673-4F43-9F68-F4FE602E3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025D3E4-C2F0-49F9-AE17-5A92ACD8EE06}"/>
                  </a:ext>
                </a:extLst>
              </p:cNvPr>
              <p:cNvSpPr/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025D3E4-C2F0-49F9-AE17-5A92ACD8E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AA6611B-B35E-4341-B0DA-A9C483214867}"/>
                  </a:ext>
                </a:extLst>
              </p:cNvPr>
              <p:cNvSpPr txBox="1"/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AA6611B-B35E-4341-B0DA-A9C4832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blipFill>
                <a:blip r:embed="rId9"/>
                <a:stretch>
                  <a:fillRect l="-281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9DE0539-E61F-47C1-B879-E4BB3F9253FE}"/>
                  </a:ext>
                </a:extLst>
              </p:cNvPr>
              <p:cNvSpPr/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9DE0539-E61F-47C1-B879-E4BB3F925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4AEE2FC-E933-4BE1-998A-A9E151799EB6}"/>
                  </a:ext>
                </a:extLst>
              </p:cNvPr>
              <p:cNvSpPr/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4AEE2FC-E933-4BE1-998A-A9E151799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DF5B343-9951-45D1-8B91-90B6C72DDA70}"/>
                  </a:ext>
                </a:extLst>
              </p:cNvPr>
              <p:cNvSpPr txBox="1"/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DF5B343-9951-45D1-8B91-90B6C72D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95C591D-6D32-45C4-9D91-7712AADE354E}"/>
                  </a:ext>
                </a:extLst>
              </p:cNvPr>
              <p:cNvSpPr txBox="1"/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95C591D-6D32-45C4-9D91-7712AADE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blipFill>
                <a:blip r:embed="rId13"/>
                <a:stretch>
                  <a:fillRect l="-194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199B05B-5304-4091-9C7B-9EE6B747B016}"/>
                  </a:ext>
                </a:extLst>
              </p:cNvPr>
              <p:cNvSpPr txBox="1"/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199B05B-5304-4091-9C7B-9EE6B747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blipFill>
                <a:blip r:embed="rId14"/>
                <a:stretch>
                  <a:fillRect l="-419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1F1DF4C-01F1-4C02-A698-959231445DB1}"/>
                  </a:ext>
                </a:extLst>
              </p:cNvPr>
              <p:cNvSpPr txBox="1"/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1F1DF4C-01F1-4C02-A698-959231445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DF4E852-23E4-4D22-8400-786F45BB24FD}"/>
                  </a:ext>
                </a:extLst>
              </p:cNvPr>
              <p:cNvSpPr txBox="1"/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DF4E852-23E4-4D22-8400-786F45BB2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blipFill>
                <a:blip r:embed="rId16"/>
                <a:stretch>
                  <a:fillRect l="-302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06DE38BD-0249-4736-8D9A-009E95DBC1E6}"/>
                  </a:ext>
                </a:extLst>
              </p:cNvPr>
              <p:cNvSpPr/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06DE38BD-0249-4736-8D9A-009E95DBC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4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982897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982897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0" t="-1587" r="-167692" b="-4206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3289" b="-14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8889" r="-70131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88889" r="-605960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58" t="-88889" r="-5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58" t="-88889" r="-4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3311" t="-88889" r="-30463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2632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974" b="-2680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215873" r="-605960" b="-2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310938" r="-60596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417460" r="-701316" b="-47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25" t="-417460" r="-251815" b="-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88B937B-B4D8-46AD-A06C-702E602CCDFF}"/>
                  </a:ext>
                </a:extLst>
              </p:cNvPr>
              <p:cNvSpPr/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88B937B-B4D8-46AD-A06C-702E602CC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FA160F2-08DD-4546-9B90-975562C5FBF5}"/>
                  </a:ext>
                </a:extLst>
              </p:cNvPr>
              <p:cNvSpPr/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FA160F2-08DD-4546-9B90-975562C5F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DFA358-420A-474F-9B35-306FEF8D5D3F}"/>
                  </a:ext>
                </a:extLst>
              </p:cNvPr>
              <p:cNvSpPr/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DFA358-420A-474F-9B35-306FEF8D5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A604DDEF-5673-4F43-9F68-F4FE602E34E4}"/>
                  </a:ext>
                </a:extLst>
              </p:cNvPr>
              <p:cNvSpPr/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A604DDEF-5673-4F43-9F68-F4FE602E3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025D3E4-C2F0-49F9-AE17-5A92ACD8EE06}"/>
                  </a:ext>
                </a:extLst>
              </p:cNvPr>
              <p:cNvSpPr/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025D3E4-C2F0-49F9-AE17-5A92ACD8E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9DE0539-E61F-47C1-B879-E4BB3F9253FE}"/>
                  </a:ext>
                </a:extLst>
              </p:cNvPr>
              <p:cNvSpPr/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9DE0539-E61F-47C1-B879-E4BB3F925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4AEE2FC-E933-4BE1-998A-A9E151799EB6}"/>
                  </a:ext>
                </a:extLst>
              </p:cNvPr>
              <p:cNvSpPr/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4AEE2FC-E933-4BE1-998A-A9E151799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DF5B343-9951-45D1-8B91-90B6C72DDA70}"/>
                  </a:ext>
                </a:extLst>
              </p:cNvPr>
              <p:cNvSpPr txBox="1"/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DF5B343-9951-45D1-8B91-90B6C72D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95C591D-6D32-45C4-9D91-7712AADE354E}"/>
                  </a:ext>
                </a:extLst>
              </p:cNvPr>
              <p:cNvSpPr txBox="1"/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95C591D-6D32-45C4-9D91-7712AADE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blipFill>
                <a:blip r:embed="rId12"/>
                <a:stretch>
                  <a:fillRect l="-194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199B05B-5304-4091-9C7B-9EE6B747B016}"/>
                  </a:ext>
                </a:extLst>
              </p:cNvPr>
              <p:cNvSpPr txBox="1"/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199B05B-5304-4091-9C7B-9EE6B747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blipFill>
                <a:blip r:embed="rId13"/>
                <a:stretch>
                  <a:fillRect l="-419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1F1DF4C-01F1-4C02-A698-959231445DB1}"/>
                  </a:ext>
                </a:extLst>
              </p:cNvPr>
              <p:cNvSpPr txBox="1"/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1F1DF4C-01F1-4C02-A698-959231445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DF4E852-23E4-4D22-8400-786F45BB24FD}"/>
                  </a:ext>
                </a:extLst>
              </p:cNvPr>
              <p:cNvSpPr txBox="1"/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5DF4E852-23E4-4D22-8400-786F45BB2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blipFill>
                <a:blip r:embed="rId15"/>
                <a:stretch>
                  <a:fillRect l="-302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06DE38BD-0249-4736-8D9A-009E95DBC1E6}"/>
                  </a:ext>
                </a:extLst>
              </p:cNvPr>
              <p:cNvSpPr/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06DE38BD-0249-4736-8D9A-009E95DBC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FF3C216-7874-4228-BF9E-483D9A7B6280}"/>
                  </a:ext>
                </a:extLst>
              </p:cNvPr>
              <p:cNvSpPr txBox="1"/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FF3C216-7874-4228-BF9E-483D9A7B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blipFill>
                <a:blip r:embed="rId17"/>
                <a:stretch>
                  <a:fillRect l="-281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1C134F39-CE2D-4523-B8BF-44202EC5DA2A}"/>
              </a:ext>
            </a:extLst>
          </p:cNvPr>
          <p:cNvSpPr/>
          <p:nvPr/>
        </p:nvSpPr>
        <p:spPr>
          <a:xfrm>
            <a:off x="4173651" y="2752254"/>
            <a:ext cx="334978" cy="298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EAB8B70-E992-49B0-BB04-F63FBD546747}"/>
              </a:ext>
            </a:extLst>
          </p:cNvPr>
          <p:cNvSpPr/>
          <p:nvPr/>
        </p:nvSpPr>
        <p:spPr>
          <a:xfrm>
            <a:off x="4182703" y="3161351"/>
            <a:ext cx="334978" cy="298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844C5F5-F96E-430B-81FD-41142AAA1F1C}"/>
              </a:ext>
            </a:extLst>
          </p:cNvPr>
          <p:cNvSpPr/>
          <p:nvPr/>
        </p:nvSpPr>
        <p:spPr>
          <a:xfrm>
            <a:off x="1383674" y="2752253"/>
            <a:ext cx="334978" cy="298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05F9AD3-B3A5-4675-9C1C-17C85C3C820F}"/>
              </a:ext>
            </a:extLst>
          </p:cNvPr>
          <p:cNvSpPr/>
          <p:nvPr/>
        </p:nvSpPr>
        <p:spPr>
          <a:xfrm>
            <a:off x="1392727" y="3132495"/>
            <a:ext cx="334978" cy="298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E007A54-E949-4861-B7AD-AE288F8364FA}"/>
              </a:ext>
            </a:extLst>
          </p:cNvPr>
          <p:cNvSpPr/>
          <p:nvPr/>
        </p:nvSpPr>
        <p:spPr>
          <a:xfrm>
            <a:off x="1738265" y="2489443"/>
            <a:ext cx="2453489" cy="443880"/>
          </a:xfrm>
          <a:custGeom>
            <a:avLst/>
            <a:gdLst>
              <a:gd name="connsiteX0" fmla="*/ 0 w 2453489"/>
              <a:gd name="connsiteY0" fmla="*/ 443880 h 443880"/>
              <a:gd name="connsiteX1" fmla="*/ 1204111 w 2453489"/>
              <a:gd name="connsiteY1" fmla="*/ 260 h 443880"/>
              <a:gd name="connsiteX2" fmla="*/ 2453489 w 2453489"/>
              <a:gd name="connsiteY2" fmla="*/ 380506 h 44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3489" h="443880">
                <a:moveTo>
                  <a:pt x="0" y="443880"/>
                </a:moveTo>
                <a:cubicBezTo>
                  <a:pt x="397598" y="227351"/>
                  <a:pt x="795196" y="10822"/>
                  <a:pt x="1204111" y="260"/>
                </a:cubicBezTo>
                <a:cubicBezTo>
                  <a:pt x="1613026" y="-10302"/>
                  <a:pt x="2254313" y="303552"/>
                  <a:pt x="2453489" y="380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0005750-C13A-4492-A7B6-6F8C66E17C36}"/>
              </a:ext>
            </a:extLst>
          </p:cNvPr>
          <p:cNvSpPr/>
          <p:nvPr/>
        </p:nvSpPr>
        <p:spPr>
          <a:xfrm>
            <a:off x="1747318" y="2847185"/>
            <a:ext cx="2453489" cy="443880"/>
          </a:xfrm>
          <a:custGeom>
            <a:avLst/>
            <a:gdLst>
              <a:gd name="connsiteX0" fmla="*/ 0 w 2453489"/>
              <a:gd name="connsiteY0" fmla="*/ 443880 h 443880"/>
              <a:gd name="connsiteX1" fmla="*/ 1204111 w 2453489"/>
              <a:gd name="connsiteY1" fmla="*/ 260 h 443880"/>
              <a:gd name="connsiteX2" fmla="*/ 2453489 w 2453489"/>
              <a:gd name="connsiteY2" fmla="*/ 380506 h 44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3489" h="443880">
                <a:moveTo>
                  <a:pt x="0" y="443880"/>
                </a:moveTo>
                <a:cubicBezTo>
                  <a:pt x="397598" y="227351"/>
                  <a:pt x="795196" y="10822"/>
                  <a:pt x="1204111" y="260"/>
                </a:cubicBezTo>
                <a:cubicBezTo>
                  <a:pt x="1613026" y="-10302"/>
                  <a:pt x="2254313" y="303552"/>
                  <a:pt x="2453489" y="380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8C4B6F7-9B12-4283-B9D4-45083692B313}"/>
                  </a:ext>
                </a:extLst>
              </p:cNvPr>
              <p:cNvSpPr/>
              <p:nvPr/>
            </p:nvSpPr>
            <p:spPr>
              <a:xfrm>
                <a:off x="2202590" y="4109280"/>
                <a:ext cx="3732880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8C4B6F7-9B12-4283-B9D4-45083692B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90" y="4109280"/>
                <a:ext cx="373288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524A1B5-B4C5-4873-A0A9-E9C2685D217B}"/>
                  </a:ext>
                </a:extLst>
              </p:cNvPr>
              <p:cNvSpPr/>
              <p:nvPr/>
            </p:nvSpPr>
            <p:spPr>
              <a:xfrm>
                <a:off x="2202590" y="4450433"/>
                <a:ext cx="774379" cy="307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524A1B5-B4C5-4873-A0A9-E9C2685D2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90" y="4450433"/>
                <a:ext cx="77437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>
            <a:extLst>
              <a:ext uri="{FF2B5EF4-FFF2-40B4-BE49-F238E27FC236}">
                <a16:creationId xmlns:a16="http://schemas.microsoft.com/office/drawing/2014/main" id="{C3CA981B-28B0-45F0-AF74-77800E764D07}"/>
              </a:ext>
            </a:extLst>
          </p:cNvPr>
          <p:cNvSpPr/>
          <p:nvPr/>
        </p:nvSpPr>
        <p:spPr>
          <a:xfrm>
            <a:off x="4182703" y="1928869"/>
            <a:ext cx="334978" cy="29876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B58FE30-CB52-46E7-B209-65E13A86496C}"/>
                  </a:ext>
                </a:extLst>
              </p:cNvPr>
              <p:cNvSpPr/>
              <p:nvPr/>
            </p:nvSpPr>
            <p:spPr>
              <a:xfrm>
                <a:off x="2190630" y="4800639"/>
                <a:ext cx="1986891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B58FE30-CB52-46E7-B209-65E13A864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630" y="4800639"/>
                <a:ext cx="198689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5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7" grpId="0" animBg="1"/>
      <p:bldP spid="28" grpId="0" animBg="1"/>
      <p:bldP spid="7" grpId="0" animBg="1"/>
      <p:bldP spid="29" grpId="0" animBg="1"/>
      <p:bldP spid="8" grpId="0" animBg="1"/>
      <p:bldP spid="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76300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76300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E50E149-25CF-4D8D-8D7A-40A75B5A8B6B}"/>
                  </a:ext>
                </a:extLst>
              </p:cNvPr>
              <p:cNvSpPr/>
              <p:nvPr/>
            </p:nvSpPr>
            <p:spPr>
              <a:xfrm>
                <a:off x="2202590" y="4109280"/>
                <a:ext cx="2330703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𝟏𝟔𝟎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E50E149-25CF-4D8D-8D7A-40A75B5A8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90" y="4109280"/>
                <a:ext cx="23307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769D9C05-7C75-400F-B679-8F381181A0C0}"/>
              </a:ext>
            </a:extLst>
          </p:cNvPr>
          <p:cNvSpPr txBox="1"/>
          <p:nvPr/>
        </p:nvSpPr>
        <p:spPr>
          <a:xfrm>
            <a:off x="2202590" y="4544839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¡</a:t>
            </a:r>
            <a:r>
              <a:rPr lang="en-US" dirty="0">
                <a:solidFill>
                  <a:srgbClr val="FF0000"/>
                </a:solidFill>
              </a:rPr>
              <a:t>Hay </a:t>
            </a:r>
            <a:r>
              <a:rPr lang="en-US" dirty="0" err="1">
                <a:solidFill>
                  <a:srgbClr val="FF0000"/>
                </a:solidFill>
              </a:rPr>
              <a:t>valores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negativos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puede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mejorar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6A7820D-3D2D-4FE6-BA32-1AC16A8F9D2B}"/>
              </a:ext>
            </a:extLst>
          </p:cNvPr>
          <p:cNvSpPr/>
          <p:nvPr/>
        </p:nvSpPr>
        <p:spPr>
          <a:xfrm>
            <a:off x="3892990" y="3503691"/>
            <a:ext cx="1828800" cy="401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25052F78-BB13-488E-85CB-51763FA1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31" y="1231120"/>
            <a:ext cx="3899338" cy="3706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/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/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/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C7D5CC7C-4B01-4000-B20A-439CC09A6302}"/>
              </a:ext>
            </a:extLst>
          </p:cNvPr>
          <p:cNvSpPr/>
          <p:nvPr/>
        </p:nvSpPr>
        <p:spPr>
          <a:xfrm>
            <a:off x="2897570" y="4614041"/>
            <a:ext cx="108387" cy="108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8D0A00E-D8D6-482E-AC0D-32286516D501}"/>
                  </a:ext>
                </a:extLst>
              </p:cNvPr>
              <p:cNvSpPr/>
              <p:nvPr/>
            </p:nvSpPr>
            <p:spPr>
              <a:xfrm>
                <a:off x="2155024" y="4514345"/>
                <a:ext cx="6899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8D0A00E-D8D6-482E-AC0D-32286516D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24" y="4514345"/>
                <a:ext cx="68999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66E41C6-723D-481D-AB53-7298ED322B4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51764" y="2263973"/>
            <a:ext cx="1126414" cy="235006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/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/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870063-484E-46AA-8B18-CB3745F21DA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51764" y="3592151"/>
            <a:ext cx="2114060" cy="102189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61A2FE9-B7FF-4954-B6E9-EA2908D1CA2C}"/>
                  </a:ext>
                </a:extLst>
              </p:cNvPr>
              <p:cNvSpPr/>
              <p:nvPr/>
            </p:nvSpPr>
            <p:spPr>
              <a:xfrm rot="19998008">
                <a:off x="4042036" y="3703230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B61A2FE9-B7FF-4954-B6E9-EA2908D1C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98008">
                <a:off x="4042036" y="3703230"/>
                <a:ext cx="4453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2507069D-60ED-4B03-B32C-26C912C75164}"/>
                  </a:ext>
                </a:extLst>
              </p:cNvPr>
              <p:cNvSpPr/>
              <p:nvPr/>
            </p:nvSpPr>
            <p:spPr>
              <a:xfrm rot="17652702">
                <a:off x="3513316" y="3082831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2507069D-60ED-4B03-B32C-26C912C75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2702">
                <a:off x="3513316" y="3082831"/>
                <a:ext cx="44537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/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7F11A0FC-E75B-4216-8806-7ACFD66DC2C0}"/>
                  </a:ext>
                </a:extLst>
              </p:cNvPr>
              <p:cNvSpPr/>
              <p:nvPr/>
            </p:nvSpPr>
            <p:spPr>
              <a:xfrm>
                <a:off x="1014647" y="4514345"/>
                <a:ext cx="787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7F11A0FC-E75B-4216-8806-7ACFD66D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7" y="4514345"/>
                <a:ext cx="78720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42001559-09F6-4EEB-B246-811BCDC60821}"/>
                  </a:ext>
                </a:extLst>
              </p:cNvPr>
              <p:cNvSpPr/>
              <p:nvPr/>
            </p:nvSpPr>
            <p:spPr>
              <a:xfrm>
                <a:off x="1005666" y="4229376"/>
                <a:ext cx="787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42001559-09F6-4EEB-B246-811BCDC60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66" y="4229376"/>
                <a:ext cx="78720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oogle Shape;43;p9">
            <a:extLst>
              <a:ext uri="{FF2B5EF4-FFF2-40B4-BE49-F238E27FC236}">
                <a16:creationId xmlns:a16="http://schemas.microsoft.com/office/drawing/2014/main" id="{B4A12481-B239-436C-AFDB-7D68BB2CA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Representación gráfica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458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90881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90881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CCCB56-AE0C-4C75-8846-92E4CD3A62F7}"/>
                  </a:ext>
                </a:extLst>
              </p:cNvPr>
              <p:cNvSpPr txBox="1"/>
              <p:nvPr/>
            </p:nvSpPr>
            <p:spPr>
              <a:xfrm>
                <a:off x="1204111" y="4318503"/>
                <a:ext cx="2500813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Columna </a:t>
                </a:r>
                <a:r>
                  <a:rPr lang="en-US" dirty="0" err="1"/>
                  <a:t>pivote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CCCB56-AE0C-4C75-8846-92E4CD3A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11" y="4318503"/>
                <a:ext cx="2500813" cy="325089"/>
              </a:xfrm>
              <a:prstGeom prst="rect">
                <a:avLst/>
              </a:prstGeom>
              <a:blipFill>
                <a:blip r:embed="rId4"/>
                <a:stretch>
                  <a:fillRect l="-732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7C8C80EA-8AA6-4D90-A7BB-7864110E6844}"/>
              </a:ext>
            </a:extLst>
          </p:cNvPr>
          <p:cNvSpPr/>
          <p:nvPr/>
        </p:nvSpPr>
        <p:spPr>
          <a:xfrm>
            <a:off x="4807390" y="1929871"/>
            <a:ext cx="923454" cy="1975556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AD63010-2343-433B-9681-3802789EBFAD}"/>
                  </a:ext>
                </a:extLst>
              </p:cNvPr>
              <p:cNvSpPr txBox="1"/>
              <p:nvPr/>
            </p:nvSpPr>
            <p:spPr>
              <a:xfrm>
                <a:off x="1204111" y="4643592"/>
                <a:ext cx="41243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el </a:t>
                </a:r>
                <a:r>
                  <a:rPr lang="en-US" dirty="0" err="1">
                    <a:solidFill>
                      <a:srgbClr val="FF0000"/>
                    </a:solidFill>
                  </a:rPr>
                  <a:t>más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negativo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a la base. ¿</a:t>
                </a:r>
                <a:r>
                  <a:rPr lang="en-US" dirty="0" err="1">
                    <a:solidFill>
                      <a:srgbClr val="FF0000"/>
                    </a:solidFill>
                  </a:rPr>
                  <a:t>Quién</a:t>
                </a:r>
                <a:r>
                  <a:rPr lang="en-US" dirty="0">
                    <a:solidFill>
                      <a:srgbClr val="FF0000"/>
                    </a:solidFill>
                  </a:rPr>
                  <a:t> sale?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AD63010-2343-433B-9681-3802789EB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11" y="4643592"/>
                <a:ext cx="4124399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0600" y="1460400"/>
            <a:ext cx="8510400" cy="300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sz="1800" dirty="0"/>
              <a:t>Una empresa fabrica el producto A, que le aumenta su utilidad 2 $ por unidad, y el producto B, que le aumenta la utilidad 3 $ por unidad. El producto A requiere de 2 kg de cobre y 1 kg de aluminio. El producto B requiere de 1 kg de cobre y 2 kg de aluminio. El máximo disponible de cobre es 160 kg y el máximo disponible de aluminio es de 180 </a:t>
            </a:r>
            <a:r>
              <a:rPr lang="en-US" sz="1800" dirty="0"/>
              <a:t>kg.</a:t>
            </a:r>
          </a:p>
          <a:p>
            <a:pPr algn="just"/>
            <a:endParaRPr lang="en-US" sz="1800" dirty="0"/>
          </a:p>
          <a:p>
            <a:pPr algn="just"/>
            <a:r>
              <a:rPr lang="es-AR" sz="1800" dirty="0"/>
              <a:t>Plantear el modelo matemático del problema a resolver, indicando las variables </a:t>
            </a:r>
            <a:r>
              <a:rPr lang="en-US" sz="1800" dirty="0" err="1"/>
              <a:t>principales</a:t>
            </a:r>
            <a:r>
              <a:rPr lang="en-US" sz="1800" dirty="0"/>
              <a:t>, </a:t>
            </a:r>
            <a:r>
              <a:rPr lang="es-AR" sz="1800" dirty="0"/>
              <a:t>las restricciones y la función objetivo. Resuelva por el método analítico utilizando el algoritmo del Simplex el ejercicio del punto anterior.</a:t>
            </a:r>
            <a:endParaRPr sz="18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851895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160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851895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160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CCCB56-AE0C-4C75-8846-92E4CD3A62F7}"/>
                  </a:ext>
                </a:extLst>
              </p:cNvPr>
              <p:cNvSpPr txBox="1"/>
              <p:nvPr/>
            </p:nvSpPr>
            <p:spPr>
              <a:xfrm>
                <a:off x="1204111" y="4318503"/>
                <a:ext cx="3315716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la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columna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pivote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CCCB56-AE0C-4C75-8846-92E4CD3A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11" y="4318503"/>
                <a:ext cx="3315716" cy="32508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7C8C80EA-8AA6-4D90-A7BB-7864110E6844}"/>
              </a:ext>
            </a:extLst>
          </p:cNvPr>
          <p:cNvSpPr/>
          <p:nvPr/>
        </p:nvSpPr>
        <p:spPr>
          <a:xfrm>
            <a:off x="4807390" y="2299579"/>
            <a:ext cx="923454" cy="1204111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CCC168-840C-4ECB-AEEA-87B7679A203E}"/>
              </a:ext>
            </a:extLst>
          </p:cNvPr>
          <p:cNvSpPr/>
          <p:nvPr/>
        </p:nvSpPr>
        <p:spPr>
          <a:xfrm>
            <a:off x="2949920" y="2299579"/>
            <a:ext cx="923454" cy="120411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441000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160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441000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160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CCCB56-AE0C-4C75-8846-92E4CD3A62F7}"/>
                  </a:ext>
                </a:extLst>
              </p:cNvPr>
              <p:cNvSpPr txBox="1"/>
              <p:nvPr/>
            </p:nvSpPr>
            <p:spPr>
              <a:xfrm>
                <a:off x="1204111" y="4318503"/>
                <a:ext cx="2704266" cy="488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Fila </a:t>
                </a:r>
                <a:r>
                  <a:rPr lang="en-US" dirty="0" err="1"/>
                  <a:t>pivote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s-A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es-A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si</m:t>
                    </m:r>
                    <m:r>
                      <a:rPr lang="es-A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A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A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CCCB56-AE0C-4C75-8846-92E4CD3A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11" y="4318503"/>
                <a:ext cx="2704266" cy="488467"/>
              </a:xfrm>
              <a:prstGeom prst="rect">
                <a:avLst/>
              </a:prstGeom>
              <a:blipFill>
                <a:blip r:embed="rId4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7C8C80EA-8AA6-4D90-A7BB-7864110E6844}"/>
              </a:ext>
            </a:extLst>
          </p:cNvPr>
          <p:cNvSpPr/>
          <p:nvPr/>
        </p:nvSpPr>
        <p:spPr>
          <a:xfrm>
            <a:off x="4807390" y="1929871"/>
            <a:ext cx="923454" cy="1975556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A9A745-C623-4381-A69C-5C89532E8B50}"/>
              </a:ext>
            </a:extLst>
          </p:cNvPr>
          <p:cNvSpPr/>
          <p:nvPr/>
        </p:nvSpPr>
        <p:spPr>
          <a:xfrm>
            <a:off x="1107541" y="3132499"/>
            <a:ext cx="7393664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369C996-1501-47B4-B0B8-560249D92148}"/>
              </a:ext>
            </a:extLst>
          </p:cNvPr>
          <p:cNvCxnSpPr>
            <a:cxnSpLocks/>
          </p:cNvCxnSpPr>
          <p:nvPr/>
        </p:nvCxnSpPr>
        <p:spPr>
          <a:xfrm>
            <a:off x="5531667" y="3422210"/>
            <a:ext cx="706171" cy="995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7F3FB108-68A8-44D9-923D-BA70BDD5875A}"/>
              </a:ext>
            </a:extLst>
          </p:cNvPr>
          <p:cNvSpPr/>
          <p:nvPr/>
        </p:nvSpPr>
        <p:spPr>
          <a:xfrm>
            <a:off x="6169207" y="433322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pivote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9D8AEC2-34FC-4BE1-B969-A339F91EE4CB}"/>
                  </a:ext>
                </a:extLst>
              </p:cNvPr>
              <p:cNvSpPr txBox="1"/>
              <p:nvPr/>
            </p:nvSpPr>
            <p:spPr>
              <a:xfrm>
                <a:off x="1204111" y="4724426"/>
                <a:ext cx="24808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Sale de la base,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9D8AEC2-34FC-4BE1-B969-A339F91EE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11" y="4724426"/>
                <a:ext cx="2480872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91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25052F78-BB13-488E-85CB-51763FA1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31" y="1231120"/>
            <a:ext cx="3899338" cy="3706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/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/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/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/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/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/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739688-9D50-4188-950C-ECA73A910EDC}"/>
              </a:ext>
            </a:extLst>
          </p:cNvPr>
          <p:cNvSpPr/>
          <p:nvPr/>
        </p:nvSpPr>
        <p:spPr>
          <a:xfrm>
            <a:off x="2895307" y="4603108"/>
            <a:ext cx="108387" cy="108387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D781D7-FBDB-4397-BB11-CA143D4D2709}"/>
              </a:ext>
            </a:extLst>
          </p:cNvPr>
          <p:cNvSpPr/>
          <p:nvPr/>
        </p:nvSpPr>
        <p:spPr>
          <a:xfrm>
            <a:off x="2897570" y="1636011"/>
            <a:ext cx="108387" cy="108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26E59FE-8900-4287-8E3C-BFA4D12F56A5}"/>
              </a:ext>
            </a:extLst>
          </p:cNvPr>
          <p:cNvCxnSpPr>
            <a:cxnSpLocks/>
          </p:cNvCxnSpPr>
          <p:nvPr/>
        </p:nvCxnSpPr>
        <p:spPr>
          <a:xfrm flipV="1">
            <a:off x="2951764" y="1902372"/>
            <a:ext cx="0" cy="253299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Google Shape;43;p9">
            <a:extLst>
              <a:ext uri="{FF2B5EF4-FFF2-40B4-BE49-F238E27FC236}">
                <a16:creationId xmlns:a16="http://schemas.microsoft.com/office/drawing/2014/main" id="{90EA9B07-6E74-4AA5-8BD6-72544CCFDA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Representación gráfica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93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818" r="-167800" b="-42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361" t="-855" r="-2721" b="-145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0323" r="-7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0323" r="-6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0323" r="-5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8649" t="-90323" r="-400000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1361" t="-90323" r="-3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1361" t="-90323" r="-2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1361" t="-90323" r="-102721" b="-27419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4545" r="-603401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4545" r="-603401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4545" r="-703401" b="-909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4545" r="-251701" b="-90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tángulo 18">
            <a:extLst>
              <a:ext uri="{FF2B5EF4-FFF2-40B4-BE49-F238E27FC236}">
                <a16:creationId xmlns:a16="http://schemas.microsoft.com/office/drawing/2014/main" id="{CF8D5345-A42F-4F6C-8F8D-A68C8DF95A18}"/>
              </a:ext>
            </a:extLst>
          </p:cNvPr>
          <p:cNvSpPr/>
          <p:nvPr/>
        </p:nvSpPr>
        <p:spPr>
          <a:xfrm>
            <a:off x="4896388" y="2252451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5BAE326-19C6-4E6E-8AE7-28D2541A3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462507"/>
                  </p:ext>
                </p:extLst>
              </p:nvPr>
            </p:nvGraphicFramePr>
            <p:xfrm>
              <a:off x="1290919" y="3226715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35BAE326-19C6-4E6E-8AE7-28D2541A3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462507"/>
                  </p:ext>
                </p:extLst>
              </p:nvPr>
            </p:nvGraphicFramePr>
            <p:xfrm>
              <a:off x="1290919" y="3226715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818" r="-167800" b="-41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361" t="-862" r="-2721" b="-14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1803" r="-703401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1803" r="-603401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1803" r="-503401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8649" t="-91803" r="-400000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1361" t="-91803" r="-302721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1361" t="-91803" r="-202721" b="-2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1361" t="-91803" r="-102721" b="-27541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2727" r="-603401" b="-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2727" r="-603401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2727" r="-703401" b="-545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2727" r="-251701" b="-54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2294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793598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793598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96A9A745-C623-4381-A69C-5C89532E8B50}"/>
              </a:ext>
            </a:extLst>
          </p:cNvPr>
          <p:cNvSpPr/>
          <p:nvPr/>
        </p:nvSpPr>
        <p:spPr>
          <a:xfrm>
            <a:off x="4798337" y="3132499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4DCAA02-9CFE-4BC0-8734-CAB2B782A230}"/>
              </a:ext>
            </a:extLst>
          </p:cNvPr>
          <p:cNvSpPr/>
          <p:nvPr/>
        </p:nvSpPr>
        <p:spPr>
          <a:xfrm>
            <a:off x="3232087" y="313249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6429807-52FD-424D-A2B8-2093248DEBC4}"/>
              </a:ext>
            </a:extLst>
          </p:cNvPr>
          <p:cNvSpPr/>
          <p:nvPr/>
        </p:nvSpPr>
        <p:spPr>
          <a:xfrm>
            <a:off x="4146487" y="3132498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6050B40-D725-491F-B209-B1B32202536D}"/>
              </a:ext>
            </a:extLst>
          </p:cNvPr>
          <p:cNvSpPr/>
          <p:nvPr/>
        </p:nvSpPr>
        <p:spPr>
          <a:xfrm>
            <a:off x="5060887" y="3132497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5CA018E-EA62-488B-8A06-0C8E9D2744BA}"/>
              </a:ext>
            </a:extLst>
          </p:cNvPr>
          <p:cNvSpPr/>
          <p:nvPr/>
        </p:nvSpPr>
        <p:spPr>
          <a:xfrm>
            <a:off x="5993394" y="3121932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8FC6844-12E2-498C-A7C8-A0C70F866EAD}"/>
              </a:ext>
            </a:extLst>
          </p:cNvPr>
          <p:cNvSpPr/>
          <p:nvPr/>
        </p:nvSpPr>
        <p:spPr>
          <a:xfrm>
            <a:off x="6925901" y="3135332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0BFB276-2F91-4F47-B498-BD710DFEB154}"/>
                  </a:ext>
                </a:extLst>
              </p:cNvPr>
              <p:cNvSpPr txBox="1"/>
              <p:nvPr/>
            </p:nvSpPr>
            <p:spPr>
              <a:xfrm>
                <a:off x="3882601" y="4255668"/>
                <a:ext cx="1609992" cy="348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A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0BFB276-2F91-4F47-B498-BD710DFE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1" y="4255668"/>
                <a:ext cx="1609992" cy="348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03D6BBC-B572-4370-B92D-BD126A1764A3}"/>
              </a:ext>
            </a:extLst>
          </p:cNvPr>
          <p:cNvCxnSpPr>
            <a:cxnSpLocks/>
          </p:cNvCxnSpPr>
          <p:nvPr/>
        </p:nvCxnSpPr>
        <p:spPr>
          <a:xfrm>
            <a:off x="4778561" y="4612368"/>
            <a:ext cx="0" cy="1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DC40C6F-EB1A-4200-86DE-C572247428E6}"/>
              </a:ext>
            </a:extLst>
          </p:cNvPr>
          <p:cNvCxnSpPr>
            <a:cxnSpLocks/>
          </p:cNvCxnSpPr>
          <p:nvPr/>
        </p:nvCxnSpPr>
        <p:spPr>
          <a:xfrm>
            <a:off x="5119319" y="4562345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811F2A-0135-4B35-9338-9CA66AD4EDE5}"/>
              </a:ext>
            </a:extLst>
          </p:cNvPr>
          <p:cNvSpPr/>
          <p:nvPr/>
        </p:nvSpPr>
        <p:spPr>
          <a:xfrm>
            <a:off x="3579713" y="4721475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Valores</a:t>
            </a:r>
            <a:r>
              <a:rPr lang="en-US" sz="1000" dirty="0">
                <a:solidFill>
                  <a:schemeClr val="tx1"/>
                </a:solidFill>
              </a:rPr>
              <a:t> de la fila </a:t>
            </a:r>
            <a:r>
              <a:rPr lang="en-US" sz="1000" dirty="0" err="1">
                <a:solidFill>
                  <a:schemeClr val="tx1"/>
                </a:solidFill>
              </a:rPr>
              <a:t>pivote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7276690-EF80-4122-B7CC-BB5F2EA615C9}"/>
              </a:ext>
            </a:extLst>
          </p:cNvPr>
          <p:cNvSpPr/>
          <p:nvPr/>
        </p:nvSpPr>
        <p:spPr>
          <a:xfrm>
            <a:off x="4998675" y="4708310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4AD832DC-5724-46D7-98D8-AABF2C96388D}"/>
                  </a:ext>
                </a:extLst>
              </p:cNvPr>
              <p:cNvSpPr/>
              <p:nvPr/>
            </p:nvSpPr>
            <p:spPr>
              <a:xfrm>
                <a:off x="3882601" y="4014471"/>
                <a:ext cx="1545038" cy="348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es-AR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4AD832DC-5724-46D7-98D8-AABF2C963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1" y="4014471"/>
                <a:ext cx="1545038" cy="348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ángulo 34">
            <a:extLst>
              <a:ext uri="{FF2B5EF4-FFF2-40B4-BE49-F238E27FC236}">
                <a16:creationId xmlns:a16="http://schemas.microsoft.com/office/drawing/2014/main" id="{7032577A-79E1-411D-88AA-2DC1E600A139}"/>
              </a:ext>
            </a:extLst>
          </p:cNvPr>
          <p:cNvSpPr/>
          <p:nvPr/>
        </p:nvSpPr>
        <p:spPr>
          <a:xfrm>
            <a:off x="1139423" y="4010408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la fila </a:t>
            </a:r>
            <a:r>
              <a:rPr lang="en-US" dirty="0" err="1"/>
              <a:t>pivote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5617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437424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437424"/>
                  </p:ext>
                </p:extLst>
              </p:nvPr>
            </p:nvGraphicFramePr>
            <p:xfrm>
              <a:off x="1107541" y="1929871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CCCB56-AE0C-4C75-8846-92E4CD3A62F7}"/>
                  </a:ext>
                </a:extLst>
              </p:cNvPr>
              <p:cNvSpPr txBox="1"/>
              <p:nvPr/>
            </p:nvSpPr>
            <p:spPr>
              <a:xfrm>
                <a:off x="3882601" y="4255668"/>
                <a:ext cx="1609992" cy="348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A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CCCB56-AE0C-4C75-8846-92E4CD3A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1" y="4255668"/>
                <a:ext cx="1609992" cy="348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96A9A745-C623-4381-A69C-5C89532E8B50}"/>
              </a:ext>
            </a:extLst>
          </p:cNvPr>
          <p:cNvSpPr/>
          <p:nvPr/>
        </p:nvSpPr>
        <p:spPr>
          <a:xfrm>
            <a:off x="4798337" y="3132499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3DD5D7-2021-46EE-A4CE-1D234D26C91B}"/>
              </a:ext>
            </a:extLst>
          </p:cNvPr>
          <p:cNvCxnSpPr>
            <a:cxnSpLocks/>
          </p:cNvCxnSpPr>
          <p:nvPr/>
        </p:nvCxnSpPr>
        <p:spPr>
          <a:xfrm>
            <a:off x="4778561" y="4612368"/>
            <a:ext cx="0" cy="1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425D04-63C4-4B4A-BFE4-F5D6C74953AB}"/>
              </a:ext>
            </a:extLst>
          </p:cNvPr>
          <p:cNvCxnSpPr>
            <a:cxnSpLocks/>
          </p:cNvCxnSpPr>
          <p:nvPr/>
        </p:nvCxnSpPr>
        <p:spPr>
          <a:xfrm>
            <a:off x="5119319" y="4562345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E1F395-A757-4495-86CE-69296131ADB8}"/>
              </a:ext>
            </a:extLst>
          </p:cNvPr>
          <p:cNvSpPr/>
          <p:nvPr/>
        </p:nvSpPr>
        <p:spPr>
          <a:xfrm>
            <a:off x="3579713" y="4721475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Valores</a:t>
            </a:r>
            <a:r>
              <a:rPr lang="en-US" sz="1000" dirty="0">
                <a:solidFill>
                  <a:schemeClr val="tx1"/>
                </a:solidFill>
              </a:rPr>
              <a:t> de la fila </a:t>
            </a:r>
            <a:r>
              <a:rPr lang="en-US" sz="1000" dirty="0" err="1">
                <a:solidFill>
                  <a:schemeClr val="tx1"/>
                </a:solidFill>
              </a:rPr>
              <a:t>pivote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132266-4621-46CB-9334-C36EE2C44C4A}"/>
              </a:ext>
            </a:extLst>
          </p:cNvPr>
          <p:cNvSpPr/>
          <p:nvPr/>
        </p:nvSpPr>
        <p:spPr>
          <a:xfrm>
            <a:off x="4998675" y="4708310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/>
              <p:nvPr/>
            </p:nvSpPr>
            <p:spPr>
              <a:xfrm>
                <a:off x="3882601" y="4014471"/>
                <a:ext cx="1545038" cy="348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es-AR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1" y="4014471"/>
                <a:ext cx="1545038" cy="348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4010408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la fila </a:t>
            </a:r>
            <a:r>
              <a:rPr lang="en-US" dirty="0" err="1"/>
              <a:t>pivote</a:t>
            </a:r>
            <a:r>
              <a:rPr lang="en-US" dirty="0"/>
              <a:t>: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2501C1-60BC-40DF-82E5-3DC777D6B2F2}"/>
              </a:ext>
            </a:extLst>
          </p:cNvPr>
          <p:cNvSpPr txBox="1"/>
          <p:nvPr/>
        </p:nvSpPr>
        <p:spPr>
          <a:xfrm>
            <a:off x="3561408" y="32683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90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0C5CEFD-7CE9-462C-B9BF-8BD9BEF5B1BC}"/>
              </a:ext>
            </a:extLst>
          </p:cNvPr>
          <p:cNvSpPr txBox="1"/>
          <p:nvPr/>
        </p:nvSpPr>
        <p:spPr>
          <a:xfrm>
            <a:off x="4422817" y="325695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0.5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9DB7222-ABD7-444C-BF21-FDEDF8697011}"/>
              </a:ext>
            </a:extLst>
          </p:cNvPr>
          <p:cNvSpPr txBox="1"/>
          <p:nvPr/>
        </p:nvSpPr>
        <p:spPr>
          <a:xfrm>
            <a:off x="5483422" y="32519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BC593FE-1E9D-4395-A5B2-097B434B737A}"/>
              </a:ext>
            </a:extLst>
          </p:cNvPr>
          <p:cNvSpPr txBox="1"/>
          <p:nvPr/>
        </p:nvSpPr>
        <p:spPr>
          <a:xfrm>
            <a:off x="6415929" y="32519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36E2724-68BF-46CD-B035-DE6F85C503E6}"/>
              </a:ext>
            </a:extLst>
          </p:cNvPr>
          <p:cNvSpPr txBox="1"/>
          <p:nvPr/>
        </p:nvSpPr>
        <p:spPr>
          <a:xfrm>
            <a:off x="7260122" y="324289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0.5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2189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446828"/>
                  </p:ext>
                </p:extLst>
              </p:nvPr>
            </p:nvGraphicFramePr>
            <p:xfrm>
              <a:off x="1308845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446828"/>
                  </p:ext>
                </p:extLst>
              </p:nvPr>
            </p:nvGraphicFramePr>
            <p:xfrm>
              <a:off x="1308845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361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8649" t="-92424" r="-400000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1361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1361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1361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168528"/>
                  </p:ext>
                </p:extLst>
              </p:nvPr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168528"/>
                  </p:ext>
                </p:extLst>
              </p:nvPr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818" r="-167800" b="-42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361" t="-855" r="-2721" b="-145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0323" r="-7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0323" r="-6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0323" r="-5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8649" t="-90323" r="-400000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1361" t="-90323" r="-3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1361" t="-90323" r="-2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1361" t="-90323" r="-102721" b="-27419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4545" r="-603401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4545" r="-603401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4545" r="-703401" b="-909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4545" r="-251701" b="-90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tángulo 18">
            <a:extLst>
              <a:ext uri="{FF2B5EF4-FFF2-40B4-BE49-F238E27FC236}">
                <a16:creationId xmlns:a16="http://schemas.microsoft.com/office/drawing/2014/main" id="{CF8D5345-A42F-4F6C-8F8D-A68C8DF95A18}"/>
              </a:ext>
            </a:extLst>
          </p:cNvPr>
          <p:cNvSpPr/>
          <p:nvPr/>
        </p:nvSpPr>
        <p:spPr>
          <a:xfrm>
            <a:off x="4896388" y="2252451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1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760933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760933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96A9A745-C623-4381-A69C-5C89532E8B50}"/>
              </a:ext>
            </a:extLst>
          </p:cNvPr>
          <p:cNvSpPr/>
          <p:nvPr/>
        </p:nvSpPr>
        <p:spPr>
          <a:xfrm>
            <a:off x="4836255" y="2460146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3392411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resto de las </a:t>
            </a:r>
            <a:r>
              <a:rPr lang="en-US" dirty="0" err="1"/>
              <a:t>filas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D99014-C6A5-4F3D-A195-6308E5AC518F}"/>
              </a:ext>
            </a:extLst>
          </p:cNvPr>
          <p:cNvSpPr/>
          <p:nvPr/>
        </p:nvSpPr>
        <p:spPr>
          <a:xfrm>
            <a:off x="2994212" y="2088776"/>
            <a:ext cx="4607859" cy="337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46D5D6-22B3-408F-9ABC-F206CA8520F9}"/>
              </a:ext>
            </a:extLst>
          </p:cNvPr>
          <p:cNvSpPr/>
          <p:nvPr/>
        </p:nvSpPr>
        <p:spPr>
          <a:xfrm>
            <a:off x="3953435" y="2882926"/>
            <a:ext cx="3648635" cy="28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8653293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8653293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96A9A745-C623-4381-A69C-5C89532E8B50}"/>
              </a:ext>
            </a:extLst>
          </p:cNvPr>
          <p:cNvSpPr/>
          <p:nvPr/>
        </p:nvSpPr>
        <p:spPr>
          <a:xfrm>
            <a:off x="4836255" y="2460146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3DD5D7-2021-46EE-A4CE-1D234D26C91B}"/>
              </a:ext>
            </a:extLst>
          </p:cNvPr>
          <p:cNvCxnSpPr>
            <a:cxnSpLocks/>
          </p:cNvCxnSpPr>
          <p:nvPr/>
        </p:nvCxnSpPr>
        <p:spPr>
          <a:xfrm flipH="1" flipV="1">
            <a:off x="6083500" y="3658782"/>
            <a:ext cx="163582" cy="165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425D04-63C4-4B4A-BFE4-F5D6C74953AB}"/>
              </a:ext>
            </a:extLst>
          </p:cNvPr>
          <p:cNvCxnSpPr>
            <a:cxnSpLocks/>
          </p:cNvCxnSpPr>
          <p:nvPr/>
        </p:nvCxnSpPr>
        <p:spPr>
          <a:xfrm>
            <a:off x="6593418" y="4435702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E1F395-A757-4495-86CE-69296131ADB8}"/>
              </a:ext>
            </a:extLst>
          </p:cNvPr>
          <p:cNvSpPr/>
          <p:nvPr/>
        </p:nvSpPr>
        <p:spPr>
          <a:xfrm>
            <a:off x="6474092" y="3423188"/>
            <a:ext cx="16866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132266-4621-46CB-9334-C36EE2C44C4A}"/>
              </a:ext>
            </a:extLst>
          </p:cNvPr>
          <p:cNvSpPr/>
          <p:nvPr/>
        </p:nvSpPr>
        <p:spPr>
          <a:xfrm>
            <a:off x="6213331" y="4636253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/>
              <p:nvPr/>
            </p:nvSpPr>
            <p:spPr>
              <a:xfrm>
                <a:off x="5119390" y="3824701"/>
                <a:ext cx="1928220" cy="611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90" y="3824701"/>
                <a:ext cx="1928220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3392411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resto de las </a:t>
            </a:r>
            <a:r>
              <a:rPr lang="en-US" dirty="0" err="1"/>
              <a:t>filas</a:t>
            </a:r>
            <a:r>
              <a:rPr lang="en-US" dirty="0"/>
              <a:t>: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A179B8-CFC4-4203-9A67-F1B4FF68DAB2}"/>
              </a:ext>
            </a:extLst>
          </p:cNvPr>
          <p:cNvSpPr/>
          <p:nvPr/>
        </p:nvSpPr>
        <p:spPr>
          <a:xfrm>
            <a:off x="5076569" y="4636253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A8A1CDF-35F0-44C9-9AE9-53AF724DE3C6}"/>
              </a:ext>
            </a:extLst>
          </p:cNvPr>
          <p:cNvCxnSpPr>
            <a:cxnSpLocks/>
          </p:cNvCxnSpPr>
          <p:nvPr/>
        </p:nvCxnSpPr>
        <p:spPr>
          <a:xfrm>
            <a:off x="5860598" y="4235886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B46C6B-0F98-48C2-B1C1-1A6368907BB9}"/>
              </a:ext>
            </a:extLst>
          </p:cNvPr>
          <p:cNvCxnSpPr>
            <a:cxnSpLocks/>
          </p:cNvCxnSpPr>
          <p:nvPr/>
        </p:nvCxnSpPr>
        <p:spPr>
          <a:xfrm flipV="1">
            <a:off x="6750426" y="3658782"/>
            <a:ext cx="0" cy="2211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1583B84D-05CD-478A-80D4-C0305818FAE8}"/>
              </a:ext>
            </a:extLst>
          </p:cNvPr>
          <p:cNvSpPr/>
          <p:nvPr/>
        </p:nvSpPr>
        <p:spPr>
          <a:xfrm>
            <a:off x="3258981" y="206945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F875E10-9E02-471B-8256-45607E9EB502}"/>
              </a:ext>
            </a:extLst>
          </p:cNvPr>
          <p:cNvSpPr/>
          <p:nvPr/>
        </p:nvSpPr>
        <p:spPr>
          <a:xfrm>
            <a:off x="5103331" y="2065629"/>
            <a:ext cx="398353" cy="3168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BB920D6-F791-4CA3-9891-E0843B2175D0}"/>
              </a:ext>
            </a:extLst>
          </p:cNvPr>
          <p:cNvSpPr/>
          <p:nvPr/>
        </p:nvSpPr>
        <p:spPr>
          <a:xfrm>
            <a:off x="5086133" y="3408103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45E5057-BCA7-4218-A33B-33FA64F36FC6}"/>
              </a:ext>
            </a:extLst>
          </p:cNvPr>
          <p:cNvSpPr/>
          <p:nvPr/>
        </p:nvSpPr>
        <p:spPr>
          <a:xfrm>
            <a:off x="3258981" y="246014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22E0FBE-C389-42FF-B745-810926E1E63F}"/>
              </a:ext>
            </a:extLst>
          </p:cNvPr>
          <p:cNvCxnSpPr>
            <a:stCxn id="33" idx="7"/>
            <a:endCxn id="30" idx="2"/>
          </p:cNvCxnSpPr>
          <p:nvPr/>
        </p:nvCxnSpPr>
        <p:spPr>
          <a:xfrm flipV="1">
            <a:off x="3598997" y="2224065"/>
            <a:ext cx="1504334" cy="28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481EC35A-3854-43CA-9293-CB3D08AE246E}"/>
              </a:ext>
            </a:extLst>
          </p:cNvPr>
          <p:cNvCxnSpPr>
            <a:stCxn id="30" idx="6"/>
            <a:endCxn id="7" idx="3"/>
          </p:cNvCxnSpPr>
          <p:nvPr/>
        </p:nvCxnSpPr>
        <p:spPr>
          <a:xfrm>
            <a:off x="5501684" y="2224065"/>
            <a:ext cx="267078" cy="430731"/>
          </a:xfrm>
          <a:prstGeom prst="curvedConnector3">
            <a:avLst>
              <a:gd name="adj1" fmla="val 1855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E3B8BF3-8A25-45B4-9769-7C871DBAE815}"/>
              </a:ext>
            </a:extLst>
          </p:cNvPr>
          <p:cNvSpPr txBox="1"/>
          <p:nvPr/>
        </p:nvSpPr>
        <p:spPr>
          <a:xfrm>
            <a:off x="3579337" y="21825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70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9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9815655"/>
                  </p:ext>
                </p:extLst>
              </p:nvPr>
            </p:nvGraphicFramePr>
            <p:xfrm>
              <a:off x="1308845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9815655"/>
                  </p:ext>
                </p:extLst>
              </p:nvPr>
            </p:nvGraphicFramePr>
            <p:xfrm>
              <a:off x="1308845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361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8649" t="-92424" r="-400000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1361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1361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1361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21721"/>
                  </p:ext>
                </p:extLst>
              </p:nvPr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21721"/>
                  </p:ext>
                </p:extLst>
              </p:nvPr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818" r="-167800" b="-42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361" t="-855" r="-2721" b="-145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0323" r="-7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0323" r="-6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0323" r="-5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8649" t="-90323" r="-400000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1361" t="-90323" r="-3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1361" t="-90323" r="-2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1361" t="-90323" r="-102721" b="-27419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4545" r="-603401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4545" r="-603401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4545" r="-703401" b="-909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4545" r="-251701" b="-90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tángulo 18">
            <a:extLst>
              <a:ext uri="{FF2B5EF4-FFF2-40B4-BE49-F238E27FC236}">
                <a16:creationId xmlns:a16="http://schemas.microsoft.com/office/drawing/2014/main" id="{CF8D5345-A42F-4F6C-8F8D-A68C8DF95A18}"/>
              </a:ext>
            </a:extLst>
          </p:cNvPr>
          <p:cNvSpPr/>
          <p:nvPr/>
        </p:nvSpPr>
        <p:spPr>
          <a:xfrm>
            <a:off x="4896388" y="2252451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8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1CE63438-F1AA-41E2-B90A-28EF429E6AB1}"/>
                  </a:ext>
                </a:extLst>
              </p:cNvPr>
              <p:cNvSpPr/>
              <p:nvPr/>
            </p:nvSpPr>
            <p:spPr>
              <a:xfrm>
                <a:off x="1987629" y="2663465"/>
                <a:ext cx="516874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AR" dirty="0"/>
                  <a:t>Máximo de materia prima de cobre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AR" dirty="0"/>
                  <a:t>) y aluminio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AR" dirty="0"/>
                  <a:t>Restricciones y variables de decisión Reales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AR" dirty="0"/>
                  <a:t>Positividad</a:t>
                </a: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1CE63438-F1AA-41E2-B90A-28EF429E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629" y="2663465"/>
                <a:ext cx="5168741" cy="738664"/>
              </a:xfrm>
              <a:prstGeom prst="rect">
                <a:avLst/>
              </a:prstGeom>
              <a:blipFill>
                <a:blip r:embed="rId3"/>
                <a:stretch>
                  <a:fillRect l="-118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F68E1B2-1061-45E0-BF6C-C3E205FC6B44}"/>
                  </a:ext>
                </a:extLst>
              </p:cNvPr>
              <p:cNvSpPr/>
              <p:nvPr/>
            </p:nvSpPr>
            <p:spPr>
              <a:xfrm>
                <a:off x="2496275" y="2146103"/>
                <a:ext cx="31330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dirty="0"/>
                  <a:t>Cantidad de producto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AR" dirty="0"/>
                  <a:t>) y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F68E1B2-1061-45E0-BF6C-C3E205FC6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75" y="2146103"/>
                <a:ext cx="3133037" cy="307777"/>
              </a:xfrm>
              <a:prstGeom prst="rect">
                <a:avLst/>
              </a:prstGeom>
              <a:blipFill>
                <a:blip r:embed="rId4"/>
                <a:stretch>
                  <a:fillRect l="-58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9E793CA0-F276-4AD9-A0C6-0A634B14F46B}"/>
              </a:ext>
            </a:extLst>
          </p:cNvPr>
          <p:cNvSpPr txBox="1"/>
          <p:nvPr/>
        </p:nvSpPr>
        <p:spPr>
          <a:xfrm>
            <a:off x="520562" y="2146103"/>
            <a:ext cx="2137477" cy="31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AR" b="1" dirty="0">
                <a:solidFill>
                  <a:srgbClr val="00B0F0"/>
                </a:solidFill>
              </a:rPr>
              <a:t>Variables de decisión: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995A7F-EE59-4665-A67A-CA5DD2BCA058}"/>
              </a:ext>
            </a:extLst>
          </p:cNvPr>
          <p:cNvSpPr/>
          <p:nvPr/>
        </p:nvSpPr>
        <p:spPr>
          <a:xfrm>
            <a:off x="520562" y="2663465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AR" b="1" dirty="0">
                <a:solidFill>
                  <a:srgbClr val="FF0000"/>
                </a:solidFill>
              </a:rPr>
              <a:t>Restricciones: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5E616A3-33E3-43D7-A80C-F7827F1D0C14}"/>
              </a:ext>
            </a:extLst>
          </p:cNvPr>
          <p:cNvSpPr/>
          <p:nvPr/>
        </p:nvSpPr>
        <p:spPr>
          <a:xfrm>
            <a:off x="520562" y="1633242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AR" b="1" dirty="0">
                <a:solidFill>
                  <a:srgbClr val="00B050"/>
                </a:solidFill>
              </a:rPr>
              <a:t>Función objetivo: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7BED555-5C53-41E2-8DFE-19D505194E84}"/>
              </a:ext>
            </a:extLst>
          </p:cNvPr>
          <p:cNvSpPr/>
          <p:nvPr/>
        </p:nvSpPr>
        <p:spPr>
          <a:xfrm>
            <a:off x="2127381" y="1633242"/>
            <a:ext cx="4245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Maximizar la utilidad de un </a:t>
            </a:r>
            <a:r>
              <a:rPr lang="es-AR" dirty="0" err="1"/>
              <a:t>mix</a:t>
            </a:r>
            <a:r>
              <a:rPr lang="es-AR" dirty="0"/>
              <a:t> de productos A y B.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9A8483-8477-45EF-AAB6-50DE820CB979}"/>
              </a:ext>
            </a:extLst>
          </p:cNvPr>
          <p:cNvSpPr/>
          <p:nvPr/>
        </p:nvSpPr>
        <p:spPr>
          <a:xfrm>
            <a:off x="520562" y="3578550"/>
            <a:ext cx="2964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Métodos de resolución posibles:</a:t>
            </a:r>
            <a:endParaRPr lang="en-US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26C2775-1AE5-4BF1-8AE4-7923EF16A9AB}"/>
              </a:ext>
            </a:extLst>
          </p:cNvPr>
          <p:cNvSpPr/>
          <p:nvPr/>
        </p:nvSpPr>
        <p:spPr>
          <a:xfrm>
            <a:off x="3484835" y="3578550"/>
            <a:ext cx="491993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Algoritmo</a:t>
            </a:r>
            <a:r>
              <a:rPr lang="en-US" dirty="0"/>
              <a:t> SIMPLEX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Algoritmo</a:t>
            </a:r>
            <a:r>
              <a:rPr lang="en-US" dirty="0"/>
              <a:t> de punto interior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heurísticos</a:t>
            </a:r>
            <a:r>
              <a:rPr lang="en-US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4D7A1C-0DFF-4B96-A6C0-E7FA56B0BDE8}"/>
              </a:ext>
            </a:extLst>
          </p:cNvPr>
          <p:cNvSpPr/>
          <p:nvPr/>
        </p:nvSpPr>
        <p:spPr>
          <a:xfrm>
            <a:off x="1026328" y="1808022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u="sng" dirty="0"/>
              <a:t>Tipo: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4AABD99-0438-4428-BCF9-FF0F6D91347D}"/>
              </a:ext>
            </a:extLst>
          </p:cNvPr>
          <p:cNvSpPr/>
          <p:nvPr/>
        </p:nvSpPr>
        <p:spPr>
          <a:xfrm>
            <a:off x="1017782" y="235242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u="sng" dirty="0"/>
              <a:t>Tipo:</a:t>
            </a:r>
            <a:endParaRPr lang="en-U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2CD531E-002F-4EF6-B6F4-17618EE921F3}"/>
              </a:ext>
            </a:extLst>
          </p:cNvPr>
          <p:cNvSpPr/>
          <p:nvPr/>
        </p:nvSpPr>
        <p:spPr>
          <a:xfrm>
            <a:off x="520562" y="4694439"/>
            <a:ext cx="2392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7030A0"/>
                </a:solidFill>
              </a:rPr>
              <a:t>Método elegido: </a:t>
            </a:r>
            <a:r>
              <a:rPr lang="es-AR" dirty="0"/>
              <a:t>SIMPLEX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B0898F-C71E-4EAE-994A-7026465641C8}"/>
              </a:ext>
            </a:extLst>
          </p:cNvPr>
          <p:cNvSpPr/>
          <p:nvPr/>
        </p:nvSpPr>
        <p:spPr>
          <a:xfrm>
            <a:off x="1476977" y="1819604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Lineal</a:t>
            </a:r>
            <a:endParaRPr lang="en-U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4DD46D9-A8A1-4D31-9A39-4623E6C979E8}"/>
              </a:ext>
            </a:extLst>
          </p:cNvPr>
          <p:cNvSpPr/>
          <p:nvPr/>
        </p:nvSpPr>
        <p:spPr>
          <a:xfrm>
            <a:off x="1489017" y="237276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Lineal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2" grpId="0"/>
      <p:bldP spid="16" grpId="0"/>
      <p:bldP spid="13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8756691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8756691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3DD5D7-2021-46EE-A4CE-1D234D26C91B}"/>
              </a:ext>
            </a:extLst>
          </p:cNvPr>
          <p:cNvCxnSpPr>
            <a:cxnSpLocks/>
          </p:cNvCxnSpPr>
          <p:nvPr/>
        </p:nvCxnSpPr>
        <p:spPr>
          <a:xfrm flipH="1" flipV="1">
            <a:off x="6083500" y="3658782"/>
            <a:ext cx="163582" cy="165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425D04-63C4-4B4A-BFE4-F5D6C74953AB}"/>
              </a:ext>
            </a:extLst>
          </p:cNvPr>
          <p:cNvCxnSpPr>
            <a:cxnSpLocks/>
          </p:cNvCxnSpPr>
          <p:nvPr/>
        </p:nvCxnSpPr>
        <p:spPr>
          <a:xfrm>
            <a:off x="6593418" y="4435702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E1F395-A757-4495-86CE-69296131ADB8}"/>
              </a:ext>
            </a:extLst>
          </p:cNvPr>
          <p:cNvSpPr/>
          <p:nvPr/>
        </p:nvSpPr>
        <p:spPr>
          <a:xfrm>
            <a:off x="6474092" y="3423188"/>
            <a:ext cx="16866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132266-4621-46CB-9334-C36EE2C44C4A}"/>
              </a:ext>
            </a:extLst>
          </p:cNvPr>
          <p:cNvSpPr/>
          <p:nvPr/>
        </p:nvSpPr>
        <p:spPr>
          <a:xfrm>
            <a:off x="6213331" y="4636253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/>
              <p:nvPr/>
            </p:nvSpPr>
            <p:spPr>
              <a:xfrm>
                <a:off x="5119390" y="3824701"/>
                <a:ext cx="2021899" cy="611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90" y="3824701"/>
                <a:ext cx="2021899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3392411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resto de las </a:t>
            </a:r>
            <a:r>
              <a:rPr lang="en-US" dirty="0" err="1"/>
              <a:t>filas</a:t>
            </a:r>
            <a:r>
              <a:rPr lang="en-US" dirty="0"/>
              <a:t>: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A179B8-CFC4-4203-9A67-F1B4FF68DAB2}"/>
              </a:ext>
            </a:extLst>
          </p:cNvPr>
          <p:cNvSpPr/>
          <p:nvPr/>
        </p:nvSpPr>
        <p:spPr>
          <a:xfrm>
            <a:off x="5076569" y="4636253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A8A1CDF-35F0-44C9-9AE9-53AF724DE3C6}"/>
              </a:ext>
            </a:extLst>
          </p:cNvPr>
          <p:cNvCxnSpPr>
            <a:cxnSpLocks/>
          </p:cNvCxnSpPr>
          <p:nvPr/>
        </p:nvCxnSpPr>
        <p:spPr>
          <a:xfrm>
            <a:off x="5860598" y="4235886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B46C6B-0F98-48C2-B1C1-1A6368907BB9}"/>
              </a:ext>
            </a:extLst>
          </p:cNvPr>
          <p:cNvCxnSpPr>
            <a:cxnSpLocks/>
          </p:cNvCxnSpPr>
          <p:nvPr/>
        </p:nvCxnSpPr>
        <p:spPr>
          <a:xfrm flipV="1">
            <a:off x="6750426" y="3658782"/>
            <a:ext cx="0" cy="2211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BB920D6-F791-4CA3-9891-E0843B2175D0}"/>
              </a:ext>
            </a:extLst>
          </p:cNvPr>
          <p:cNvSpPr/>
          <p:nvPr/>
        </p:nvSpPr>
        <p:spPr>
          <a:xfrm>
            <a:off x="5086133" y="3408103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FC340D-4053-429B-87D7-23C381F015E3}"/>
              </a:ext>
            </a:extLst>
          </p:cNvPr>
          <p:cNvSpPr/>
          <p:nvPr/>
        </p:nvSpPr>
        <p:spPr>
          <a:xfrm>
            <a:off x="4836255" y="2460146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79FD1D2-4DEC-4218-A2A6-53A3787D062F}"/>
              </a:ext>
            </a:extLst>
          </p:cNvPr>
          <p:cNvSpPr/>
          <p:nvPr/>
        </p:nvSpPr>
        <p:spPr>
          <a:xfrm>
            <a:off x="4173647" y="2065628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7B372C-8E3A-4CEF-9C35-0E2B1DC974C5}"/>
              </a:ext>
            </a:extLst>
          </p:cNvPr>
          <p:cNvSpPr/>
          <p:nvPr/>
        </p:nvSpPr>
        <p:spPr>
          <a:xfrm>
            <a:off x="5002307" y="1993200"/>
            <a:ext cx="591670" cy="4329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98BABA1-D980-4367-BD28-45D5C9D211FF}"/>
              </a:ext>
            </a:extLst>
          </p:cNvPr>
          <p:cNvSpPr/>
          <p:nvPr/>
        </p:nvSpPr>
        <p:spPr>
          <a:xfrm>
            <a:off x="4173381" y="246014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E7D2576-CA5C-41FE-A16A-09BC74A61D53}"/>
              </a:ext>
            </a:extLst>
          </p:cNvPr>
          <p:cNvSpPr/>
          <p:nvPr/>
        </p:nvSpPr>
        <p:spPr>
          <a:xfrm>
            <a:off x="5103331" y="245077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0B5AAA4-3B77-4109-840E-96F87361C0B1}"/>
              </a:ext>
            </a:extLst>
          </p:cNvPr>
          <p:cNvSpPr/>
          <p:nvPr/>
        </p:nvSpPr>
        <p:spPr>
          <a:xfrm>
            <a:off x="6014154" y="2441960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F5C678-F886-479B-8D64-7F443C863915}"/>
              </a:ext>
            </a:extLst>
          </p:cNvPr>
          <p:cNvSpPr/>
          <p:nvPr/>
        </p:nvSpPr>
        <p:spPr>
          <a:xfrm>
            <a:off x="6951748" y="245077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D119285-C231-42C4-AD54-443895ABE1B7}"/>
              </a:ext>
            </a:extLst>
          </p:cNvPr>
          <p:cNvSpPr/>
          <p:nvPr/>
        </p:nvSpPr>
        <p:spPr>
          <a:xfrm>
            <a:off x="5098965" y="205625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56F5BAF-0BB6-46CA-AD78-B4247006CAF5}"/>
              </a:ext>
            </a:extLst>
          </p:cNvPr>
          <p:cNvSpPr/>
          <p:nvPr/>
        </p:nvSpPr>
        <p:spPr>
          <a:xfrm>
            <a:off x="6014153" y="2047443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03EE6DD-5515-4AB1-BA5D-60C1D83D5CBE}"/>
              </a:ext>
            </a:extLst>
          </p:cNvPr>
          <p:cNvSpPr/>
          <p:nvPr/>
        </p:nvSpPr>
        <p:spPr>
          <a:xfrm>
            <a:off x="6942112" y="205625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1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140067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140067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3DD5D7-2021-46EE-A4CE-1D234D26C91B}"/>
              </a:ext>
            </a:extLst>
          </p:cNvPr>
          <p:cNvCxnSpPr>
            <a:cxnSpLocks/>
          </p:cNvCxnSpPr>
          <p:nvPr/>
        </p:nvCxnSpPr>
        <p:spPr>
          <a:xfrm flipH="1" flipV="1">
            <a:off x="6083500" y="3658782"/>
            <a:ext cx="163582" cy="165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425D04-63C4-4B4A-BFE4-F5D6C74953AB}"/>
              </a:ext>
            </a:extLst>
          </p:cNvPr>
          <p:cNvCxnSpPr>
            <a:cxnSpLocks/>
          </p:cNvCxnSpPr>
          <p:nvPr/>
        </p:nvCxnSpPr>
        <p:spPr>
          <a:xfrm>
            <a:off x="6593418" y="4435702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E1F395-A757-4495-86CE-69296131ADB8}"/>
              </a:ext>
            </a:extLst>
          </p:cNvPr>
          <p:cNvSpPr/>
          <p:nvPr/>
        </p:nvSpPr>
        <p:spPr>
          <a:xfrm>
            <a:off x="6474092" y="3423188"/>
            <a:ext cx="16866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132266-4621-46CB-9334-C36EE2C44C4A}"/>
              </a:ext>
            </a:extLst>
          </p:cNvPr>
          <p:cNvSpPr/>
          <p:nvPr/>
        </p:nvSpPr>
        <p:spPr>
          <a:xfrm>
            <a:off x="6213331" y="4636253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/>
              <p:nvPr/>
            </p:nvSpPr>
            <p:spPr>
              <a:xfrm>
                <a:off x="5119390" y="3824701"/>
                <a:ext cx="2021899" cy="611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90" y="3824701"/>
                <a:ext cx="2021899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3392411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resto de las </a:t>
            </a:r>
            <a:r>
              <a:rPr lang="en-US" dirty="0" err="1"/>
              <a:t>filas</a:t>
            </a:r>
            <a:r>
              <a:rPr lang="en-US" dirty="0"/>
              <a:t>: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A179B8-CFC4-4203-9A67-F1B4FF68DAB2}"/>
              </a:ext>
            </a:extLst>
          </p:cNvPr>
          <p:cNvSpPr/>
          <p:nvPr/>
        </p:nvSpPr>
        <p:spPr>
          <a:xfrm>
            <a:off x="5076569" y="4636253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A8A1CDF-35F0-44C9-9AE9-53AF724DE3C6}"/>
              </a:ext>
            </a:extLst>
          </p:cNvPr>
          <p:cNvCxnSpPr>
            <a:cxnSpLocks/>
          </p:cNvCxnSpPr>
          <p:nvPr/>
        </p:nvCxnSpPr>
        <p:spPr>
          <a:xfrm>
            <a:off x="5860598" y="4235886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B46C6B-0F98-48C2-B1C1-1A6368907BB9}"/>
              </a:ext>
            </a:extLst>
          </p:cNvPr>
          <p:cNvCxnSpPr>
            <a:cxnSpLocks/>
          </p:cNvCxnSpPr>
          <p:nvPr/>
        </p:nvCxnSpPr>
        <p:spPr>
          <a:xfrm flipV="1">
            <a:off x="6750426" y="3658782"/>
            <a:ext cx="0" cy="2211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BB920D6-F791-4CA3-9891-E0843B2175D0}"/>
              </a:ext>
            </a:extLst>
          </p:cNvPr>
          <p:cNvSpPr/>
          <p:nvPr/>
        </p:nvSpPr>
        <p:spPr>
          <a:xfrm>
            <a:off x="5086133" y="3408103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FC340D-4053-429B-87D7-23C381F015E3}"/>
              </a:ext>
            </a:extLst>
          </p:cNvPr>
          <p:cNvSpPr/>
          <p:nvPr/>
        </p:nvSpPr>
        <p:spPr>
          <a:xfrm>
            <a:off x="4836255" y="2460146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79FD1D2-4DEC-4218-A2A6-53A3787D062F}"/>
              </a:ext>
            </a:extLst>
          </p:cNvPr>
          <p:cNvSpPr/>
          <p:nvPr/>
        </p:nvSpPr>
        <p:spPr>
          <a:xfrm>
            <a:off x="4173647" y="2065628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7B372C-8E3A-4CEF-9C35-0E2B1DC974C5}"/>
              </a:ext>
            </a:extLst>
          </p:cNvPr>
          <p:cNvSpPr/>
          <p:nvPr/>
        </p:nvSpPr>
        <p:spPr>
          <a:xfrm>
            <a:off x="5002307" y="1993200"/>
            <a:ext cx="591670" cy="4329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98BABA1-D980-4367-BD28-45D5C9D211FF}"/>
              </a:ext>
            </a:extLst>
          </p:cNvPr>
          <p:cNvSpPr/>
          <p:nvPr/>
        </p:nvSpPr>
        <p:spPr>
          <a:xfrm>
            <a:off x="4173381" y="246014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8149B4-5792-4629-AA96-8ED3DFFD7A29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4513397" y="2209687"/>
            <a:ext cx="488910" cy="296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50C63DDA-66C5-4FDF-9510-A6980FD11BB2}"/>
              </a:ext>
            </a:extLst>
          </p:cNvPr>
          <p:cNvCxnSpPr>
            <a:cxnSpLocks/>
            <a:stCxn id="17" idx="6"/>
            <a:endCxn id="25" idx="3"/>
          </p:cNvCxnSpPr>
          <p:nvPr/>
        </p:nvCxnSpPr>
        <p:spPr>
          <a:xfrm>
            <a:off x="5593977" y="2209687"/>
            <a:ext cx="174785" cy="445109"/>
          </a:xfrm>
          <a:prstGeom prst="curvedConnector3">
            <a:avLst>
              <a:gd name="adj1" fmla="val 2307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9809BC2-8D10-4376-9428-EE5619FB1378}"/>
              </a:ext>
            </a:extLst>
          </p:cNvPr>
          <p:cNvSpPr txBox="1"/>
          <p:nvPr/>
        </p:nvSpPr>
        <p:spPr>
          <a:xfrm>
            <a:off x="4514543" y="20128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1.5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51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47902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47902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3DD5D7-2021-46EE-A4CE-1D234D26C91B}"/>
              </a:ext>
            </a:extLst>
          </p:cNvPr>
          <p:cNvCxnSpPr>
            <a:cxnSpLocks/>
          </p:cNvCxnSpPr>
          <p:nvPr/>
        </p:nvCxnSpPr>
        <p:spPr>
          <a:xfrm flipH="1" flipV="1">
            <a:off x="6083500" y="3658782"/>
            <a:ext cx="163582" cy="165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425D04-63C4-4B4A-BFE4-F5D6C74953AB}"/>
              </a:ext>
            </a:extLst>
          </p:cNvPr>
          <p:cNvCxnSpPr>
            <a:cxnSpLocks/>
          </p:cNvCxnSpPr>
          <p:nvPr/>
        </p:nvCxnSpPr>
        <p:spPr>
          <a:xfrm>
            <a:off x="6593418" y="4435702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E1F395-A757-4495-86CE-69296131ADB8}"/>
              </a:ext>
            </a:extLst>
          </p:cNvPr>
          <p:cNvSpPr/>
          <p:nvPr/>
        </p:nvSpPr>
        <p:spPr>
          <a:xfrm>
            <a:off x="6474092" y="3423188"/>
            <a:ext cx="16866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132266-4621-46CB-9334-C36EE2C44C4A}"/>
              </a:ext>
            </a:extLst>
          </p:cNvPr>
          <p:cNvSpPr/>
          <p:nvPr/>
        </p:nvSpPr>
        <p:spPr>
          <a:xfrm>
            <a:off x="6213331" y="4636253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/>
              <p:nvPr/>
            </p:nvSpPr>
            <p:spPr>
              <a:xfrm>
                <a:off x="5119390" y="3824701"/>
                <a:ext cx="2021899" cy="611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90" y="3824701"/>
                <a:ext cx="2021899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3392411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resto de las </a:t>
            </a:r>
            <a:r>
              <a:rPr lang="en-US" dirty="0" err="1"/>
              <a:t>filas</a:t>
            </a:r>
            <a:r>
              <a:rPr lang="en-US" dirty="0"/>
              <a:t>: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A179B8-CFC4-4203-9A67-F1B4FF68DAB2}"/>
              </a:ext>
            </a:extLst>
          </p:cNvPr>
          <p:cNvSpPr/>
          <p:nvPr/>
        </p:nvSpPr>
        <p:spPr>
          <a:xfrm>
            <a:off x="5076569" y="4636253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A8A1CDF-35F0-44C9-9AE9-53AF724DE3C6}"/>
              </a:ext>
            </a:extLst>
          </p:cNvPr>
          <p:cNvCxnSpPr>
            <a:cxnSpLocks/>
          </p:cNvCxnSpPr>
          <p:nvPr/>
        </p:nvCxnSpPr>
        <p:spPr>
          <a:xfrm>
            <a:off x="5860598" y="4235886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B46C6B-0F98-48C2-B1C1-1A6368907BB9}"/>
              </a:ext>
            </a:extLst>
          </p:cNvPr>
          <p:cNvCxnSpPr>
            <a:cxnSpLocks/>
          </p:cNvCxnSpPr>
          <p:nvPr/>
        </p:nvCxnSpPr>
        <p:spPr>
          <a:xfrm flipV="1">
            <a:off x="6750426" y="3658782"/>
            <a:ext cx="0" cy="2211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BB920D6-F791-4CA3-9891-E0843B2175D0}"/>
              </a:ext>
            </a:extLst>
          </p:cNvPr>
          <p:cNvSpPr/>
          <p:nvPr/>
        </p:nvSpPr>
        <p:spPr>
          <a:xfrm>
            <a:off x="5086133" y="3408103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FC340D-4053-429B-87D7-23C381F015E3}"/>
              </a:ext>
            </a:extLst>
          </p:cNvPr>
          <p:cNvSpPr/>
          <p:nvPr/>
        </p:nvSpPr>
        <p:spPr>
          <a:xfrm>
            <a:off x="4836255" y="2460146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79FD1D2-4DEC-4218-A2A6-53A3787D062F}"/>
              </a:ext>
            </a:extLst>
          </p:cNvPr>
          <p:cNvSpPr/>
          <p:nvPr/>
        </p:nvSpPr>
        <p:spPr>
          <a:xfrm>
            <a:off x="4173647" y="2065628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7B372C-8E3A-4CEF-9C35-0E2B1DC974C5}"/>
              </a:ext>
            </a:extLst>
          </p:cNvPr>
          <p:cNvSpPr/>
          <p:nvPr/>
        </p:nvSpPr>
        <p:spPr>
          <a:xfrm>
            <a:off x="5002307" y="1993200"/>
            <a:ext cx="591670" cy="4329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98BABA1-D980-4367-BD28-45D5C9D211FF}"/>
              </a:ext>
            </a:extLst>
          </p:cNvPr>
          <p:cNvSpPr/>
          <p:nvPr/>
        </p:nvSpPr>
        <p:spPr>
          <a:xfrm>
            <a:off x="4173381" y="246014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E7D2576-CA5C-41FE-A16A-09BC74A61D53}"/>
              </a:ext>
            </a:extLst>
          </p:cNvPr>
          <p:cNvSpPr/>
          <p:nvPr/>
        </p:nvSpPr>
        <p:spPr>
          <a:xfrm>
            <a:off x="5103331" y="245077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0B5AAA4-3B77-4109-840E-96F87361C0B1}"/>
              </a:ext>
            </a:extLst>
          </p:cNvPr>
          <p:cNvSpPr/>
          <p:nvPr/>
        </p:nvSpPr>
        <p:spPr>
          <a:xfrm>
            <a:off x="6014154" y="2441960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F5C678-F886-479B-8D64-7F443C863915}"/>
              </a:ext>
            </a:extLst>
          </p:cNvPr>
          <p:cNvSpPr/>
          <p:nvPr/>
        </p:nvSpPr>
        <p:spPr>
          <a:xfrm>
            <a:off x="6951748" y="245077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D119285-C231-42C4-AD54-443895ABE1B7}"/>
              </a:ext>
            </a:extLst>
          </p:cNvPr>
          <p:cNvSpPr/>
          <p:nvPr/>
        </p:nvSpPr>
        <p:spPr>
          <a:xfrm>
            <a:off x="5098965" y="205625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56F5BAF-0BB6-46CA-AD78-B4247006CAF5}"/>
              </a:ext>
            </a:extLst>
          </p:cNvPr>
          <p:cNvSpPr/>
          <p:nvPr/>
        </p:nvSpPr>
        <p:spPr>
          <a:xfrm>
            <a:off x="6014153" y="2047443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03EE6DD-5515-4AB1-BA5D-60C1D83D5CBE}"/>
              </a:ext>
            </a:extLst>
          </p:cNvPr>
          <p:cNvSpPr/>
          <p:nvPr/>
        </p:nvSpPr>
        <p:spPr>
          <a:xfrm>
            <a:off x="6942112" y="205625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6DB15A7-80FB-403C-8347-84C47A06D04D}"/>
              </a:ext>
            </a:extLst>
          </p:cNvPr>
          <p:cNvSpPr txBox="1"/>
          <p:nvPr/>
        </p:nvSpPr>
        <p:spPr>
          <a:xfrm>
            <a:off x="4514543" y="201286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1.5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65D658C-0721-4FAB-96DA-B47D190CD726}"/>
              </a:ext>
            </a:extLst>
          </p:cNvPr>
          <p:cNvSpPr txBox="1"/>
          <p:nvPr/>
        </p:nvSpPr>
        <p:spPr>
          <a:xfrm>
            <a:off x="5543079" y="2012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A4D4388-9261-49C8-8C30-3D6AAE2264A8}"/>
              </a:ext>
            </a:extLst>
          </p:cNvPr>
          <p:cNvSpPr txBox="1"/>
          <p:nvPr/>
        </p:nvSpPr>
        <p:spPr>
          <a:xfrm>
            <a:off x="6474786" y="2012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3522A79-0657-4E28-AF29-43545863AEE5}"/>
              </a:ext>
            </a:extLst>
          </p:cNvPr>
          <p:cNvSpPr txBox="1"/>
          <p:nvPr/>
        </p:nvSpPr>
        <p:spPr>
          <a:xfrm>
            <a:off x="7245653" y="199594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-0.5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859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36299"/>
                  </p:ext>
                </p:extLst>
              </p:nvPr>
            </p:nvGraphicFramePr>
            <p:xfrm>
              <a:off x="1308845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36299"/>
                  </p:ext>
                </p:extLst>
              </p:nvPr>
            </p:nvGraphicFramePr>
            <p:xfrm>
              <a:off x="1308845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361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8649" t="-92424" r="-400000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1361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1361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1361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414119"/>
                  </p:ext>
                </p:extLst>
              </p:nvPr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414119"/>
                  </p:ext>
                </p:extLst>
              </p:nvPr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818" r="-167800" b="-42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361" t="-855" r="-2721" b="-145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0323" r="-7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0323" r="-6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0323" r="-5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8649" t="-90323" r="-400000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1361" t="-90323" r="-3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1361" t="-90323" r="-2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1361" t="-90323" r="-102721" b="-27419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4545" r="-603401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4545" r="-603401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4545" r="-703401" b="-909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4545" r="-251701" b="-90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tángulo 18">
            <a:extLst>
              <a:ext uri="{FF2B5EF4-FFF2-40B4-BE49-F238E27FC236}">
                <a16:creationId xmlns:a16="http://schemas.microsoft.com/office/drawing/2014/main" id="{CF8D5345-A42F-4F6C-8F8D-A68C8DF95A18}"/>
              </a:ext>
            </a:extLst>
          </p:cNvPr>
          <p:cNvSpPr/>
          <p:nvPr/>
        </p:nvSpPr>
        <p:spPr>
          <a:xfrm>
            <a:off x="4896388" y="2252451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54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618423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618423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3DD5D7-2021-46EE-A4CE-1D234D26C91B}"/>
              </a:ext>
            </a:extLst>
          </p:cNvPr>
          <p:cNvCxnSpPr>
            <a:cxnSpLocks/>
          </p:cNvCxnSpPr>
          <p:nvPr/>
        </p:nvCxnSpPr>
        <p:spPr>
          <a:xfrm flipH="1" flipV="1">
            <a:off x="6083500" y="3658782"/>
            <a:ext cx="924546" cy="2784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425D04-63C4-4B4A-BFE4-F5D6C74953AB}"/>
              </a:ext>
            </a:extLst>
          </p:cNvPr>
          <p:cNvCxnSpPr>
            <a:cxnSpLocks/>
          </p:cNvCxnSpPr>
          <p:nvPr/>
        </p:nvCxnSpPr>
        <p:spPr>
          <a:xfrm>
            <a:off x="7709649" y="4413301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E1F395-A757-4495-86CE-69296131ADB8}"/>
              </a:ext>
            </a:extLst>
          </p:cNvPr>
          <p:cNvSpPr/>
          <p:nvPr/>
        </p:nvSpPr>
        <p:spPr>
          <a:xfrm>
            <a:off x="6474092" y="3423188"/>
            <a:ext cx="16866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132266-4621-46CB-9334-C36EE2C44C4A}"/>
              </a:ext>
            </a:extLst>
          </p:cNvPr>
          <p:cNvSpPr/>
          <p:nvPr/>
        </p:nvSpPr>
        <p:spPr>
          <a:xfrm>
            <a:off x="7329562" y="4613852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/>
              <p:nvPr/>
            </p:nvSpPr>
            <p:spPr>
              <a:xfrm>
                <a:off x="5119390" y="3824701"/>
                <a:ext cx="3291863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)′=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90" y="3824701"/>
                <a:ext cx="3291863" cy="616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3392411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resto de las </a:t>
            </a:r>
            <a:r>
              <a:rPr lang="en-US" dirty="0" err="1"/>
              <a:t>filas</a:t>
            </a:r>
            <a:r>
              <a:rPr lang="en-US" dirty="0"/>
              <a:t>: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A179B8-CFC4-4203-9A67-F1B4FF68DAB2}"/>
              </a:ext>
            </a:extLst>
          </p:cNvPr>
          <p:cNvSpPr/>
          <p:nvPr/>
        </p:nvSpPr>
        <p:spPr>
          <a:xfrm>
            <a:off x="5814170" y="4637753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A8A1CDF-35F0-44C9-9AE9-53AF724DE3C6}"/>
              </a:ext>
            </a:extLst>
          </p:cNvPr>
          <p:cNvCxnSpPr>
            <a:cxnSpLocks/>
          </p:cNvCxnSpPr>
          <p:nvPr/>
        </p:nvCxnSpPr>
        <p:spPr>
          <a:xfrm>
            <a:off x="6435914" y="4241161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B46C6B-0F98-48C2-B1C1-1A6368907BB9}"/>
              </a:ext>
            </a:extLst>
          </p:cNvPr>
          <p:cNvCxnSpPr>
            <a:cxnSpLocks/>
          </p:cNvCxnSpPr>
          <p:nvPr/>
        </p:nvCxnSpPr>
        <p:spPr>
          <a:xfrm flipV="1">
            <a:off x="7709649" y="3654324"/>
            <a:ext cx="0" cy="2211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BB920D6-F791-4CA3-9891-E0843B2175D0}"/>
              </a:ext>
            </a:extLst>
          </p:cNvPr>
          <p:cNvSpPr/>
          <p:nvPr/>
        </p:nvSpPr>
        <p:spPr>
          <a:xfrm>
            <a:off x="5086133" y="3408103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FC340D-4053-429B-87D7-23C381F015E3}"/>
              </a:ext>
            </a:extLst>
          </p:cNvPr>
          <p:cNvSpPr/>
          <p:nvPr/>
        </p:nvSpPr>
        <p:spPr>
          <a:xfrm>
            <a:off x="4836255" y="2460146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79FD1D2-4DEC-4218-A2A6-53A3787D062F}"/>
              </a:ext>
            </a:extLst>
          </p:cNvPr>
          <p:cNvSpPr/>
          <p:nvPr/>
        </p:nvSpPr>
        <p:spPr>
          <a:xfrm>
            <a:off x="4183283" y="2890295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7B372C-8E3A-4CEF-9C35-0E2B1DC974C5}"/>
              </a:ext>
            </a:extLst>
          </p:cNvPr>
          <p:cNvSpPr/>
          <p:nvPr/>
        </p:nvSpPr>
        <p:spPr>
          <a:xfrm>
            <a:off x="5019859" y="2855286"/>
            <a:ext cx="591670" cy="4329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98BABA1-D980-4367-BD28-45D5C9D211FF}"/>
              </a:ext>
            </a:extLst>
          </p:cNvPr>
          <p:cNvSpPr/>
          <p:nvPr/>
        </p:nvSpPr>
        <p:spPr>
          <a:xfrm>
            <a:off x="4173381" y="246014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E7D2576-CA5C-41FE-A16A-09BC74A61D53}"/>
              </a:ext>
            </a:extLst>
          </p:cNvPr>
          <p:cNvSpPr/>
          <p:nvPr/>
        </p:nvSpPr>
        <p:spPr>
          <a:xfrm>
            <a:off x="5103331" y="245077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0B5AAA4-3B77-4109-840E-96F87361C0B1}"/>
              </a:ext>
            </a:extLst>
          </p:cNvPr>
          <p:cNvSpPr/>
          <p:nvPr/>
        </p:nvSpPr>
        <p:spPr>
          <a:xfrm>
            <a:off x="6014154" y="2441960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F5C678-F886-479B-8D64-7F443C863915}"/>
              </a:ext>
            </a:extLst>
          </p:cNvPr>
          <p:cNvSpPr/>
          <p:nvPr/>
        </p:nvSpPr>
        <p:spPr>
          <a:xfrm>
            <a:off x="6951748" y="245077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D119285-C231-42C4-AD54-443895ABE1B7}"/>
              </a:ext>
            </a:extLst>
          </p:cNvPr>
          <p:cNvSpPr/>
          <p:nvPr/>
        </p:nvSpPr>
        <p:spPr>
          <a:xfrm>
            <a:off x="5108601" y="2880926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56F5BAF-0BB6-46CA-AD78-B4247006CAF5}"/>
              </a:ext>
            </a:extLst>
          </p:cNvPr>
          <p:cNvSpPr/>
          <p:nvPr/>
        </p:nvSpPr>
        <p:spPr>
          <a:xfrm>
            <a:off x="6023789" y="2872110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03EE6DD-5515-4AB1-BA5D-60C1D83D5CBE}"/>
              </a:ext>
            </a:extLst>
          </p:cNvPr>
          <p:cNvSpPr/>
          <p:nvPr/>
        </p:nvSpPr>
        <p:spPr>
          <a:xfrm>
            <a:off x="6951748" y="2880926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2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144482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144482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3DD5D7-2021-46EE-A4CE-1D234D26C91B}"/>
              </a:ext>
            </a:extLst>
          </p:cNvPr>
          <p:cNvCxnSpPr>
            <a:cxnSpLocks/>
          </p:cNvCxnSpPr>
          <p:nvPr/>
        </p:nvCxnSpPr>
        <p:spPr>
          <a:xfrm flipH="1" flipV="1">
            <a:off x="6083500" y="3658782"/>
            <a:ext cx="924546" cy="2784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425D04-63C4-4B4A-BFE4-F5D6C74953AB}"/>
              </a:ext>
            </a:extLst>
          </p:cNvPr>
          <p:cNvCxnSpPr>
            <a:cxnSpLocks/>
          </p:cNvCxnSpPr>
          <p:nvPr/>
        </p:nvCxnSpPr>
        <p:spPr>
          <a:xfrm>
            <a:off x="7709649" y="4413301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E1F395-A757-4495-86CE-69296131ADB8}"/>
              </a:ext>
            </a:extLst>
          </p:cNvPr>
          <p:cNvSpPr/>
          <p:nvPr/>
        </p:nvSpPr>
        <p:spPr>
          <a:xfrm>
            <a:off x="6474092" y="3423188"/>
            <a:ext cx="16866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132266-4621-46CB-9334-C36EE2C44C4A}"/>
              </a:ext>
            </a:extLst>
          </p:cNvPr>
          <p:cNvSpPr/>
          <p:nvPr/>
        </p:nvSpPr>
        <p:spPr>
          <a:xfrm>
            <a:off x="7329562" y="4613852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/>
              <p:nvPr/>
            </p:nvSpPr>
            <p:spPr>
              <a:xfrm>
                <a:off x="5119390" y="3824701"/>
                <a:ext cx="3291863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)′=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90" y="3824701"/>
                <a:ext cx="3291863" cy="616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3392411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resto de las </a:t>
            </a:r>
            <a:r>
              <a:rPr lang="en-US" dirty="0" err="1"/>
              <a:t>filas</a:t>
            </a:r>
            <a:r>
              <a:rPr lang="en-US" dirty="0"/>
              <a:t>: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A179B8-CFC4-4203-9A67-F1B4FF68DAB2}"/>
              </a:ext>
            </a:extLst>
          </p:cNvPr>
          <p:cNvSpPr/>
          <p:nvPr/>
        </p:nvSpPr>
        <p:spPr>
          <a:xfrm>
            <a:off x="5814170" y="4637753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A8A1CDF-35F0-44C9-9AE9-53AF724DE3C6}"/>
              </a:ext>
            </a:extLst>
          </p:cNvPr>
          <p:cNvCxnSpPr>
            <a:cxnSpLocks/>
          </p:cNvCxnSpPr>
          <p:nvPr/>
        </p:nvCxnSpPr>
        <p:spPr>
          <a:xfrm>
            <a:off x="6435914" y="4241161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B46C6B-0F98-48C2-B1C1-1A6368907BB9}"/>
              </a:ext>
            </a:extLst>
          </p:cNvPr>
          <p:cNvCxnSpPr>
            <a:cxnSpLocks/>
          </p:cNvCxnSpPr>
          <p:nvPr/>
        </p:nvCxnSpPr>
        <p:spPr>
          <a:xfrm flipV="1">
            <a:off x="7709649" y="3654324"/>
            <a:ext cx="0" cy="2211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BB920D6-F791-4CA3-9891-E0843B2175D0}"/>
              </a:ext>
            </a:extLst>
          </p:cNvPr>
          <p:cNvSpPr/>
          <p:nvPr/>
        </p:nvSpPr>
        <p:spPr>
          <a:xfrm>
            <a:off x="5086133" y="3408103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FC340D-4053-429B-87D7-23C381F015E3}"/>
              </a:ext>
            </a:extLst>
          </p:cNvPr>
          <p:cNvSpPr/>
          <p:nvPr/>
        </p:nvSpPr>
        <p:spPr>
          <a:xfrm>
            <a:off x="4836255" y="2460146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79FD1D2-4DEC-4218-A2A6-53A3787D062F}"/>
              </a:ext>
            </a:extLst>
          </p:cNvPr>
          <p:cNvSpPr/>
          <p:nvPr/>
        </p:nvSpPr>
        <p:spPr>
          <a:xfrm>
            <a:off x="4183283" y="2890295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7B372C-8E3A-4CEF-9C35-0E2B1DC974C5}"/>
              </a:ext>
            </a:extLst>
          </p:cNvPr>
          <p:cNvSpPr/>
          <p:nvPr/>
        </p:nvSpPr>
        <p:spPr>
          <a:xfrm>
            <a:off x="5019859" y="2855286"/>
            <a:ext cx="591670" cy="4329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98BABA1-D980-4367-BD28-45D5C9D211FF}"/>
              </a:ext>
            </a:extLst>
          </p:cNvPr>
          <p:cNvSpPr/>
          <p:nvPr/>
        </p:nvSpPr>
        <p:spPr>
          <a:xfrm>
            <a:off x="4173381" y="246014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6050580-358A-488E-AE2C-68575F521B61}"/>
              </a:ext>
            </a:extLst>
          </p:cNvPr>
          <p:cNvCxnSpPr>
            <a:cxnSpLocks/>
            <a:stCxn id="19" idx="5"/>
            <a:endCxn id="17" idx="2"/>
          </p:cNvCxnSpPr>
          <p:nvPr/>
        </p:nvCxnSpPr>
        <p:spPr>
          <a:xfrm>
            <a:off x="4513397" y="2730612"/>
            <a:ext cx="506462" cy="341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4B8C3C43-9FA4-4BFA-9CF5-879DC403C6D0}"/>
              </a:ext>
            </a:extLst>
          </p:cNvPr>
          <p:cNvCxnSpPr>
            <a:cxnSpLocks/>
            <a:stCxn id="17" idx="6"/>
            <a:endCxn id="25" idx="3"/>
          </p:cNvCxnSpPr>
          <p:nvPr/>
        </p:nvCxnSpPr>
        <p:spPr>
          <a:xfrm flipV="1">
            <a:off x="5611529" y="2654796"/>
            <a:ext cx="157233" cy="416977"/>
          </a:xfrm>
          <a:prstGeom prst="curvedConnector3">
            <a:avLst>
              <a:gd name="adj1" fmla="val 2453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38154CB-1C92-4F63-B1EE-6F8FC0A55BAD}"/>
              </a:ext>
            </a:extLst>
          </p:cNvPr>
          <p:cNvSpPr txBox="1"/>
          <p:nvPr/>
        </p:nvSpPr>
        <p:spPr>
          <a:xfrm>
            <a:off x="4441162" y="30947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-0.5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41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18538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18538"/>
                  </p:ext>
                </p:extLst>
              </p:nvPr>
            </p:nvGraphicFramePr>
            <p:xfrm>
              <a:off x="1139423" y="1263580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88889" r="-4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8889" r="-3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88889" r="-20197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3974" t="-88889" r="-103311" b="-26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15873" r="-60131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310938" r="-601316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3DD5D7-2021-46EE-A4CE-1D234D26C91B}"/>
              </a:ext>
            </a:extLst>
          </p:cNvPr>
          <p:cNvCxnSpPr>
            <a:cxnSpLocks/>
          </p:cNvCxnSpPr>
          <p:nvPr/>
        </p:nvCxnSpPr>
        <p:spPr>
          <a:xfrm flipH="1" flipV="1">
            <a:off x="6083500" y="3658782"/>
            <a:ext cx="924546" cy="2784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425D04-63C4-4B4A-BFE4-F5D6C74953AB}"/>
              </a:ext>
            </a:extLst>
          </p:cNvPr>
          <p:cNvCxnSpPr>
            <a:cxnSpLocks/>
          </p:cNvCxnSpPr>
          <p:nvPr/>
        </p:nvCxnSpPr>
        <p:spPr>
          <a:xfrm>
            <a:off x="7709649" y="4413301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E1F395-A757-4495-86CE-69296131ADB8}"/>
              </a:ext>
            </a:extLst>
          </p:cNvPr>
          <p:cNvSpPr/>
          <p:nvPr/>
        </p:nvSpPr>
        <p:spPr>
          <a:xfrm>
            <a:off x="6474092" y="3423188"/>
            <a:ext cx="16866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132266-4621-46CB-9334-C36EE2C44C4A}"/>
              </a:ext>
            </a:extLst>
          </p:cNvPr>
          <p:cNvSpPr/>
          <p:nvPr/>
        </p:nvSpPr>
        <p:spPr>
          <a:xfrm>
            <a:off x="7329562" y="4613852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/>
              <p:nvPr/>
            </p:nvSpPr>
            <p:spPr>
              <a:xfrm>
                <a:off x="5119390" y="3824701"/>
                <a:ext cx="3291863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)′=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43AFD459-81B1-4311-B607-3712815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90" y="3824701"/>
                <a:ext cx="3291863" cy="616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E7621692-32E8-4D58-A600-C0FDD51F6F66}"/>
              </a:ext>
            </a:extLst>
          </p:cNvPr>
          <p:cNvSpPr/>
          <p:nvPr/>
        </p:nvSpPr>
        <p:spPr>
          <a:xfrm>
            <a:off x="1139423" y="3392411"/>
            <a:ext cx="3329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resto de las </a:t>
            </a:r>
            <a:r>
              <a:rPr lang="en-US" dirty="0" err="1"/>
              <a:t>filas</a:t>
            </a:r>
            <a:r>
              <a:rPr lang="en-US" dirty="0"/>
              <a:t>: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9A179B8-CFC4-4203-9A67-F1B4FF68DAB2}"/>
              </a:ext>
            </a:extLst>
          </p:cNvPr>
          <p:cNvSpPr/>
          <p:nvPr/>
        </p:nvSpPr>
        <p:spPr>
          <a:xfrm>
            <a:off x="5814170" y="4637753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A8A1CDF-35F0-44C9-9AE9-53AF724DE3C6}"/>
              </a:ext>
            </a:extLst>
          </p:cNvPr>
          <p:cNvCxnSpPr>
            <a:cxnSpLocks/>
          </p:cNvCxnSpPr>
          <p:nvPr/>
        </p:nvCxnSpPr>
        <p:spPr>
          <a:xfrm>
            <a:off x="6435914" y="4241161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B46C6B-0F98-48C2-B1C1-1A6368907BB9}"/>
              </a:ext>
            </a:extLst>
          </p:cNvPr>
          <p:cNvCxnSpPr>
            <a:cxnSpLocks/>
          </p:cNvCxnSpPr>
          <p:nvPr/>
        </p:nvCxnSpPr>
        <p:spPr>
          <a:xfrm flipV="1">
            <a:off x="7709649" y="3654324"/>
            <a:ext cx="0" cy="2211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BB920D6-F791-4CA3-9891-E0843B2175D0}"/>
              </a:ext>
            </a:extLst>
          </p:cNvPr>
          <p:cNvSpPr/>
          <p:nvPr/>
        </p:nvSpPr>
        <p:spPr>
          <a:xfrm>
            <a:off x="5086133" y="3408103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FC340D-4053-429B-87D7-23C381F015E3}"/>
              </a:ext>
            </a:extLst>
          </p:cNvPr>
          <p:cNvSpPr/>
          <p:nvPr/>
        </p:nvSpPr>
        <p:spPr>
          <a:xfrm>
            <a:off x="4836255" y="2460146"/>
            <a:ext cx="932507" cy="38929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79FD1D2-4DEC-4218-A2A6-53A3787D062F}"/>
              </a:ext>
            </a:extLst>
          </p:cNvPr>
          <p:cNvSpPr/>
          <p:nvPr/>
        </p:nvSpPr>
        <p:spPr>
          <a:xfrm>
            <a:off x="4183283" y="2890295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7B372C-8E3A-4CEF-9C35-0E2B1DC974C5}"/>
              </a:ext>
            </a:extLst>
          </p:cNvPr>
          <p:cNvSpPr/>
          <p:nvPr/>
        </p:nvSpPr>
        <p:spPr>
          <a:xfrm>
            <a:off x="5019859" y="2855286"/>
            <a:ext cx="591670" cy="4329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98BABA1-D980-4367-BD28-45D5C9D211FF}"/>
              </a:ext>
            </a:extLst>
          </p:cNvPr>
          <p:cNvSpPr/>
          <p:nvPr/>
        </p:nvSpPr>
        <p:spPr>
          <a:xfrm>
            <a:off x="4173381" y="246014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E7D2576-CA5C-41FE-A16A-09BC74A61D53}"/>
              </a:ext>
            </a:extLst>
          </p:cNvPr>
          <p:cNvSpPr/>
          <p:nvPr/>
        </p:nvSpPr>
        <p:spPr>
          <a:xfrm>
            <a:off x="5103331" y="245077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0B5AAA4-3B77-4109-840E-96F87361C0B1}"/>
              </a:ext>
            </a:extLst>
          </p:cNvPr>
          <p:cNvSpPr/>
          <p:nvPr/>
        </p:nvSpPr>
        <p:spPr>
          <a:xfrm>
            <a:off x="6014154" y="2441960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F5C678-F886-479B-8D64-7F443C863915}"/>
              </a:ext>
            </a:extLst>
          </p:cNvPr>
          <p:cNvSpPr/>
          <p:nvPr/>
        </p:nvSpPr>
        <p:spPr>
          <a:xfrm>
            <a:off x="6951748" y="245077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D119285-C231-42C4-AD54-443895ABE1B7}"/>
              </a:ext>
            </a:extLst>
          </p:cNvPr>
          <p:cNvSpPr/>
          <p:nvPr/>
        </p:nvSpPr>
        <p:spPr>
          <a:xfrm>
            <a:off x="5108601" y="2880926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56F5BAF-0BB6-46CA-AD78-B4247006CAF5}"/>
              </a:ext>
            </a:extLst>
          </p:cNvPr>
          <p:cNvSpPr/>
          <p:nvPr/>
        </p:nvSpPr>
        <p:spPr>
          <a:xfrm>
            <a:off x="6023789" y="2872110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03EE6DD-5515-4AB1-BA5D-60C1D83D5CBE}"/>
              </a:ext>
            </a:extLst>
          </p:cNvPr>
          <p:cNvSpPr/>
          <p:nvPr/>
        </p:nvSpPr>
        <p:spPr>
          <a:xfrm>
            <a:off x="6951748" y="2880926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0022726-24DD-48F5-B5EF-0E8CE94EB403}"/>
              </a:ext>
            </a:extLst>
          </p:cNvPr>
          <p:cNvSpPr txBox="1"/>
          <p:nvPr/>
        </p:nvSpPr>
        <p:spPr>
          <a:xfrm>
            <a:off x="4441162" y="30947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-0.5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B5D762D-75E2-45E9-A433-7DAEBB02CE23}"/>
              </a:ext>
            </a:extLst>
          </p:cNvPr>
          <p:cNvSpPr txBox="1"/>
          <p:nvPr/>
        </p:nvSpPr>
        <p:spPr>
          <a:xfrm>
            <a:off x="5519340" y="3101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44F2A86-F3E0-49C6-B543-CBE87F0BEFCB}"/>
              </a:ext>
            </a:extLst>
          </p:cNvPr>
          <p:cNvSpPr txBox="1"/>
          <p:nvPr/>
        </p:nvSpPr>
        <p:spPr>
          <a:xfrm>
            <a:off x="6395779" y="31044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C63361D-DF76-473D-AE81-C24FC2F523F2}"/>
              </a:ext>
            </a:extLst>
          </p:cNvPr>
          <p:cNvSpPr txBox="1"/>
          <p:nvPr/>
        </p:nvSpPr>
        <p:spPr>
          <a:xfrm>
            <a:off x="7237651" y="308524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1.5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055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7090212"/>
                  </p:ext>
                </p:extLst>
              </p:nvPr>
            </p:nvGraphicFramePr>
            <p:xfrm>
              <a:off x="1308845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7090212"/>
                  </p:ext>
                </p:extLst>
              </p:nvPr>
            </p:nvGraphicFramePr>
            <p:xfrm>
              <a:off x="1308845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361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8649" t="-92424" r="-400000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1361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1361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1361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039019"/>
                  </p:ext>
                </p:extLst>
              </p:nvPr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7DD794E5-052B-409F-9597-5AB440820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039019"/>
                  </p:ext>
                </p:extLst>
              </p:nvPr>
            </p:nvGraphicFramePr>
            <p:xfrm>
              <a:off x="1308847" y="1193756"/>
              <a:ext cx="7165464" cy="1710807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34065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818" r="-167800" b="-42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361" t="-855" r="-2721" b="-145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7454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0323" r="-7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0323" r="-6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0323" r="-50340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98649" t="-90323" r="-400000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1361" t="-90323" r="-3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1361" t="-90323" r="-202721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1361" t="-90323" r="-102721" b="-27419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4545" r="-603401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4545" r="-603401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34065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4545" r="-703401" b="-909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4545" r="-251701" b="-90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tángulo 18">
            <a:extLst>
              <a:ext uri="{FF2B5EF4-FFF2-40B4-BE49-F238E27FC236}">
                <a16:creationId xmlns:a16="http://schemas.microsoft.com/office/drawing/2014/main" id="{CF8D5345-A42F-4F6C-8F8D-A68C8DF95A18}"/>
              </a:ext>
            </a:extLst>
          </p:cNvPr>
          <p:cNvSpPr/>
          <p:nvPr/>
        </p:nvSpPr>
        <p:spPr>
          <a:xfrm>
            <a:off x="4896388" y="2252451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13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794548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794548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794" r="-340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2424" r="-4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2424" r="-3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2424" r="-2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2424" r="-10340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86BC68D-ACD7-4842-A791-80D5D2B962D9}"/>
                  </a:ext>
                </a:extLst>
              </p:cNvPr>
              <p:cNvSpPr/>
              <p:nvPr/>
            </p:nvSpPr>
            <p:spPr>
              <a:xfrm>
                <a:off x="2202590" y="4109280"/>
                <a:ext cx="2330703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𝟐𝟕𝟎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86BC68D-ACD7-4842-A791-80D5D2B96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90" y="4109280"/>
                <a:ext cx="23307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4FC1F9D5-8DC1-4EBF-B3E9-51E1A613E03B}"/>
              </a:ext>
            </a:extLst>
          </p:cNvPr>
          <p:cNvSpPr txBox="1"/>
          <p:nvPr/>
        </p:nvSpPr>
        <p:spPr>
          <a:xfrm>
            <a:off x="2202590" y="4544839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¡</a:t>
            </a:r>
            <a:r>
              <a:rPr lang="en-US" dirty="0">
                <a:solidFill>
                  <a:srgbClr val="FF0000"/>
                </a:solidFill>
              </a:rPr>
              <a:t>Hay </a:t>
            </a:r>
            <a:r>
              <a:rPr lang="en-US" dirty="0" err="1">
                <a:solidFill>
                  <a:srgbClr val="FF0000"/>
                </a:solidFill>
              </a:rPr>
              <a:t>valores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negativos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puede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mejorar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18CE874-C3D6-496F-BFC5-B8577168671C}"/>
              </a:ext>
            </a:extLst>
          </p:cNvPr>
          <p:cNvSpPr/>
          <p:nvPr/>
        </p:nvSpPr>
        <p:spPr>
          <a:xfrm>
            <a:off x="3981988" y="3146612"/>
            <a:ext cx="939636" cy="359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9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BE73D57-FCC5-412C-81CD-B1804CD5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389" y="1552250"/>
            <a:ext cx="3562350" cy="3514725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/>
              <p:nvPr/>
            </p:nvSpPr>
            <p:spPr>
              <a:xfrm>
                <a:off x="2237270" y="4526450"/>
                <a:ext cx="787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70" y="4526450"/>
                <a:ext cx="7872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/>
              <p:nvPr/>
            </p:nvSpPr>
            <p:spPr>
              <a:xfrm rot="16200000">
                <a:off x="3460302" y="3967496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60302" y="3967496"/>
                <a:ext cx="4453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/>
              <p:nvPr/>
            </p:nvSpPr>
            <p:spPr>
              <a:xfrm rot="19837240">
                <a:off x="3470279" y="3022921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7240">
                <a:off x="3470279" y="3022921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8D0A00E-D8D6-482E-AC0D-32286516D501}"/>
                  </a:ext>
                </a:extLst>
              </p:cNvPr>
              <p:cNvSpPr/>
              <p:nvPr/>
            </p:nvSpPr>
            <p:spPr>
              <a:xfrm>
                <a:off x="2565052" y="3282276"/>
                <a:ext cx="9047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𝟐𝟕𝟎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8D0A00E-D8D6-482E-AC0D-32286516D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52" y="3282276"/>
                <a:ext cx="90479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66E41C6-723D-481D-AB53-7298ED322B4D}"/>
              </a:ext>
            </a:extLst>
          </p:cNvPr>
          <p:cNvCxnSpPr>
            <a:cxnSpLocks/>
          </p:cNvCxnSpPr>
          <p:nvPr/>
        </p:nvCxnSpPr>
        <p:spPr>
          <a:xfrm flipV="1">
            <a:off x="3570579" y="3170526"/>
            <a:ext cx="411817" cy="22276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870063-484E-46AA-8B18-CB3745F21DAB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3570579" y="3439008"/>
            <a:ext cx="0" cy="13446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AC2A7C5-9D54-4401-B59E-A337FEB184F8}"/>
              </a:ext>
            </a:extLst>
          </p:cNvPr>
          <p:cNvCxnSpPr>
            <a:cxnSpLocks/>
          </p:cNvCxnSpPr>
          <p:nvPr/>
        </p:nvCxnSpPr>
        <p:spPr>
          <a:xfrm flipH="1" flipV="1">
            <a:off x="3497655" y="2151707"/>
            <a:ext cx="1306719" cy="2631927"/>
          </a:xfrm>
          <a:prstGeom prst="line">
            <a:avLst/>
          </a:prstGeom>
          <a:ln>
            <a:solidFill>
              <a:srgbClr val="5E8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6294C546-D0DC-4FC3-953A-F1558FD6E673}"/>
              </a:ext>
            </a:extLst>
          </p:cNvPr>
          <p:cNvSpPr/>
          <p:nvPr/>
        </p:nvSpPr>
        <p:spPr>
          <a:xfrm>
            <a:off x="3547580" y="3393289"/>
            <a:ext cx="4599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64B9F34B-3717-4643-B85E-24B7732C2EB3}"/>
                  </a:ext>
                </a:extLst>
              </p:cNvPr>
              <p:cNvSpPr/>
              <p:nvPr/>
            </p:nvSpPr>
            <p:spPr>
              <a:xfrm>
                <a:off x="2228289" y="4241481"/>
                <a:ext cx="787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64B9F34B-3717-4643-B85E-24B7732C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89" y="4241481"/>
                <a:ext cx="78720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17BC5FB-93CA-4930-A1ED-8284F013573D}"/>
                  </a:ext>
                </a:extLst>
              </p:cNvPr>
              <p:cNvSpPr/>
              <p:nvPr/>
            </p:nvSpPr>
            <p:spPr>
              <a:xfrm rot="16200000">
                <a:off x="3095824" y="4067316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17BC5FB-93CA-4930-A1ED-8284F0135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95824" y="4067316"/>
                <a:ext cx="56881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604CBC64-05A5-4350-9C77-CC63092C5BD5}"/>
                  </a:ext>
                </a:extLst>
              </p:cNvPr>
              <p:cNvSpPr/>
              <p:nvPr/>
            </p:nvSpPr>
            <p:spPr>
              <a:xfrm>
                <a:off x="3866609" y="4526450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604CBC64-05A5-4350-9C77-CC63092C5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609" y="4526450"/>
                <a:ext cx="56881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994435B5-FE61-48CC-AF06-A9AE7BD6A555}"/>
                  </a:ext>
                </a:extLst>
              </p:cNvPr>
              <p:cNvSpPr/>
              <p:nvPr/>
            </p:nvSpPr>
            <p:spPr>
              <a:xfrm rot="1567761">
                <a:off x="3779121" y="3299150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994435B5-FE61-48CC-AF06-A9AE7BD6A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7761">
                <a:off x="3779121" y="3299150"/>
                <a:ext cx="44537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BAFE1AC-C9BC-44AA-BCDD-535EB9BE9678}"/>
                  </a:ext>
                </a:extLst>
              </p:cNvPr>
              <p:cNvSpPr/>
              <p:nvPr/>
            </p:nvSpPr>
            <p:spPr>
              <a:xfrm rot="3760535">
                <a:off x="4427204" y="4051393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BAFE1AC-C9BC-44AA-BCDD-535EB9BE9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60535">
                <a:off x="4427204" y="4051393"/>
                <a:ext cx="44537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0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Modelo extendido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F26AE6-CD38-4EAC-9C4E-8DD25B3C55A0}"/>
                  </a:ext>
                </a:extLst>
              </p:cNvPr>
              <p:cNvSpPr txBox="1"/>
              <p:nvPr/>
            </p:nvSpPr>
            <p:spPr>
              <a:xfrm>
                <a:off x="3356435" y="3009027"/>
                <a:ext cx="30282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F26AE6-CD38-4EAC-9C4E-8DD25B3C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435" y="3009027"/>
                <a:ext cx="3028245" cy="307777"/>
              </a:xfrm>
              <a:prstGeom prst="rect">
                <a:avLst/>
              </a:prstGeom>
              <a:blipFill>
                <a:blip r:embed="rId3"/>
                <a:stretch>
                  <a:fillRect l="-3024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557749D-1334-4C86-A71D-A5733AF8FD44}"/>
                  </a:ext>
                </a:extLst>
              </p:cNvPr>
              <p:cNvSpPr/>
              <p:nvPr/>
            </p:nvSpPr>
            <p:spPr>
              <a:xfrm>
                <a:off x="3781340" y="3651492"/>
                <a:ext cx="147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557749D-1334-4C86-A71D-A5733AF8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40" y="3651492"/>
                <a:ext cx="1470915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788B653-91BD-407C-8BE6-D7F925E08F60}"/>
                  </a:ext>
                </a:extLst>
              </p:cNvPr>
              <p:cNvSpPr/>
              <p:nvPr/>
            </p:nvSpPr>
            <p:spPr>
              <a:xfrm>
                <a:off x="3781340" y="4016460"/>
                <a:ext cx="147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788B653-91BD-407C-8BE6-D7F925E08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40" y="4016460"/>
                <a:ext cx="1470915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B858D78-B6A1-428E-96E1-66EA7E4AB723}"/>
                  </a:ext>
                </a:extLst>
              </p:cNvPr>
              <p:cNvSpPr/>
              <p:nvPr/>
            </p:nvSpPr>
            <p:spPr>
              <a:xfrm>
                <a:off x="4369350" y="4655631"/>
                <a:ext cx="14411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B858D78-B6A1-428E-96E1-66EA7E4AB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50" y="4655631"/>
                <a:ext cx="1441164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B572602-3390-4B6C-8F5F-EB948C75863E}"/>
                  </a:ext>
                </a:extLst>
              </p:cNvPr>
              <p:cNvSpPr/>
              <p:nvPr/>
            </p:nvSpPr>
            <p:spPr>
              <a:xfrm>
                <a:off x="5089932" y="3663016"/>
                <a:ext cx="980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B572602-3390-4B6C-8F5F-EB948C758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2" y="3663016"/>
                <a:ext cx="98046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00DD4FB4-9042-4C9B-92D2-CF1BCCF369F4}"/>
                  </a:ext>
                </a:extLst>
              </p:cNvPr>
              <p:cNvSpPr/>
              <p:nvPr/>
            </p:nvSpPr>
            <p:spPr>
              <a:xfrm>
                <a:off x="5089933" y="4051602"/>
                <a:ext cx="980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00DD4FB4-9042-4C9B-92D2-CF1BCCF36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3" y="4051602"/>
                <a:ext cx="980461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0F5695B-0E88-4587-B081-CDAA1D51BFCA}"/>
                  </a:ext>
                </a:extLst>
              </p:cNvPr>
              <p:cNvSpPr/>
              <p:nvPr/>
            </p:nvSpPr>
            <p:spPr>
              <a:xfrm>
                <a:off x="3275602" y="3314871"/>
                <a:ext cx="1199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800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0F5695B-0E88-4587-B081-CDAA1D51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02" y="3314871"/>
                <a:ext cx="1199367" cy="369332"/>
              </a:xfrm>
              <a:prstGeom prst="rect">
                <a:avLst/>
              </a:prstGeom>
              <a:blipFill>
                <a:blip r:embed="rId9"/>
                <a:stretch>
                  <a:fillRect l="-101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675CA71-F0F5-458C-9D85-449C8C3AA139}"/>
                  </a:ext>
                </a:extLst>
              </p:cNvPr>
              <p:cNvSpPr/>
              <p:nvPr/>
            </p:nvSpPr>
            <p:spPr>
              <a:xfrm>
                <a:off x="3318357" y="3638035"/>
                <a:ext cx="566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675CA71-F0F5-458C-9D85-449C8C3AA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357" y="3638035"/>
                <a:ext cx="566116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B59D48D0-DD2D-4DE6-989B-41D8218DEDB7}"/>
                  </a:ext>
                </a:extLst>
              </p:cNvPr>
              <p:cNvSpPr/>
              <p:nvPr/>
            </p:nvSpPr>
            <p:spPr>
              <a:xfrm>
                <a:off x="3331072" y="4016994"/>
                <a:ext cx="566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B59D48D0-DD2D-4DE6-989B-41D8218DE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72" y="4016994"/>
                <a:ext cx="5661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90EB5E58-71A3-481D-9C87-E71BA0B8C9D9}"/>
              </a:ext>
            </a:extLst>
          </p:cNvPr>
          <p:cNvSpPr/>
          <p:nvPr/>
        </p:nvSpPr>
        <p:spPr>
          <a:xfrm>
            <a:off x="330180" y="1329817"/>
            <a:ext cx="8356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600" dirty="0"/>
              <a:t>Una empresa fabrica el </a:t>
            </a:r>
            <a:r>
              <a:rPr lang="es-AR" sz="1600" dirty="0">
                <a:solidFill>
                  <a:srgbClr val="FF0000"/>
                </a:solidFill>
              </a:rPr>
              <a:t>producto A</a:t>
            </a:r>
            <a:r>
              <a:rPr lang="es-AR" sz="1600" dirty="0"/>
              <a:t>, que le aumenta su utilidad 2 $ por unidad, y el </a:t>
            </a:r>
            <a:r>
              <a:rPr lang="es-AR" sz="1600" dirty="0">
                <a:solidFill>
                  <a:srgbClr val="FF0000"/>
                </a:solidFill>
              </a:rPr>
              <a:t>producto B</a:t>
            </a:r>
            <a:r>
              <a:rPr lang="es-AR" sz="1600" dirty="0"/>
              <a:t>, que le aumenta la utilidad 3 $ por unidad.</a:t>
            </a:r>
            <a:endParaRPr lang="en-US" sz="16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D5F08B6-3EC9-4D6E-8FA8-DD6A9C800094}"/>
              </a:ext>
            </a:extLst>
          </p:cNvPr>
          <p:cNvSpPr/>
          <p:nvPr/>
        </p:nvSpPr>
        <p:spPr>
          <a:xfrm>
            <a:off x="330180" y="1928880"/>
            <a:ext cx="8410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/>
              <a:t>El producto A requiere de </a:t>
            </a:r>
            <a:r>
              <a:rPr lang="es-AR" sz="1600" dirty="0">
                <a:solidFill>
                  <a:srgbClr val="0070C0"/>
                </a:solidFill>
              </a:rPr>
              <a:t>2 kg de cobre </a:t>
            </a:r>
            <a:r>
              <a:rPr lang="es-AR" sz="1600" dirty="0"/>
              <a:t>y </a:t>
            </a:r>
            <a:r>
              <a:rPr lang="es-AR" sz="1600" dirty="0">
                <a:solidFill>
                  <a:srgbClr val="7030A0"/>
                </a:solidFill>
              </a:rPr>
              <a:t>1 kg de aluminio</a:t>
            </a:r>
            <a:r>
              <a:rPr lang="es-AR" sz="1600" dirty="0"/>
              <a:t>. El producto B requiere de </a:t>
            </a:r>
            <a:r>
              <a:rPr lang="es-AR" sz="1600" dirty="0">
                <a:solidFill>
                  <a:srgbClr val="0070C0"/>
                </a:solidFill>
              </a:rPr>
              <a:t>1 kg de cobre </a:t>
            </a:r>
            <a:r>
              <a:rPr lang="es-AR" sz="1600" dirty="0"/>
              <a:t>y </a:t>
            </a:r>
            <a:r>
              <a:rPr lang="es-AR" sz="1600" dirty="0">
                <a:solidFill>
                  <a:srgbClr val="7030A0"/>
                </a:solidFill>
              </a:rPr>
              <a:t>2 kg de aluminio</a:t>
            </a:r>
            <a:r>
              <a:rPr lang="es-AR" sz="1600" dirty="0"/>
              <a:t>. </a:t>
            </a:r>
            <a:r>
              <a:rPr lang="es-AR" sz="1600" dirty="0">
                <a:solidFill>
                  <a:srgbClr val="00B050"/>
                </a:solidFill>
              </a:rPr>
              <a:t>El máximo disponible de cobre es 160 kg </a:t>
            </a:r>
            <a:r>
              <a:rPr lang="es-AR" sz="1600" dirty="0"/>
              <a:t>y 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</a:rPr>
              <a:t>el máximo disponible de aluminio es de 180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kg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3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3" grpId="0"/>
      <p:bldP spid="5" grpId="0"/>
      <p:bldP spid="23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734948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734948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794" r="-340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2424" r="-4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2424" r="-3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2424" r="-2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2424" r="-10340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C1F9D5-8DC1-4EBF-B3E9-51E1A613E03B}"/>
                  </a:ext>
                </a:extLst>
              </p:cNvPr>
              <p:cNvSpPr txBox="1"/>
              <p:nvPr/>
            </p:nvSpPr>
            <p:spPr>
              <a:xfrm>
                <a:off x="2523388" y="4096828"/>
                <a:ext cx="2996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Columna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pivote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a la base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C1F9D5-8DC1-4EBF-B3E9-51E1A6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88" y="4096828"/>
                <a:ext cx="2996526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218CE874-C3D6-496F-BFC5-B8577168671C}"/>
              </a:ext>
            </a:extLst>
          </p:cNvPr>
          <p:cNvSpPr/>
          <p:nvPr/>
        </p:nvSpPr>
        <p:spPr>
          <a:xfrm>
            <a:off x="4007224" y="1666410"/>
            <a:ext cx="887505" cy="183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271192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271192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794" r="-340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2424" r="-4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2424" r="-3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2424" r="-2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2424" r="-10340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C1F9D5-8DC1-4EBF-B3E9-51E1A613E03B}"/>
                  </a:ext>
                </a:extLst>
              </p:cNvPr>
              <p:cNvSpPr txBox="1"/>
              <p:nvPr/>
            </p:nvSpPr>
            <p:spPr>
              <a:xfrm>
                <a:off x="2496494" y="3934283"/>
                <a:ext cx="173246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Calculamos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C1F9D5-8DC1-4EBF-B3E9-51E1A6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94" y="3934283"/>
                <a:ext cx="1732462" cy="325089"/>
              </a:xfrm>
              <a:prstGeom prst="rect">
                <a:avLst/>
              </a:prstGeom>
              <a:blipFill>
                <a:blip r:embed="rId4"/>
                <a:stretch>
                  <a:fillRect l="-1056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218CE874-C3D6-496F-BFC5-B8577168671C}"/>
              </a:ext>
            </a:extLst>
          </p:cNvPr>
          <p:cNvSpPr/>
          <p:nvPr/>
        </p:nvSpPr>
        <p:spPr>
          <a:xfrm>
            <a:off x="4007224" y="1666410"/>
            <a:ext cx="887505" cy="183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0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979849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979849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794" r="-340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2424" r="-4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2424" r="-3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2424" r="-2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2424" r="-10340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C1F9D5-8DC1-4EBF-B3E9-51E1A613E03B}"/>
                  </a:ext>
                </a:extLst>
              </p:cNvPr>
              <p:cNvSpPr txBox="1"/>
              <p:nvPr/>
            </p:nvSpPr>
            <p:spPr>
              <a:xfrm>
                <a:off x="2496494" y="3934283"/>
                <a:ext cx="441723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El </a:t>
                </a:r>
                <a:r>
                  <a:rPr lang="en-US" dirty="0" err="1"/>
                  <a:t>menor</a:t>
                </a:r>
                <a:r>
                  <a:rPr lang="en-US" dirty="0"/>
                  <a:t> </a:t>
                </a:r>
                <a:r>
                  <a:rPr lang="en-US" dirty="0" err="1"/>
                  <a:t>positivo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es el </a:t>
                </a:r>
                <a:r>
                  <a:rPr lang="en-US" dirty="0" err="1"/>
                  <a:t>saliente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Entra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C1F9D5-8DC1-4EBF-B3E9-51E1A6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94" y="3934283"/>
                <a:ext cx="4417235" cy="325089"/>
              </a:xfrm>
              <a:prstGeom prst="rect">
                <a:avLst/>
              </a:prstGeom>
              <a:blipFill>
                <a:blip r:embed="rId4"/>
                <a:stretch>
                  <a:fillRect l="-414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218CE874-C3D6-496F-BFC5-B8577168671C}"/>
              </a:ext>
            </a:extLst>
          </p:cNvPr>
          <p:cNvSpPr/>
          <p:nvPr/>
        </p:nvSpPr>
        <p:spPr>
          <a:xfrm>
            <a:off x="4007224" y="1666410"/>
            <a:ext cx="887505" cy="183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D5BD37-B85A-4A61-A4C5-0AEDDAB5F681}"/>
              </a:ext>
            </a:extLst>
          </p:cNvPr>
          <p:cNvSpPr/>
          <p:nvPr/>
        </p:nvSpPr>
        <p:spPr>
          <a:xfrm>
            <a:off x="2214283" y="2402540"/>
            <a:ext cx="6264838" cy="38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5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25052F78-BB13-488E-85CB-51763FA1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31" y="1231120"/>
            <a:ext cx="3899338" cy="3706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/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/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/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/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/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/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36A37C0E-CEE8-4457-8632-12A211C46471}"/>
              </a:ext>
            </a:extLst>
          </p:cNvPr>
          <p:cNvSpPr/>
          <p:nvPr/>
        </p:nvSpPr>
        <p:spPr>
          <a:xfrm>
            <a:off x="4435697" y="2387477"/>
            <a:ext cx="108387" cy="108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8810568-65C9-4463-B9D1-C8C2FCCB6D3D}"/>
              </a:ext>
            </a:extLst>
          </p:cNvPr>
          <p:cNvSpPr/>
          <p:nvPr/>
        </p:nvSpPr>
        <p:spPr>
          <a:xfrm>
            <a:off x="2897570" y="1627208"/>
            <a:ext cx="108387" cy="108387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FBDBA30-3905-4D5E-B91D-A206850EDF1C}"/>
              </a:ext>
            </a:extLst>
          </p:cNvPr>
          <p:cNvCxnSpPr>
            <a:cxnSpLocks/>
          </p:cNvCxnSpPr>
          <p:nvPr/>
        </p:nvCxnSpPr>
        <p:spPr>
          <a:xfrm>
            <a:off x="3093144" y="1750673"/>
            <a:ext cx="1248120" cy="636805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Google Shape;43;p9">
            <a:extLst>
              <a:ext uri="{FF2B5EF4-FFF2-40B4-BE49-F238E27FC236}">
                <a16:creationId xmlns:a16="http://schemas.microsoft.com/office/drawing/2014/main" id="{DA673A83-C1D0-4249-BC24-6AEBF09F4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Representación gráfica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88767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654C5D8D-5706-4D14-A32D-2148C5CF5A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198759"/>
                  </p:ext>
                </p:extLst>
              </p:nvPr>
            </p:nvGraphicFramePr>
            <p:xfrm>
              <a:off x="1439161" y="1189516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654C5D8D-5706-4D14-A32D-2148C5CF5A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198759"/>
                  </p:ext>
                </p:extLst>
              </p:nvPr>
            </p:nvGraphicFramePr>
            <p:xfrm>
              <a:off x="1439161" y="1189516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3390" r="-167574" b="-4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1587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1045" r="-7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1045" r="-6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1045" r="-5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1045" r="-4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1045" r="-3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1045" r="-2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1045" r="-102721" b="-2701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6949" r="-602721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1667" r="-60272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8644" r="-702721" b="-50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8644" r="-251361" b="-50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482079FE-EB23-4B9A-AD76-782F8114CBE6}"/>
              </a:ext>
            </a:extLst>
          </p:cNvPr>
          <p:cNvSpPr/>
          <p:nvPr/>
        </p:nvSpPr>
        <p:spPr>
          <a:xfrm>
            <a:off x="4118115" y="1956450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892150"/>
                  </p:ext>
                </p:extLst>
              </p:nvPr>
            </p:nvGraphicFramePr>
            <p:xfrm>
              <a:off x="1439161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892150"/>
                  </p:ext>
                </p:extLst>
              </p:nvPr>
            </p:nvGraphicFramePr>
            <p:xfrm>
              <a:off x="1439161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667" r="-167574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0680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2424" r="-7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2424" r="-6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2424" r="-5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0680" t="-92424" r="-4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0680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0680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0680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1667" r="-60272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6949" r="-60272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0000" r="-70272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0000" r="-25136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92C6CD8-7FA7-467C-8621-364E7D743CD1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C8E1CE-1CCF-4D39-BC72-74AC1BD07C1A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53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739852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739852"/>
                  </p:ext>
                </p:extLst>
              </p:nvPr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794" r="-340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2424" r="-4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2424" r="-3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2424" r="-2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2424" r="-10340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4FC1F9D5-8DC1-4EBF-B3E9-51E1A613E03B}"/>
              </a:ext>
            </a:extLst>
          </p:cNvPr>
          <p:cNvSpPr txBox="1"/>
          <p:nvPr/>
        </p:nvSpPr>
        <p:spPr>
          <a:xfrm>
            <a:off x="1300519" y="3887402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Actualizamos</a:t>
            </a:r>
            <a:r>
              <a:rPr lang="en-US" dirty="0"/>
              <a:t> la fila </a:t>
            </a:r>
            <a:r>
              <a:rPr lang="en-US" dirty="0" err="1"/>
              <a:t>pivote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E02E6F-2C73-4888-9DFD-6284022E5696}"/>
              </a:ext>
            </a:extLst>
          </p:cNvPr>
          <p:cNvSpPr/>
          <p:nvPr/>
        </p:nvSpPr>
        <p:spPr>
          <a:xfrm>
            <a:off x="3992610" y="2416277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5295A27-6132-4EA6-88EF-43A444678438}"/>
              </a:ext>
            </a:extLst>
          </p:cNvPr>
          <p:cNvSpPr/>
          <p:nvPr/>
        </p:nvSpPr>
        <p:spPr>
          <a:xfrm>
            <a:off x="3357593" y="2422283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EB5D648-F156-4BEC-BAFF-01E3144DF2B4}"/>
              </a:ext>
            </a:extLst>
          </p:cNvPr>
          <p:cNvSpPr/>
          <p:nvPr/>
        </p:nvSpPr>
        <p:spPr>
          <a:xfrm>
            <a:off x="4271993" y="2422282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3E75A24-40E0-4B61-9905-63F7E39A029B}"/>
              </a:ext>
            </a:extLst>
          </p:cNvPr>
          <p:cNvSpPr/>
          <p:nvPr/>
        </p:nvSpPr>
        <p:spPr>
          <a:xfrm>
            <a:off x="5152020" y="2422282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DEBEED-A332-4B50-AA6B-6151B5B09E58}"/>
              </a:ext>
            </a:extLst>
          </p:cNvPr>
          <p:cNvSpPr/>
          <p:nvPr/>
        </p:nvSpPr>
        <p:spPr>
          <a:xfrm>
            <a:off x="6118900" y="241171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CAA0199-E510-40E3-8E05-9917E6AF2673}"/>
              </a:ext>
            </a:extLst>
          </p:cNvPr>
          <p:cNvSpPr/>
          <p:nvPr/>
        </p:nvSpPr>
        <p:spPr>
          <a:xfrm>
            <a:off x="6900657" y="2411716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23FDE43-C909-4519-A00A-EAC7ABF91C12}"/>
                  </a:ext>
                </a:extLst>
              </p:cNvPr>
              <p:cNvSpPr txBox="1"/>
              <p:nvPr/>
            </p:nvSpPr>
            <p:spPr>
              <a:xfrm>
                <a:off x="3882601" y="4255668"/>
                <a:ext cx="1609992" cy="348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A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23FDE43-C909-4519-A00A-EAC7ABF9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1" y="4255668"/>
                <a:ext cx="1609992" cy="348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A0F0AB7-6A3C-4B28-BA18-CE060E7914EF}"/>
              </a:ext>
            </a:extLst>
          </p:cNvPr>
          <p:cNvCxnSpPr>
            <a:cxnSpLocks/>
          </p:cNvCxnSpPr>
          <p:nvPr/>
        </p:nvCxnSpPr>
        <p:spPr>
          <a:xfrm>
            <a:off x="4778561" y="4612368"/>
            <a:ext cx="0" cy="1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165290B-64DA-4F70-91E8-8969F3D11A3B}"/>
              </a:ext>
            </a:extLst>
          </p:cNvPr>
          <p:cNvCxnSpPr>
            <a:cxnSpLocks/>
          </p:cNvCxnSpPr>
          <p:nvPr/>
        </p:nvCxnSpPr>
        <p:spPr>
          <a:xfrm>
            <a:off x="5119319" y="4562345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5A6651E-3A8D-4082-B556-88731F2B2CCD}"/>
              </a:ext>
            </a:extLst>
          </p:cNvPr>
          <p:cNvSpPr/>
          <p:nvPr/>
        </p:nvSpPr>
        <p:spPr>
          <a:xfrm>
            <a:off x="3579713" y="4721475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Valores</a:t>
            </a:r>
            <a:r>
              <a:rPr lang="en-US" sz="1000" dirty="0">
                <a:solidFill>
                  <a:schemeClr val="tx1"/>
                </a:solidFill>
              </a:rPr>
              <a:t> de la fila </a:t>
            </a:r>
            <a:r>
              <a:rPr lang="en-US" sz="1000" dirty="0" err="1">
                <a:solidFill>
                  <a:schemeClr val="tx1"/>
                </a:solidFill>
              </a:rPr>
              <a:t>pivote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56C31E5-4694-4D05-9567-B738E2BB21EF}"/>
              </a:ext>
            </a:extLst>
          </p:cNvPr>
          <p:cNvSpPr/>
          <p:nvPr/>
        </p:nvSpPr>
        <p:spPr>
          <a:xfrm>
            <a:off x="4998675" y="4708310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1179B13-4008-40AC-A471-0AE997F70454}"/>
                  </a:ext>
                </a:extLst>
              </p:cNvPr>
              <p:cNvSpPr/>
              <p:nvPr/>
            </p:nvSpPr>
            <p:spPr>
              <a:xfrm>
                <a:off x="3882601" y="4014471"/>
                <a:ext cx="1545038" cy="348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lang="es-AR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1179B13-4008-40AC-A471-0AE997F70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1" y="4014471"/>
                <a:ext cx="1545038" cy="348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7416777B-4015-4C14-A763-34813CB95F92}"/>
              </a:ext>
            </a:extLst>
          </p:cNvPr>
          <p:cNvSpPr txBox="1"/>
          <p:nvPr/>
        </p:nvSpPr>
        <p:spPr>
          <a:xfrm>
            <a:off x="3579713" y="255197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46.67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F8063CE-D3A1-45C4-8277-314BCF21BECC}"/>
              </a:ext>
            </a:extLst>
          </p:cNvPr>
          <p:cNvSpPr txBox="1"/>
          <p:nvPr/>
        </p:nvSpPr>
        <p:spPr>
          <a:xfrm>
            <a:off x="4641341" y="2580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78E7C8C-3875-4A30-95BF-632B0755148F}"/>
              </a:ext>
            </a:extLst>
          </p:cNvPr>
          <p:cNvSpPr txBox="1"/>
          <p:nvPr/>
        </p:nvSpPr>
        <p:spPr>
          <a:xfrm>
            <a:off x="5572550" y="2570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6F8AC7-9F2D-429D-AAD4-BF3923EE8C97}"/>
              </a:ext>
            </a:extLst>
          </p:cNvPr>
          <p:cNvSpPr txBox="1"/>
          <p:nvPr/>
        </p:nvSpPr>
        <p:spPr>
          <a:xfrm>
            <a:off x="6318474" y="258010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0.67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4878322-75C1-426F-A02A-9622C27517FB}"/>
              </a:ext>
            </a:extLst>
          </p:cNvPr>
          <p:cNvSpPr txBox="1"/>
          <p:nvPr/>
        </p:nvSpPr>
        <p:spPr>
          <a:xfrm>
            <a:off x="7187951" y="257015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-0.33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160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654C5D8D-5706-4D14-A32D-2148C5CF5A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9161" y="1189516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654C5D8D-5706-4D14-A32D-2148C5CF5A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9161" y="1189516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3390" r="-167574" b="-4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1587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1045" r="-7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1045" r="-6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1045" r="-5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1045" r="-4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1045" r="-3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1045" r="-2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1045" r="-102721" b="-2701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6949" r="-602721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1667" r="-60272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8644" r="-702721" b="-50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8644" r="-251361" b="-50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482079FE-EB23-4B9A-AD76-782F8114CBE6}"/>
              </a:ext>
            </a:extLst>
          </p:cNvPr>
          <p:cNvSpPr/>
          <p:nvPr/>
        </p:nvSpPr>
        <p:spPr>
          <a:xfrm>
            <a:off x="4118115" y="1956450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209080"/>
                  </p:ext>
                </p:extLst>
              </p:nvPr>
            </p:nvGraphicFramePr>
            <p:xfrm>
              <a:off x="1439161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209080"/>
                  </p:ext>
                </p:extLst>
              </p:nvPr>
            </p:nvGraphicFramePr>
            <p:xfrm>
              <a:off x="1439161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667" r="-167574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0680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2424" r="-7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2424" r="-6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2424" r="-5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0680" t="-92424" r="-4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0680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0680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0680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1667" r="-60272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6949" r="-60272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0000" r="-70272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0000" r="-25136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79D3FC35-AE55-4A51-A780-12B9D552DF2E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0E795B-0396-449E-A25E-ADFF445109D1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41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794" r="-340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2424" r="-4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2424" r="-3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2424" r="-2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2424" r="-10340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4FC1F9D5-8DC1-4EBF-B3E9-51E1A613E03B}"/>
              </a:ext>
            </a:extLst>
          </p:cNvPr>
          <p:cNvSpPr txBox="1"/>
          <p:nvPr/>
        </p:nvSpPr>
        <p:spPr>
          <a:xfrm>
            <a:off x="296216" y="3571996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Actualizamos</a:t>
            </a:r>
            <a:r>
              <a:rPr lang="en-US" dirty="0"/>
              <a:t> el resto de las </a:t>
            </a:r>
            <a:r>
              <a:rPr lang="en-US" dirty="0" err="1"/>
              <a:t>filas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E02E6F-2C73-4888-9DFD-6284022E5696}"/>
              </a:ext>
            </a:extLst>
          </p:cNvPr>
          <p:cNvSpPr/>
          <p:nvPr/>
        </p:nvSpPr>
        <p:spPr>
          <a:xfrm>
            <a:off x="3992610" y="2416277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6F8AC7-9F2D-429D-AAD4-BF3923EE8C97}"/>
              </a:ext>
            </a:extLst>
          </p:cNvPr>
          <p:cNvSpPr txBox="1"/>
          <p:nvPr/>
        </p:nvSpPr>
        <p:spPr>
          <a:xfrm>
            <a:off x="3509789" y="300349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66.67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CD703D-56E7-47DD-A609-979B6030AE07}"/>
              </a:ext>
            </a:extLst>
          </p:cNvPr>
          <p:cNvSpPr txBox="1"/>
          <p:nvPr/>
        </p:nvSpPr>
        <p:spPr>
          <a:xfrm>
            <a:off x="4669286" y="29712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888768B-7DB8-4657-BAE2-A950CA254754}"/>
              </a:ext>
            </a:extLst>
          </p:cNvPr>
          <p:cNvSpPr txBox="1"/>
          <p:nvPr/>
        </p:nvSpPr>
        <p:spPr>
          <a:xfrm>
            <a:off x="5559517" y="29607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75C49C5-6C34-4580-A088-4E0F42F7B42A}"/>
              </a:ext>
            </a:extLst>
          </p:cNvPr>
          <p:cNvSpPr txBox="1"/>
          <p:nvPr/>
        </p:nvSpPr>
        <p:spPr>
          <a:xfrm>
            <a:off x="6310839" y="295194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-0.33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DA4CDD-24C7-45E9-922E-F710ECE85038}"/>
              </a:ext>
            </a:extLst>
          </p:cNvPr>
          <p:cNvSpPr txBox="1"/>
          <p:nvPr/>
        </p:nvSpPr>
        <p:spPr>
          <a:xfrm>
            <a:off x="7290229" y="296830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0.67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A6FA3FF2-2FCC-4E30-9AC8-850C61070453}"/>
                  </a:ext>
                </a:extLst>
              </p:cNvPr>
              <p:cNvSpPr/>
              <p:nvPr/>
            </p:nvSpPr>
            <p:spPr>
              <a:xfrm>
                <a:off x="6097908" y="3986066"/>
                <a:ext cx="2021899" cy="611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A6FA3FF2-2FCC-4E30-9AC8-850C61070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08" y="3986066"/>
                <a:ext cx="2021899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52C9ABB-CA8B-4DBE-8E56-B0368F14AF11}"/>
              </a:ext>
            </a:extLst>
          </p:cNvPr>
          <p:cNvCxnSpPr>
            <a:cxnSpLocks/>
          </p:cNvCxnSpPr>
          <p:nvPr/>
        </p:nvCxnSpPr>
        <p:spPr>
          <a:xfrm flipH="1" flipV="1">
            <a:off x="4647789" y="3789510"/>
            <a:ext cx="163582" cy="165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79E92CB-100F-49B6-B1F0-F200285CF247}"/>
              </a:ext>
            </a:extLst>
          </p:cNvPr>
          <p:cNvCxnSpPr>
            <a:cxnSpLocks/>
          </p:cNvCxnSpPr>
          <p:nvPr/>
        </p:nvCxnSpPr>
        <p:spPr>
          <a:xfrm>
            <a:off x="5157707" y="4566430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CDF8B2-D37C-461B-94C2-0ABF244D97BB}"/>
              </a:ext>
            </a:extLst>
          </p:cNvPr>
          <p:cNvSpPr/>
          <p:nvPr/>
        </p:nvSpPr>
        <p:spPr>
          <a:xfrm>
            <a:off x="5038381" y="3553916"/>
            <a:ext cx="104227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</a:p>
          <a:p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3885833-637C-4CF5-ADF3-2923688319D0}"/>
              </a:ext>
            </a:extLst>
          </p:cNvPr>
          <p:cNvSpPr/>
          <p:nvPr/>
        </p:nvSpPr>
        <p:spPr>
          <a:xfrm>
            <a:off x="4777620" y="4766981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F8119D67-C514-4D5B-88C6-1019A4ADA462}"/>
                  </a:ext>
                </a:extLst>
              </p:cNvPr>
              <p:cNvSpPr/>
              <p:nvPr/>
            </p:nvSpPr>
            <p:spPr>
              <a:xfrm>
                <a:off x="3683679" y="3955429"/>
                <a:ext cx="1928220" cy="611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F8119D67-C514-4D5B-88C6-1019A4ADA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679" y="3955429"/>
                <a:ext cx="1928220" cy="611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ángulo 45">
            <a:extLst>
              <a:ext uri="{FF2B5EF4-FFF2-40B4-BE49-F238E27FC236}">
                <a16:creationId xmlns:a16="http://schemas.microsoft.com/office/drawing/2014/main" id="{0406C7A3-4878-4840-B1DB-152035A18AB4}"/>
              </a:ext>
            </a:extLst>
          </p:cNvPr>
          <p:cNvSpPr/>
          <p:nvPr/>
        </p:nvSpPr>
        <p:spPr>
          <a:xfrm>
            <a:off x="3640858" y="4766981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431E031-28F1-4546-87E0-416A46F73AFB}"/>
              </a:ext>
            </a:extLst>
          </p:cNvPr>
          <p:cNvCxnSpPr>
            <a:cxnSpLocks/>
          </p:cNvCxnSpPr>
          <p:nvPr/>
        </p:nvCxnSpPr>
        <p:spPr>
          <a:xfrm>
            <a:off x="4424887" y="4366614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BA9623C-D287-4A98-9164-9B5A8522C7DB}"/>
              </a:ext>
            </a:extLst>
          </p:cNvPr>
          <p:cNvCxnSpPr>
            <a:cxnSpLocks/>
          </p:cNvCxnSpPr>
          <p:nvPr/>
        </p:nvCxnSpPr>
        <p:spPr>
          <a:xfrm flipV="1">
            <a:off x="5314715" y="3875045"/>
            <a:ext cx="0" cy="1356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5DDF065-6849-43BA-A652-3706DDAE9B43}"/>
              </a:ext>
            </a:extLst>
          </p:cNvPr>
          <p:cNvSpPr/>
          <p:nvPr/>
        </p:nvSpPr>
        <p:spPr>
          <a:xfrm>
            <a:off x="3650422" y="3538831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D07932C-BDBF-4931-85A7-EC6F2E614B5D}"/>
              </a:ext>
            </a:extLst>
          </p:cNvPr>
          <p:cNvSpPr/>
          <p:nvPr/>
        </p:nvSpPr>
        <p:spPr>
          <a:xfrm>
            <a:off x="4224207" y="2775538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B183024-3BBD-430B-9EDB-1032DFAC286A}"/>
              </a:ext>
            </a:extLst>
          </p:cNvPr>
          <p:cNvSpPr/>
          <p:nvPr/>
        </p:nvSpPr>
        <p:spPr>
          <a:xfrm>
            <a:off x="4127548" y="2732590"/>
            <a:ext cx="591670" cy="4329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2BB03B1D-D9B0-43B3-948D-E114C124E97C}"/>
              </a:ext>
            </a:extLst>
          </p:cNvPr>
          <p:cNvSpPr/>
          <p:nvPr/>
        </p:nvSpPr>
        <p:spPr>
          <a:xfrm>
            <a:off x="4268361" y="2416715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DD06D16-E358-42E4-8C1A-8BDE8553CB19}"/>
              </a:ext>
            </a:extLst>
          </p:cNvPr>
          <p:cNvSpPr/>
          <p:nvPr/>
        </p:nvSpPr>
        <p:spPr>
          <a:xfrm>
            <a:off x="5198311" y="2407345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D736423-F898-409E-80EA-F2DA53BB90C6}"/>
              </a:ext>
            </a:extLst>
          </p:cNvPr>
          <p:cNvSpPr/>
          <p:nvPr/>
        </p:nvSpPr>
        <p:spPr>
          <a:xfrm>
            <a:off x="6109134" y="2398529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CA702F14-5D4B-4528-AD22-5B77575712F0}"/>
              </a:ext>
            </a:extLst>
          </p:cNvPr>
          <p:cNvSpPr/>
          <p:nvPr/>
        </p:nvSpPr>
        <p:spPr>
          <a:xfrm>
            <a:off x="6948671" y="2407345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D70AC4E-CEC5-490D-9B11-4135D7C899C3}"/>
              </a:ext>
            </a:extLst>
          </p:cNvPr>
          <p:cNvSpPr/>
          <p:nvPr/>
        </p:nvSpPr>
        <p:spPr>
          <a:xfrm>
            <a:off x="5149525" y="276616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12C34A6B-7CBE-40E7-BF15-4A1E0BD399E6}"/>
              </a:ext>
            </a:extLst>
          </p:cNvPr>
          <p:cNvSpPr/>
          <p:nvPr/>
        </p:nvSpPr>
        <p:spPr>
          <a:xfrm>
            <a:off x="6064713" y="2757353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39AC1F1-679E-466B-83FF-F5113EE1063D}"/>
              </a:ext>
            </a:extLst>
          </p:cNvPr>
          <p:cNvSpPr/>
          <p:nvPr/>
        </p:nvSpPr>
        <p:spPr>
          <a:xfrm>
            <a:off x="6951804" y="276616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DC838555-0021-44D1-AD30-190895AF4B57}"/>
              </a:ext>
            </a:extLst>
          </p:cNvPr>
          <p:cNvSpPr/>
          <p:nvPr/>
        </p:nvSpPr>
        <p:spPr>
          <a:xfrm>
            <a:off x="3365405" y="2775537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3934477-CE1C-4F8A-A4A4-0E4AAF7A4F75}"/>
              </a:ext>
            </a:extLst>
          </p:cNvPr>
          <p:cNvSpPr/>
          <p:nvPr/>
        </p:nvSpPr>
        <p:spPr>
          <a:xfrm>
            <a:off x="3364583" y="2407345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8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654C5D8D-5706-4D14-A32D-2148C5CF5A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9161" y="1189516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654C5D8D-5706-4D14-A32D-2148C5CF5A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9161" y="1189516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3390" r="-167574" b="-4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1587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1045" r="-7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1045" r="-6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1045" r="-5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1045" r="-4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1045" r="-3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1045" r="-2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1045" r="-102721" b="-2701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6949" r="-602721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1667" r="-60272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8644" r="-702721" b="-50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8644" r="-251361" b="-50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482079FE-EB23-4B9A-AD76-782F8114CBE6}"/>
              </a:ext>
            </a:extLst>
          </p:cNvPr>
          <p:cNvSpPr/>
          <p:nvPr/>
        </p:nvSpPr>
        <p:spPr>
          <a:xfrm>
            <a:off x="4118115" y="1956450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116391"/>
                  </p:ext>
                </p:extLst>
              </p:nvPr>
            </p:nvGraphicFramePr>
            <p:xfrm>
              <a:off x="1439161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66.67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116391"/>
                  </p:ext>
                </p:extLst>
              </p:nvPr>
            </p:nvGraphicFramePr>
            <p:xfrm>
              <a:off x="1439161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667" r="-167574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0680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2424" r="-7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2424" r="-6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2424" r="-5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0680" t="-92424" r="-4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0680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0680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0680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1667" r="-60272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6949" r="-60272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66.67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0000" r="-70272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0000" r="-25136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43B2CD03-8E34-40B2-B28E-0594BBD978B8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9B0A10-8E69-4F1D-942D-62E30F87744A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38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13656" y="1653958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794" r="-340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2424" r="-4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2424" r="-3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2424" r="-2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2424" r="-10340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4FC1F9D5-8DC1-4EBF-B3E9-51E1A613E03B}"/>
              </a:ext>
            </a:extLst>
          </p:cNvPr>
          <p:cNvSpPr txBox="1"/>
          <p:nvPr/>
        </p:nvSpPr>
        <p:spPr>
          <a:xfrm>
            <a:off x="296216" y="3571996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Actualizamos</a:t>
            </a:r>
            <a:r>
              <a:rPr lang="en-US" dirty="0"/>
              <a:t> el resto de las </a:t>
            </a:r>
            <a:r>
              <a:rPr lang="en-US" dirty="0" err="1"/>
              <a:t>filas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E02E6F-2C73-4888-9DFD-6284022E5696}"/>
              </a:ext>
            </a:extLst>
          </p:cNvPr>
          <p:cNvSpPr/>
          <p:nvPr/>
        </p:nvSpPr>
        <p:spPr>
          <a:xfrm>
            <a:off x="3992610" y="2416277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CD703D-56E7-47DD-A609-979B6030AE07}"/>
              </a:ext>
            </a:extLst>
          </p:cNvPr>
          <p:cNvSpPr txBox="1"/>
          <p:nvPr/>
        </p:nvSpPr>
        <p:spPr>
          <a:xfrm>
            <a:off x="4726081" y="3329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888768B-7DB8-4657-BAE2-A950CA254754}"/>
              </a:ext>
            </a:extLst>
          </p:cNvPr>
          <p:cNvSpPr txBox="1"/>
          <p:nvPr/>
        </p:nvSpPr>
        <p:spPr>
          <a:xfrm>
            <a:off x="5616312" y="33188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75C49C5-6C34-4580-A088-4E0F42F7B42A}"/>
              </a:ext>
            </a:extLst>
          </p:cNvPr>
          <p:cNvSpPr txBox="1"/>
          <p:nvPr/>
        </p:nvSpPr>
        <p:spPr>
          <a:xfrm>
            <a:off x="6367634" y="331004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0.33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DA4CDD-24C7-45E9-922E-F710ECE85038}"/>
              </a:ext>
            </a:extLst>
          </p:cNvPr>
          <p:cNvSpPr txBox="1"/>
          <p:nvPr/>
        </p:nvSpPr>
        <p:spPr>
          <a:xfrm>
            <a:off x="7347024" y="33264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1.33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D07932C-BDBF-4931-85A7-EC6F2E614B5D}"/>
              </a:ext>
            </a:extLst>
          </p:cNvPr>
          <p:cNvSpPr/>
          <p:nvPr/>
        </p:nvSpPr>
        <p:spPr>
          <a:xfrm>
            <a:off x="4223385" y="3134368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B183024-3BBD-430B-9EDB-1032DFAC286A}"/>
              </a:ext>
            </a:extLst>
          </p:cNvPr>
          <p:cNvSpPr/>
          <p:nvPr/>
        </p:nvSpPr>
        <p:spPr>
          <a:xfrm>
            <a:off x="4126726" y="3091420"/>
            <a:ext cx="591670" cy="43297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2BB03B1D-D9B0-43B3-948D-E114C124E97C}"/>
              </a:ext>
            </a:extLst>
          </p:cNvPr>
          <p:cNvSpPr/>
          <p:nvPr/>
        </p:nvSpPr>
        <p:spPr>
          <a:xfrm>
            <a:off x="4268361" y="2416715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DD06D16-E358-42E4-8C1A-8BDE8553CB19}"/>
              </a:ext>
            </a:extLst>
          </p:cNvPr>
          <p:cNvSpPr/>
          <p:nvPr/>
        </p:nvSpPr>
        <p:spPr>
          <a:xfrm>
            <a:off x="5198311" y="2407345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D736423-F898-409E-80EA-F2DA53BB90C6}"/>
              </a:ext>
            </a:extLst>
          </p:cNvPr>
          <p:cNvSpPr/>
          <p:nvPr/>
        </p:nvSpPr>
        <p:spPr>
          <a:xfrm>
            <a:off x="6109134" y="2398529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CA702F14-5D4B-4528-AD22-5B77575712F0}"/>
              </a:ext>
            </a:extLst>
          </p:cNvPr>
          <p:cNvSpPr/>
          <p:nvPr/>
        </p:nvSpPr>
        <p:spPr>
          <a:xfrm>
            <a:off x="6948671" y="2407345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D70AC4E-CEC5-490D-9B11-4135D7C899C3}"/>
              </a:ext>
            </a:extLst>
          </p:cNvPr>
          <p:cNvSpPr/>
          <p:nvPr/>
        </p:nvSpPr>
        <p:spPr>
          <a:xfrm>
            <a:off x="5148703" y="312499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12C34A6B-7CBE-40E7-BF15-4A1E0BD399E6}"/>
              </a:ext>
            </a:extLst>
          </p:cNvPr>
          <p:cNvSpPr/>
          <p:nvPr/>
        </p:nvSpPr>
        <p:spPr>
          <a:xfrm>
            <a:off x="6063891" y="3116183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39AC1F1-679E-466B-83FF-F5113EE1063D}"/>
              </a:ext>
            </a:extLst>
          </p:cNvPr>
          <p:cNvSpPr/>
          <p:nvPr/>
        </p:nvSpPr>
        <p:spPr>
          <a:xfrm>
            <a:off x="6950982" y="3124999"/>
            <a:ext cx="398353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3934477-CE1C-4F8A-A4A4-0E4AAF7A4F75}"/>
              </a:ext>
            </a:extLst>
          </p:cNvPr>
          <p:cNvSpPr/>
          <p:nvPr/>
        </p:nvSpPr>
        <p:spPr>
          <a:xfrm>
            <a:off x="3364583" y="2407345"/>
            <a:ext cx="398353" cy="3168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3A1DDFA-75CE-4F07-B98E-7AA2DC3B23A7}"/>
              </a:ext>
            </a:extLst>
          </p:cNvPr>
          <p:cNvCxnSpPr>
            <a:cxnSpLocks/>
          </p:cNvCxnSpPr>
          <p:nvPr/>
        </p:nvCxnSpPr>
        <p:spPr>
          <a:xfrm flipH="1" flipV="1">
            <a:off x="6221715" y="3872763"/>
            <a:ext cx="924546" cy="2784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2134A2A-D3F4-4922-9055-C65CFCD0E662}"/>
              </a:ext>
            </a:extLst>
          </p:cNvPr>
          <p:cNvCxnSpPr>
            <a:cxnSpLocks/>
          </p:cNvCxnSpPr>
          <p:nvPr/>
        </p:nvCxnSpPr>
        <p:spPr>
          <a:xfrm>
            <a:off x="7847864" y="4627282"/>
            <a:ext cx="0" cy="222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12FE49C-3DBD-48C1-A59B-7629A7BEFDA4}"/>
              </a:ext>
            </a:extLst>
          </p:cNvPr>
          <p:cNvSpPr/>
          <p:nvPr/>
        </p:nvSpPr>
        <p:spPr>
          <a:xfrm>
            <a:off x="6612307" y="3637169"/>
            <a:ext cx="168668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Valor de la </a:t>
            </a:r>
            <a:r>
              <a:rPr lang="en-US" sz="1000" dirty="0" err="1">
                <a:solidFill>
                  <a:srgbClr val="7030A0"/>
                </a:solidFill>
              </a:rPr>
              <a:t>columna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pivote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4BDC2CF-F0A5-4617-92A7-1D5D4D66BD3E}"/>
              </a:ext>
            </a:extLst>
          </p:cNvPr>
          <p:cNvSpPr/>
          <p:nvPr/>
        </p:nvSpPr>
        <p:spPr>
          <a:xfrm>
            <a:off x="7467777" y="4827833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Valor </a:t>
            </a:r>
            <a:r>
              <a:rPr lang="en-US" sz="1000" dirty="0" err="1">
                <a:solidFill>
                  <a:srgbClr val="FF0000"/>
                </a:solidFill>
              </a:rPr>
              <a:t>pivote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5AE62416-5478-4602-AD03-100D6429D6F8}"/>
                  </a:ext>
                </a:extLst>
              </p:cNvPr>
              <p:cNvSpPr/>
              <p:nvPr/>
            </p:nvSpPr>
            <p:spPr>
              <a:xfrm>
                <a:off x="5257605" y="4038682"/>
                <a:ext cx="3291863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)′=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A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s-A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5AE62416-5478-4602-AD03-100D6429D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605" y="4038682"/>
                <a:ext cx="3291863" cy="616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37">
            <a:extLst>
              <a:ext uri="{FF2B5EF4-FFF2-40B4-BE49-F238E27FC236}">
                <a16:creationId xmlns:a16="http://schemas.microsoft.com/office/drawing/2014/main" id="{E852573A-0B61-457A-8765-41E7410EF2B0}"/>
              </a:ext>
            </a:extLst>
          </p:cNvPr>
          <p:cNvSpPr/>
          <p:nvPr/>
        </p:nvSpPr>
        <p:spPr>
          <a:xfrm>
            <a:off x="5952385" y="4851734"/>
            <a:ext cx="117051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Valor 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actualizar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F7736B9-058E-4498-9246-72A4A741C682}"/>
              </a:ext>
            </a:extLst>
          </p:cNvPr>
          <p:cNvCxnSpPr>
            <a:cxnSpLocks/>
          </p:cNvCxnSpPr>
          <p:nvPr/>
        </p:nvCxnSpPr>
        <p:spPr>
          <a:xfrm>
            <a:off x="6574129" y="4455142"/>
            <a:ext cx="0" cy="400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4C52626-1F8A-4DCB-8431-81B935DB0BEA}"/>
              </a:ext>
            </a:extLst>
          </p:cNvPr>
          <p:cNvCxnSpPr>
            <a:cxnSpLocks/>
          </p:cNvCxnSpPr>
          <p:nvPr/>
        </p:nvCxnSpPr>
        <p:spPr>
          <a:xfrm flipV="1">
            <a:off x="7847864" y="3868305"/>
            <a:ext cx="0" cy="2211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5F61CB59-D166-4DAF-88FF-18FAD019F9DA}"/>
              </a:ext>
            </a:extLst>
          </p:cNvPr>
          <p:cNvSpPr/>
          <p:nvPr/>
        </p:nvSpPr>
        <p:spPr>
          <a:xfrm>
            <a:off x="5224348" y="3622084"/>
            <a:ext cx="1367682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Valor de la fila </a:t>
            </a:r>
            <a:r>
              <a:rPr lang="en-US" sz="1000" dirty="0" err="1">
                <a:solidFill>
                  <a:srgbClr val="0070C0"/>
                </a:solidFill>
              </a:rPr>
              <a:t>pivote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Modelo extendido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F26AE6-CD38-4EAC-9C4E-8DD25B3C55A0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F26AE6-CD38-4EAC-9C4E-8DD25B3C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307777"/>
              </a:xfrm>
              <a:prstGeom prst="rect">
                <a:avLst/>
              </a:prstGeom>
              <a:blipFill>
                <a:blip r:embed="rId3"/>
                <a:stretch>
                  <a:fillRect l="-3024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710C81-9BFA-458D-B616-0B121F835948}"/>
              </a:ext>
            </a:extLst>
          </p:cNvPr>
          <p:cNvSpPr/>
          <p:nvPr/>
        </p:nvSpPr>
        <p:spPr>
          <a:xfrm>
            <a:off x="3897553" y="2268438"/>
            <a:ext cx="801207" cy="40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A95D3B-9E09-41BD-91C2-CAC3E5AFC176}"/>
              </a:ext>
            </a:extLst>
          </p:cNvPr>
          <p:cNvSpPr txBox="1"/>
          <p:nvPr/>
        </p:nvSpPr>
        <p:spPr>
          <a:xfrm>
            <a:off x="3485446" y="1960661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Extendido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557749D-1334-4C86-A71D-A5733AF8FD44}"/>
                  </a:ext>
                </a:extLst>
              </p:cNvPr>
              <p:cNvSpPr/>
              <p:nvPr/>
            </p:nvSpPr>
            <p:spPr>
              <a:xfrm>
                <a:off x="947014" y="2171640"/>
                <a:ext cx="13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557749D-1334-4C86-A71D-A5733AF8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14" y="2171640"/>
                <a:ext cx="1317027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788B653-91BD-407C-8BE6-D7F925E08F60}"/>
                  </a:ext>
                </a:extLst>
              </p:cNvPr>
              <p:cNvSpPr/>
              <p:nvPr/>
            </p:nvSpPr>
            <p:spPr>
              <a:xfrm>
                <a:off x="1102507" y="2560226"/>
                <a:ext cx="13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788B653-91BD-407C-8BE6-D7F925E08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07" y="2560226"/>
                <a:ext cx="1317027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B858D78-B6A1-428E-96E1-66EA7E4AB723}"/>
                  </a:ext>
                </a:extLst>
              </p:cNvPr>
              <p:cNvSpPr/>
              <p:nvPr/>
            </p:nvSpPr>
            <p:spPr>
              <a:xfrm>
                <a:off x="1535024" y="3175779"/>
                <a:ext cx="14411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B858D78-B6A1-428E-96E1-66EA7E4AB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24" y="3175779"/>
                <a:ext cx="144116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B572602-3390-4B6C-8F5F-EB948C75863E}"/>
                  </a:ext>
                </a:extLst>
              </p:cNvPr>
              <p:cNvSpPr/>
              <p:nvPr/>
            </p:nvSpPr>
            <p:spPr>
              <a:xfrm>
                <a:off x="2255606" y="2183164"/>
                <a:ext cx="980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B572602-3390-4B6C-8F5F-EB948C758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06" y="2183164"/>
                <a:ext cx="980461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00DD4FB4-9042-4C9B-92D2-CF1BCCF369F4}"/>
                  </a:ext>
                </a:extLst>
              </p:cNvPr>
              <p:cNvSpPr/>
              <p:nvPr/>
            </p:nvSpPr>
            <p:spPr>
              <a:xfrm>
                <a:off x="2255607" y="2571750"/>
                <a:ext cx="980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00DD4FB4-9042-4C9B-92D2-CF1BCCF36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07" y="2571750"/>
                <a:ext cx="98046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FEAEC5F-DB3B-41B3-ADD0-53CA165A643F}"/>
                  </a:ext>
                </a:extLst>
              </p:cNvPr>
              <p:cNvSpPr/>
              <p:nvPr/>
            </p:nvSpPr>
            <p:spPr>
              <a:xfrm>
                <a:off x="5686180" y="2186543"/>
                <a:ext cx="13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FEAEC5F-DB3B-41B3-ADD0-53CA165A6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80" y="2186543"/>
                <a:ext cx="1317027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7300760D-C087-4AFF-B2DE-3073CF60D53A}"/>
                  </a:ext>
                </a:extLst>
              </p:cNvPr>
              <p:cNvSpPr/>
              <p:nvPr/>
            </p:nvSpPr>
            <p:spPr>
              <a:xfrm>
                <a:off x="5844563" y="2557017"/>
                <a:ext cx="13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7300760D-C087-4AFF-B2DE-3073CF60D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63" y="2557017"/>
                <a:ext cx="1317027" cy="40011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CC7EB49-6AF8-4AF4-A879-53CA2DC384FA}"/>
                  </a:ext>
                </a:extLst>
              </p:cNvPr>
              <p:cNvSpPr/>
              <p:nvPr/>
            </p:nvSpPr>
            <p:spPr>
              <a:xfrm>
                <a:off x="6600329" y="3187303"/>
                <a:ext cx="14411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CC7EB49-6AF8-4AF4-A879-53CA2DC38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29" y="3187303"/>
                <a:ext cx="1441164" cy="400110"/>
              </a:xfrm>
              <a:prstGeom prst="rect">
                <a:avLst/>
              </a:prstGeom>
              <a:blipFill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0832883-95F3-4DB5-B709-AC96523AAF5E}"/>
                  </a:ext>
                </a:extLst>
              </p:cNvPr>
              <p:cNvSpPr/>
              <p:nvPr/>
            </p:nvSpPr>
            <p:spPr>
              <a:xfrm>
                <a:off x="8044151" y="2178681"/>
                <a:ext cx="980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0832883-95F3-4DB5-B709-AC96523A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151" y="2178681"/>
                <a:ext cx="98046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2134FE1-5D06-48FB-9E61-EC246F6BE33E}"/>
                  </a:ext>
                </a:extLst>
              </p:cNvPr>
              <p:cNvSpPr/>
              <p:nvPr/>
            </p:nvSpPr>
            <p:spPr>
              <a:xfrm>
                <a:off x="8044151" y="2557017"/>
                <a:ext cx="980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2134FE1-5D06-48FB-9E61-EC246F6BE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151" y="2557017"/>
                <a:ext cx="98046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189FEE9-BF17-4F18-A831-23238FA98871}"/>
                  </a:ext>
                </a:extLst>
              </p:cNvPr>
              <p:cNvSpPr txBox="1"/>
              <p:nvPr/>
            </p:nvSpPr>
            <p:spPr>
              <a:xfrm>
                <a:off x="5658555" y="1533007"/>
                <a:ext cx="30282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189FEE9-BF17-4F18-A831-23238FA98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5" y="1533007"/>
                <a:ext cx="3028245" cy="615553"/>
              </a:xfrm>
              <a:prstGeom prst="rect">
                <a:avLst/>
              </a:prstGeom>
              <a:blipFill>
                <a:blip r:embed="rId14"/>
                <a:stretch>
                  <a:fillRect l="-3823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788A7C3D-91BA-41CE-BD04-EEB1C44ACB5E}"/>
                  </a:ext>
                </a:extLst>
              </p:cNvPr>
              <p:cNvSpPr/>
              <p:nvPr/>
            </p:nvSpPr>
            <p:spPr>
              <a:xfrm>
                <a:off x="6818621" y="2175019"/>
                <a:ext cx="748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788A7C3D-91BA-41CE-BD04-EEB1C44AC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21" y="2175019"/>
                <a:ext cx="748345" cy="400110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59027C7-9299-496C-BC54-96AA8DC6F0C6}"/>
                  </a:ext>
                </a:extLst>
              </p:cNvPr>
              <p:cNvSpPr/>
              <p:nvPr/>
            </p:nvSpPr>
            <p:spPr>
              <a:xfrm>
                <a:off x="7400665" y="2560226"/>
                <a:ext cx="748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59027C7-9299-496C-BC54-96AA8DC6F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665" y="2560226"/>
                <a:ext cx="748345" cy="400110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0F5695B-0E88-4587-B081-CDAA1D51BFCA}"/>
                  </a:ext>
                </a:extLst>
              </p:cNvPr>
              <p:cNvSpPr/>
              <p:nvPr/>
            </p:nvSpPr>
            <p:spPr>
              <a:xfrm>
                <a:off x="441276" y="1835019"/>
                <a:ext cx="1199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0F5695B-0E88-4587-B081-CDAA1D51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6" y="1835019"/>
                <a:ext cx="1199367" cy="369332"/>
              </a:xfrm>
              <a:prstGeom prst="rect">
                <a:avLst/>
              </a:prstGeom>
              <a:blipFill>
                <a:blip r:embed="rId17"/>
                <a:stretch>
                  <a:fillRect l="-101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675CA71-F0F5-458C-9D85-449C8C3AA139}"/>
                  </a:ext>
                </a:extLst>
              </p:cNvPr>
              <p:cNvSpPr/>
              <p:nvPr/>
            </p:nvSpPr>
            <p:spPr>
              <a:xfrm>
                <a:off x="484031" y="2158183"/>
                <a:ext cx="566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675CA71-F0F5-458C-9D85-449C8C3AA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" y="2158183"/>
                <a:ext cx="566116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B59D48D0-DD2D-4DE6-989B-41D8218DEDB7}"/>
                  </a:ext>
                </a:extLst>
              </p:cNvPr>
              <p:cNvSpPr/>
              <p:nvPr/>
            </p:nvSpPr>
            <p:spPr>
              <a:xfrm>
                <a:off x="496746" y="2537142"/>
                <a:ext cx="566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B59D48D0-DD2D-4DE6-989B-41D8218DE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6" y="2537142"/>
                <a:ext cx="566116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0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16" grpId="0"/>
      <p:bldP spid="17" grpId="0"/>
      <p:bldP spid="18" grpId="0"/>
      <p:bldP spid="19" grpId="0"/>
      <p:bldP spid="20" grpId="0"/>
      <p:bldP spid="13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654C5D8D-5706-4D14-A32D-2148C5CF5A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9161" y="1189516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654C5D8D-5706-4D14-A32D-2148C5CF5A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39161" y="1189516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3390" r="-167574" b="-4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680" t="-1587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1045" r="-7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1045" r="-6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1045" r="-5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680" t="-91045" r="-4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0680" t="-91045" r="-3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680" t="-91045" r="-202721" b="-270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0680" t="-91045" r="-102721" b="-2701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6949" r="-602721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1667" r="-60272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180.00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8644" r="-702721" b="-50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8644" r="-251361" b="-50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482079FE-EB23-4B9A-AD76-782F8114CBE6}"/>
              </a:ext>
            </a:extLst>
          </p:cNvPr>
          <p:cNvSpPr/>
          <p:nvPr/>
        </p:nvSpPr>
        <p:spPr>
          <a:xfrm>
            <a:off x="4118115" y="1956450"/>
            <a:ext cx="903778" cy="32765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230914"/>
                  </p:ext>
                </p:extLst>
              </p:nvPr>
            </p:nvGraphicFramePr>
            <p:xfrm>
              <a:off x="1439161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66.67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0.33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1.33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230914"/>
                  </p:ext>
                </p:extLst>
              </p:nvPr>
            </p:nvGraphicFramePr>
            <p:xfrm>
              <a:off x="1439161" y="3167944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27" t="-1667" r="-167574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0680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92424" r="-7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92424" r="-6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80" t="-92424" r="-5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0680" t="-92424" r="-4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400680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500680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00680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211667" r="-60272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00680" t="-316949" r="-60272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66.67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0070C0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680" t="-410000" r="-70272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340" t="-410000" r="-25136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0.33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rgbClr val="FF0000"/>
                              </a:solidFill>
                            </a:rPr>
                            <a:t>1.33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2838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281895"/>
                  </p:ext>
                </p:extLst>
              </p:nvPr>
            </p:nvGraphicFramePr>
            <p:xfrm>
              <a:off x="1328325" y="1645605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66.67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𝟐𝟗𝟑</m:t>
                                </m:r>
                                <m:r>
                                  <a:rPr lang="es-A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A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1.33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6EE85B2-FAC1-462B-A708-4B6B64082C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281895"/>
                  </p:ext>
                </p:extLst>
              </p:nvPr>
            </p:nvGraphicFramePr>
            <p:xfrm>
              <a:off x="1328325" y="1645605"/>
              <a:ext cx="7165464" cy="185229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895683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895683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6169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7" t="-1667" r="-167800" b="-4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361" t="-794" r="-2721" b="-143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0552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92424" r="-7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92424" r="-6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80" t="-92424" r="-50340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8649" t="-92424" r="-400000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401361" t="-92424" r="-3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1361" t="-92424" r="-202721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01361" t="-92424" r="-102721" b="-27424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211667" r="-60340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46.67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316949" r="-603401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66.67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-0.33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0.67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6169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80" t="-410000" r="-703401" b="-33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40" t="-410000" r="-251701" b="-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>
                              <a:solidFill>
                                <a:schemeClr val="tx1"/>
                              </a:solidFill>
                            </a:rPr>
                            <a:t>1.33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7E7E971-E495-4207-841B-BAAF780C2887}"/>
                  </a:ext>
                </a:extLst>
              </p:cNvPr>
              <p:cNvSpPr/>
              <p:nvPr/>
            </p:nvSpPr>
            <p:spPr>
              <a:xfrm>
                <a:off x="2202590" y="4109280"/>
                <a:ext cx="3175549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𝟔𝟔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𝟐𝟗𝟑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7E7E971-E495-4207-841B-BAAF780C2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90" y="4109280"/>
                <a:ext cx="317554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9CC2B-BB7A-47D6-9E03-74AC624D4C9A}"/>
              </a:ext>
            </a:extLst>
          </p:cNvPr>
          <p:cNvSpPr txBox="1"/>
          <p:nvPr/>
        </p:nvSpPr>
        <p:spPr>
          <a:xfrm>
            <a:off x="2202590" y="4544839"/>
            <a:ext cx="652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No hay valores negativos, las variables </a:t>
            </a:r>
            <a:r>
              <a:rPr lang="es-AR" dirty="0" err="1">
                <a:solidFill>
                  <a:srgbClr val="FF0000"/>
                </a:solidFill>
              </a:rPr>
              <a:t>slack</a:t>
            </a:r>
            <a:r>
              <a:rPr lang="es-AR" dirty="0">
                <a:solidFill>
                  <a:srgbClr val="FF0000"/>
                </a:solidFill>
              </a:rPr>
              <a:t> salieron de la base, ¡es el óptimo!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5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Representación Gráfica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5052F78-BB13-488E-85CB-51763FA1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31" y="1231120"/>
            <a:ext cx="3899338" cy="3706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/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/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/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C7D5CC7C-4B01-4000-B20A-439CC09A6302}"/>
              </a:ext>
            </a:extLst>
          </p:cNvPr>
          <p:cNvSpPr/>
          <p:nvPr/>
        </p:nvSpPr>
        <p:spPr>
          <a:xfrm>
            <a:off x="2897570" y="4614041"/>
            <a:ext cx="108387" cy="108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8D0A00E-D8D6-482E-AC0D-32286516D501}"/>
                  </a:ext>
                </a:extLst>
              </p:cNvPr>
              <p:cNvSpPr/>
              <p:nvPr/>
            </p:nvSpPr>
            <p:spPr>
              <a:xfrm>
                <a:off x="2155024" y="4514345"/>
                <a:ext cx="6899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8D0A00E-D8D6-482E-AC0D-32286516D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24" y="4514345"/>
                <a:ext cx="68999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66E41C6-723D-481D-AB53-7298ED322B4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51764" y="2441671"/>
            <a:ext cx="14839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/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/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870063-484E-46AA-8B18-CB3745F21DAB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4489891" y="2495864"/>
            <a:ext cx="25746" cy="2172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/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7F11A0FC-E75B-4216-8806-7ACFD66DC2C0}"/>
                  </a:ext>
                </a:extLst>
              </p:cNvPr>
              <p:cNvSpPr/>
              <p:nvPr/>
            </p:nvSpPr>
            <p:spPr>
              <a:xfrm>
                <a:off x="1014647" y="4514345"/>
                <a:ext cx="787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7F11A0FC-E75B-4216-8806-7ACFD66D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7" y="4514345"/>
                <a:ext cx="7872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42001559-09F6-4EEB-B246-811BCDC60821}"/>
                  </a:ext>
                </a:extLst>
              </p:cNvPr>
              <p:cNvSpPr/>
              <p:nvPr/>
            </p:nvSpPr>
            <p:spPr>
              <a:xfrm>
                <a:off x="1005666" y="4229376"/>
                <a:ext cx="787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42001559-09F6-4EEB-B246-811BCDC60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66" y="4229376"/>
                <a:ext cx="78720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36A37C0E-CEE8-4457-8632-12A211C46471}"/>
              </a:ext>
            </a:extLst>
          </p:cNvPr>
          <p:cNvSpPr/>
          <p:nvPr/>
        </p:nvSpPr>
        <p:spPr>
          <a:xfrm>
            <a:off x="4435697" y="2387477"/>
            <a:ext cx="108387" cy="108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D3FF86F-D32C-46AE-84CC-5A5E6C3F2D6E}"/>
                  </a:ext>
                </a:extLst>
              </p:cNvPr>
              <p:cNvSpPr/>
              <p:nvPr/>
            </p:nvSpPr>
            <p:spPr>
              <a:xfrm>
                <a:off x="4628077" y="2287781"/>
                <a:ext cx="11864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𝟐𝟗𝟑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D3FF86F-D32C-46AE-84CC-5A5E6C3F2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77" y="2287781"/>
                <a:ext cx="118641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C7FD990-5012-4B85-B2F0-DAFCF35B3D40}"/>
                  </a:ext>
                </a:extLst>
              </p:cNvPr>
              <p:cNvSpPr/>
              <p:nvPr/>
            </p:nvSpPr>
            <p:spPr>
              <a:xfrm>
                <a:off x="3074122" y="2178517"/>
                <a:ext cx="11142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=46.67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C7FD990-5012-4B85-B2F0-DAFCF35B3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22" y="2178517"/>
                <a:ext cx="111421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4A477725-1AA3-4FC5-A090-E66E0F17257B}"/>
                  </a:ext>
                </a:extLst>
              </p:cNvPr>
              <p:cNvSpPr/>
              <p:nvPr/>
            </p:nvSpPr>
            <p:spPr>
              <a:xfrm rot="5400000">
                <a:off x="4142922" y="3389806"/>
                <a:ext cx="10274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A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66.67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4A477725-1AA3-4FC5-A090-E66E0F1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42922" y="3389806"/>
                <a:ext cx="1027461" cy="307777"/>
              </a:xfrm>
              <a:prstGeom prst="rect">
                <a:avLst/>
              </a:prstGeom>
              <a:blipFill>
                <a:blip r:embed="rId15"/>
                <a:stretch>
                  <a:fillRect l="-20000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16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Conclusión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65C1935-830D-4D77-89B6-A94975124599}"/>
                  </a:ext>
                </a:extLst>
              </p:cNvPr>
              <p:cNvSpPr/>
              <p:nvPr/>
            </p:nvSpPr>
            <p:spPr>
              <a:xfrm>
                <a:off x="457200" y="1567923"/>
                <a:ext cx="8686800" cy="1223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1800" dirty="0"/>
                  <a:t>Dado el modelo formulado, bajo las suposiciones tomadas al principio:</a:t>
                </a:r>
              </a:p>
              <a:p>
                <a:endParaRPr lang="es-AR" sz="1800" dirty="0"/>
              </a:p>
              <a:p>
                <a:r>
                  <a:rPr lang="es-AR" sz="1800" dirty="0"/>
                  <a:t>Se logró maximizar la solución para cantidades de producto A y B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=46.67</m:t>
                    </m:r>
                  </m:oMath>
                </a14:m>
                <a:r>
                  <a:rPr lang="es-AR" sz="1800" dirty="0"/>
                  <a:t> y</a:t>
                </a:r>
                <a14:m>
                  <m:oMath xmlns:m="http://schemas.openxmlformats.org/officeDocument/2006/math">
                    <m:r>
                      <a:rPr lang="es-A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=66.67</m:t>
                    </m:r>
                  </m:oMath>
                </a14:m>
                <a:r>
                  <a:rPr lang="es-AR" sz="1800" dirty="0"/>
                  <a:t> respectivamente; con un ingreso máximo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=$ 293.33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65C1935-830D-4D77-89B6-A94975124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7923"/>
                <a:ext cx="8686800" cy="1223989"/>
              </a:xfrm>
              <a:prstGeom prst="rect">
                <a:avLst/>
              </a:prstGeom>
              <a:blipFill>
                <a:blip r:embed="rId3"/>
                <a:stretch>
                  <a:fillRect l="-561" t="-2488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48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Modelo matricial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FEAEC5F-DB3B-41B3-ADD0-53CA165A643F}"/>
                  </a:ext>
                </a:extLst>
              </p:cNvPr>
              <p:cNvSpPr/>
              <p:nvPr/>
            </p:nvSpPr>
            <p:spPr>
              <a:xfrm>
                <a:off x="217886" y="2136513"/>
                <a:ext cx="13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FEAEC5F-DB3B-41B3-ADD0-53CA165A6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6" y="2136513"/>
                <a:ext cx="1317027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7300760D-C087-4AFF-B2DE-3073CF60D53A}"/>
                  </a:ext>
                </a:extLst>
              </p:cNvPr>
              <p:cNvSpPr/>
              <p:nvPr/>
            </p:nvSpPr>
            <p:spPr>
              <a:xfrm>
                <a:off x="376269" y="2506987"/>
                <a:ext cx="13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7300760D-C087-4AFF-B2DE-3073CF60D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9" y="2506987"/>
                <a:ext cx="1317027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CC7EB49-6AF8-4AF4-A879-53CA2DC384FA}"/>
                  </a:ext>
                </a:extLst>
              </p:cNvPr>
              <p:cNvSpPr/>
              <p:nvPr/>
            </p:nvSpPr>
            <p:spPr>
              <a:xfrm>
                <a:off x="1132035" y="3137273"/>
                <a:ext cx="14411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CC7EB49-6AF8-4AF4-A879-53CA2DC38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35" y="3137273"/>
                <a:ext cx="1441164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0832883-95F3-4DB5-B709-AC96523AAF5E}"/>
                  </a:ext>
                </a:extLst>
              </p:cNvPr>
              <p:cNvSpPr/>
              <p:nvPr/>
            </p:nvSpPr>
            <p:spPr>
              <a:xfrm>
                <a:off x="2575857" y="2128651"/>
                <a:ext cx="980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0832883-95F3-4DB5-B709-AC96523A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57" y="2128651"/>
                <a:ext cx="9804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2134FE1-5D06-48FB-9E61-EC246F6BE33E}"/>
                  </a:ext>
                </a:extLst>
              </p:cNvPr>
              <p:cNvSpPr/>
              <p:nvPr/>
            </p:nvSpPr>
            <p:spPr>
              <a:xfrm>
                <a:off x="2575857" y="2506987"/>
                <a:ext cx="980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2134FE1-5D06-48FB-9E61-EC246F6BE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57" y="2506987"/>
                <a:ext cx="98046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189FEE9-BF17-4F18-A831-23238FA98871}"/>
                  </a:ext>
                </a:extLst>
              </p:cNvPr>
              <p:cNvSpPr txBox="1"/>
              <p:nvPr/>
            </p:nvSpPr>
            <p:spPr>
              <a:xfrm>
                <a:off x="190261" y="1482977"/>
                <a:ext cx="30282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189FEE9-BF17-4F18-A831-23238FA98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1" y="1482977"/>
                <a:ext cx="3028245" cy="615553"/>
              </a:xfrm>
              <a:prstGeom prst="rect">
                <a:avLst/>
              </a:prstGeom>
              <a:blipFill>
                <a:blip r:embed="rId8"/>
                <a:stretch>
                  <a:fillRect l="-3823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788A7C3D-91BA-41CE-BD04-EEB1C44ACB5E}"/>
                  </a:ext>
                </a:extLst>
              </p:cNvPr>
              <p:cNvSpPr/>
              <p:nvPr/>
            </p:nvSpPr>
            <p:spPr>
              <a:xfrm>
                <a:off x="1350327" y="2124989"/>
                <a:ext cx="748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788A7C3D-91BA-41CE-BD04-EEB1C44AC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27" y="2124989"/>
                <a:ext cx="748345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59027C7-9299-496C-BC54-96AA8DC6F0C6}"/>
                  </a:ext>
                </a:extLst>
              </p:cNvPr>
              <p:cNvSpPr/>
              <p:nvPr/>
            </p:nvSpPr>
            <p:spPr>
              <a:xfrm>
                <a:off x="1932371" y="2510196"/>
                <a:ext cx="748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59027C7-9299-496C-BC54-96AA8DC6F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71" y="2510196"/>
                <a:ext cx="748345" cy="400110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/>
              <p:nvPr/>
            </p:nvSpPr>
            <p:spPr>
              <a:xfrm>
                <a:off x="6857837" y="3510508"/>
                <a:ext cx="927818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37" y="3510508"/>
                <a:ext cx="927818" cy="11339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/>
              <p:nvPr/>
            </p:nvSpPr>
            <p:spPr>
              <a:xfrm>
                <a:off x="4473562" y="3510508"/>
                <a:ext cx="2097241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62" y="3510508"/>
                <a:ext cx="2097241" cy="5132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A07A476-9B41-4343-8C2A-1DFA2D16D671}"/>
              </a:ext>
            </a:extLst>
          </p:cNvPr>
          <p:cNvSpPr/>
          <p:nvPr/>
        </p:nvSpPr>
        <p:spPr>
          <a:xfrm>
            <a:off x="4274099" y="2229050"/>
            <a:ext cx="801207" cy="40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2C68BD-E8E6-4A39-94D2-0F6593E5A1D0}"/>
              </a:ext>
            </a:extLst>
          </p:cNvPr>
          <p:cNvSpPr txBox="1"/>
          <p:nvPr/>
        </p:nvSpPr>
        <p:spPr>
          <a:xfrm>
            <a:off x="3788081" y="1683033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Extendido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Matricial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/>
              <p:nvPr/>
            </p:nvSpPr>
            <p:spPr>
              <a:xfrm>
                <a:off x="4462381" y="4168946"/>
                <a:ext cx="1164229" cy="51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81" y="4168946"/>
                <a:ext cx="1164229" cy="5111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/>
              <p:nvPr/>
            </p:nvSpPr>
            <p:spPr>
              <a:xfrm>
                <a:off x="6203355" y="1481797"/>
                <a:ext cx="3028245" cy="641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55" y="1481797"/>
                <a:ext cx="3028245" cy="641907"/>
              </a:xfrm>
              <a:prstGeom prst="rect">
                <a:avLst/>
              </a:prstGeom>
              <a:blipFill>
                <a:blip r:embed="rId14"/>
                <a:stretch>
                  <a:fillRect l="-4032" t="-9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/>
              <p:nvPr/>
            </p:nvSpPr>
            <p:spPr>
              <a:xfrm>
                <a:off x="6446355" y="2136513"/>
                <a:ext cx="10933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355" y="2136513"/>
                <a:ext cx="109337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/>
              <p:nvPr/>
            </p:nvSpPr>
            <p:spPr>
              <a:xfrm>
                <a:off x="7770002" y="3510508"/>
                <a:ext cx="1066446" cy="1177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002" y="3510508"/>
                <a:ext cx="1066446" cy="11775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94FA7A4A-8250-4DBB-A9F4-AF3E8FA0484B}"/>
              </a:ext>
            </a:extLst>
          </p:cNvPr>
          <p:cNvSpPr txBox="1"/>
          <p:nvPr/>
        </p:nvSpPr>
        <p:spPr>
          <a:xfrm>
            <a:off x="3848194" y="318013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err="1"/>
              <a:t>Valores</a:t>
            </a:r>
            <a:r>
              <a:rPr lang="en-US" u="sng" dirty="0"/>
              <a:t> de matrices:</a:t>
            </a:r>
          </a:p>
        </p:txBody>
      </p:sp>
    </p:spTree>
    <p:extLst>
      <p:ext uri="{BB962C8B-B14F-4D97-AF65-F5344CB8AC3E}">
        <p14:creationId xmlns:p14="http://schemas.microsoft.com/office/powerpoint/2010/main" val="156245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Representación gráfica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5052F78-BB13-488E-85CB-51763FA1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31" y="1231120"/>
            <a:ext cx="3899338" cy="3706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/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4D5C37-9B1A-43A0-926F-DB33ABB70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3706" y="2901017"/>
                <a:ext cx="5688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/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8FF0A16-21FF-44E7-BBEB-E6A2E857D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33" y="4711875"/>
                <a:ext cx="5688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/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EA66ACB-EAE4-4467-BADC-7FD3796B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25" y="4568539"/>
                <a:ext cx="44537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/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F7876EB-F204-477F-AECD-D78B10F57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7761">
                <a:off x="3592596" y="1833018"/>
                <a:ext cx="4453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/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E8759B5-661C-47B6-A559-6904EECDA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60535">
                <a:off x="4759216" y="3016638"/>
                <a:ext cx="44537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/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A4AC3D98-083A-4A09-A775-67D8C0092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56323" y="1205815"/>
                <a:ext cx="4453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0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080496"/>
                  </p:ext>
                </p:extLst>
              </p:nvPr>
            </p:nvGraphicFramePr>
            <p:xfrm>
              <a:off x="1134701" y="1943037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080496"/>
                  </p:ext>
                </p:extLst>
              </p:nvPr>
            </p:nvGraphicFramePr>
            <p:xfrm>
              <a:off x="1134701" y="1943037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20" t="-1587" r="-167692" b="-419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2632" b="-14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8889" r="-7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88889" r="-60131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987" t="-88889" r="-505298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7460" r="-701316" b="-31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95" t="-417460" r="-251815" b="-3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963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Tabla SIMPLEX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185862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185862"/>
                  </p:ext>
                </p:extLst>
              </p:nvPr>
            </p:nvGraphicFramePr>
            <p:xfrm>
              <a:off x="1207129" y="2961966"/>
              <a:ext cx="7393664" cy="197555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92420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92420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85762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0" t="-1587" r="-167692" b="-4206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342" t="-741" r="-3289" b="-14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4325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8889" r="-701316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1987" t="-88889" r="-605960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658" t="-88889" r="-501974" b="-2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85762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417460" r="-701316" b="-47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25" t="-417460" r="-251815" b="-47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263CA51-ABE3-4146-A1FE-80D482F88070}"/>
                  </a:ext>
                </a:extLst>
              </p:cNvPr>
              <p:cNvSpPr/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263CA51-ABE3-4146-A1FE-80D482F88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3" y="1731115"/>
                <a:ext cx="1031629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74E088F-28D8-481B-AEFC-E895D63174B0}"/>
                  </a:ext>
                </a:extLst>
              </p:cNvPr>
              <p:cNvSpPr/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74E088F-28D8-481B-AEFC-E895D6317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" y="2101589"/>
                <a:ext cx="103162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E6F0CD1-915C-4E65-B447-0AB294CB5541}"/>
                  </a:ext>
                </a:extLst>
              </p:cNvPr>
              <p:cNvSpPr/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15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E6F0CD1-915C-4E65-B447-0AB294CB5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76" y="2451209"/>
                <a:ext cx="1125052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FCEF9C6-796B-442A-BD91-58A2B3C60656}"/>
                  </a:ext>
                </a:extLst>
              </p:cNvPr>
              <p:cNvSpPr/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𝟏𝟔𝟎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FCEF9C6-796B-442A-BD91-58A2B3C60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1723253"/>
                <a:ext cx="781496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D2B616D-0BB0-4163-8FBF-CE64FB13F37A}"/>
                  </a:ext>
                </a:extLst>
              </p:cNvPr>
              <p:cNvSpPr/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>
                          <a:latin typeface="Cambria Math" panose="02040503050406030204" pitchFamily="18" charset="0"/>
                        </a:rPr>
                        <m:t>𝟏𝟖𝟎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D2B616D-0BB0-4163-8FBF-CE64FB13F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03" y="2101589"/>
                <a:ext cx="781496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DD7B6D7-A40C-4993-BFCE-1B21C34522A5}"/>
                  </a:ext>
                </a:extLst>
              </p:cNvPr>
              <p:cNvSpPr txBox="1"/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DD7B6D7-A40C-4993-BFCE-1B21C3452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5" y="1256640"/>
                <a:ext cx="3028245" cy="461665"/>
              </a:xfrm>
              <a:prstGeom prst="rect">
                <a:avLst/>
              </a:prstGeom>
              <a:blipFill>
                <a:blip r:embed="rId9"/>
                <a:stretch>
                  <a:fillRect l="-281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F05C19-30B1-49CF-8334-5A0A8EA1BC60}"/>
                  </a:ext>
                </a:extLst>
              </p:cNvPr>
              <p:cNvSpPr/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F05C19-30B1-49CF-8334-5A0A8EA1B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83" y="1719591"/>
                <a:ext cx="606256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CFBBE22-A27E-43CB-BDA0-382F82205027}"/>
                  </a:ext>
                </a:extLst>
              </p:cNvPr>
              <p:cNvSpPr/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CFBBE22-A27E-43CB-BDA0-382F82205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27" y="2104798"/>
                <a:ext cx="606256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C77AE0C-0D37-44DA-ABD6-918E480BBD93}"/>
                  </a:ext>
                </a:extLst>
              </p:cNvPr>
              <p:cNvSpPr txBox="1"/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C77AE0C-0D37-44DA-ABD6-918E480B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0" y="1220777"/>
                <a:ext cx="695767" cy="8503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A10F94-6287-4275-92E3-E1E68429DD75}"/>
                  </a:ext>
                </a:extLst>
              </p:cNvPr>
              <p:cNvSpPr txBox="1"/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A10F94-6287-4275-92E3-E1E68429D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6" y="2266380"/>
                <a:ext cx="1568506" cy="384849"/>
              </a:xfrm>
              <a:prstGeom prst="rect">
                <a:avLst/>
              </a:prstGeom>
              <a:blipFill>
                <a:blip r:embed="rId13"/>
                <a:stretch>
                  <a:fillRect l="-194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742D5B-3BD4-41A5-A95C-0D789A8142A3}"/>
                  </a:ext>
                </a:extLst>
              </p:cNvPr>
              <p:cNvSpPr txBox="1"/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1742D5B-3BD4-41A5-A95C-0D789A814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12" y="2283047"/>
                <a:ext cx="870366" cy="384849"/>
              </a:xfrm>
              <a:prstGeom prst="rect">
                <a:avLst/>
              </a:prstGeom>
              <a:blipFill>
                <a:blip r:embed="rId14"/>
                <a:stretch>
                  <a:fillRect l="-4196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B588D82-47F7-4B4A-887A-BCE665C004D7}"/>
                  </a:ext>
                </a:extLst>
              </p:cNvPr>
              <p:cNvSpPr txBox="1"/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B588D82-47F7-4B4A-887A-BCE665C0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41" y="1220777"/>
                <a:ext cx="798937" cy="8831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8CAE068-C46E-40D2-A037-D4DF3C0987F6}"/>
                  </a:ext>
                </a:extLst>
              </p:cNvPr>
              <p:cNvSpPr txBox="1"/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5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5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5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8CAE068-C46E-40D2-A037-D4DF3C09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94" y="1265209"/>
                <a:ext cx="3028245" cy="465833"/>
              </a:xfrm>
              <a:prstGeom prst="rect">
                <a:avLst/>
              </a:prstGeom>
              <a:blipFill>
                <a:blip r:embed="rId16"/>
                <a:stretch>
                  <a:fillRect l="-3024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E033EF9-1F21-4885-8FE3-462A52DA00B3}"/>
                  </a:ext>
                </a:extLst>
              </p:cNvPr>
              <p:cNvSpPr/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500" b="1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2E033EF9-1F21-4885-8FE3-462A52DA0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83" y="1747973"/>
                <a:ext cx="865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80972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3544</Words>
  <Application>Microsoft Office PowerPoint</Application>
  <PresentationFormat>Presentación en pantalla (16:9)</PresentationFormat>
  <Paragraphs>1908</Paragraphs>
  <Slides>53</Slides>
  <Notes>53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7" baseType="lpstr">
      <vt:lpstr>Cambria Math</vt:lpstr>
      <vt:lpstr>Helvetica Neue</vt:lpstr>
      <vt:lpstr>Arial</vt:lpstr>
      <vt:lpstr>biz</vt:lpstr>
      <vt:lpstr>Ejercicio SIMPLEX Clase 17</vt:lpstr>
      <vt:lpstr>Enunciado</vt:lpstr>
      <vt:lpstr>Enunciado</vt:lpstr>
      <vt:lpstr>Modelo extendido</vt:lpstr>
      <vt:lpstr>Modelo extendido</vt:lpstr>
      <vt:lpstr>Modelo matricial</vt:lpstr>
      <vt:lpstr>Representación gráfica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Representación gráfica</vt:lpstr>
      <vt:lpstr>Tabla SIMPLEX</vt:lpstr>
      <vt:lpstr>Tabla SIMPLEX</vt:lpstr>
      <vt:lpstr>Tabla SIMPLEX</vt:lpstr>
      <vt:lpstr>Representación gráfica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Representación gráfica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Tabla SIMPLEX</vt:lpstr>
      <vt:lpstr>Representación Gráfica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SIMPLEX Clase 16</dc:title>
  <cp:lastModifiedBy>Rodrigo Maranzana</cp:lastModifiedBy>
  <cp:revision>45</cp:revision>
  <dcterms:modified xsi:type="dcterms:W3CDTF">2021-09-01T21:03:06Z</dcterms:modified>
</cp:coreProperties>
</file>