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8"/>
    </p:embeddedFont>
    <p:embeddedFont>
      <p:font typeface="Helvetica Neue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48456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219184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26542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4500" dirty="0" err="1">
                <a:latin typeface="Helvetica Neue"/>
                <a:ea typeface="Helvetica Neue"/>
                <a:cs typeface="Helvetica Neue"/>
                <a:sym typeface="Helvetica Neue"/>
              </a:rPr>
              <a:t>Ejemplos</a:t>
            </a:r>
            <a:r>
              <a:rPr lang="en-US" sz="4500" dirty="0"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4500" dirty="0" err="1">
                <a:latin typeface="Helvetica Neue"/>
                <a:ea typeface="Helvetica Neue"/>
                <a:cs typeface="Helvetica Neue"/>
                <a:sym typeface="Helvetica Neue"/>
              </a:rPr>
              <a:t>probabilidad</a:t>
            </a:r>
            <a:endParaRPr sz="45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5000">
                <a:latin typeface="Helvetica Neue"/>
                <a:ea typeface="Helvetica Neue"/>
                <a:cs typeface="Helvetica Neue"/>
                <a:sym typeface="Helvetica Neue"/>
              </a:rPr>
              <a:t>Clase 00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Investigación Operativa UTN FRBA 2022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Curso: I4051 (Palazzo)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/>
              <a:t>Docente: </a:t>
            </a:r>
            <a:r>
              <a:rPr lang="en" sz="2070" dirty="0"/>
              <a:t>Rodrigo Maranzana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Ejercicio de distribuci</a:t>
            </a:r>
            <a:r>
              <a:rPr lang="es-ES" sz="3200" dirty="0" err="1">
                <a:latin typeface="Helvetica Neue"/>
                <a:ea typeface="Helvetica Neue"/>
                <a:cs typeface="Helvetica Neue"/>
                <a:sym typeface="Helvetica Neue"/>
              </a:rPr>
              <a:t>ón</a:t>
            </a:r>
            <a:r>
              <a:rPr lang="es-ES" sz="3200" dirty="0">
                <a:latin typeface="Helvetica Neue"/>
                <a:ea typeface="Helvetica Neue"/>
                <a:cs typeface="Helvetica Neue"/>
                <a:sym typeface="Helvetica Neue"/>
              </a:rPr>
              <a:t> Normal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180166" y="1099150"/>
            <a:ext cx="5613981" cy="29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ES" sz="1200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Una empresa comercializa tomates </a:t>
            </a:r>
            <a:r>
              <a:rPr lang="es-ES" sz="1200" b="0" i="0" dirty="0" err="1">
                <a:solidFill>
                  <a:srgbClr val="000000"/>
                </a:solidFill>
                <a:effectLst/>
                <a:latin typeface="Helvetica Neue" panose="020B0604020202020204" charset="0"/>
              </a:rPr>
              <a:t>cherry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 premium. En su línea de producción automatizada, una unidad con un pistón y una cámara conectada a un modelo de visión artificial, selecciona tomates de entre 3.3 y 3.9 cm de diámetro; valor que la compañía considera aceptable para ser considerados de esa gama.</a:t>
            </a:r>
          </a:p>
          <a:p>
            <a:pPr algn="just"/>
            <a:endParaRPr lang="es-ES" sz="1200" b="0" i="0" dirty="0">
              <a:solidFill>
                <a:srgbClr val="000000"/>
              </a:solidFill>
              <a:effectLst/>
              <a:latin typeface="Helvetica Neue" panose="020B0604020202020204" charset="0"/>
            </a:endParaRPr>
          </a:p>
          <a:p>
            <a:pPr algn="just"/>
            <a:r>
              <a:rPr lang="es-ES" sz="1200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Se sabe que la media de los tomates es de 3.5cm y el desvío 0.35 cm. Además, se sabe que el diámetro en cada </a:t>
            </a:r>
            <a:r>
              <a:rPr lang="es-ES" sz="1200" b="0" i="0" dirty="0" err="1">
                <a:solidFill>
                  <a:srgbClr val="000000"/>
                </a:solidFill>
                <a:effectLst/>
                <a:latin typeface="Helvetica Neue" panose="020B0604020202020204" charset="0"/>
              </a:rPr>
              <a:t>batch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 es una variable aleatoria que sigue una distribución normal.</a:t>
            </a:r>
          </a:p>
          <a:p>
            <a:pPr algn="just"/>
            <a:r>
              <a:rPr lang="es-ES" sz="1200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Una nueva oportunidad de negocio, obliga a ingeniería a dimensionar un depósito de productos seleccionados bajo las anteriores características.</a:t>
            </a:r>
          </a:p>
          <a:p>
            <a:pPr algn="just"/>
            <a:endParaRPr lang="es-ES" sz="1200" b="0" i="0" dirty="0">
              <a:solidFill>
                <a:srgbClr val="000000"/>
              </a:solidFill>
              <a:effectLst/>
              <a:latin typeface="Helvetica Neue" panose="020B0604020202020204" charset="0"/>
            </a:endParaRPr>
          </a:p>
          <a:p>
            <a:pPr algn="just"/>
            <a:r>
              <a:rPr lang="es-ES" sz="1200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Sabemos que el próximo </a:t>
            </a:r>
            <a:r>
              <a:rPr lang="es-ES" sz="1200" b="0" i="0" dirty="0" err="1">
                <a:solidFill>
                  <a:srgbClr val="000000"/>
                </a:solidFill>
                <a:effectLst/>
                <a:latin typeface="Helvetica Neue" panose="020B0604020202020204" charset="0"/>
              </a:rPr>
              <a:t>batch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 de producción incluye 153000 unidades variadas, se busca saber qué cantidad de esas unidades se almacenarán como premium. En base a ese dato, se alquilará un nuevo depósito.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A194596-07DF-4AEE-BF89-AA12C23D6AD8}"/>
              </a:ext>
            </a:extLst>
          </p:cNvPr>
          <p:cNvSpPr txBox="1"/>
          <p:nvPr/>
        </p:nvSpPr>
        <p:spPr>
          <a:xfrm>
            <a:off x="6409346" y="3645829"/>
            <a:ext cx="27346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Ireri</a:t>
            </a:r>
            <a:r>
              <a:rPr lang="en-US" sz="1000" dirty="0"/>
              <a:t> et. Al (2019) - “A computer vision system for defect discrimination and grading in tomatoes using machine learning and image processing”</a:t>
            </a:r>
          </a:p>
        </p:txBody>
      </p:sp>
      <p:pic>
        <p:nvPicPr>
          <p:cNvPr id="1028" name="Picture 4" descr="Fig. 2">
            <a:extLst>
              <a:ext uri="{FF2B5EF4-FFF2-40B4-BE49-F238E27FC236}">
                <a16:creationId xmlns:a16="http://schemas.microsoft.com/office/drawing/2014/main" id="{292661E6-F28D-4B11-8D80-95EEC1B0F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83" y="1333144"/>
            <a:ext cx="2613080" cy="22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45;p9">
                <a:extLst>
                  <a:ext uri="{FF2B5EF4-FFF2-40B4-BE49-F238E27FC236}">
                    <a16:creationId xmlns:a16="http://schemas.microsoft.com/office/drawing/2014/main" id="{633F5B6E-13D9-4F1B-B06D-5CD2C67DC277}"/>
                  </a:ext>
                </a:extLst>
              </p:cNvPr>
              <p:cNvSpPr txBox="1"/>
              <p:nvPr/>
            </p:nvSpPr>
            <p:spPr>
              <a:xfrm>
                <a:off x="9545" y="3645829"/>
                <a:ext cx="1670702" cy="1679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=3.5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300" b="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=0.35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=3.3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300" b="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sub>
                      </m:sSub>
                      <m:r>
                        <a:rPr lang="en-US" sz="1300" i="1">
                          <a:latin typeface="Cambria Math" panose="02040503050406030204" pitchFamily="18" charset="0"/>
                        </a:rPr>
                        <m:t>=3.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300" i="1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300" i="0" dirty="0">
                  <a:latin typeface="Helvetica Neue" panose="020B060402020202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=153000</m:t>
                      </m:r>
                    </m:oMath>
                  </m:oMathPara>
                </a14:m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</p:txBody>
          </p:sp>
        </mc:Choice>
        <mc:Fallback xmlns="">
          <p:sp>
            <p:nvSpPr>
              <p:cNvPr id="8" name="Google Shape;45;p9">
                <a:extLst>
                  <a:ext uri="{FF2B5EF4-FFF2-40B4-BE49-F238E27FC236}">
                    <a16:creationId xmlns:a16="http://schemas.microsoft.com/office/drawing/2014/main" id="{633F5B6E-13D9-4F1B-B06D-5CD2C67DC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" y="3645829"/>
                <a:ext cx="1670702" cy="16790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Ejercicio de distribuci</a:t>
            </a:r>
            <a:r>
              <a:rPr lang="es-ES" sz="3200" dirty="0" err="1">
                <a:latin typeface="Helvetica Neue"/>
                <a:ea typeface="Helvetica Neue"/>
                <a:cs typeface="Helvetica Neue"/>
                <a:sym typeface="Helvetica Neue"/>
              </a:rPr>
              <a:t>ón</a:t>
            </a:r>
            <a:r>
              <a:rPr lang="es-ES" sz="3200" dirty="0">
                <a:latin typeface="Helvetica Neue"/>
                <a:ea typeface="Helvetica Neue"/>
                <a:cs typeface="Helvetica Neue"/>
                <a:sym typeface="Helvetica Neue"/>
              </a:rPr>
              <a:t> Normal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45;p9">
                <a:extLst>
                  <a:ext uri="{FF2B5EF4-FFF2-40B4-BE49-F238E27FC236}">
                    <a16:creationId xmlns:a16="http://schemas.microsoft.com/office/drawing/2014/main" id="{96221A5E-6055-40FB-9780-0070F4674272}"/>
                  </a:ext>
                </a:extLst>
              </p:cNvPr>
              <p:cNvSpPr txBox="1"/>
              <p:nvPr/>
            </p:nvSpPr>
            <p:spPr>
              <a:xfrm>
                <a:off x="3318885" y="1223133"/>
                <a:ext cx="2292032" cy="7779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 b="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3.3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𝑐𝑚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≤3.9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𝑐𝑚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</p:txBody>
          </p:sp>
        </mc:Choice>
        <mc:Fallback xmlns="">
          <p:sp>
            <p:nvSpPr>
              <p:cNvPr id="10" name="Google Shape;45;p9">
                <a:extLst>
                  <a:ext uri="{FF2B5EF4-FFF2-40B4-BE49-F238E27FC236}">
                    <a16:creationId xmlns:a16="http://schemas.microsoft.com/office/drawing/2014/main" id="{96221A5E-6055-40FB-9780-0070F4674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885" y="1223133"/>
                <a:ext cx="2292032" cy="7779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o 13">
            <a:extLst>
              <a:ext uri="{FF2B5EF4-FFF2-40B4-BE49-F238E27FC236}">
                <a16:creationId xmlns:a16="http://schemas.microsoft.com/office/drawing/2014/main" id="{7ED78339-1AA2-45ED-BF25-CFD154FC9BE3}"/>
              </a:ext>
            </a:extLst>
          </p:cNvPr>
          <p:cNvGrpSpPr/>
          <p:nvPr/>
        </p:nvGrpSpPr>
        <p:grpSpPr>
          <a:xfrm>
            <a:off x="6417891" y="1240692"/>
            <a:ext cx="2576561" cy="2531870"/>
            <a:chOff x="5493882" y="1390650"/>
            <a:chExt cx="3543300" cy="3103143"/>
          </a:xfrm>
        </p:grpSpPr>
        <p:pic>
          <p:nvPicPr>
            <p:cNvPr id="3079" name="Picture 7">
              <a:extLst>
                <a:ext uri="{FF2B5EF4-FFF2-40B4-BE49-F238E27FC236}">
                  <a16:creationId xmlns:a16="http://schemas.microsoft.com/office/drawing/2014/main" id="{07C708EA-7EEE-406E-B55A-5A2451FB70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3882" y="1390650"/>
              <a:ext cx="3543300" cy="236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380BF9A0-085E-4C34-BE05-4B5C81D0FFA3}"/>
                </a:ext>
              </a:extLst>
            </p:cNvPr>
            <p:cNvCxnSpPr/>
            <p:nvPr/>
          </p:nvCxnSpPr>
          <p:spPr>
            <a:xfrm>
              <a:off x="7144289" y="1845892"/>
              <a:ext cx="0" cy="2264635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D7CDA31A-FFA0-4569-A5C8-7643EAB34631}"/>
                </a:ext>
              </a:extLst>
            </p:cNvPr>
            <p:cNvCxnSpPr>
              <a:cxnSpLocks/>
            </p:cNvCxnSpPr>
            <p:nvPr/>
          </p:nvCxnSpPr>
          <p:spPr>
            <a:xfrm>
              <a:off x="7835072" y="2444097"/>
              <a:ext cx="0" cy="1673549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8BD7FC1D-A95A-4B46-A581-C10626D78A79}"/>
                </a:ext>
              </a:extLst>
            </p:cNvPr>
            <p:cNvSpPr txBox="1"/>
            <p:nvPr/>
          </p:nvSpPr>
          <p:spPr>
            <a:xfrm>
              <a:off x="6927723" y="4186016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3.3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9B35B82C-CA4F-4404-80B4-5CF9156A277F}"/>
                </a:ext>
              </a:extLst>
            </p:cNvPr>
            <p:cNvSpPr txBox="1"/>
            <p:nvPr/>
          </p:nvSpPr>
          <p:spPr>
            <a:xfrm>
              <a:off x="7618506" y="4186016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3.9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45;p9">
                <a:extLst>
                  <a:ext uri="{FF2B5EF4-FFF2-40B4-BE49-F238E27FC236}">
                    <a16:creationId xmlns:a16="http://schemas.microsoft.com/office/drawing/2014/main" id="{F6798EF4-0A89-41C8-9D61-A6370E7D5211}"/>
                  </a:ext>
                </a:extLst>
              </p:cNvPr>
              <p:cNvSpPr txBox="1"/>
              <p:nvPr/>
            </p:nvSpPr>
            <p:spPr>
              <a:xfrm>
                <a:off x="2759904" y="4080122"/>
                <a:ext cx="3575881" cy="85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 sz="1300" b="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3.3</m:t>
                          </m:r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𝑐𝑚</m:t>
                          </m:r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≤3.9</m:t>
                          </m:r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𝑐𝑚</m:t>
                          </m:r>
                        </m:e>
                      </m:d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1300" b="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0.58959 ∗153000</m:t>
                      </m:r>
                    </m:oMath>
                  </m:oMathPara>
                </a14:m>
                <a:endParaRPr lang="en-US" sz="13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3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𝟗𝟎𝟐𝟎𝟗</m:t>
                      </m:r>
                    </m:oMath>
                  </m:oMathPara>
                </a14:m>
                <a:endParaRPr lang="en-US" sz="13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300" b="0" i="0" dirty="0" err="1">
                    <a:solidFill>
                      <a:srgbClr val="000000"/>
                    </a:solidFill>
                    <a:effectLst/>
                    <a:latin typeface="Helvetica Neue" panose="020B0604020202020204" charset="0"/>
                  </a:rPr>
                  <a:t>Cantidad</a:t>
                </a:r>
                <a:r>
                  <a:rPr lang="en-US" sz="1300" b="0" i="0" dirty="0">
                    <a:solidFill>
                      <a:srgbClr val="000000"/>
                    </a:solidFill>
                    <a:effectLst/>
                    <a:latin typeface="Helvetica Neue" panose="020B0604020202020204" charset="0"/>
                  </a:rPr>
                  <a:t> a </a:t>
                </a:r>
                <a:r>
                  <a:rPr lang="en-US" sz="1300" b="0" i="0" dirty="0" err="1">
                    <a:solidFill>
                      <a:srgbClr val="000000"/>
                    </a:solidFill>
                    <a:effectLst/>
                    <a:latin typeface="Helvetica Neue" panose="020B0604020202020204" charset="0"/>
                  </a:rPr>
                  <a:t>stockear</a:t>
                </a:r>
                <a:r>
                  <a:rPr lang="en-US" sz="1300" b="0" i="0" dirty="0">
                    <a:solidFill>
                      <a:srgbClr val="000000"/>
                    </a:solidFill>
                    <a:effectLst/>
                    <a:latin typeface="Helvetica Neue" panose="020B0604020202020204" charset="0"/>
                  </a:rPr>
                  <a:t> para </a:t>
                </a:r>
                <a:r>
                  <a:rPr lang="en-US" sz="1300" b="0" i="0" dirty="0" err="1">
                    <a:solidFill>
                      <a:srgbClr val="000000"/>
                    </a:solidFill>
                    <a:effectLst/>
                    <a:latin typeface="Helvetica Neue" panose="020B0604020202020204" charset="0"/>
                  </a:rPr>
                  <a:t>dimensionamiento</a:t>
                </a:r>
                <a:r>
                  <a:rPr lang="en-US" sz="1300" b="0" i="0" dirty="0">
                    <a:solidFill>
                      <a:srgbClr val="000000"/>
                    </a:solidFill>
                    <a:effectLst/>
                    <a:latin typeface="Helvetica Neue" panose="020B060402020202020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7" name="Google Shape;45;p9">
                <a:extLst>
                  <a:ext uri="{FF2B5EF4-FFF2-40B4-BE49-F238E27FC236}">
                    <a16:creationId xmlns:a16="http://schemas.microsoft.com/office/drawing/2014/main" id="{F6798EF4-0A89-41C8-9D61-A6370E7D5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904" y="4080122"/>
                <a:ext cx="3575881" cy="857400"/>
              </a:xfrm>
              <a:prstGeom prst="rect">
                <a:avLst/>
              </a:prstGeom>
              <a:blipFill>
                <a:blip r:embed="rId5"/>
                <a:stretch>
                  <a:fillRect l="-341" b="-198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7F31DBD-4DA0-489A-B599-B99212311E48}"/>
                  </a:ext>
                </a:extLst>
              </p:cNvPr>
              <p:cNvSpPr txBox="1"/>
              <p:nvPr/>
            </p:nvSpPr>
            <p:spPr>
              <a:xfrm>
                <a:off x="2589913" y="2018923"/>
                <a:ext cx="3915864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−0.5714≤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≤1.1428</m:t>
                          </m:r>
                        </m:e>
                      </m:d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≤1.1428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≤−0.5714)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4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≤1.1428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0.87345</m:t>
                      </m:r>
                    </m:oMath>
                  </m:oMathPara>
                </a14:m>
                <a:endParaRPr lang="en-US" sz="14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≤−0.5714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0.28385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≤1.1428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≤−0.5714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𝟓𝟖𝟗𝟓𝟗</m:t>
                      </m:r>
                    </m:oMath>
                  </m:oMathPara>
                </a14:m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7F31DBD-4DA0-489A-B599-B99212311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913" y="2018923"/>
                <a:ext cx="3915864" cy="18158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Google Shape;45;p9">
                <a:extLst>
                  <a:ext uri="{FF2B5EF4-FFF2-40B4-BE49-F238E27FC236}">
                    <a16:creationId xmlns:a16="http://schemas.microsoft.com/office/drawing/2014/main" id="{EBB9190A-B89A-4EE1-82A4-531E2149057E}"/>
                  </a:ext>
                </a:extLst>
              </p:cNvPr>
              <p:cNvSpPr txBox="1"/>
              <p:nvPr/>
            </p:nvSpPr>
            <p:spPr>
              <a:xfrm>
                <a:off x="-27253" y="1518620"/>
                <a:ext cx="2468310" cy="1679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𝐶𝑎𝑙𝑐𝑢𝑙𝑎𝑚𝑜𝑠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𝑙𝑜𝑠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𝑆𝑐𝑜𝑟𝑒𝑠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s-ES" sz="1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3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num>
                        <m:den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  <a:p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𝑍𝑚𝑖𝑛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3.3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3.5</m:t>
                          </m:r>
                        </m:num>
                        <m:den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0.35</m:t>
                          </m:r>
                        </m:den>
                      </m:f>
                      <m:r>
                        <a:rPr lang="en-US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0.5714</m:t>
                      </m:r>
                    </m:oMath>
                  </m:oMathPara>
                </a14:m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E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3.9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3.5</m:t>
                          </m:r>
                        </m:num>
                        <m:den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0.35</m:t>
                          </m:r>
                        </m:den>
                      </m:f>
                      <m:r>
                        <a:rPr lang="en-US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=1.1428</m:t>
                      </m:r>
                    </m:oMath>
                  </m:oMathPara>
                </a14:m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  <a:p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</p:txBody>
          </p:sp>
        </mc:Choice>
        <mc:Fallback xmlns="">
          <p:sp>
            <p:nvSpPr>
              <p:cNvPr id="20" name="Google Shape;45;p9">
                <a:extLst>
                  <a:ext uri="{FF2B5EF4-FFF2-40B4-BE49-F238E27FC236}">
                    <a16:creationId xmlns:a16="http://schemas.microsoft.com/office/drawing/2014/main" id="{EBB9190A-B89A-4EE1-82A4-531E21490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253" y="1518620"/>
                <a:ext cx="2468310" cy="1679073"/>
              </a:xfrm>
              <a:prstGeom prst="rect">
                <a:avLst/>
              </a:prstGeom>
              <a:blipFill>
                <a:blip r:embed="rId7"/>
                <a:stretch>
                  <a:fillRect t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09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Ejercicio de distribuci</a:t>
            </a:r>
            <a:r>
              <a:rPr lang="es-ES" sz="3200" dirty="0" err="1">
                <a:latin typeface="Helvetica Neue"/>
                <a:ea typeface="Helvetica Neue"/>
                <a:cs typeface="Helvetica Neue"/>
                <a:sym typeface="Helvetica Neue"/>
              </a:rPr>
              <a:t>ón</a:t>
            </a:r>
            <a:r>
              <a:rPr lang="es-ES" sz="3200" dirty="0">
                <a:latin typeface="Helvetica Neue"/>
                <a:ea typeface="Helvetica Neue"/>
                <a:cs typeface="Helvetica Neue"/>
                <a:sym typeface="Helvetica Neue"/>
              </a:rPr>
              <a:t> Poisson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01BF48A-F187-4DDD-A7D4-09DB08BB8A50}"/>
              </a:ext>
            </a:extLst>
          </p:cNvPr>
          <p:cNvSpPr txBox="1"/>
          <p:nvPr/>
        </p:nvSpPr>
        <p:spPr>
          <a:xfrm>
            <a:off x="457199" y="1532558"/>
            <a:ext cx="83107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Siguiendo con el caso anterior. En mantenimiento industrial, surge la necesidad de presupuestar mensualmente los servicios de reparación correctivos del robot seleccionador.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Particularmente nos interesa centrarnos en el pistón. Sabemos que el robot tiene una media de fallas graves de 1 cada 20 días por desajuste del pistón. Se trabaja 24 días al mes. La cantidad de fallas es una variable que sigue una distribución Poisson.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Al ocurrir por lo menos dos fallas, el servicio de mantenimiento para la línea y hace los ajustes correspondientes.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El costo de reparación es de 500 dólares.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Google Shape;45;p9">
                <a:extLst>
                  <a:ext uri="{FF2B5EF4-FFF2-40B4-BE49-F238E27FC236}">
                    <a16:creationId xmlns:a16="http://schemas.microsoft.com/office/drawing/2014/main" id="{B1EB8BF8-9853-4100-AD0E-D2899A2B539C}"/>
                  </a:ext>
                </a:extLst>
              </p:cNvPr>
              <p:cNvSpPr txBox="1"/>
              <p:nvPr/>
            </p:nvSpPr>
            <p:spPr>
              <a:xfrm>
                <a:off x="217919" y="3132996"/>
                <a:ext cx="3926792" cy="1679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f>
                        <m:fPr>
                          <m:ctrlP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𝑓𝑎𝑙𝑙𝑎</m:t>
                          </m:r>
                        </m:num>
                        <m:den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20 </m:t>
                          </m:r>
                          <m:r>
                            <a:rPr lang="es-E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es-E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𝑎𝑠</m:t>
                          </m:r>
                        </m:den>
                      </m:f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∗24</m:t>
                      </m:r>
                      <m:r>
                        <a:rPr lang="es-E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E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es-E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𝑎𝑠</m:t>
                          </m:r>
                        </m:num>
                        <m:den>
                          <m:r>
                            <a:rPr lang="es-E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𝑚𝑒𝑠</m:t>
                          </m:r>
                        </m:den>
                      </m:f>
                      <m:r>
                        <a:rPr lang="en-US" sz="13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.2 </m:t>
                      </m:r>
                      <m:f>
                        <m:fPr>
                          <m:type m:val="skw"/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𝑓𝑎𝑙𝑙𝑎𝑠</m:t>
                          </m:r>
                        </m:num>
                        <m:den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𝑚𝑒𝑠</m:t>
                          </m:r>
                        </m:den>
                      </m:f>
                    </m:oMath>
                  </m:oMathPara>
                </a14:m>
                <a:endParaRPr lang="en-US" sz="1300" b="0" i="0" dirty="0">
                  <a:latin typeface="Helvetica Neue" panose="020B0604020202020204" charset="0"/>
                </a:endParaRPr>
              </a:p>
              <a:p>
                <a:endParaRPr lang="en-US" sz="1300" b="0" i="0" dirty="0">
                  <a:latin typeface="Helvetica Neue" panose="020B060402020202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𝑐𝑜𝑠𝑡𝑜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=500 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𝑢𝑠𝑑</m:t>
                      </m:r>
                    </m:oMath>
                  </m:oMathPara>
                </a14:m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</p:txBody>
          </p:sp>
        </mc:Choice>
        <mc:Fallback xmlns="">
          <p:sp>
            <p:nvSpPr>
              <p:cNvPr id="14" name="Google Shape;45;p9">
                <a:extLst>
                  <a:ext uri="{FF2B5EF4-FFF2-40B4-BE49-F238E27FC236}">
                    <a16:creationId xmlns:a16="http://schemas.microsoft.com/office/drawing/2014/main" id="{B1EB8BF8-9853-4100-AD0E-D2899A2B5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19" y="3132996"/>
                <a:ext cx="3926792" cy="16790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16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Ejercicio de distribuci</a:t>
            </a:r>
            <a:r>
              <a:rPr lang="es-ES" sz="3200" dirty="0" err="1">
                <a:latin typeface="Helvetica Neue"/>
                <a:ea typeface="Helvetica Neue"/>
                <a:cs typeface="Helvetica Neue"/>
                <a:sym typeface="Helvetica Neue"/>
              </a:rPr>
              <a:t>ón</a:t>
            </a:r>
            <a:r>
              <a:rPr lang="es-ES" sz="3200" dirty="0">
                <a:latin typeface="Helvetica Neue"/>
                <a:ea typeface="Helvetica Neue"/>
                <a:cs typeface="Helvetica Neue"/>
                <a:sym typeface="Helvetica Neue"/>
              </a:rPr>
              <a:t> Poisson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Google Shape;45;p9">
                <a:extLst>
                  <a:ext uri="{FF2B5EF4-FFF2-40B4-BE49-F238E27FC236}">
                    <a16:creationId xmlns:a16="http://schemas.microsoft.com/office/drawing/2014/main" id="{B1EB8BF8-9853-4100-AD0E-D2899A2B539C}"/>
                  </a:ext>
                </a:extLst>
              </p:cNvPr>
              <p:cNvSpPr txBox="1"/>
              <p:nvPr/>
            </p:nvSpPr>
            <p:spPr>
              <a:xfrm>
                <a:off x="645208" y="1296139"/>
                <a:ext cx="3926792" cy="16094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3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3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3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3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3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3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  <a:ea typeface="Cambria Math" panose="02040503050406030204" pitchFamily="18" charset="0"/>
                </a:endParaRPr>
              </a:p>
              <a:p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≥2</m:t>
                          </m:r>
                        </m:e>
                      </m:d>
                      <m:r>
                        <a:rPr lang="en-US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=1−(0.30119+0.36143)</m:t>
                      </m:r>
                    </m:oMath>
                  </m:oMathPara>
                </a14:m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  <a:p>
                <a:endParaRPr lang="en-US" sz="1300" dirty="0">
                  <a:latin typeface="Helvetica Neue" panose="020B060402020202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3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3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13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13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3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3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3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𝟑𝟑𝟕𝟑𝟕</m:t>
                      </m:r>
                    </m:oMath>
                  </m:oMathPara>
                </a14:m>
                <a:endParaRPr lang="en-US" sz="1300" b="1" i="0" dirty="0">
                  <a:solidFill>
                    <a:srgbClr val="FF0000"/>
                  </a:solidFill>
                  <a:effectLst/>
                  <a:latin typeface="Helvetica Neue" panose="020B0604020202020204" charset="0"/>
                </a:endParaRPr>
              </a:p>
            </p:txBody>
          </p:sp>
        </mc:Choice>
        <mc:Fallback xmlns="">
          <p:sp>
            <p:nvSpPr>
              <p:cNvPr id="14" name="Google Shape;45;p9">
                <a:extLst>
                  <a:ext uri="{FF2B5EF4-FFF2-40B4-BE49-F238E27FC236}">
                    <a16:creationId xmlns:a16="http://schemas.microsoft.com/office/drawing/2014/main" id="{B1EB8BF8-9853-4100-AD0E-D2899A2B5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08" y="1296139"/>
                <a:ext cx="3926792" cy="16094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FA8A4AB0-5E74-4B2D-9F9C-183A3919F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934" y="1472204"/>
            <a:ext cx="1438275" cy="628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47367CC-11C1-4EB4-9EC8-7E981066F0D6}"/>
                  </a:ext>
                </a:extLst>
              </p:cNvPr>
              <p:cNvSpPr txBox="1"/>
              <p:nvPr/>
            </p:nvSpPr>
            <p:spPr>
              <a:xfrm>
                <a:off x="457200" y="1555271"/>
                <a:ext cx="127759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≥2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47367CC-11C1-4EB4-9EC8-7E981066F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55271"/>
                <a:ext cx="127759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00C0666-B92B-4607-88CC-9B38E6ED7D79}"/>
                  </a:ext>
                </a:extLst>
              </p:cNvPr>
              <p:cNvSpPr txBox="1"/>
              <p:nvPr/>
            </p:nvSpPr>
            <p:spPr>
              <a:xfrm>
                <a:off x="527578" y="3042647"/>
                <a:ext cx="42264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Presupuesto: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≥2</m:t>
                        </m:r>
                      </m:e>
                    </m:d>
                    <m:r>
                      <a:rPr lang="es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costo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=0.33737 ∗500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usd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𝟏𝟔𝟖</m:t>
                      </m:r>
                      <m:r>
                        <a:rPr lang="en-US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𝟔𝟗</m:t>
                      </m:r>
                      <m:r>
                        <a:rPr lang="en-US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𝐮𝐬𝐝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00C0666-B92B-4607-88CC-9B38E6ED7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78" y="3042647"/>
                <a:ext cx="4226478" cy="523220"/>
              </a:xfrm>
              <a:prstGeom prst="rect">
                <a:avLst/>
              </a:prstGeom>
              <a:blipFill>
                <a:blip r:embed="rId6"/>
                <a:stretch>
                  <a:fillRect l="-433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7" name="Picture 7">
            <a:extLst>
              <a:ext uri="{FF2B5EF4-FFF2-40B4-BE49-F238E27FC236}">
                <a16:creationId xmlns:a16="http://schemas.microsoft.com/office/drawing/2014/main" id="{D2CC3AC6-6689-49A1-8E33-A55DBF821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876" y="2256154"/>
            <a:ext cx="4331858" cy="221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03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P spid="9" grpId="0"/>
    </p:bld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460</Words>
  <Application>Microsoft Office PowerPoint</Application>
  <PresentationFormat>Presentación en pantalla (16:9)</PresentationFormat>
  <Paragraphs>58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Cambria Math</vt:lpstr>
      <vt:lpstr>Arial</vt:lpstr>
      <vt:lpstr>Helvetica Neue</vt:lpstr>
      <vt:lpstr>biz</vt:lpstr>
      <vt:lpstr>Ejemplos de probabilidad Clase 00</vt:lpstr>
      <vt:lpstr>Ejercicio de distribución Normal</vt:lpstr>
      <vt:lpstr>Ejercicio de distribución Normal</vt:lpstr>
      <vt:lpstr>Ejercicio de distribución Poisson</vt:lpstr>
      <vt:lpstr>Ejercicio de distribución Poisson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tema Clase ##</dc:title>
  <cp:lastModifiedBy>Rodrigo Maranzana</cp:lastModifiedBy>
  <cp:revision>14</cp:revision>
  <dcterms:modified xsi:type="dcterms:W3CDTF">2022-03-30T21:24:01Z</dcterms:modified>
</cp:coreProperties>
</file>