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7" r:id="rId9"/>
    <p:sldId id="269" r:id="rId10"/>
    <p:sldId id="285" r:id="rId11"/>
    <p:sldId id="270" r:id="rId12"/>
    <p:sldId id="263" r:id="rId13"/>
    <p:sldId id="272" r:id="rId14"/>
    <p:sldId id="273" r:id="rId15"/>
    <p:sldId id="287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9" r:id="rId27"/>
    <p:sldId id="295" r:id="rId28"/>
    <p:sldId id="290" r:id="rId29"/>
    <p:sldId id="293" r:id="rId30"/>
    <p:sldId id="291" r:id="rId31"/>
    <p:sldId id="292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mbria Math" panose="02040503050406030204" pitchFamily="18" charset="0"/>
      <p:regular r:id="rId38"/>
    </p:embeddedFont>
    <p:embeddedFont>
      <p:font typeface="Helvetica Neue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618061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39656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157035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103409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087639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58797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976631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501659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852374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899478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0862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173467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945034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41373060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7699033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529249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718988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0363570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1505927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272749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940719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8819050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3489044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157853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721120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184562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45215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045897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816241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9356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4500" dirty="0">
                <a:latin typeface="Helvetica Neue"/>
                <a:ea typeface="Helvetica Neue"/>
                <a:cs typeface="Helvetica Neue"/>
                <a:sym typeface="Helvetica Neue"/>
              </a:rPr>
              <a:t>Caso Integrador Carrefour: </a:t>
            </a:r>
            <a:r>
              <a:rPr lang="en" sz="4500">
                <a:latin typeface="Helvetica Neue"/>
                <a:ea typeface="Helvetica Neue"/>
                <a:cs typeface="Helvetica Neue"/>
                <a:sym typeface="Helvetica Neue"/>
              </a:rPr>
              <a:t>Clase 08</a:t>
            </a:r>
            <a:endParaRPr sz="45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s-AR" sz="2070" dirty="0"/>
              <a:t>Investigación Operativa UTN FRBA 2022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s-AR" sz="2070" dirty="0"/>
              <a:t>Curso: I4051 (Palazzo)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s-AR" sz="2070" dirty="0"/>
              <a:t>Docente: Rodrigo Maranzana</a:t>
            </a:r>
            <a:endParaRPr lang="es-AR" sz="2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Caso Carrefour: Dataset 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BAC3C16E-D4D0-4EB1-B5A2-40AD6D5F9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982015"/>
              </p:ext>
            </p:extLst>
          </p:nvPr>
        </p:nvGraphicFramePr>
        <p:xfrm>
          <a:off x="972642" y="1216745"/>
          <a:ext cx="7353810" cy="384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368">
                  <a:extLst>
                    <a:ext uri="{9D8B030D-6E8A-4147-A177-3AD203B41FA5}">
                      <a16:colId xmlns:a16="http://schemas.microsoft.com/office/drawing/2014/main" val="3039377414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1413964872"/>
                    </a:ext>
                  </a:extLst>
                </a:gridCol>
                <a:gridCol w="1037924">
                  <a:extLst>
                    <a:ext uri="{9D8B030D-6E8A-4147-A177-3AD203B41FA5}">
                      <a16:colId xmlns:a16="http://schemas.microsoft.com/office/drawing/2014/main" val="1579942366"/>
                    </a:ext>
                  </a:extLst>
                </a:gridCol>
                <a:gridCol w="884063">
                  <a:extLst>
                    <a:ext uri="{9D8B030D-6E8A-4147-A177-3AD203B41FA5}">
                      <a16:colId xmlns:a16="http://schemas.microsoft.com/office/drawing/2014/main" val="671679625"/>
                    </a:ext>
                  </a:extLst>
                </a:gridCol>
                <a:gridCol w="781368">
                  <a:extLst>
                    <a:ext uri="{9D8B030D-6E8A-4147-A177-3AD203B41FA5}">
                      <a16:colId xmlns:a16="http://schemas.microsoft.com/office/drawing/2014/main" val="2606032816"/>
                    </a:ext>
                  </a:extLst>
                </a:gridCol>
                <a:gridCol w="960069">
                  <a:extLst>
                    <a:ext uri="{9D8B030D-6E8A-4147-A177-3AD203B41FA5}">
                      <a16:colId xmlns:a16="http://schemas.microsoft.com/office/drawing/2014/main" val="703679803"/>
                    </a:ext>
                  </a:extLst>
                </a:gridCol>
                <a:gridCol w="781368">
                  <a:extLst>
                    <a:ext uri="{9D8B030D-6E8A-4147-A177-3AD203B41FA5}">
                      <a16:colId xmlns:a16="http://schemas.microsoft.com/office/drawing/2014/main" val="3439306300"/>
                    </a:ext>
                  </a:extLst>
                </a:gridCol>
                <a:gridCol w="1179595">
                  <a:extLst>
                    <a:ext uri="{9D8B030D-6E8A-4147-A177-3AD203B41FA5}">
                      <a16:colId xmlns:a16="http://schemas.microsoft.com/office/drawing/2014/main" val="202414826"/>
                    </a:ext>
                  </a:extLst>
                </a:gridCol>
              </a:tblGrid>
              <a:tr h="340155"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t llegada </a:t>
                      </a:r>
                    </a:p>
                    <a:p>
                      <a:pPr algn="ctr"/>
                      <a:r>
                        <a:rPr lang="es-AR" sz="1300" dirty="0"/>
                        <a:t>(</a:t>
                      </a:r>
                      <a:r>
                        <a:rPr lang="es-AR" sz="1300" dirty="0" err="1"/>
                        <a:t>hr</a:t>
                      </a:r>
                      <a:r>
                        <a:rPr lang="es-AR" sz="13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t llegada (</a:t>
                      </a:r>
                      <a:r>
                        <a:rPr lang="es-AR" sz="1300" dirty="0" err="1"/>
                        <a:t>hr</a:t>
                      </a:r>
                      <a:r>
                        <a:rPr lang="es-AR" sz="13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t llegada (</a:t>
                      </a:r>
                      <a:r>
                        <a:rPr lang="es-AR" sz="1300" dirty="0" err="1"/>
                        <a:t>hr</a:t>
                      </a:r>
                      <a:r>
                        <a:rPr lang="es-AR" sz="13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t llegada (</a:t>
                      </a:r>
                      <a:r>
                        <a:rPr lang="es-AR" sz="1300" dirty="0" err="1"/>
                        <a:t>hr</a:t>
                      </a:r>
                      <a:r>
                        <a:rPr lang="es-AR" sz="13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830885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0.020098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0.01621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0.039626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0.026926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733731395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0.090122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0.174387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0.00244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0.035578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40524455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0.012716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0.047995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0.023686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0.10779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526154513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0.048911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0.013073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0.044251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0.051545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308392310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0.033713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0.022798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0.048729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0.012529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524498560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0.020321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0.032228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0.201396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0.093021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128762512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0.001145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0.034437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0.05535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0.035499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312933499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0.031287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0.010819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0.023669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0.017428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85734360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0.065304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0.025859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0.01401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0.076011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347145443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0.065948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0.042871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0.013241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0.048612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021985048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0.041741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0.030325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0.005174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0.028123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197318724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0.001567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0.014252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0.073669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0.030165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40154081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E141CFE4-59C8-437F-89F4-95A2DEB96C0B}"/>
              </a:ext>
            </a:extLst>
          </p:cNvPr>
          <p:cNvSpPr/>
          <p:nvPr/>
        </p:nvSpPr>
        <p:spPr>
          <a:xfrm>
            <a:off x="-13129" y="1216745"/>
            <a:ext cx="870751" cy="10218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tx1"/>
                </a:solidFill>
              </a:rPr>
              <a:t>Tiempo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entre 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tx1"/>
                </a:solidFill>
              </a:rPr>
              <a:t>arribos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42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/>
              <p:nvPr/>
            </p:nvSpPr>
            <p:spPr>
              <a:xfrm>
                <a:off x="316800" y="1244022"/>
                <a:ext cx="8510400" cy="3823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</a:rPr>
                  <a:t>Calcular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soluci</a:t>
                </a:r>
                <a:r>
                  <a:rPr lang="es-AR" sz="1800" dirty="0" err="1">
                    <a:solidFill>
                      <a:schemeClr val="tx1"/>
                    </a:solidFill>
                  </a:rPr>
                  <a:t>ón</a:t>
                </a:r>
                <a:r>
                  <a:rPr lang="es-AR" sz="1800" dirty="0">
                    <a:solidFill>
                      <a:schemeClr val="tx1"/>
                    </a:solidFill>
                  </a:rPr>
                  <a:t> analítica Máxima Verosimilitud para distribución exponencial</a:t>
                </a:r>
                <a:r>
                  <a:rPr lang="en-US" sz="18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chemeClr val="tx1"/>
                        </a:solidFill>
                      </a:rPr>
                      <m:t>0,0022987</m:t>
                    </m:r>
                    <m:r>
                      <m:rPr>
                        <m:nor/>
                      </m:rPr>
                      <a:rPr lang="es-AR" sz="1800" b="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s-AR" sz="1800" b="0" i="0" dirty="0" smtClean="0">
                        <a:solidFill>
                          <a:schemeClr val="tx1"/>
                        </a:solidFill>
                      </a:rPr>
                      <m:t>horas</m:t>
                    </m:r>
                    <m:r>
                      <m:rPr>
                        <m:nor/>
                      </m:rPr>
                      <a:rPr lang="es-AR" sz="1800" b="0" i="0" dirty="0" smtClean="0">
                        <a:solidFill>
                          <a:schemeClr val="tx1"/>
                        </a:solidFill>
                      </a:rPr>
                      <m:t>/</m:t>
                    </m:r>
                    <m:r>
                      <m:rPr>
                        <m:nor/>
                      </m:rPr>
                      <a:rPr lang="es-AR" sz="1800" b="0" i="0" dirty="0" smtClean="0">
                        <a:solidFill>
                          <a:schemeClr val="tx1"/>
                        </a:solidFill>
                      </a:rPr>
                      <m:t>cliente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 err="1">
                    <a:solidFill>
                      <a:schemeClr val="tx1"/>
                    </a:solidFill>
                  </a:rPr>
                  <a:t>Calcular</a:t>
                </a:r>
                <a:r>
                  <a:rPr lang="en-US" sz="18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s-A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𝟒𝟑𝟓</m:t>
                    </m:r>
                    <m:r>
                      <a:rPr lang="es-A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A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𝟎𝟐</m:t>
                    </m:r>
                    <m:r>
                      <a:rPr lang="es-A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𝒄𝒍𝒊𝒆𝒏𝒕𝒆𝒔</m:t>
                    </m:r>
                    <m:r>
                      <a:rPr lang="es-A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s-A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𝒉𝒐𝒓𝒂</m:t>
                    </m:r>
                    <m:r>
                      <a:rPr lang="es-A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b="1" dirty="0">
                  <a:solidFill>
                    <a:schemeClr val="tx1"/>
                  </a:solidFill>
                </a:endParaRPr>
              </a:p>
              <a:p>
                <a:pPr lvl="1"/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0" y="1244022"/>
                <a:ext cx="8510400" cy="3823035"/>
              </a:xfrm>
              <a:prstGeom prst="rect">
                <a:avLst/>
              </a:prstGeom>
              <a:blipFill>
                <a:blip r:embed="rId3"/>
                <a:stretch>
                  <a:fillRect l="-6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Ajuste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llegadas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29095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Caso Carrefour: Dataset B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BAC3C16E-D4D0-4EB1-B5A2-40AD6D5F9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26630"/>
              </p:ext>
            </p:extLst>
          </p:nvPr>
        </p:nvGraphicFramePr>
        <p:xfrm>
          <a:off x="1157111" y="1231758"/>
          <a:ext cx="6795695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55">
                  <a:extLst>
                    <a:ext uri="{9D8B030D-6E8A-4147-A177-3AD203B41FA5}">
                      <a16:colId xmlns:a16="http://schemas.microsoft.com/office/drawing/2014/main" val="1709345051"/>
                    </a:ext>
                  </a:extLst>
                </a:gridCol>
                <a:gridCol w="1461910">
                  <a:extLst>
                    <a:ext uri="{9D8B030D-6E8A-4147-A177-3AD203B41FA5}">
                      <a16:colId xmlns:a16="http://schemas.microsoft.com/office/drawing/2014/main" val="3039377414"/>
                    </a:ext>
                  </a:extLst>
                </a:gridCol>
                <a:gridCol w="1461910">
                  <a:extLst>
                    <a:ext uri="{9D8B030D-6E8A-4147-A177-3AD203B41FA5}">
                      <a16:colId xmlns:a16="http://schemas.microsoft.com/office/drawing/2014/main" val="1413964872"/>
                    </a:ext>
                  </a:extLst>
                </a:gridCol>
                <a:gridCol w="1461910">
                  <a:extLst>
                    <a:ext uri="{9D8B030D-6E8A-4147-A177-3AD203B41FA5}">
                      <a16:colId xmlns:a16="http://schemas.microsoft.com/office/drawing/2014/main" val="1579942366"/>
                    </a:ext>
                  </a:extLst>
                </a:gridCol>
                <a:gridCol w="1461910">
                  <a:extLst>
                    <a:ext uri="{9D8B030D-6E8A-4147-A177-3AD203B41FA5}">
                      <a16:colId xmlns:a16="http://schemas.microsoft.com/office/drawing/2014/main" val="671679625"/>
                    </a:ext>
                  </a:extLst>
                </a:gridCol>
              </a:tblGrid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Medición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Caja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Caja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Caja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Caja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830885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0.060362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0.286528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0.084048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0.002561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733731395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0.003269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0.006604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0.090437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0.078915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40524455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0.208016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0.039035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0.066531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0.411156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526154513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0.048318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0.067948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0.039585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0.021027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308392310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0.036399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0.012377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0.096102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0.002801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524498560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0.00575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0.023642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0.032269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0.021211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128762512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0.004595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0.039604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0.040963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0.067528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312933499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0.013923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0.093162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0.001389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0.000812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85734360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0.035173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0.017828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0.033295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0.003119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347145443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0.010986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0.030917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0.090451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0.022024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021985048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0.011174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0.021203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0.046138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0.062849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197318724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0.001271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0.011912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0.01223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0.086316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40154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405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/>
              <p:nvPr/>
            </p:nvSpPr>
            <p:spPr>
              <a:xfrm>
                <a:off x="316244" y="1244022"/>
                <a:ext cx="8510400" cy="3823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n-US" sz="1800" b="1" dirty="0">
                    <a:solidFill>
                      <a:schemeClr val="tx1"/>
                    </a:solidFill>
                  </a:rPr>
                  <a:t>Dataset B: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tiempos</a:t>
                </a:r>
                <a:r>
                  <a:rPr lang="en-US" sz="1800" dirty="0">
                    <a:solidFill>
                      <a:schemeClr val="tx1"/>
                    </a:solidFill>
                  </a:rPr>
                  <a:t> de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servicio</a:t>
                </a:r>
                <a:r>
                  <a:rPr lang="en-US" sz="1800" dirty="0">
                    <a:solidFill>
                      <a:schemeClr val="tx1"/>
                    </a:solidFill>
                  </a:rPr>
                  <a:t> (“= entre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arribos</a:t>
                </a:r>
                <a:r>
                  <a:rPr lang="en-US" sz="1800" dirty="0">
                    <a:solidFill>
                      <a:schemeClr val="tx1"/>
                    </a:solidFill>
                  </a:rPr>
                  <a:t>”).</a:t>
                </a: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El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procedimiento</a:t>
                </a:r>
                <a:r>
                  <a:rPr lang="en-US" sz="1800" dirty="0">
                    <a:solidFill>
                      <a:schemeClr val="tx1"/>
                    </a:solidFill>
                  </a:rPr>
                  <a:t> es similar que para el 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dataset A</a:t>
                </a:r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sz="1800" dirty="0" err="1">
                    <a:solidFill>
                      <a:schemeClr val="tx1"/>
                    </a:solidFill>
                  </a:rPr>
                  <a:t>Calcular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soluci</a:t>
                </a:r>
                <a:r>
                  <a:rPr lang="es-AR" sz="1800" dirty="0" err="1">
                    <a:solidFill>
                      <a:schemeClr val="tx1"/>
                    </a:solidFill>
                  </a:rPr>
                  <a:t>ón</a:t>
                </a:r>
                <a:r>
                  <a:rPr lang="es-AR" sz="1800" dirty="0">
                    <a:solidFill>
                      <a:schemeClr val="tx1"/>
                    </a:solidFill>
                  </a:rPr>
                  <a:t> analítica Máxima Verosimilitud para distribución exponencial: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𝑀𝐿𝐸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sz="1800" dirty="0" err="1">
                    <a:solidFill>
                      <a:schemeClr val="tx1"/>
                    </a:solidFill>
                  </a:rPr>
                  <a:t>Calcular</a:t>
                </a:r>
                <a:r>
                  <a:rPr lang="en-US" sz="18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rgbClr val="FF0000"/>
                    </a:solidFill>
                  </a:rPr>
                  <a:t>¿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Cómo</a:t>
                </a:r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manejo</a:t>
                </a:r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estadísticamente</a:t>
                </a:r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distintas</a:t>
                </a:r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fuentes</a:t>
                </a:r>
                <a:r>
                  <a:rPr lang="en-US" sz="1600" dirty="0">
                    <a:solidFill>
                      <a:srgbClr val="FF0000"/>
                    </a:solidFill>
                  </a:rPr>
                  <a:t> de 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medición</a:t>
                </a:r>
                <a:r>
                  <a:rPr lang="en-US" sz="1600" dirty="0">
                    <a:solidFill>
                      <a:srgbClr val="FF0000"/>
                    </a:solidFill>
                  </a:rPr>
                  <a:t> (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cajas</a:t>
                </a:r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representativas</a:t>
                </a:r>
                <a:r>
                  <a:rPr lang="en-US" sz="1600" dirty="0">
                    <a:solidFill>
                      <a:srgbClr val="FF0000"/>
                    </a:solidFill>
                  </a:rPr>
                  <a:t>)?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rgbClr val="FF0000"/>
                    </a:solidFill>
                  </a:rPr>
                  <a:t>¿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Hago</a:t>
                </a:r>
                <a:r>
                  <a:rPr lang="en-US" sz="1600" dirty="0">
                    <a:solidFill>
                      <a:srgbClr val="FF0000"/>
                    </a:solidFill>
                  </a:rPr>
                  <a:t> el 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promedio</a:t>
                </a:r>
                <a:r>
                  <a:rPr lang="en-US" sz="1600" dirty="0">
                    <a:solidFill>
                      <a:srgbClr val="FF0000"/>
                    </a:solidFill>
                  </a:rPr>
                  <a:t> de 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cada</a:t>
                </a:r>
                <a:r>
                  <a:rPr lang="en-US" sz="1600" dirty="0">
                    <a:solidFill>
                      <a:srgbClr val="FF0000"/>
                    </a:solidFill>
                  </a:rPr>
                  <a:t> una</a:t>
                </a:r>
                <a:r>
                  <a:rPr lang="es-AR" sz="1600" dirty="0">
                    <a:solidFill>
                      <a:srgbClr val="FF0000"/>
                    </a:solidFill>
                  </a:rPr>
                  <a:t>?</a:t>
                </a:r>
                <a:endParaRPr lang="en-US" sz="160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solidFill>
                    <a:srgbClr val="FF0000"/>
                  </a:solidFill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endParaRPr lang="en-US" sz="1800" b="1" dirty="0">
                  <a:solidFill>
                    <a:schemeClr val="tx1"/>
                  </a:solidFill>
                </a:endParaRPr>
              </a:p>
              <a:p>
                <a:pPr lvl="1"/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44" y="1244022"/>
                <a:ext cx="8510400" cy="3823035"/>
              </a:xfrm>
              <a:prstGeom prst="rect">
                <a:avLst/>
              </a:prstGeom>
              <a:blipFill>
                <a:blip r:embed="rId3"/>
                <a:stretch>
                  <a:fillRect l="-645" r="-12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Ajuste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servicio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8E634DC-3CA1-4F7B-B9D7-80B2F0492030}"/>
              </a:ext>
            </a:extLst>
          </p:cNvPr>
          <p:cNvSpPr txBox="1"/>
          <p:nvPr/>
        </p:nvSpPr>
        <p:spPr>
          <a:xfrm>
            <a:off x="-39511" y="4835723"/>
            <a:ext cx="3161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*MLE: </a:t>
            </a:r>
            <a:r>
              <a:rPr lang="es-AR" dirty="0" err="1"/>
              <a:t>Maximum</a:t>
            </a:r>
            <a:r>
              <a:rPr lang="es-AR" dirty="0"/>
              <a:t> </a:t>
            </a:r>
            <a:r>
              <a:rPr lang="es-AR" dirty="0" err="1"/>
              <a:t>Likelihood</a:t>
            </a:r>
            <a:r>
              <a:rPr lang="es-AR" dirty="0"/>
              <a:t> </a:t>
            </a:r>
            <a:r>
              <a:rPr lang="es-AR" dirty="0" err="1"/>
              <a:t>Estimator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66777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/>
              <p:nvPr/>
            </p:nvSpPr>
            <p:spPr>
              <a:xfrm>
                <a:off x="321888" y="1244022"/>
                <a:ext cx="8510400" cy="3823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n-US" sz="1800" b="1" dirty="0">
                    <a:solidFill>
                      <a:schemeClr val="tx1"/>
                    </a:solidFill>
                  </a:rPr>
                  <a:t>Dataset B: </a:t>
                </a:r>
                <a:r>
                  <a:rPr lang="en-US" sz="1800" dirty="0">
                    <a:solidFill>
                      <a:schemeClr val="tx1"/>
                    </a:solidFill>
                  </a:rPr>
                  <a:t>¿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Cómo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manejo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distintas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fuentes</a:t>
                </a:r>
                <a:r>
                  <a:rPr lang="en-US" sz="1800" dirty="0">
                    <a:solidFill>
                      <a:schemeClr val="tx1"/>
                    </a:solidFill>
                  </a:rPr>
                  <a:t> de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medición</a:t>
                </a:r>
                <a:r>
                  <a:rPr lang="en-US" sz="1800" dirty="0">
                    <a:solidFill>
                      <a:schemeClr val="tx1"/>
                    </a:solidFill>
                  </a:rPr>
                  <a:t> (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cajas</a:t>
                </a:r>
                <a:r>
                  <a:rPr lang="en-US" sz="1800" dirty="0">
                    <a:solidFill>
                      <a:schemeClr val="tx1"/>
                    </a:solidFill>
                  </a:rPr>
                  <a:t>)?</a:t>
                </a: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1" dirty="0" err="1">
                    <a:solidFill>
                      <a:schemeClr val="tx1"/>
                    </a:solidFill>
                  </a:rPr>
                  <a:t>Teorema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 central del </a:t>
                </a:r>
                <a:r>
                  <a:rPr lang="en-US" sz="1800" b="1" dirty="0" err="1">
                    <a:solidFill>
                      <a:schemeClr val="tx1"/>
                    </a:solidFill>
                  </a:rPr>
                  <a:t>límite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La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distribución</a:t>
                </a:r>
                <a:r>
                  <a:rPr lang="en-US" sz="1800" dirty="0">
                    <a:solidFill>
                      <a:schemeClr val="tx1"/>
                    </a:solidFill>
                  </a:rPr>
                  <a:t> de </a:t>
                </a:r>
                <a:r>
                  <a:rPr lang="en-US" sz="1800" b="1" u="sng" dirty="0" err="1">
                    <a:solidFill>
                      <a:srgbClr val="FF0000"/>
                    </a:solidFill>
                  </a:rPr>
                  <a:t>parámetros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A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de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distintas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muestras</a:t>
                </a:r>
                <a:r>
                  <a:rPr lang="en-US" sz="1800" dirty="0">
                    <a:solidFill>
                      <a:schemeClr val="tx1"/>
                    </a:solidFill>
                  </a:rPr>
                  <a:t> es 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Normal</a:t>
                </a:r>
              </a:p>
              <a:p>
                <a:endParaRPr lang="en-US" sz="1800" b="1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El </a:t>
                </a:r>
                <a:r>
                  <a:rPr lang="en-US" sz="1800" b="1" dirty="0" err="1">
                    <a:solidFill>
                      <a:schemeClr val="tx1"/>
                    </a:solidFill>
                  </a:rPr>
                  <a:t>resultado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 de </a:t>
                </a:r>
                <a:r>
                  <a:rPr lang="en-US" sz="1800" b="1" dirty="0" err="1">
                    <a:solidFill>
                      <a:schemeClr val="tx1"/>
                    </a:solidFill>
                  </a:rPr>
                  <a:t>máxima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b="1" dirty="0" err="1">
                    <a:solidFill>
                      <a:schemeClr val="tx1"/>
                    </a:solidFill>
                  </a:rPr>
                  <a:t>verosimilitud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 de la Normal 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𝑴𝑳𝑬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s-A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chemeClr val="tx1"/>
                  </a:solidFill>
                </a:endParaRPr>
              </a:p>
              <a:p>
                <a:endParaRPr lang="en-US" sz="18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𝑴𝑳𝑬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  <m:r>
                                        <a:rPr lang="en-US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800" b="1" dirty="0">
                  <a:solidFill>
                    <a:schemeClr val="tx1"/>
                  </a:solidFill>
                </a:endParaRPr>
              </a:p>
              <a:p>
                <a:pPr lvl="1"/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88" y="1244022"/>
                <a:ext cx="8510400" cy="3823035"/>
              </a:xfrm>
              <a:prstGeom prst="rect">
                <a:avLst/>
              </a:prstGeom>
              <a:blipFill>
                <a:blip r:embed="rId3"/>
                <a:stretch>
                  <a:fillRect l="-6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Ajuste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servicio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681DA51-F777-4669-B87F-7CA4AE034B25}"/>
                  </a:ext>
                </a:extLst>
              </p:cNvPr>
              <p:cNvSpPr txBox="1"/>
              <p:nvPr/>
            </p:nvSpPr>
            <p:spPr>
              <a:xfrm>
                <a:off x="-5885" y="4620280"/>
                <a:ext cx="74398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*MLE: </a:t>
                </a:r>
                <a:r>
                  <a:rPr lang="es-AR" dirty="0" err="1"/>
                  <a:t>Maximum</a:t>
                </a:r>
                <a:r>
                  <a:rPr lang="es-AR" dirty="0"/>
                  <a:t> </a:t>
                </a:r>
                <a:r>
                  <a:rPr lang="es-AR" dirty="0" err="1"/>
                  <a:t>Likelihood</a:t>
                </a:r>
                <a:r>
                  <a:rPr lang="es-AR" dirty="0"/>
                  <a:t> </a:t>
                </a:r>
                <a:r>
                  <a:rPr lang="es-AR" dirty="0" err="1"/>
                  <a:t>Estimator</a:t>
                </a:r>
                <a:r>
                  <a:rPr lang="es-AR" dirty="0"/>
                  <a:t>.</a:t>
                </a:r>
              </a:p>
              <a:p>
                <a:r>
                  <a:rPr lang="es-AR" dirty="0"/>
                  <a:t>OJO!! En este caso estoy usando la letra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s-AR" dirty="0"/>
                  <a:t> para describir el parámetro de la media Normal.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681DA51-F777-4669-B87F-7CA4AE034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85" y="4620280"/>
                <a:ext cx="7439857" cy="523220"/>
              </a:xfrm>
              <a:prstGeom prst="rect">
                <a:avLst/>
              </a:prstGeom>
              <a:blipFill>
                <a:blip r:embed="rId4"/>
                <a:stretch>
                  <a:fillRect l="-246" t="-2326" b="-1046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ángulo 1">
            <a:extLst>
              <a:ext uri="{FF2B5EF4-FFF2-40B4-BE49-F238E27FC236}">
                <a16:creationId xmlns:a16="http://schemas.microsoft.com/office/drawing/2014/main" id="{E331A320-FE7E-45F8-A2C6-D90108223448}"/>
              </a:ext>
            </a:extLst>
          </p:cNvPr>
          <p:cNvSpPr/>
          <p:nvPr/>
        </p:nvSpPr>
        <p:spPr>
          <a:xfrm>
            <a:off x="3714044" y="2985911"/>
            <a:ext cx="1732845" cy="6942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5F484F6-6D18-4299-9D51-12436F406678}"/>
              </a:ext>
            </a:extLst>
          </p:cNvPr>
          <p:cNvSpPr txBox="1"/>
          <p:nvPr/>
        </p:nvSpPr>
        <p:spPr>
          <a:xfrm>
            <a:off x="5446889" y="3372401"/>
            <a:ext cx="2690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Justificaci</a:t>
            </a:r>
            <a:r>
              <a:rPr lang="es-AR" b="1" dirty="0" err="1">
                <a:solidFill>
                  <a:srgbClr val="00B050"/>
                </a:solidFill>
              </a:rPr>
              <a:t>ón</a:t>
            </a:r>
            <a:r>
              <a:rPr lang="es-AR" b="1" dirty="0">
                <a:solidFill>
                  <a:srgbClr val="00B050"/>
                </a:solidFill>
              </a:rPr>
              <a:t> para promediar!</a:t>
            </a:r>
          </a:p>
        </p:txBody>
      </p:sp>
    </p:spTree>
    <p:extLst>
      <p:ext uri="{BB962C8B-B14F-4D97-AF65-F5344CB8AC3E}">
        <p14:creationId xmlns:p14="http://schemas.microsoft.com/office/powerpoint/2010/main" val="106238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Ajuste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servicio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45;p9">
                <a:extLst>
                  <a:ext uri="{FF2B5EF4-FFF2-40B4-BE49-F238E27FC236}">
                    <a16:creationId xmlns:a16="http://schemas.microsoft.com/office/drawing/2014/main" id="{26A2D958-7DA4-493A-8A80-35C6B159A05E}"/>
                  </a:ext>
                </a:extLst>
              </p:cNvPr>
              <p:cNvSpPr txBox="1"/>
              <p:nvPr/>
            </p:nvSpPr>
            <p:spPr>
              <a:xfrm>
                <a:off x="316800" y="1244022"/>
                <a:ext cx="8510400" cy="3823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</a:rPr>
                  <a:t>Calcular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soluci</a:t>
                </a:r>
                <a:r>
                  <a:rPr lang="es-AR" sz="1800" dirty="0" err="1">
                    <a:solidFill>
                      <a:schemeClr val="tx1"/>
                    </a:solidFill>
                  </a:rPr>
                  <a:t>ón</a:t>
                </a:r>
                <a:r>
                  <a:rPr lang="es-AR" sz="1800" dirty="0">
                    <a:solidFill>
                      <a:schemeClr val="tx1"/>
                    </a:solidFill>
                  </a:rPr>
                  <a:t> analítica Máxima Verosimilitud para distribución exponencial</a:t>
                </a:r>
                <a:r>
                  <a:rPr lang="en-US" sz="1800" dirty="0">
                    <a:solidFill>
                      <a:schemeClr val="tx1"/>
                    </a:solidFill>
                  </a:rPr>
                  <a:t>: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A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𝑐𝑎𝑗𝑎</m:t>
                        </m:r>
                        <m:r>
                          <a:rPr lang="es-A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 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27.72170075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clientes</a:t>
                </a:r>
                <a:r>
                  <a:rPr lang="en-US" sz="1800" dirty="0">
                    <a:solidFill>
                      <a:schemeClr val="tx1"/>
                    </a:solidFill>
                  </a:rPr>
                  <a:t>/hora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A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𝑐𝑎𝑗𝑎</m:t>
                        </m:r>
                        <m:r>
                          <a:rPr lang="es-A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3 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25.7923063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clientes</a:t>
                </a:r>
                <a:r>
                  <a:rPr lang="en-US" sz="1800" dirty="0">
                    <a:solidFill>
                      <a:schemeClr val="tx1"/>
                    </a:solidFill>
                  </a:rPr>
                  <a:t>/hora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A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𝑐𝑎𝑗𝑎</m:t>
                        </m:r>
                        <m:r>
                          <a:rPr lang="es-A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8 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22.00861832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clientes</a:t>
                </a:r>
                <a:r>
                  <a:rPr lang="en-US" sz="1800" dirty="0">
                    <a:solidFill>
                      <a:schemeClr val="tx1"/>
                    </a:solidFill>
                  </a:rPr>
                  <a:t>/hora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A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𝑐𝑎𝑗𝑎</m:t>
                        </m:r>
                        <m:r>
                          <a:rPr lang="es-A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15 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21.30578266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clientes</a:t>
                </a:r>
                <a:r>
                  <a:rPr lang="en-US" sz="1800" dirty="0">
                    <a:solidFill>
                      <a:schemeClr val="tx1"/>
                    </a:solidFill>
                  </a:rPr>
                  <a:t>/hora</a:t>
                </a:r>
              </a:p>
              <a:p>
                <a:pPr>
                  <a:lnSpc>
                    <a:spcPct val="150000"/>
                  </a:lnSpc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s-A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A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𝑐𝑎𝑗𝑎</m:t>
                              </m:r>
                              <m:r>
                                <a:rPr lang="es-A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A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A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𝑐𝑎𝑗𝑎</m:t>
                              </m:r>
                              <m:r>
                                <a:rPr lang="es-A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1 </m:t>
                              </m:r>
                            </m:sub>
                          </m:sSub>
                          <m:r>
                            <a:rPr lang="es-A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A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𝑐𝑎𝑗𝑎</m:t>
                              </m:r>
                              <m:r>
                                <a:rPr lang="es-A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3 </m:t>
                              </m:r>
                            </m:sub>
                          </m:sSub>
                          <m:r>
                            <a:rPr lang="es-A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A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𝑐𝑎𝑗𝑎</m:t>
                              </m:r>
                              <m:r>
                                <a:rPr lang="es-A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8 </m:t>
                              </m:r>
                            </m:sub>
                          </m:sSub>
                          <m:r>
                            <a:rPr lang="es-A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A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𝑐𝑎𝑗𝑎</m:t>
                              </m:r>
                              <m:r>
                                <a:rPr lang="es-A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15 </m:t>
                              </m:r>
                            </m:sub>
                          </m:sSub>
                        </m:num>
                        <m:den>
                          <m: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s-A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𝟐𝟒</m:t>
                      </m:r>
                      <m:r>
                        <a:rPr lang="es-A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s-A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𝟐𝟏</m:t>
                      </m:r>
                      <m:r>
                        <a:rPr lang="es-A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𝒄𝒍𝒊𝒆𝒏𝒕𝒆𝒔</m:t>
                      </m:r>
                      <m:r>
                        <a:rPr lang="es-A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s-A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𝒉𝒐𝒓𝒂</m:t>
                      </m:r>
                      <m:r>
                        <a:rPr lang="es-A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Google Shape;45;p9">
                <a:extLst>
                  <a:ext uri="{FF2B5EF4-FFF2-40B4-BE49-F238E27FC236}">
                    <a16:creationId xmlns:a16="http://schemas.microsoft.com/office/drawing/2014/main" id="{26A2D958-7DA4-493A-8A80-35C6B159A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0" y="1244022"/>
                <a:ext cx="8510400" cy="3823035"/>
              </a:xfrm>
              <a:prstGeom prst="rect">
                <a:avLst/>
              </a:prstGeom>
              <a:blipFill>
                <a:blip r:embed="rId3"/>
                <a:stretch>
                  <a:fillRect l="-6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677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/>
              <p:nvPr/>
            </p:nvSpPr>
            <p:spPr>
              <a:xfrm>
                <a:off x="321888" y="1244023"/>
                <a:ext cx="8510400" cy="33223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s-AR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Sistema N x M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/M/1, </a:t>
                </a:r>
                <a:r>
                  <a:rPr lang="en-US" b="1" i="1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siendo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 N la </a:t>
                </a:r>
                <a:r>
                  <a:rPr lang="en-US" b="1" i="1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cantidad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 de </a:t>
                </a:r>
                <a:r>
                  <a:rPr lang="en-US" b="1" i="1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cajas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s-AR" b="1" i="1" dirty="0">
                  <a:solidFill>
                    <a:schemeClr val="tx1"/>
                  </a:solidFill>
                  <a:highlight>
                    <a:srgbClr val="FFFF00"/>
                  </a:highligh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s-AR" b="1" i="1" dirty="0">
                  <a:solidFill>
                    <a:schemeClr val="tx1"/>
                  </a:solidFill>
                  <a:highlight>
                    <a:srgbClr val="FFFF00"/>
                  </a:highligh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Tasa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de </a:t>
                </a:r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arribos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435,02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clientes/hora</a:t>
                </a:r>
                <a:endParaRPr lang="en-US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Tasa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de </a:t>
                </a:r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despachos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(</a:t>
                </a:r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cada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caja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24,21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clientes/hora</a:t>
                </a: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b="1" dirty="0" err="1">
                    <a:solidFill>
                      <a:schemeClr val="tx1"/>
                    </a:solidFill>
                  </a:rPr>
                  <a:t>Inversi</a:t>
                </a:r>
                <a:r>
                  <a:rPr lang="es-AR" b="1" dirty="0" err="1">
                    <a:solidFill>
                      <a:schemeClr val="tx1"/>
                    </a:solidFill>
                  </a:rPr>
                  <a:t>ón</a:t>
                </a:r>
                <a:r>
                  <a:rPr lang="es-AR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:r>
                  <a:rPr lang="en-US" b="1" dirty="0">
                    <a:solidFill>
                      <a:srgbClr val="FF0000"/>
                    </a:solidFill>
                  </a:rPr>
                  <a:t>$/hora 0</a:t>
                </a: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b="1" dirty="0" err="1">
                    <a:solidFill>
                      <a:schemeClr val="tx1"/>
                    </a:solidFill>
                  </a:rPr>
                  <a:t>Costos</a:t>
                </a:r>
                <a:r>
                  <a:rPr lang="en-US" b="1" dirty="0">
                    <a:solidFill>
                      <a:schemeClr val="tx1"/>
                    </a:solidFill>
                  </a:rPr>
                  <a:t> de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operaci</a:t>
                </a:r>
                <a:r>
                  <a:rPr lang="es-AR" b="1" dirty="0" err="1">
                    <a:solidFill>
                      <a:schemeClr val="tx1"/>
                    </a:solidFill>
                  </a:rPr>
                  <a:t>ón</a:t>
                </a:r>
                <a:r>
                  <a:rPr lang="es-AR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=</a:t>
                </a:r>
              </a:p>
              <a:p>
                <a:r>
                  <a:rPr lang="es-AR" i="1" dirty="0">
                    <a:solidFill>
                      <a:schemeClr val="tx1"/>
                    </a:solidFill>
                  </a:rPr>
                  <a:t>   CC RRHH</a:t>
                </a:r>
                <a:r>
                  <a:rPr lang="es-AR" dirty="0">
                    <a:solidFill>
                      <a:schemeClr val="tx1"/>
                    </a:solidFill>
                  </a:rPr>
                  <a:t>: $/mes 98.420</a:t>
                </a:r>
              </a:p>
              <a:p>
                <a:r>
                  <a:rPr lang="es-AR" i="1" dirty="0">
                    <a:solidFill>
                      <a:schemeClr val="tx1"/>
                    </a:solidFill>
                  </a:rPr>
                  <a:t>   CC Gastos Generales</a:t>
                </a:r>
                <a:r>
                  <a:rPr lang="es-AR" dirty="0">
                    <a:solidFill>
                      <a:schemeClr val="tx1"/>
                    </a:solidFill>
                  </a:rPr>
                  <a:t>: $/mes 5.530</a:t>
                </a:r>
              </a:p>
              <a:p>
                <a:r>
                  <a:rPr lang="es-AR" i="1" dirty="0">
                    <a:solidFill>
                      <a:schemeClr val="tx1"/>
                    </a:solidFill>
                  </a:rPr>
                  <a:t>   CC Limpieza y Mantenimiento</a:t>
                </a:r>
                <a:r>
                  <a:rPr lang="es-AR" dirty="0">
                    <a:solidFill>
                      <a:schemeClr val="tx1"/>
                    </a:solidFill>
                  </a:rPr>
                  <a:t>: $/mes (1.680 + $530)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b="1" dirty="0" err="1">
                    <a:solidFill>
                      <a:schemeClr val="tx1"/>
                    </a:solidFill>
                  </a:rPr>
                  <a:t>Costo</a:t>
                </a:r>
                <a:r>
                  <a:rPr lang="en-US" b="1" dirty="0">
                    <a:solidFill>
                      <a:schemeClr val="tx1"/>
                    </a:solidFill>
                  </a:rPr>
                  <a:t> total de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operaci</a:t>
                </a:r>
                <a:r>
                  <a:rPr lang="es-AR" b="1" dirty="0" err="1">
                    <a:solidFill>
                      <a:schemeClr val="tx1"/>
                    </a:solidFill>
                  </a:rPr>
                  <a:t>ón</a:t>
                </a:r>
                <a:r>
                  <a:rPr lang="es-AR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:r>
                  <a:rPr lang="es-AR" dirty="0"/>
                  <a:t>$/mes 106.160 = </a:t>
                </a:r>
                <a:r>
                  <a:rPr lang="es-AR" b="1" dirty="0">
                    <a:solidFill>
                      <a:srgbClr val="FF0000"/>
                    </a:solidFill>
                  </a:rPr>
                  <a:t>$</a:t>
                </a:r>
                <a:r>
                  <a:rPr lang="en-US" b="1" dirty="0">
                    <a:solidFill>
                      <a:srgbClr val="FF0000"/>
                    </a:solidFill>
                  </a:rPr>
                  <a:t>/(hora*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caja</a:t>
                </a:r>
                <a:r>
                  <a:rPr lang="en-US" b="1" dirty="0">
                    <a:solidFill>
                      <a:srgbClr val="FF0000"/>
                    </a:solidFill>
                  </a:rPr>
                  <a:t>) 294.89</a:t>
                </a:r>
                <a:r>
                  <a:rPr lang="en-US" dirty="0">
                    <a:solidFill>
                      <a:schemeClr val="tx1"/>
                    </a:solidFill>
                  </a:rPr>
                  <a:t> (12 </a:t>
                </a:r>
                <a:r>
                  <a:rPr lang="en-US" dirty="0" err="1">
                    <a:solidFill>
                      <a:schemeClr val="tx1"/>
                    </a:solidFill>
                  </a:rPr>
                  <a:t>hrs</a:t>
                </a:r>
                <a:r>
                  <a:rPr lang="en-US" dirty="0">
                    <a:solidFill>
                      <a:schemeClr val="tx1"/>
                    </a:solidFill>
                  </a:rPr>
                  <a:t>/d</a:t>
                </a:r>
                <a:r>
                  <a:rPr lang="es-AR" dirty="0" err="1">
                    <a:solidFill>
                      <a:schemeClr val="tx1"/>
                    </a:solidFill>
                  </a:rPr>
                  <a:t>ía</a:t>
                </a:r>
                <a:r>
                  <a:rPr lang="es-AR" dirty="0">
                    <a:solidFill>
                      <a:schemeClr val="tx1"/>
                    </a:solidFill>
                  </a:rPr>
                  <a:t>, 30 días/mes)</a:t>
                </a:r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sz="1800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88" y="1244023"/>
                <a:ext cx="8510400" cy="3322334"/>
              </a:xfrm>
              <a:prstGeom prst="rect">
                <a:avLst/>
              </a:prstGeom>
              <a:blipFill>
                <a:blip r:embed="rId3"/>
                <a:stretch>
                  <a:fillRect l="-2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Datos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Sistema Control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681DA51-F777-4669-B87F-7CA4AE034B25}"/>
              </a:ext>
            </a:extLst>
          </p:cNvPr>
          <p:cNvSpPr txBox="1"/>
          <p:nvPr/>
        </p:nvSpPr>
        <p:spPr>
          <a:xfrm>
            <a:off x="0" y="4866501"/>
            <a:ext cx="171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*CC: Centro de costos</a:t>
            </a:r>
          </a:p>
        </p:txBody>
      </p:sp>
    </p:spTree>
    <p:extLst>
      <p:ext uri="{BB962C8B-B14F-4D97-AF65-F5344CB8AC3E}">
        <p14:creationId xmlns:p14="http://schemas.microsoft.com/office/powerpoint/2010/main" val="845480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/>
              <p:nvPr/>
            </p:nvSpPr>
            <p:spPr>
              <a:xfrm>
                <a:off x="321888" y="1244023"/>
                <a:ext cx="8510400" cy="33223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s-AR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Sistema N x M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/M/1, </a:t>
                </a:r>
                <a:r>
                  <a:rPr lang="en-US" b="1" i="1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siendo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 N la </a:t>
                </a:r>
                <a:r>
                  <a:rPr lang="en-US" b="1" i="1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cantidad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 de </a:t>
                </a:r>
                <a:r>
                  <a:rPr lang="en-US" b="1" i="1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cajas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s-AR" b="1" i="1" dirty="0">
                  <a:solidFill>
                    <a:schemeClr val="tx1"/>
                  </a:solidFill>
                  <a:highlight>
                    <a:srgbClr val="FFFF00"/>
                  </a:highligh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s-AR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Tasa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de </a:t>
                </a:r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arribos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435,02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clientes/hora</a:t>
                </a:r>
                <a:endParaRPr lang="en-US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Tasa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de </a:t>
                </a:r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despachos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cada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caja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) 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24,21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clientes/hora</a:t>
                </a: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b="1" dirty="0" err="1">
                    <a:solidFill>
                      <a:schemeClr val="tx1"/>
                    </a:solidFill>
                  </a:rPr>
                  <a:t>Inversi</a:t>
                </a:r>
                <a:r>
                  <a:rPr lang="es-AR" b="1" dirty="0" err="1">
                    <a:solidFill>
                      <a:schemeClr val="tx1"/>
                    </a:solidFill>
                  </a:rPr>
                  <a:t>ón</a:t>
                </a:r>
                <a:r>
                  <a:rPr lang="es-AR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=  </a:t>
                </a:r>
                <a:r>
                  <a:rPr lang="es-AR" dirty="0">
                    <a:solidFill>
                      <a:schemeClr val="tx1"/>
                    </a:solidFill>
                  </a:rPr>
                  <a:t>$ 82.300 + $ 250.500 + $ 25.600 = $ 358.400</a:t>
                </a:r>
              </a:p>
              <a:p>
                <a:r>
                  <a:rPr lang="es-AR" b="1" dirty="0">
                    <a:solidFill>
                      <a:schemeClr val="tx1"/>
                    </a:solidFill>
                  </a:rPr>
                  <a:t>Inversión amortizada </a:t>
                </a:r>
                <a:r>
                  <a:rPr lang="en-US" b="1" dirty="0">
                    <a:solidFill>
                      <a:schemeClr val="tx1"/>
                    </a:solidFill>
                  </a:rPr>
                  <a:t>=</a:t>
                </a:r>
                <a:r>
                  <a:rPr lang="en-US" dirty="0">
                    <a:solidFill>
                      <a:schemeClr val="tx1"/>
                    </a:solidFill>
                  </a:rPr>
                  <a:t> $/</a:t>
                </a:r>
                <a:r>
                  <a:rPr lang="en-US" dirty="0" err="1">
                    <a:solidFill>
                      <a:schemeClr val="tx1"/>
                    </a:solidFill>
                  </a:rPr>
                  <a:t>año</a:t>
                </a:r>
                <a:r>
                  <a:rPr lang="en-US" dirty="0">
                    <a:solidFill>
                      <a:schemeClr val="tx1"/>
                    </a:solidFill>
                  </a:rPr>
                  <a:t> 35.840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	= </a:t>
                </a:r>
                <a:r>
                  <a:rPr lang="en-US" b="1" dirty="0">
                    <a:solidFill>
                      <a:srgbClr val="FF0000"/>
                    </a:solidFill>
                  </a:rPr>
                  <a:t>$/(hora*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caja</a:t>
                </a:r>
                <a:r>
                  <a:rPr lang="en-US" b="1" dirty="0">
                    <a:solidFill>
                      <a:srgbClr val="FF0000"/>
                    </a:solidFill>
                  </a:rPr>
                  <a:t>) </a:t>
                </a:r>
                <a:r>
                  <a:rPr lang="es-AR" b="1" dirty="0">
                    <a:solidFill>
                      <a:srgbClr val="FF0000"/>
                    </a:solidFill>
                  </a:rPr>
                  <a:t>8.30</a:t>
                </a:r>
                <a:r>
                  <a:rPr lang="es-AR" dirty="0">
                    <a:solidFill>
                      <a:schemeClr val="tx1"/>
                    </a:solidFill>
                  </a:rPr>
                  <a:t> (12 </a:t>
                </a:r>
                <a:r>
                  <a:rPr lang="es-AR" dirty="0" err="1">
                    <a:solidFill>
                      <a:schemeClr val="tx1"/>
                    </a:solidFill>
                  </a:rPr>
                  <a:t>hrs</a:t>
                </a:r>
                <a:r>
                  <a:rPr lang="es-AR" dirty="0">
                    <a:solidFill>
                      <a:schemeClr val="tx1"/>
                    </a:solidFill>
                  </a:rPr>
                  <a:t>/día, 360 días/año, 10 años)</a:t>
                </a:r>
                <a:endParaRPr lang="es-AR" b="1" dirty="0">
                  <a:solidFill>
                    <a:srgbClr val="FF0000"/>
                  </a:solidFill>
                </a:endParaRP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b="1" dirty="0" err="1">
                    <a:solidFill>
                      <a:schemeClr val="tx1"/>
                    </a:solidFill>
                  </a:rPr>
                  <a:t>Costos</a:t>
                </a:r>
                <a:r>
                  <a:rPr lang="en-US" b="1" dirty="0">
                    <a:solidFill>
                      <a:schemeClr val="tx1"/>
                    </a:solidFill>
                  </a:rPr>
                  <a:t> de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operaci</a:t>
                </a:r>
                <a:r>
                  <a:rPr lang="es-AR" b="1" dirty="0" err="1">
                    <a:solidFill>
                      <a:schemeClr val="tx1"/>
                    </a:solidFill>
                  </a:rPr>
                  <a:t>ón</a:t>
                </a:r>
                <a:r>
                  <a:rPr lang="es-AR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=</a:t>
                </a:r>
              </a:p>
              <a:p>
                <a:r>
                  <a:rPr lang="es-AR" i="1" dirty="0">
                    <a:solidFill>
                      <a:schemeClr val="tx1"/>
                    </a:solidFill>
                  </a:rPr>
                  <a:t>   CC RRHH</a:t>
                </a:r>
                <a:r>
                  <a:rPr lang="es-AR" dirty="0">
                    <a:solidFill>
                      <a:schemeClr val="tx1"/>
                    </a:solidFill>
                  </a:rPr>
                  <a:t>: $/mes 98.420</a:t>
                </a:r>
              </a:p>
              <a:p>
                <a:r>
                  <a:rPr lang="es-AR" i="1" dirty="0">
                    <a:solidFill>
                      <a:schemeClr val="tx1"/>
                    </a:solidFill>
                  </a:rPr>
                  <a:t>   CC Gastos Generales</a:t>
                </a:r>
                <a:r>
                  <a:rPr lang="es-AR" dirty="0">
                    <a:solidFill>
                      <a:schemeClr val="tx1"/>
                    </a:solidFill>
                  </a:rPr>
                  <a:t>: $/mes 5.530</a:t>
                </a:r>
              </a:p>
              <a:p>
                <a:r>
                  <a:rPr lang="es-AR" i="1" dirty="0">
                    <a:solidFill>
                      <a:schemeClr val="tx1"/>
                    </a:solidFill>
                  </a:rPr>
                  <a:t>   CC Limpieza y Mantenimiento</a:t>
                </a:r>
                <a:r>
                  <a:rPr lang="es-AR" dirty="0">
                    <a:solidFill>
                      <a:schemeClr val="tx1"/>
                    </a:solidFill>
                  </a:rPr>
                  <a:t>: $/mes (1.680 + $530)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b="1" dirty="0" err="1">
                    <a:solidFill>
                      <a:schemeClr val="tx1"/>
                    </a:solidFill>
                  </a:rPr>
                  <a:t>Costo</a:t>
                </a:r>
                <a:r>
                  <a:rPr lang="en-US" b="1" dirty="0">
                    <a:solidFill>
                      <a:schemeClr val="tx1"/>
                    </a:solidFill>
                  </a:rPr>
                  <a:t> total de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operaci</a:t>
                </a:r>
                <a:r>
                  <a:rPr lang="es-AR" b="1" dirty="0" err="1">
                    <a:solidFill>
                      <a:schemeClr val="tx1"/>
                    </a:solidFill>
                  </a:rPr>
                  <a:t>ón</a:t>
                </a:r>
                <a:r>
                  <a:rPr lang="es-AR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:r>
                  <a:rPr lang="es-AR" dirty="0"/>
                  <a:t>$/mes 106.160 </a:t>
                </a:r>
              </a:p>
              <a:p>
                <a:r>
                  <a:rPr lang="es-AR" dirty="0"/>
                  <a:t>		      = </a:t>
                </a:r>
                <a:r>
                  <a:rPr lang="es-AR" b="1" dirty="0">
                    <a:solidFill>
                      <a:srgbClr val="FF0000"/>
                    </a:solidFill>
                  </a:rPr>
                  <a:t>$</a:t>
                </a:r>
                <a:r>
                  <a:rPr lang="en-US" b="1" dirty="0">
                    <a:solidFill>
                      <a:srgbClr val="FF0000"/>
                    </a:solidFill>
                  </a:rPr>
                  <a:t>/(hora*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caja</a:t>
                </a:r>
                <a:r>
                  <a:rPr lang="en-US" b="1" dirty="0">
                    <a:solidFill>
                      <a:srgbClr val="FF0000"/>
                    </a:solidFill>
                  </a:rPr>
                  <a:t>) 294.89</a:t>
                </a:r>
                <a:r>
                  <a:rPr lang="en-US" dirty="0">
                    <a:solidFill>
                      <a:schemeClr val="tx1"/>
                    </a:solidFill>
                  </a:rPr>
                  <a:t> (12 </a:t>
                </a:r>
                <a:r>
                  <a:rPr lang="en-US" dirty="0" err="1">
                    <a:solidFill>
                      <a:schemeClr val="tx1"/>
                    </a:solidFill>
                  </a:rPr>
                  <a:t>hrs</a:t>
                </a:r>
                <a:r>
                  <a:rPr lang="en-US" dirty="0">
                    <a:solidFill>
                      <a:schemeClr val="tx1"/>
                    </a:solidFill>
                  </a:rPr>
                  <a:t>/d</a:t>
                </a:r>
                <a:r>
                  <a:rPr lang="es-AR" dirty="0" err="1">
                    <a:solidFill>
                      <a:schemeClr val="tx1"/>
                    </a:solidFill>
                  </a:rPr>
                  <a:t>ía</a:t>
                </a:r>
                <a:r>
                  <a:rPr lang="es-AR" dirty="0">
                    <a:solidFill>
                      <a:schemeClr val="tx1"/>
                    </a:solidFill>
                  </a:rPr>
                  <a:t>, 30 días/mes)</a:t>
                </a:r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sz="1800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88" y="1244023"/>
                <a:ext cx="8510400" cy="3322334"/>
              </a:xfrm>
              <a:prstGeom prst="rect">
                <a:avLst/>
              </a:prstGeom>
              <a:blipFill>
                <a:blip r:embed="rId3"/>
                <a:stretch>
                  <a:fillRect l="-215" b="-88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Datos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Alternativa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#1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681DA51-F777-4669-B87F-7CA4AE034B25}"/>
              </a:ext>
            </a:extLst>
          </p:cNvPr>
          <p:cNvSpPr txBox="1"/>
          <p:nvPr/>
        </p:nvSpPr>
        <p:spPr>
          <a:xfrm>
            <a:off x="0" y="4866501"/>
            <a:ext cx="171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*CC: Centro de costos</a:t>
            </a:r>
          </a:p>
        </p:txBody>
      </p:sp>
    </p:spTree>
    <p:extLst>
      <p:ext uri="{BB962C8B-B14F-4D97-AF65-F5344CB8AC3E}">
        <p14:creationId xmlns:p14="http://schemas.microsoft.com/office/powerpoint/2010/main" val="1546427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/>
              <p:nvPr/>
            </p:nvSpPr>
            <p:spPr>
              <a:xfrm>
                <a:off x="321888" y="1244023"/>
                <a:ext cx="8510400" cy="36224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s-AR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Sistema M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/M/N, </a:t>
                </a:r>
                <a:r>
                  <a:rPr lang="en-US" b="1" i="1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siendo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 N la </a:t>
                </a:r>
                <a:r>
                  <a:rPr lang="en-US" b="1" i="1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cantidad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 de </a:t>
                </a:r>
                <a:r>
                  <a:rPr lang="en-US" b="1" i="1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cajas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s-AR" b="1" i="1" dirty="0">
                  <a:solidFill>
                    <a:schemeClr val="tx1"/>
                  </a:solidFill>
                  <a:highlight>
                    <a:srgbClr val="FFFF00"/>
                  </a:highligh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s-AR" b="1" i="1" u="sng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Tasa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de </a:t>
                </a:r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arribos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435,02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clientes/hora</a:t>
                </a:r>
                <a:endParaRPr lang="en-US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Tasa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de </a:t>
                </a:r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despachos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cada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caja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) 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24,21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clientes/hora</a:t>
                </a: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b="1" dirty="0" err="1">
                    <a:solidFill>
                      <a:schemeClr val="tx1"/>
                    </a:solidFill>
                  </a:rPr>
                  <a:t>Inversi</a:t>
                </a:r>
                <a:r>
                  <a:rPr lang="es-AR" b="1" dirty="0" err="1">
                    <a:solidFill>
                      <a:schemeClr val="tx1"/>
                    </a:solidFill>
                  </a:rPr>
                  <a:t>ón</a:t>
                </a:r>
                <a:r>
                  <a:rPr lang="es-AR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:r>
                  <a:rPr lang="en-US" dirty="0">
                    <a:solidFill>
                      <a:schemeClr val="tx1"/>
                    </a:solidFill>
                  </a:rPr>
                  <a:t>$ 75.600 </a:t>
                </a:r>
                <a:endParaRPr lang="es-AR" dirty="0">
                  <a:solidFill>
                    <a:schemeClr val="tx1"/>
                  </a:solidFill>
                </a:endParaRPr>
              </a:p>
              <a:p>
                <a:r>
                  <a:rPr lang="es-AR" b="1" dirty="0">
                    <a:solidFill>
                      <a:schemeClr val="tx1"/>
                    </a:solidFill>
                  </a:rPr>
                  <a:t>Inversión amortizada </a:t>
                </a:r>
                <a:r>
                  <a:rPr lang="en-US" b="1" dirty="0">
                    <a:solidFill>
                      <a:schemeClr val="tx1"/>
                    </a:solidFill>
                  </a:rPr>
                  <a:t>=</a:t>
                </a:r>
                <a:r>
                  <a:rPr lang="en-US" dirty="0">
                    <a:solidFill>
                      <a:schemeClr val="tx1"/>
                    </a:solidFill>
                  </a:rPr>
                  <a:t> $/</a:t>
                </a:r>
                <a:r>
                  <a:rPr lang="en-US" dirty="0" err="1">
                    <a:solidFill>
                      <a:schemeClr val="tx1"/>
                    </a:solidFill>
                  </a:rPr>
                  <a:t>año</a:t>
                </a:r>
                <a:r>
                  <a:rPr lang="en-US" dirty="0">
                    <a:solidFill>
                      <a:schemeClr val="tx1"/>
                    </a:solidFill>
                  </a:rPr>
                  <a:t> 7.560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	= </a:t>
                </a:r>
                <a:r>
                  <a:rPr lang="en-US" b="1" dirty="0">
                    <a:solidFill>
                      <a:srgbClr val="FF0000"/>
                    </a:solidFill>
                  </a:rPr>
                  <a:t>$/(hora*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caja</a:t>
                </a:r>
                <a:r>
                  <a:rPr lang="en-US" b="1" dirty="0">
                    <a:solidFill>
                      <a:srgbClr val="FF0000"/>
                    </a:solidFill>
                  </a:rPr>
                  <a:t>) </a:t>
                </a:r>
                <a:r>
                  <a:rPr lang="es-AR" b="1" dirty="0">
                    <a:solidFill>
                      <a:srgbClr val="FF0000"/>
                    </a:solidFill>
                  </a:rPr>
                  <a:t>1,75</a:t>
                </a:r>
                <a:r>
                  <a:rPr lang="es-AR" dirty="0">
                    <a:solidFill>
                      <a:schemeClr val="tx1"/>
                    </a:solidFill>
                  </a:rPr>
                  <a:t> (12 </a:t>
                </a:r>
                <a:r>
                  <a:rPr lang="es-AR" dirty="0" err="1">
                    <a:solidFill>
                      <a:schemeClr val="tx1"/>
                    </a:solidFill>
                  </a:rPr>
                  <a:t>hrs</a:t>
                </a:r>
                <a:r>
                  <a:rPr lang="es-AR" dirty="0">
                    <a:solidFill>
                      <a:schemeClr val="tx1"/>
                    </a:solidFill>
                  </a:rPr>
                  <a:t>/día, 360 días/año, 10 años)</a:t>
                </a:r>
                <a:endParaRPr lang="es-A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88" y="1244023"/>
                <a:ext cx="8510400" cy="3622478"/>
              </a:xfrm>
              <a:prstGeom prst="rect">
                <a:avLst/>
              </a:prstGeom>
              <a:blipFill>
                <a:blip r:embed="rId3"/>
                <a:stretch>
                  <a:fillRect l="-2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Datos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Alternativa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#2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37089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5;p9">
            <a:extLst>
              <a:ext uri="{FF2B5EF4-FFF2-40B4-BE49-F238E27FC236}">
                <a16:creationId xmlns:a16="http://schemas.microsoft.com/office/drawing/2014/main" id="{54E7C207-5201-4E18-A979-733DC73C1BE0}"/>
              </a:ext>
            </a:extLst>
          </p:cNvPr>
          <p:cNvSpPr txBox="1"/>
          <p:nvPr/>
        </p:nvSpPr>
        <p:spPr>
          <a:xfrm>
            <a:off x="321888" y="1244023"/>
            <a:ext cx="8510400" cy="3622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Costos</a:t>
            </a:r>
            <a:r>
              <a:rPr lang="en-US" b="1" dirty="0">
                <a:solidFill>
                  <a:schemeClr val="tx1"/>
                </a:solidFill>
              </a:rPr>
              <a:t> de </a:t>
            </a:r>
            <a:r>
              <a:rPr lang="en-US" b="1" dirty="0" err="1">
                <a:solidFill>
                  <a:schemeClr val="tx1"/>
                </a:solidFill>
              </a:rPr>
              <a:t>operaci</a:t>
            </a:r>
            <a:r>
              <a:rPr lang="es-AR" b="1" dirty="0" err="1">
                <a:solidFill>
                  <a:schemeClr val="tx1"/>
                </a:solidFill>
              </a:rPr>
              <a:t>ón</a:t>
            </a:r>
            <a:r>
              <a:rPr lang="es-AR" b="1" dirty="0">
                <a:solidFill>
                  <a:schemeClr val="tx1"/>
                </a:solidFill>
              </a:rPr>
              <a:t> por caja</a:t>
            </a:r>
            <a:r>
              <a:rPr lang="en-US" b="1" dirty="0">
                <a:solidFill>
                  <a:schemeClr val="tx1"/>
                </a:solidFill>
              </a:rPr>
              <a:t>=</a:t>
            </a:r>
          </a:p>
          <a:p>
            <a:r>
              <a:rPr lang="es-AR" i="1" dirty="0">
                <a:solidFill>
                  <a:schemeClr val="tx1"/>
                </a:solidFill>
              </a:rPr>
              <a:t>   CC RRHH</a:t>
            </a:r>
            <a:r>
              <a:rPr lang="es-AR" dirty="0">
                <a:solidFill>
                  <a:schemeClr val="tx1"/>
                </a:solidFill>
              </a:rPr>
              <a:t>: $/mes 98.420 </a:t>
            </a:r>
            <a:r>
              <a:rPr lang="es-AR" dirty="0">
                <a:solidFill>
                  <a:srgbClr val="FF0000"/>
                </a:solidFill>
              </a:rPr>
              <a:t>* 1,10 </a:t>
            </a:r>
            <a:r>
              <a:rPr lang="es-AR" dirty="0">
                <a:solidFill>
                  <a:schemeClr val="tx1"/>
                </a:solidFill>
              </a:rPr>
              <a:t>= $/mes 108.262</a:t>
            </a:r>
          </a:p>
          <a:p>
            <a:r>
              <a:rPr lang="es-AR" i="1" dirty="0">
                <a:solidFill>
                  <a:schemeClr val="tx1"/>
                </a:solidFill>
              </a:rPr>
              <a:t>   CC Gastos Generales</a:t>
            </a:r>
            <a:r>
              <a:rPr lang="es-AR" dirty="0">
                <a:solidFill>
                  <a:schemeClr val="tx1"/>
                </a:solidFill>
              </a:rPr>
              <a:t>: $/mes 5.530</a:t>
            </a:r>
          </a:p>
          <a:p>
            <a:r>
              <a:rPr lang="es-AR" i="1" dirty="0">
                <a:solidFill>
                  <a:schemeClr val="tx1"/>
                </a:solidFill>
              </a:rPr>
              <a:t>   CC Limpieza y Mantenimiento</a:t>
            </a:r>
            <a:r>
              <a:rPr lang="es-AR" dirty="0">
                <a:solidFill>
                  <a:schemeClr val="tx1"/>
                </a:solidFill>
              </a:rPr>
              <a:t>: $/mes (1.680 + $530)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Costo</a:t>
            </a:r>
            <a:r>
              <a:rPr lang="en-US" b="1" dirty="0">
                <a:solidFill>
                  <a:schemeClr val="tx1"/>
                </a:solidFill>
              </a:rPr>
              <a:t> de </a:t>
            </a:r>
            <a:r>
              <a:rPr lang="en-US" b="1" dirty="0" err="1">
                <a:solidFill>
                  <a:schemeClr val="tx1"/>
                </a:solidFill>
              </a:rPr>
              <a:t>operaci</a:t>
            </a:r>
            <a:r>
              <a:rPr lang="es-AR" b="1" dirty="0" err="1">
                <a:solidFill>
                  <a:schemeClr val="tx1"/>
                </a:solidFill>
              </a:rPr>
              <a:t>ón</a:t>
            </a:r>
            <a:r>
              <a:rPr lang="es-AR" b="1" dirty="0">
                <a:solidFill>
                  <a:schemeClr val="tx1"/>
                </a:solidFill>
              </a:rPr>
              <a:t> por caja </a:t>
            </a:r>
            <a:r>
              <a:rPr lang="en-US" b="1" dirty="0">
                <a:solidFill>
                  <a:schemeClr val="tx1"/>
                </a:solidFill>
              </a:rPr>
              <a:t>= </a:t>
            </a:r>
            <a:r>
              <a:rPr lang="es-AR" dirty="0"/>
              <a:t>$/mes 116.002 </a:t>
            </a:r>
          </a:p>
          <a:p>
            <a:r>
              <a:rPr lang="es-AR" dirty="0"/>
              <a:t>		            </a:t>
            </a:r>
            <a:r>
              <a:rPr lang="es-AR" dirty="0">
                <a:solidFill>
                  <a:srgbClr val="FF0000"/>
                </a:solidFill>
              </a:rPr>
              <a:t>= </a:t>
            </a:r>
            <a:r>
              <a:rPr lang="es-AR" b="1" dirty="0">
                <a:solidFill>
                  <a:srgbClr val="FF0000"/>
                </a:solidFill>
              </a:rPr>
              <a:t>$</a:t>
            </a:r>
            <a:r>
              <a:rPr lang="en-US" b="1" dirty="0">
                <a:solidFill>
                  <a:srgbClr val="FF0000"/>
                </a:solidFill>
              </a:rPr>
              <a:t>/(hora</a:t>
            </a:r>
            <a:r>
              <a:rPr lang="es-AR" b="1" dirty="0">
                <a:solidFill>
                  <a:srgbClr val="FF0000"/>
                </a:solidFill>
              </a:rPr>
              <a:t>*caja)</a:t>
            </a:r>
            <a:r>
              <a:rPr lang="en-US" b="1" dirty="0">
                <a:solidFill>
                  <a:srgbClr val="FF0000"/>
                </a:solidFill>
              </a:rPr>
              <a:t> 322,23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(12 </a:t>
            </a:r>
            <a:r>
              <a:rPr lang="en-US" dirty="0" err="1">
                <a:solidFill>
                  <a:schemeClr val="tx1"/>
                </a:solidFill>
              </a:rPr>
              <a:t>hrs</a:t>
            </a:r>
            <a:r>
              <a:rPr lang="en-US" dirty="0">
                <a:solidFill>
                  <a:schemeClr val="tx1"/>
                </a:solidFill>
              </a:rPr>
              <a:t>/d</a:t>
            </a:r>
            <a:r>
              <a:rPr lang="es-AR" dirty="0" err="1">
                <a:solidFill>
                  <a:schemeClr val="tx1"/>
                </a:solidFill>
              </a:rPr>
              <a:t>ía</a:t>
            </a:r>
            <a:r>
              <a:rPr lang="es-AR" dirty="0">
                <a:solidFill>
                  <a:schemeClr val="tx1"/>
                </a:solidFill>
              </a:rPr>
              <a:t>, 30 días/mes)</a:t>
            </a: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Costo operación adicional </a:t>
            </a:r>
            <a:r>
              <a:rPr lang="en-US" b="1" dirty="0">
                <a:solidFill>
                  <a:schemeClr val="tx1"/>
                </a:solidFill>
              </a:rPr>
              <a:t>para CC RRHH = </a:t>
            </a:r>
            <a:r>
              <a:rPr lang="en-US" dirty="0">
                <a:solidFill>
                  <a:schemeClr val="tx1"/>
                </a:solidFill>
              </a:rPr>
              <a:t>$/(</a:t>
            </a:r>
            <a:r>
              <a:rPr lang="en-US" dirty="0" err="1">
                <a:solidFill>
                  <a:schemeClr val="tx1"/>
                </a:solidFill>
              </a:rPr>
              <a:t>mes</a:t>
            </a:r>
            <a:r>
              <a:rPr lang="en-US" dirty="0">
                <a:solidFill>
                  <a:schemeClr val="tx1"/>
                </a:solidFill>
              </a:rPr>
              <a:t>*</a:t>
            </a:r>
            <a:r>
              <a:rPr lang="en-US" dirty="0" err="1">
                <a:solidFill>
                  <a:schemeClr val="tx1"/>
                </a:solidFill>
              </a:rPr>
              <a:t>rol</a:t>
            </a:r>
            <a:r>
              <a:rPr lang="en-US" dirty="0">
                <a:solidFill>
                  <a:schemeClr val="tx1"/>
                </a:solidFill>
              </a:rPr>
              <a:t>) 80.300 * 4 roles </a:t>
            </a:r>
          </a:p>
          <a:p>
            <a:r>
              <a:rPr lang="en-US" dirty="0">
                <a:solidFill>
                  <a:schemeClr val="tx1"/>
                </a:solidFill>
              </a:rPr>
              <a:t>			                 = $/</a:t>
            </a:r>
            <a:r>
              <a:rPr lang="en-US" dirty="0" err="1">
                <a:solidFill>
                  <a:schemeClr val="tx1"/>
                </a:solidFill>
              </a:rPr>
              <a:t>mes</a:t>
            </a:r>
            <a:r>
              <a:rPr lang="en-US" dirty="0">
                <a:solidFill>
                  <a:schemeClr val="tx1"/>
                </a:solidFill>
              </a:rPr>
              <a:t> 321.200 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			                 </a:t>
            </a:r>
            <a:r>
              <a:rPr lang="en-US" b="1" dirty="0">
                <a:solidFill>
                  <a:srgbClr val="FF0000"/>
                </a:solidFill>
              </a:rPr>
              <a:t>= $/(hora</a:t>
            </a:r>
            <a:r>
              <a:rPr lang="es-AR" b="1" dirty="0">
                <a:solidFill>
                  <a:srgbClr val="FF0000"/>
                </a:solidFill>
              </a:rPr>
              <a:t>)</a:t>
            </a:r>
            <a:r>
              <a:rPr lang="en-US" b="1" dirty="0">
                <a:solidFill>
                  <a:srgbClr val="FF0000"/>
                </a:solidFill>
              </a:rPr>
              <a:t> 892,22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(12 </a:t>
            </a:r>
            <a:r>
              <a:rPr lang="en-US" dirty="0" err="1">
                <a:solidFill>
                  <a:schemeClr val="tx1"/>
                </a:solidFill>
              </a:rPr>
              <a:t>hrs</a:t>
            </a:r>
            <a:r>
              <a:rPr lang="en-US" dirty="0">
                <a:solidFill>
                  <a:schemeClr val="tx1"/>
                </a:solidFill>
              </a:rPr>
              <a:t>/d</a:t>
            </a:r>
            <a:r>
              <a:rPr lang="es-AR" dirty="0" err="1">
                <a:solidFill>
                  <a:schemeClr val="tx1"/>
                </a:solidFill>
              </a:rPr>
              <a:t>ía</a:t>
            </a:r>
            <a:r>
              <a:rPr lang="es-AR" dirty="0">
                <a:solidFill>
                  <a:schemeClr val="tx1"/>
                </a:solidFill>
              </a:rPr>
              <a:t>, 30 días/mes)</a:t>
            </a:r>
          </a:p>
          <a:p>
            <a:pPr lvl="1"/>
            <a:endParaRPr lang="es-AR" dirty="0">
              <a:solidFill>
                <a:schemeClr val="tx1"/>
              </a:solidFill>
            </a:endParaRPr>
          </a:p>
          <a:p>
            <a:pPr lvl="1"/>
            <a:r>
              <a:rPr lang="en-US" b="1" dirty="0" err="1">
                <a:solidFill>
                  <a:schemeClr val="tx1"/>
                </a:solidFill>
              </a:rPr>
              <a:t>Costo</a:t>
            </a:r>
            <a:r>
              <a:rPr lang="en-US" b="1" dirty="0">
                <a:solidFill>
                  <a:schemeClr val="tx1"/>
                </a:solidFill>
              </a:rPr>
              <a:t> de </a:t>
            </a:r>
            <a:r>
              <a:rPr lang="en-US" b="1" dirty="0" err="1">
                <a:solidFill>
                  <a:schemeClr val="tx1"/>
                </a:solidFill>
              </a:rPr>
              <a:t>operaci</a:t>
            </a:r>
            <a:r>
              <a:rPr lang="es-AR" b="1" dirty="0" err="1">
                <a:solidFill>
                  <a:schemeClr val="tx1"/>
                </a:solidFill>
              </a:rPr>
              <a:t>ón</a:t>
            </a:r>
            <a:r>
              <a:rPr lang="es-AR" b="1" dirty="0">
                <a:solidFill>
                  <a:schemeClr val="tx1"/>
                </a:solidFill>
              </a:rPr>
              <a:t> total = Costo por caja </a:t>
            </a:r>
            <a:r>
              <a:rPr lang="es-AR" b="1" dirty="0">
                <a:solidFill>
                  <a:srgbClr val="FF0000"/>
                </a:solidFill>
              </a:rPr>
              <a:t>x N</a:t>
            </a:r>
            <a:r>
              <a:rPr lang="es-AR" b="1" dirty="0">
                <a:solidFill>
                  <a:schemeClr val="tx1"/>
                </a:solidFill>
              </a:rPr>
              <a:t> + Costo adicional</a:t>
            </a:r>
          </a:p>
        </p:txBody>
      </p:sp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Datos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Alternativa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#2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681DA51-F777-4669-B87F-7CA4AE034B25}"/>
              </a:ext>
            </a:extLst>
          </p:cNvPr>
          <p:cNvSpPr txBox="1"/>
          <p:nvPr/>
        </p:nvSpPr>
        <p:spPr>
          <a:xfrm>
            <a:off x="0" y="4866501"/>
            <a:ext cx="171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*CC: Centro de costos</a:t>
            </a:r>
          </a:p>
        </p:txBody>
      </p:sp>
    </p:spTree>
    <p:extLst>
      <p:ext uri="{BB962C8B-B14F-4D97-AF65-F5344CB8AC3E}">
        <p14:creationId xmlns:p14="http://schemas.microsoft.com/office/powerpoint/2010/main" val="78380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Caso Carrefour: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Enunciado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" name="Google Shape;44;p9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9"/>
          <p:cNvSpPr txBox="1"/>
          <p:nvPr/>
        </p:nvSpPr>
        <p:spPr>
          <a:xfrm>
            <a:off x="310600" y="1244022"/>
            <a:ext cx="8510400" cy="3823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300" b="1" dirty="0" err="1"/>
              <a:t>Introducción</a:t>
            </a:r>
            <a:r>
              <a:rPr lang="en-US" sz="2300" b="1" dirty="0"/>
              <a:t> (1/5)</a:t>
            </a:r>
          </a:p>
          <a:p>
            <a:endParaRPr lang="en-US" sz="2300" b="1" dirty="0"/>
          </a:p>
          <a:p>
            <a:r>
              <a:rPr lang="en-US" sz="2000" dirty="0"/>
              <a:t>Carrefour </a:t>
            </a:r>
            <a:r>
              <a:rPr lang="en-US" sz="2000" dirty="0" err="1"/>
              <a:t>planea</a:t>
            </a:r>
            <a:r>
              <a:rPr lang="en-US" sz="2000" dirty="0"/>
              <a:t> </a:t>
            </a:r>
            <a:r>
              <a:rPr lang="en-US" sz="2000" dirty="0" err="1"/>
              <a:t>cambiar</a:t>
            </a:r>
            <a:r>
              <a:rPr lang="en-US" sz="2000" dirty="0"/>
              <a:t> sus multiples </a:t>
            </a:r>
            <a:r>
              <a:rPr lang="en-US" sz="2000" dirty="0" err="1"/>
              <a:t>filas</a:t>
            </a:r>
            <a:r>
              <a:rPr lang="en-US" sz="2000" dirty="0"/>
              <a:t> de </a:t>
            </a:r>
            <a:r>
              <a:rPr lang="en-US" sz="2000" dirty="0" err="1"/>
              <a:t>espera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área</a:t>
            </a:r>
            <a:r>
              <a:rPr lang="en-US" sz="2000" dirty="0"/>
              <a:t> de </a:t>
            </a:r>
            <a:r>
              <a:rPr lang="en-US" sz="2000" dirty="0" err="1"/>
              <a:t>cajas</a:t>
            </a:r>
            <a:r>
              <a:rPr lang="en-US" sz="2000" dirty="0"/>
              <a:t> por una fila </a:t>
            </a:r>
            <a:r>
              <a:rPr lang="en-US" sz="2000" dirty="0" err="1"/>
              <a:t>única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s-AR" sz="2000" dirty="0"/>
              <a:t>Para la recolección de datos y prueba se seleccionó la sucursal Vicente López. Antes del cambio de sistema contaba con </a:t>
            </a:r>
            <a:r>
              <a:rPr lang="es-AR" sz="2000" b="1" dirty="0"/>
              <a:t>20 cajas operativas</a:t>
            </a:r>
            <a:r>
              <a:rPr lang="es-AR" sz="2000" dirty="0"/>
              <a:t>; cada una con una fila propia, a la cual los clientes decidían ingresar.</a:t>
            </a:r>
          </a:p>
          <a:p>
            <a:endParaRPr lang="es-AR" sz="2000" dirty="0"/>
          </a:p>
          <a:p>
            <a:r>
              <a:rPr lang="es-AR" sz="2000" dirty="0"/>
              <a:t>Se trabaja en tres turnos de 4 horas cada uno, todos los días de la semana.</a:t>
            </a:r>
            <a:endParaRPr lang="en-US" sz="2000" dirty="0"/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817912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Resumen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datos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795C96F1-E81C-44E9-BA25-C0E3DE2A5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4300046"/>
                  </p:ext>
                </p:extLst>
              </p:nvPr>
            </p:nvGraphicFramePr>
            <p:xfrm>
              <a:off x="169333" y="1964893"/>
              <a:ext cx="8915437" cy="2209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6618">
                      <a:extLst>
                        <a:ext uri="{9D8B030D-6E8A-4147-A177-3AD203B41FA5}">
                          <a16:colId xmlns:a16="http://schemas.microsoft.com/office/drawing/2014/main" val="2665825946"/>
                        </a:ext>
                      </a:extLst>
                    </a:gridCol>
                    <a:gridCol w="1008428">
                      <a:extLst>
                        <a:ext uri="{9D8B030D-6E8A-4147-A177-3AD203B41FA5}">
                          <a16:colId xmlns:a16="http://schemas.microsoft.com/office/drawing/2014/main" val="3672584970"/>
                        </a:ext>
                      </a:extLst>
                    </a:gridCol>
                    <a:gridCol w="855574">
                      <a:extLst>
                        <a:ext uri="{9D8B030D-6E8A-4147-A177-3AD203B41FA5}">
                          <a16:colId xmlns:a16="http://schemas.microsoft.com/office/drawing/2014/main" val="3774499900"/>
                        </a:ext>
                      </a:extLst>
                    </a:gridCol>
                    <a:gridCol w="819468">
                      <a:extLst>
                        <a:ext uri="{9D8B030D-6E8A-4147-A177-3AD203B41FA5}">
                          <a16:colId xmlns:a16="http://schemas.microsoft.com/office/drawing/2014/main" val="2030298343"/>
                        </a:ext>
                      </a:extLst>
                    </a:gridCol>
                    <a:gridCol w="713105">
                      <a:extLst>
                        <a:ext uri="{9D8B030D-6E8A-4147-A177-3AD203B41FA5}">
                          <a16:colId xmlns:a16="http://schemas.microsoft.com/office/drawing/2014/main" val="2845330040"/>
                        </a:ext>
                      </a:extLst>
                    </a:gridCol>
                    <a:gridCol w="1218333">
                      <a:extLst>
                        <a:ext uri="{9D8B030D-6E8A-4147-A177-3AD203B41FA5}">
                          <a16:colId xmlns:a16="http://schemas.microsoft.com/office/drawing/2014/main" val="2339201534"/>
                        </a:ext>
                      </a:extLst>
                    </a:gridCol>
                    <a:gridCol w="1004921">
                      <a:extLst>
                        <a:ext uri="{9D8B030D-6E8A-4147-A177-3AD203B41FA5}">
                          <a16:colId xmlns:a16="http://schemas.microsoft.com/office/drawing/2014/main" val="3822100919"/>
                        </a:ext>
                      </a:extLst>
                    </a:gridCol>
                    <a:gridCol w="1391456">
                      <a:extLst>
                        <a:ext uri="{9D8B030D-6E8A-4147-A177-3AD203B41FA5}">
                          <a16:colId xmlns:a16="http://schemas.microsoft.com/office/drawing/2014/main" val="3366377994"/>
                        </a:ext>
                      </a:extLst>
                    </a:gridCol>
                    <a:gridCol w="1027534">
                      <a:extLst>
                        <a:ext uri="{9D8B030D-6E8A-4147-A177-3AD203B41FA5}">
                          <a16:colId xmlns:a16="http://schemas.microsoft.com/office/drawing/2014/main" val="13420280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Proyecto</a:t>
                          </a:r>
                          <a:endParaRPr lang="es-A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Sistema de </a:t>
                          </a:r>
                          <a:r>
                            <a:rPr lang="en-US" sz="1200" dirty="0" err="1"/>
                            <a:t>filas</a:t>
                          </a:r>
                          <a:endParaRPr lang="es-A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Cajas (N)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Tasa</a:t>
                          </a:r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oMath>
                          </a14:m>
                          <a:endParaRPr lang="es-A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Tasa</a:t>
                          </a:r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oMath>
                          </a14:m>
                          <a:endParaRPr lang="es-A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Costo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s-AR" sz="1200" dirty="0" err="1"/>
                            <a:t>Ope</a:t>
                          </a:r>
                          <a:r>
                            <a:rPr lang="es-AR" sz="1200" dirty="0"/>
                            <a:t>.</a:t>
                          </a:r>
                        </a:p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(Cm)</a:t>
                          </a:r>
                          <a:endParaRPr lang="es-AR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Costo </a:t>
                          </a:r>
                          <a:r>
                            <a:rPr lang="es-AR" sz="1200" dirty="0" err="1">
                              <a:solidFill>
                                <a:schemeClr val="bg1"/>
                              </a:solidFill>
                            </a:rPr>
                            <a:t>Ope</a:t>
                          </a:r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. Adicional</a:t>
                          </a:r>
                        </a:p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(Ca)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Inversión amortizada</a:t>
                          </a:r>
                        </a:p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(Ci)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Costo </a:t>
                          </a:r>
                          <a:r>
                            <a:rPr lang="es-AR" sz="1200" dirty="0" err="1">
                              <a:solidFill>
                                <a:schemeClr val="bg1"/>
                              </a:solidFill>
                            </a:rPr>
                            <a:t>Opo</a:t>
                          </a:r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.</a:t>
                          </a:r>
                        </a:p>
                        <a:p>
                          <a:endParaRPr lang="es-AR" sz="1200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(e)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7349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clientes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/hora</a:t>
                          </a:r>
                          <a:endParaRPr lang="es-A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clientes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/hora</a:t>
                          </a:r>
                          <a:endParaRPr lang="es-A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400" b="0" dirty="0">
                              <a:solidFill>
                                <a:schemeClr val="tx1"/>
                              </a:solidFill>
                            </a:rPr>
                            <a:t>$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/(hora*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</a:rPr>
                            <a:t>caja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400" b="0" dirty="0">
                              <a:solidFill>
                                <a:schemeClr val="tx1"/>
                              </a:solidFill>
                            </a:rPr>
                            <a:t>$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/(hora)</a:t>
                          </a:r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400" b="0" dirty="0">
                              <a:solidFill>
                                <a:schemeClr val="tx1"/>
                              </a:solidFill>
                            </a:rPr>
                            <a:t>$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/(hora*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</a:rPr>
                            <a:t>caja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dirty="0">
                              <a:solidFill>
                                <a:schemeClr val="tx1"/>
                              </a:solidFill>
                            </a:rPr>
                            <a:t>$/cliente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7661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500" dirty="0"/>
                            <a:t>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N x M/M/1</a:t>
                          </a:r>
                          <a:endParaRPr lang="es-A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435,02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24,21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</a:rPr>
                            <a:t>294,89 </a:t>
                          </a:r>
                          <a:endParaRPr lang="es-AR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593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500" dirty="0"/>
                            <a:t>Alt. #1</a:t>
                          </a:r>
                          <a:endParaRPr lang="es-AR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N x M/M/1</a:t>
                          </a:r>
                          <a:endParaRPr lang="es-A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21 – 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435,02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24,21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</a:rPr>
                            <a:t>294,89 </a:t>
                          </a:r>
                          <a:endParaRPr lang="es-AR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8,30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4573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500" dirty="0"/>
                            <a:t>Alt. #2</a:t>
                          </a:r>
                          <a:endParaRPr lang="es-AR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M/M/N</a:t>
                          </a:r>
                          <a:endParaRPr lang="es-A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435,02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24,21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dirty="0"/>
                            <a:t>322,23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dirty="0"/>
                            <a:t>892,22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dirty="0"/>
                            <a:t>1,75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dirty="0"/>
                            <a:t>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12905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795C96F1-E81C-44E9-BA25-C0E3DE2A5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4300046"/>
                  </p:ext>
                </p:extLst>
              </p:nvPr>
            </p:nvGraphicFramePr>
            <p:xfrm>
              <a:off x="169333" y="1964893"/>
              <a:ext cx="8915437" cy="2209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6618">
                      <a:extLst>
                        <a:ext uri="{9D8B030D-6E8A-4147-A177-3AD203B41FA5}">
                          <a16:colId xmlns:a16="http://schemas.microsoft.com/office/drawing/2014/main" val="2665825946"/>
                        </a:ext>
                      </a:extLst>
                    </a:gridCol>
                    <a:gridCol w="1008428">
                      <a:extLst>
                        <a:ext uri="{9D8B030D-6E8A-4147-A177-3AD203B41FA5}">
                          <a16:colId xmlns:a16="http://schemas.microsoft.com/office/drawing/2014/main" val="3672584970"/>
                        </a:ext>
                      </a:extLst>
                    </a:gridCol>
                    <a:gridCol w="855574">
                      <a:extLst>
                        <a:ext uri="{9D8B030D-6E8A-4147-A177-3AD203B41FA5}">
                          <a16:colId xmlns:a16="http://schemas.microsoft.com/office/drawing/2014/main" val="3774499900"/>
                        </a:ext>
                      </a:extLst>
                    </a:gridCol>
                    <a:gridCol w="819468">
                      <a:extLst>
                        <a:ext uri="{9D8B030D-6E8A-4147-A177-3AD203B41FA5}">
                          <a16:colId xmlns:a16="http://schemas.microsoft.com/office/drawing/2014/main" val="2030298343"/>
                        </a:ext>
                      </a:extLst>
                    </a:gridCol>
                    <a:gridCol w="713105">
                      <a:extLst>
                        <a:ext uri="{9D8B030D-6E8A-4147-A177-3AD203B41FA5}">
                          <a16:colId xmlns:a16="http://schemas.microsoft.com/office/drawing/2014/main" val="2845330040"/>
                        </a:ext>
                      </a:extLst>
                    </a:gridCol>
                    <a:gridCol w="1218333">
                      <a:extLst>
                        <a:ext uri="{9D8B030D-6E8A-4147-A177-3AD203B41FA5}">
                          <a16:colId xmlns:a16="http://schemas.microsoft.com/office/drawing/2014/main" val="2339201534"/>
                        </a:ext>
                      </a:extLst>
                    </a:gridCol>
                    <a:gridCol w="1004921">
                      <a:extLst>
                        <a:ext uri="{9D8B030D-6E8A-4147-A177-3AD203B41FA5}">
                          <a16:colId xmlns:a16="http://schemas.microsoft.com/office/drawing/2014/main" val="3822100919"/>
                        </a:ext>
                      </a:extLst>
                    </a:gridCol>
                    <a:gridCol w="1391456">
                      <a:extLst>
                        <a:ext uri="{9D8B030D-6E8A-4147-A177-3AD203B41FA5}">
                          <a16:colId xmlns:a16="http://schemas.microsoft.com/office/drawing/2014/main" val="3366377994"/>
                        </a:ext>
                      </a:extLst>
                    </a:gridCol>
                    <a:gridCol w="1027534">
                      <a:extLst>
                        <a:ext uri="{9D8B030D-6E8A-4147-A177-3AD203B41FA5}">
                          <a16:colId xmlns:a16="http://schemas.microsoft.com/office/drawing/2014/main" val="134202801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Proyecto</a:t>
                          </a:r>
                          <a:endParaRPr lang="es-A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Sistema de </a:t>
                          </a:r>
                          <a:r>
                            <a:rPr lang="en-US" sz="1200" dirty="0" err="1"/>
                            <a:t>filas</a:t>
                          </a:r>
                          <a:endParaRPr lang="es-A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Cajas (N)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334074" t="-952" r="-654074" b="-2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500855" t="-952" r="-654701" b="-2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Costo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s-AR" sz="1200" dirty="0" err="1"/>
                            <a:t>Ope</a:t>
                          </a:r>
                          <a:r>
                            <a:rPr lang="es-AR" sz="1200" dirty="0"/>
                            <a:t>.</a:t>
                          </a:r>
                        </a:p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(Cm)</a:t>
                          </a:r>
                          <a:endParaRPr lang="es-AR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Costo </a:t>
                          </a:r>
                          <a:r>
                            <a:rPr lang="es-AR" sz="1200" dirty="0" err="1">
                              <a:solidFill>
                                <a:schemeClr val="bg1"/>
                              </a:solidFill>
                            </a:rPr>
                            <a:t>Ope</a:t>
                          </a:r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. Adicional</a:t>
                          </a:r>
                        </a:p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(Ca)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Inversión amortizada</a:t>
                          </a:r>
                        </a:p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(Ci)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Costo </a:t>
                          </a:r>
                          <a:r>
                            <a:rPr lang="es-AR" sz="1200" dirty="0" err="1">
                              <a:solidFill>
                                <a:schemeClr val="bg1"/>
                              </a:solidFill>
                            </a:rPr>
                            <a:t>Opo</a:t>
                          </a:r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.</a:t>
                          </a:r>
                        </a:p>
                        <a:p>
                          <a:endParaRPr lang="es-AR" sz="1200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(e)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734935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clientes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/hora</a:t>
                          </a:r>
                          <a:endParaRPr lang="es-A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clientes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/hora</a:t>
                          </a:r>
                          <a:endParaRPr lang="es-A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400" b="0" dirty="0">
                              <a:solidFill>
                                <a:schemeClr val="tx1"/>
                              </a:solidFill>
                            </a:rPr>
                            <a:t>$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/(hora*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</a:rPr>
                            <a:t>caja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400" b="0" dirty="0">
                              <a:solidFill>
                                <a:schemeClr val="tx1"/>
                              </a:solidFill>
                            </a:rPr>
                            <a:t>$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/(hora)</a:t>
                          </a:r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400" b="0" dirty="0">
                              <a:solidFill>
                                <a:schemeClr val="tx1"/>
                              </a:solidFill>
                            </a:rPr>
                            <a:t>$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/(hora*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</a:rPr>
                            <a:t>caja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dirty="0">
                              <a:solidFill>
                                <a:schemeClr val="tx1"/>
                              </a:solidFill>
                            </a:rPr>
                            <a:t>$/cliente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7661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500" dirty="0"/>
                            <a:t>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N x M/M/1</a:t>
                          </a:r>
                          <a:endParaRPr lang="es-A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435,02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24,21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</a:rPr>
                            <a:t>294,89 </a:t>
                          </a:r>
                          <a:endParaRPr lang="es-AR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593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500" dirty="0"/>
                            <a:t>Alt. #1</a:t>
                          </a:r>
                          <a:endParaRPr lang="es-AR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N x M/M/1</a:t>
                          </a:r>
                          <a:endParaRPr lang="es-A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21 – 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435,02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24,21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</a:rPr>
                            <a:t>294,89 </a:t>
                          </a:r>
                          <a:endParaRPr lang="es-AR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8,30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4573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500" dirty="0"/>
                            <a:t>Alt. #2</a:t>
                          </a:r>
                          <a:endParaRPr lang="es-AR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M/M/N</a:t>
                          </a:r>
                          <a:endParaRPr lang="es-A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435,02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24,21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dirty="0"/>
                            <a:t>322,23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dirty="0"/>
                            <a:t>892,22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dirty="0"/>
                            <a:t>1,75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dirty="0"/>
                            <a:t>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12905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00252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68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s-AR" sz="3200" dirty="0" err="1">
                <a:latin typeface="Helvetica Neue"/>
                <a:ea typeface="Helvetica Neue"/>
                <a:cs typeface="Helvetica Neue"/>
                <a:sym typeface="Helvetica Neue"/>
              </a:rPr>
              <a:t>arámetros</a:t>
            </a: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 de filas Control y Alternativa #1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DA8FE06-454B-4F60-9908-A6534A72A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6" y="1256130"/>
            <a:ext cx="8754534" cy="37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40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s-AR" sz="3200" dirty="0" err="1">
                <a:latin typeface="Helvetica Neue"/>
                <a:ea typeface="Helvetica Neue"/>
                <a:cs typeface="Helvetica Neue"/>
                <a:sym typeface="Helvetica Neue"/>
              </a:rPr>
              <a:t>arámetros</a:t>
            </a: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 de filas Alternativa #2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ABBFDC-58D8-4295-9433-AB840643D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5" y="1532127"/>
            <a:ext cx="8365067" cy="36113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DFE1AF3-45EE-42D1-AE66-823BB28DCBBA}"/>
                  </a:ext>
                </a:extLst>
              </p:cNvPr>
              <p:cNvSpPr txBox="1"/>
              <p:nvPr/>
            </p:nvSpPr>
            <p:spPr>
              <a:xfrm>
                <a:off x="237066" y="1230472"/>
                <a:ext cx="53383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2000" dirty="0"/>
                  <a:t>M/M/N/</a:t>
                </a:r>
                <a14:m>
                  <m:oMath xmlns:m="http://schemas.openxmlformats.org/officeDocument/2006/math">
                    <m:r>
                      <a:rPr lang="es-A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s-AR" sz="2000" dirty="0"/>
                  <a:t>   , N Canales (</a:t>
                </a:r>
                <a:r>
                  <a:rPr lang="es-AR" sz="2000" i="1" dirty="0"/>
                  <a:t>en fórmulas como M</a:t>
                </a:r>
                <a:r>
                  <a:rPr lang="es-AR" sz="2000" dirty="0"/>
                  <a:t>)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DFE1AF3-45EE-42D1-AE66-823BB28DC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66" y="1230472"/>
                <a:ext cx="5338321" cy="400110"/>
              </a:xfrm>
              <a:prstGeom prst="rect">
                <a:avLst/>
              </a:prstGeom>
              <a:blipFill>
                <a:blip r:embed="rId4"/>
                <a:stretch>
                  <a:fillRect l="-1256" t="-7692" r="-114" b="-2923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097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68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s-AR" sz="3200" dirty="0" err="1">
                <a:latin typeface="Helvetica Neue"/>
                <a:ea typeface="Helvetica Neue"/>
                <a:cs typeface="Helvetica Neue"/>
                <a:sym typeface="Helvetica Neue"/>
              </a:rPr>
              <a:t>arámetros</a:t>
            </a: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 de filas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C31A3B-28FC-4A42-970E-265ACC5F2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65" y="1264778"/>
            <a:ext cx="7509939" cy="36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09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68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s-AR" sz="3200" dirty="0" err="1">
                <a:latin typeface="Helvetica Neue"/>
                <a:ea typeface="Helvetica Neue"/>
                <a:cs typeface="Helvetica Neue"/>
                <a:sym typeface="Helvetica Neue"/>
              </a:rPr>
              <a:t>álculo</a:t>
            </a: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 de c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ostos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C3894DF-5057-43EE-8790-9F3488528195}"/>
                  </a:ext>
                </a:extLst>
              </p:cNvPr>
              <p:cNvSpPr txBox="1"/>
              <p:nvPr/>
            </p:nvSpPr>
            <p:spPr>
              <a:xfrm>
                <a:off x="499532" y="1956197"/>
                <a:ext cx="208730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𝑪𝒐𝒑𝒐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𝑪𝒐𝒑𝒆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C3894DF-5057-43EE-8790-9F3488528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32" y="1956197"/>
                <a:ext cx="2087303" cy="615553"/>
              </a:xfrm>
              <a:prstGeom prst="rect">
                <a:avLst/>
              </a:prstGeom>
              <a:blipFill>
                <a:blip r:embed="rId3"/>
                <a:stretch>
                  <a:fillRect l="-5556" b="-178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1E1B3C6E-72B9-4683-A97D-F4EB0AA516E2}"/>
              </a:ext>
            </a:extLst>
          </p:cNvPr>
          <p:cNvSpPr txBox="1"/>
          <p:nvPr/>
        </p:nvSpPr>
        <p:spPr>
          <a:xfrm>
            <a:off x="1178692" y="3106651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funcionamiento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66A092F-7206-412F-9CC0-92F09C4B71FB}"/>
              </a:ext>
            </a:extLst>
          </p:cNvPr>
          <p:cNvSpPr txBox="1"/>
          <p:nvPr/>
        </p:nvSpPr>
        <p:spPr>
          <a:xfrm>
            <a:off x="2351894" y="2867735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Inversi</a:t>
            </a:r>
            <a:r>
              <a:rPr lang="es-AR" dirty="0" err="1">
                <a:solidFill>
                  <a:srgbClr val="0070C0"/>
                </a:solidFill>
              </a:rPr>
              <a:t>ón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432FDB3-DD3E-4608-BE52-38B649592C23}"/>
              </a:ext>
            </a:extLst>
          </p:cNvPr>
          <p:cNvSpPr txBox="1"/>
          <p:nvPr/>
        </p:nvSpPr>
        <p:spPr>
          <a:xfrm>
            <a:off x="3199402" y="2559959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adicional</a:t>
            </a:r>
            <a:endParaRPr lang="es-AR" dirty="0">
              <a:solidFill>
                <a:srgbClr val="FF0000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EDC2B29-0B69-480B-A0DC-6AEEACFACF82}"/>
              </a:ext>
            </a:extLst>
          </p:cNvPr>
          <p:cNvCxnSpPr/>
          <p:nvPr/>
        </p:nvCxnSpPr>
        <p:spPr>
          <a:xfrm>
            <a:off x="1828800" y="2713847"/>
            <a:ext cx="0" cy="449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8B7B4B3-F802-4A44-873F-1012CAE7B1D8}"/>
              </a:ext>
            </a:extLst>
          </p:cNvPr>
          <p:cNvCxnSpPr>
            <a:cxnSpLocks/>
          </p:cNvCxnSpPr>
          <p:nvPr/>
        </p:nvCxnSpPr>
        <p:spPr>
          <a:xfrm>
            <a:off x="2807308" y="2619420"/>
            <a:ext cx="0" cy="319365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57BEFEE2-53AB-4138-9A4B-A924571A9B0D}"/>
                  </a:ext>
                </a:extLst>
              </p:cNvPr>
              <p:cNvSpPr/>
              <p:nvPr/>
            </p:nvSpPr>
            <p:spPr>
              <a:xfrm>
                <a:off x="2128470" y="2205819"/>
                <a:ext cx="17009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sz="20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𝐂𝐚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57BEFEE2-53AB-4138-9A4B-A924571A9B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470" y="2205819"/>
                <a:ext cx="1700915" cy="400110"/>
              </a:xfrm>
              <a:prstGeom prst="rect">
                <a:avLst/>
              </a:prstGeom>
              <a:blipFill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4F4A0D7F-BC17-41E9-916E-11A40F6B609B}"/>
                  </a:ext>
                </a:extLst>
              </p:cNvPr>
              <p:cNvSpPr/>
              <p:nvPr/>
            </p:nvSpPr>
            <p:spPr>
              <a:xfrm>
                <a:off x="499532" y="3607177"/>
                <a:ext cx="264046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𝑪𝒕𝒐𝒕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𝑪𝒐𝒑𝒐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𝑪𝒐𝒑𝒆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4F4A0D7F-BC17-41E9-916E-11A40F6B60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32" y="3607177"/>
                <a:ext cx="2640466" cy="400110"/>
              </a:xfrm>
              <a:prstGeom prst="rect">
                <a:avLst/>
              </a:prstGeom>
              <a:blipFill>
                <a:blip r:embed="rId5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5514290-7163-412E-8C4B-75DBDB02BF50}"/>
                  </a:ext>
                </a:extLst>
              </p:cNvPr>
              <p:cNvSpPr txBox="1"/>
              <p:nvPr/>
            </p:nvSpPr>
            <p:spPr>
              <a:xfrm>
                <a:off x="4941710" y="1956197"/>
                <a:ext cx="2891433" cy="644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𝑪𝒐𝒑𝒐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        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𝒄𝒂𝒋𝒂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𝑪𝒐𝒑𝒆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5514290-7163-412E-8C4B-75DBDB02B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710" y="1956197"/>
                <a:ext cx="2891433" cy="644664"/>
              </a:xfrm>
              <a:prstGeom prst="rect">
                <a:avLst/>
              </a:prstGeom>
              <a:blipFill>
                <a:blip r:embed="rId6"/>
                <a:stretch>
                  <a:fillRect l="-4008" b="-16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00F8471A-E9EA-4276-94AA-F4CC5FB3DB7A}"/>
              </a:ext>
            </a:extLst>
          </p:cNvPr>
          <p:cNvSpPr txBox="1"/>
          <p:nvPr/>
        </p:nvSpPr>
        <p:spPr>
          <a:xfrm>
            <a:off x="5620870" y="3106651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funcionamiento</a:t>
            </a:r>
            <a:endParaRPr lang="es-AR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5AE4DD5-09CC-4287-8AEB-DA8E2B929D13}"/>
              </a:ext>
            </a:extLst>
          </p:cNvPr>
          <p:cNvSpPr txBox="1"/>
          <p:nvPr/>
        </p:nvSpPr>
        <p:spPr>
          <a:xfrm>
            <a:off x="6794072" y="2867735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Inversi</a:t>
            </a:r>
            <a:r>
              <a:rPr lang="es-AR" dirty="0" err="1">
                <a:solidFill>
                  <a:srgbClr val="0070C0"/>
                </a:solidFill>
              </a:rPr>
              <a:t>ón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1CF104B-CEBD-46B3-B4FE-054CF501EF7B}"/>
              </a:ext>
            </a:extLst>
          </p:cNvPr>
          <p:cNvSpPr txBox="1"/>
          <p:nvPr/>
        </p:nvSpPr>
        <p:spPr>
          <a:xfrm>
            <a:off x="7641580" y="2559959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adicional</a:t>
            </a:r>
            <a:endParaRPr lang="es-AR" dirty="0">
              <a:solidFill>
                <a:srgbClr val="FF0000"/>
              </a:solidFill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3EA9BA0-F53E-4D12-9900-83AA928B5D89}"/>
              </a:ext>
            </a:extLst>
          </p:cNvPr>
          <p:cNvCxnSpPr/>
          <p:nvPr/>
        </p:nvCxnSpPr>
        <p:spPr>
          <a:xfrm>
            <a:off x="6270978" y="2713847"/>
            <a:ext cx="0" cy="449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1D60C43-CA72-4847-9ECE-0438C6D6E285}"/>
              </a:ext>
            </a:extLst>
          </p:cNvPr>
          <p:cNvCxnSpPr>
            <a:cxnSpLocks/>
          </p:cNvCxnSpPr>
          <p:nvPr/>
        </p:nvCxnSpPr>
        <p:spPr>
          <a:xfrm>
            <a:off x="7249486" y="2619420"/>
            <a:ext cx="0" cy="319365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744B2408-EA64-42A8-8088-A6FB14E3FC77}"/>
                  </a:ext>
                </a:extLst>
              </p:cNvPr>
              <p:cNvSpPr/>
              <p:nvPr/>
            </p:nvSpPr>
            <p:spPr>
              <a:xfrm>
                <a:off x="6570648" y="2205819"/>
                <a:ext cx="17009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sz="20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𝐂𝐚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744B2408-EA64-42A8-8088-A6FB14E3FC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648" y="2205819"/>
                <a:ext cx="1700915" cy="400110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413F7358-36F5-45E8-8100-D2F9BA902DB8}"/>
                  </a:ext>
                </a:extLst>
              </p:cNvPr>
              <p:cNvSpPr/>
              <p:nvPr/>
            </p:nvSpPr>
            <p:spPr>
              <a:xfrm>
                <a:off x="4941710" y="3607177"/>
                <a:ext cx="264046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𝑪𝒕𝒐𝒕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𝑪𝒐𝒑𝒐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𝑪𝒐𝒑𝒆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413F7358-36F5-45E8-8100-D2F9BA902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710" y="3607177"/>
                <a:ext cx="2640466" cy="400110"/>
              </a:xfrm>
              <a:prstGeom prst="rect">
                <a:avLst/>
              </a:prstGeom>
              <a:blipFill>
                <a:blip r:embed="rId8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A336A882-290E-433A-8CF3-E10B721E32FA}"/>
              </a:ext>
            </a:extLst>
          </p:cNvPr>
          <p:cNvSpPr txBox="1"/>
          <p:nvPr/>
        </p:nvSpPr>
        <p:spPr>
          <a:xfrm>
            <a:off x="1178692" y="1419190"/>
            <a:ext cx="11304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500" dirty="0">
                <a:solidFill>
                  <a:srgbClr val="00B050"/>
                </a:solidFill>
              </a:rPr>
              <a:t>M</a:t>
            </a:r>
            <a:r>
              <a:rPr lang="en-US" sz="2500" dirty="0">
                <a:solidFill>
                  <a:srgbClr val="00B050"/>
                </a:solidFill>
              </a:rPr>
              <a:t>/M/N</a:t>
            </a:r>
            <a:endParaRPr lang="es-AR" sz="2500" dirty="0">
              <a:solidFill>
                <a:srgbClr val="00B050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6A2AB05-B124-43B1-8CD6-06AC024133C7}"/>
              </a:ext>
            </a:extLst>
          </p:cNvPr>
          <p:cNvSpPr txBox="1"/>
          <p:nvPr/>
        </p:nvSpPr>
        <p:spPr>
          <a:xfrm>
            <a:off x="5620870" y="1349480"/>
            <a:ext cx="16482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500" dirty="0">
                <a:solidFill>
                  <a:srgbClr val="00B050"/>
                </a:solidFill>
              </a:rPr>
              <a:t>N x M</a:t>
            </a:r>
            <a:r>
              <a:rPr lang="en-US" sz="2500" dirty="0">
                <a:solidFill>
                  <a:srgbClr val="00B050"/>
                </a:solidFill>
              </a:rPr>
              <a:t>/M/1</a:t>
            </a:r>
            <a:endParaRPr lang="es-AR" sz="25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C0BAE626-52CD-4D7F-82E9-B6CF5F2D52D8}"/>
                  </a:ext>
                </a:extLst>
              </p:cNvPr>
              <p:cNvSpPr/>
              <p:nvPr/>
            </p:nvSpPr>
            <p:spPr>
              <a:xfrm>
                <a:off x="5754697" y="1904570"/>
                <a:ext cx="6311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C0BAE626-52CD-4D7F-82E9-B6CF5F2D52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697" y="1904570"/>
                <a:ext cx="63119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6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4" grpId="0"/>
      <p:bldP spid="13" grpId="0"/>
      <p:bldP spid="15" grpId="0"/>
      <p:bldP spid="16" grpId="0"/>
      <p:bldP spid="20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68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s-AR" sz="3200" dirty="0" err="1">
                <a:latin typeface="Helvetica Neue"/>
                <a:ea typeface="Helvetica Neue"/>
                <a:cs typeface="Helvetica Neue"/>
                <a:sym typeface="Helvetica Neue"/>
              </a:rPr>
              <a:t>álculo</a:t>
            </a: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 de costos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535C9CE-8AA4-46BA-B47C-C34EAF975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7836"/>
            <a:ext cx="9144000" cy="370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23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5;p9">
            <a:extLst>
              <a:ext uri="{FF2B5EF4-FFF2-40B4-BE49-F238E27FC236}">
                <a16:creationId xmlns:a16="http://schemas.microsoft.com/office/drawing/2014/main" id="{54E7C207-5201-4E18-A979-733DC73C1BE0}"/>
              </a:ext>
            </a:extLst>
          </p:cNvPr>
          <p:cNvSpPr txBox="1"/>
          <p:nvPr/>
        </p:nvSpPr>
        <p:spPr>
          <a:xfrm>
            <a:off x="310600" y="1244022"/>
            <a:ext cx="8510400" cy="3823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L</a:t>
            </a:r>
            <a:r>
              <a:rPr lang="es-AR" sz="1800" dirty="0">
                <a:solidFill>
                  <a:schemeClr val="tx1"/>
                </a:solidFill>
              </a:rPr>
              <a:t>a </a:t>
            </a:r>
            <a:r>
              <a:rPr lang="es-AR" sz="1800" dirty="0">
                <a:solidFill>
                  <a:schemeClr val="tx1"/>
                </a:solidFill>
                <a:highlight>
                  <a:srgbClr val="FFFF00"/>
                </a:highlight>
              </a:rPr>
              <a:t>alternativa #2</a:t>
            </a:r>
            <a:r>
              <a:rPr lang="es-AR" sz="1800" dirty="0">
                <a:solidFill>
                  <a:schemeClr val="tx1"/>
                </a:solidFill>
              </a:rPr>
              <a:t> fue seleccionada,</a:t>
            </a:r>
          </a:p>
          <a:p>
            <a:endParaRPr lang="es-AR" sz="1800" dirty="0">
              <a:solidFill>
                <a:schemeClr val="tx1"/>
              </a:solidFill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/>
                </a:solidFill>
              </a:rPr>
              <a:t>Resultó la de </a:t>
            </a:r>
            <a:r>
              <a:rPr lang="es-AR" sz="1800" b="1" dirty="0">
                <a:solidFill>
                  <a:srgbClr val="00B050"/>
                </a:solidFill>
              </a:rPr>
              <a:t>menor costo total</a:t>
            </a:r>
            <a:r>
              <a:rPr lang="es-AR" sz="1800" dirty="0">
                <a:solidFill>
                  <a:schemeClr val="tx1"/>
                </a:solidFill>
              </a:rPr>
              <a:t>, pero </a:t>
            </a:r>
            <a:r>
              <a:rPr lang="es-AR" sz="1800" b="1" dirty="0">
                <a:solidFill>
                  <a:srgbClr val="FF0000"/>
                </a:solidFill>
              </a:rPr>
              <a:t>mayor costo operativo</a:t>
            </a:r>
            <a:r>
              <a:rPr lang="es-AR" sz="1800" dirty="0">
                <a:solidFill>
                  <a:schemeClr val="tx1"/>
                </a:solidFill>
              </a:rPr>
              <a:t>.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/>
                </a:solidFill>
              </a:rPr>
              <a:t>Llevó a 0 la media de la fila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tx1"/>
              </a:solidFill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tx1"/>
              </a:solidFill>
            </a:endParaRPr>
          </a:p>
          <a:p>
            <a:pPr lvl="2"/>
            <a:r>
              <a:rPr lang="es-AR" sz="1800" dirty="0">
                <a:solidFill>
                  <a:schemeClr val="tx1"/>
                </a:solidFill>
              </a:rPr>
              <a:t>El modelo está simplificado: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/>
                </a:solidFill>
              </a:rPr>
              <a:t>Se puede extender con un modelo M/M/N</a:t>
            </a:r>
            <a:r>
              <a:rPr lang="es-AR" sz="1800" dirty="0">
                <a:solidFill>
                  <a:srgbClr val="FF0000"/>
                </a:solidFill>
              </a:rPr>
              <a:t>/K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/>
                </a:solidFill>
              </a:rPr>
              <a:t>Se debe considerar estacionalidad: </a:t>
            </a:r>
            <a:r>
              <a:rPr lang="es-AR" sz="1800" b="1" dirty="0">
                <a:solidFill>
                  <a:srgbClr val="00B050"/>
                </a:solidFill>
              </a:rPr>
              <a:t>análisis de series de tiempo</a:t>
            </a:r>
          </a:p>
          <a:p>
            <a:pPr lvl="2"/>
            <a:endParaRPr lang="es-AR" sz="1800" dirty="0">
              <a:solidFill>
                <a:schemeClr val="tx1"/>
              </a:solidFill>
            </a:endParaRPr>
          </a:p>
        </p:txBody>
      </p:sp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Caso Carrefour: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Conclusiones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1854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Caso Carrefour: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realidad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517AACB-3E17-42EC-8092-EFD41BAFB3AC}"/>
              </a:ext>
            </a:extLst>
          </p:cNvPr>
          <p:cNvSpPr txBox="1">
            <a:spLocks/>
          </p:cNvSpPr>
          <p:nvPr/>
        </p:nvSpPr>
        <p:spPr>
          <a:xfrm>
            <a:off x="160161" y="126937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/>
              <a:t>Testeado primero en España y Argentina antes de 2012</a:t>
            </a:r>
          </a:p>
          <a:p>
            <a:r>
              <a:rPr lang="es-AR" sz="1800" dirty="0"/>
              <a:t>Decisión de estandarizarla globalmente en 2016</a:t>
            </a:r>
            <a:endParaRPr lang="en-US" sz="1800" dirty="0"/>
          </a:p>
        </p:txBody>
      </p:sp>
      <p:pic>
        <p:nvPicPr>
          <p:cNvPr id="5" name="Picture 2" descr="https://www.lsa-conso.fr/mediatheque/0/4/3/000048340_87.jpg">
            <a:extLst>
              <a:ext uri="{FF2B5EF4-FFF2-40B4-BE49-F238E27FC236}">
                <a16:creationId xmlns:a16="http://schemas.microsoft.com/office/drawing/2014/main" id="{A29569CD-44B6-4343-BF25-DC4A638644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7" r="14831" b="6683"/>
          <a:stretch/>
        </p:blipFill>
        <p:spPr bwMode="auto">
          <a:xfrm>
            <a:off x="444656" y="2097577"/>
            <a:ext cx="3726903" cy="258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AC6BAE69-CCC2-45BE-B636-65146925F485}"/>
              </a:ext>
            </a:extLst>
          </p:cNvPr>
          <p:cNvSpPr/>
          <p:nvPr/>
        </p:nvSpPr>
        <p:spPr>
          <a:xfrm>
            <a:off x="6517758" y="1956087"/>
            <a:ext cx="696433" cy="696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69B631C-C7EC-4D71-AB54-75579421C027}"/>
              </a:ext>
            </a:extLst>
          </p:cNvPr>
          <p:cNvSpPr/>
          <p:nvPr/>
        </p:nvSpPr>
        <p:spPr>
          <a:xfrm>
            <a:off x="6517758" y="2697708"/>
            <a:ext cx="696433" cy="696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46F81C9-FE0B-4E58-93A4-593CECBF9912}"/>
              </a:ext>
            </a:extLst>
          </p:cNvPr>
          <p:cNvSpPr/>
          <p:nvPr/>
        </p:nvSpPr>
        <p:spPr>
          <a:xfrm>
            <a:off x="6517758" y="3495454"/>
            <a:ext cx="696433" cy="6964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0384C33-EB2F-4E1E-A63C-AFF210F2ABA1}"/>
              </a:ext>
            </a:extLst>
          </p:cNvPr>
          <p:cNvSpPr/>
          <p:nvPr/>
        </p:nvSpPr>
        <p:spPr>
          <a:xfrm>
            <a:off x="6517758" y="4237074"/>
            <a:ext cx="696433" cy="6964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6070C62-F173-43DC-ACF8-BB1CD161924A}"/>
              </a:ext>
            </a:extLst>
          </p:cNvPr>
          <p:cNvCxnSpPr>
            <a:cxnSpLocks/>
          </p:cNvCxnSpPr>
          <p:nvPr/>
        </p:nvCxnSpPr>
        <p:spPr>
          <a:xfrm>
            <a:off x="7214191" y="2304303"/>
            <a:ext cx="60074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FC1019B-E226-4D05-A67D-3B300B9C4B51}"/>
              </a:ext>
            </a:extLst>
          </p:cNvPr>
          <p:cNvCxnSpPr>
            <a:cxnSpLocks/>
          </p:cNvCxnSpPr>
          <p:nvPr/>
        </p:nvCxnSpPr>
        <p:spPr>
          <a:xfrm>
            <a:off x="5917018" y="2309315"/>
            <a:ext cx="60074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99302FB-991A-4F1D-AEED-25BB8CB65164}"/>
              </a:ext>
            </a:extLst>
          </p:cNvPr>
          <p:cNvCxnSpPr>
            <a:cxnSpLocks/>
          </p:cNvCxnSpPr>
          <p:nvPr/>
        </p:nvCxnSpPr>
        <p:spPr>
          <a:xfrm>
            <a:off x="5917018" y="3045923"/>
            <a:ext cx="60074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016CDF8-D62E-40C9-878F-AF40B6A4A1C9}"/>
              </a:ext>
            </a:extLst>
          </p:cNvPr>
          <p:cNvCxnSpPr>
            <a:cxnSpLocks/>
          </p:cNvCxnSpPr>
          <p:nvPr/>
        </p:nvCxnSpPr>
        <p:spPr>
          <a:xfrm>
            <a:off x="7214191" y="3045620"/>
            <a:ext cx="60074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FBCC666-0056-487A-883E-56117E5DE9D8}"/>
              </a:ext>
            </a:extLst>
          </p:cNvPr>
          <p:cNvCxnSpPr>
            <a:cxnSpLocks/>
          </p:cNvCxnSpPr>
          <p:nvPr/>
        </p:nvCxnSpPr>
        <p:spPr>
          <a:xfrm flipV="1">
            <a:off x="5699052" y="3803493"/>
            <a:ext cx="818707" cy="43358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838E657-A046-41D7-9EF8-52F4EE8BC75C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699052" y="4239428"/>
            <a:ext cx="818707" cy="34586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0F60918-AB1D-4065-8891-22F56CB06DFB}"/>
              </a:ext>
            </a:extLst>
          </p:cNvPr>
          <p:cNvCxnSpPr>
            <a:cxnSpLocks/>
          </p:cNvCxnSpPr>
          <p:nvPr/>
        </p:nvCxnSpPr>
        <p:spPr>
          <a:xfrm>
            <a:off x="7214191" y="3843670"/>
            <a:ext cx="60074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A583945-7CA0-431D-84F3-45A5AF6F5537}"/>
              </a:ext>
            </a:extLst>
          </p:cNvPr>
          <p:cNvCxnSpPr>
            <a:cxnSpLocks/>
          </p:cNvCxnSpPr>
          <p:nvPr/>
        </p:nvCxnSpPr>
        <p:spPr>
          <a:xfrm>
            <a:off x="7214191" y="4585290"/>
            <a:ext cx="60074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816389B-4EFF-4A5A-845A-1BE4928E5062}"/>
              </a:ext>
            </a:extLst>
          </p:cNvPr>
          <p:cNvSpPr/>
          <p:nvPr/>
        </p:nvSpPr>
        <p:spPr>
          <a:xfrm>
            <a:off x="4683642" y="2137145"/>
            <a:ext cx="1233377" cy="353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56F9F32-13F6-45DB-BF05-CADC33779428}"/>
              </a:ext>
            </a:extLst>
          </p:cNvPr>
          <p:cNvSpPr/>
          <p:nvPr/>
        </p:nvSpPr>
        <p:spPr>
          <a:xfrm>
            <a:off x="4683642" y="2881720"/>
            <a:ext cx="1233377" cy="353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DD22CF5-BEEA-4B8D-A522-0FFD9A9F3D66}"/>
              </a:ext>
            </a:extLst>
          </p:cNvPr>
          <p:cNvSpPr/>
          <p:nvPr/>
        </p:nvSpPr>
        <p:spPr>
          <a:xfrm>
            <a:off x="4465675" y="4053517"/>
            <a:ext cx="1233377" cy="3538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574520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500" dirty="0">
                <a:latin typeface="Helvetica Neue"/>
                <a:ea typeface="Helvetica Neue"/>
                <a:cs typeface="Helvetica Neue"/>
                <a:sym typeface="Helvetica Neue"/>
              </a:rPr>
              <a:t>N x M/M/1 vs M/M/N: </a:t>
            </a:r>
            <a:r>
              <a:rPr lang="en-US" sz="2500" dirty="0" err="1">
                <a:latin typeface="Helvetica Neue"/>
                <a:ea typeface="Helvetica Neue"/>
                <a:cs typeface="Helvetica Neue"/>
                <a:sym typeface="Helvetica Neue"/>
              </a:rPr>
              <a:t>Justificación</a:t>
            </a:r>
            <a:r>
              <a:rPr lang="en-US" sz="25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500" dirty="0" err="1">
                <a:latin typeface="Helvetica Neue"/>
                <a:ea typeface="Helvetica Neue"/>
                <a:cs typeface="Helvetica Neue"/>
                <a:sym typeface="Helvetica Neue"/>
              </a:rPr>
              <a:t>matemática</a:t>
            </a:r>
            <a:endParaRPr sz="25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3AD05A87-EFB4-4414-A487-B6B41C301A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247" y="1481471"/>
                <a:ext cx="7759013" cy="3498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3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/>
                <a:r>
                  <a:rPr lang="es-AR" sz="2000" dirty="0"/>
                  <a:t>Prueba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𝑊𝑠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s-A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00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es-A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00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s-AR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den>
                        </m:f>
                      </m:sub>
                    </m:sSub>
                    <m:r>
                      <a:rPr lang="es-A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𝑊𝑠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s-A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 × </m:t>
                            </m:r>
                            <m:r>
                              <a:rPr lang="es-AR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es-A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s-A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den>
                        </m:f>
                      </m:sub>
                    </m:sSub>
                  </m:oMath>
                </a14:m>
                <a:endParaRPr lang="en-US" sz="2000" dirty="0"/>
              </a:p>
              <a:p>
                <a:pPr marL="0" indent="0"/>
                <a:endParaRPr lang="es-AR" sz="2000" dirty="0"/>
              </a:p>
              <a:p>
                <a:pPr marL="0" indent="0"/>
                <a:r>
                  <a:rPr lang="es-AR" sz="2000" dirty="0"/>
                  <a:t>Resolvemos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𝑊𝑠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s-A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es-A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s-AR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den>
                        </m:f>
                      </m:sub>
                    </m:sSub>
                    <m:d>
                      <m:dPr>
                        <m:ctrlPr>
                          <a:rPr lang="es-A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AR" sz="2000" i="1" smtClean="0">
                                <a:latin typeface="Cambria Math" panose="02040503050406030204" pitchFamily="18" charset="0"/>
                              </a:rPr>
                              <m:t>𝑠𝑎𝑙𝑖𝑑𝑎</m:t>
                            </m:r>
                          </m:sub>
                        </m:sSub>
                      </m:e>
                    </m:d>
                    <m:r>
                      <a:rPr lang="es-A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𝑊𝑠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s-A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 × </m:t>
                            </m:r>
                            <m:r>
                              <a:rPr lang="es-AR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es-A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s-A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den>
                        </m:f>
                      </m:sub>
                    </m:sSub>
                    <m:r>
                      <a:rPr lang="es-AR" sz="20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𝑠𝑎𝑙𝑖𝑑𝑎</m:t>
                        </m:r>
                      </m:sub>
                    </m:sSub>
                    <m:r>
                      <a:rPr lang="es-AR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sz="2000" dirty="0"/>
                  <a:t> </a:t>
                </a:r>
              </a:p>
              <a:p>
                <a:pPr marL="0" indent="0"/>
                <a14:m>
                  <m:oMath xmlns:m="http://schemas.openxmlformats.org/officeDocument/2006/math">
                    <m:r>
                      <a:rPr lang="es-A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AR" sz="2000" dirty="0"/>
                  <a:t>Siendo</a:t>
                </a:r>
                <a:r>
                  <a:rPr lang="es-AR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A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𝑠𝑎𝑙𝑖𝑑𝑎</m:t>
                        </m:r>
                      </m:sub>
                    </m:sSub>
                    <m:r>
                      <a:rPr lang="es-A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=1/</m:t>
                    </m:r>
                    <m:r>
                      <a:rPr lang="es-A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s-AR" sz="2000" dirty="0"/>
              </a:p>
              <a:p>
                <a:pPr marL="0" indent="0"/>
                <a:r>
                  <a:rPr lang="es-AR" sz="2000" dirty="0"/>
                  <a:t>Averiguar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𝑠𝑎𝑙𝑖𝑑𝑎</m:t>
                        </m:r>
                      </m:sub>
                    </m:sSub>
                  </m:oMath>
                </a14:m>
                <a:r>
                  <a:rPr lang="es-AR" sz="2000" dirty="0"/>
                  <a:t> de intersección.</a:t>
                </a:r>
              </a:p>
              <a:p>
                <a:pPr marL="0" indent="0"/>
                <a:endParaRPr lang="es-A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/>
                <a14:m>
                  <m:oMath xmlns:m="http://schemas.openxmlformats.org/officeDocument/2006/math">
                    <m:r>
                      <a:rPr lang="es-AR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s-A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A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𝑠𝑎𝑙𝑖𝑑𝑎</m:t>
                        </m:r>
                      </m:sub>
                    </m:sSub>
                    <m:r>
                      <a:rPr lang="es-AR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s-AR" sz="2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y es único,</a:t>
                </a:r>
              </a:p>
              <a:p>
                <a:pPr marL="0" indent="0"/>
                <a14:m>
                  <m:oMath xmlns:m="http://schemas.openxmlformats.org/officeDocument/2006/math">
                    <m:r>
                      <a:rPr lang="es-AR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𝑊𝑠</m:t>
                    </m:r>
                    <m:d>
                      <m:dPr>
                        <m:ctrlPr>
                          <a:rPr lang="es-A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A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𝑠𝑎𝑙𝑖𝑑𝑎</m:t>
                            </m:r>
                          </m:sub>
                        </m:sSub>
                      </m:e>
                    </m:d>
                  </m:oMath>
                </a14:m>
                <a:r>
                  <a:rPr lang="es-AR" sz="2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es una función monótona creciente.</a:t>
                </a:r>
              </a:p>
              <a:p>
                <a:pPr marL="0" indent="0"/>
                <a:endParaRPr lang="es-AR" sz="2000" dirty="0">
                  <a:ea typeface="Cambria Math" panose="02040503050406030204" pitchFamily="18" charset="0"/>
                </a:endParaRPr>
              </a:p>
              <a:p>
                <a:pPr marL="0" indent="0"/>
                <a:r>
                  <a:rPr lang="es-AR" sz="2000" dirty="0">
                    <a:ea typeface="Cambria Math" panose="02040503050406030204" pitchFamily="18" charset="0"/>
                  </a:rPr>
                  <a:t>Se comprueba la hipótesis.</a:t>
                </a:r>
              </a:p>
              <a:p>
                <a:pPr marL="0" indent="0"/>
                <a:endParaRPr lang="es-AR" sz="2000" dirty="0"/>
              </a:p>
              <a:p>
                <a:pPr marL="0" indent="0"/>
                <a:endParaRPr lang="es-AR" sz="2000" dirty="0"/>
              </a:p>
              <a:p>
                <a:pPr marL="0" indent="0"/>
                <a:endParaRPr lang="es-AR" sz="2000" dirty="0"/>
              </a:p>
            </p:txBody>
          </p:sp>
        </mc:Choice>
        <mc:Fallback xmlns="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3AD05A87-EFB4-4414-A487-B6B41C301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47" y="1481471"/>
                <a:ext cx="7759013" cy="3498224"/>
              </a:xfrm>
              <a:prstGeom prst="rect">
                <a:avLst/>
              </a:prstGeom>
              <a:blipFill>
                <a:blip r:embed="rId3"/>
                <a:stretch>
                  <a:fillRect l="-786" t="-50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930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500" dirty="0">
                <a:latin typeface="Helvetica Neue"/>
                <a:ea typeface="Helvetica Neue"/>
                <a:cs typeface="Helvetica Neue"/>
                <a:sym typeface="Helvetica Neue"/>
              </a:rPr>
              <a:t>N x M/M/1 vs M/M/N: </a:t>
            </a:r>
            <a:r>
              <a:rPr lang="en-US" sz="2500" dirty="0" err="1">
                <a:latin typeface="Helvetica Neue"/>
                <a:ea typeface="Helvetica Neue"/>
                <a:cs typeface="Helvetica Neue"/>
                <a:sym typeface="Helvetica Neue"/>
              </a:rPr>
              <a:t>Justificación</a:t>
            </a:r>
            <a:r>
              <a:rPr lang="en-US" sz="25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500" dirty="0" err="1">
                <a:latin typeface="Helvetica Neue"/>
                <a:ea typeface="Helvetica Neue"/>
                <a:cs typeface="Helvetica Neue"/>
                <a:sym typeface="Helvetica Neue"/>
              </a:rPr>
              <a:t>matemática</a:t>
            </a:r>
            <a:endParaRPr sz="25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6251D384-CC66-496B-AED7-EC5B9430A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71" y="1469953"/>
            <a:ext cx="7803657" cy="362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F73D9B5-44DC-415B-85DB-B5E0FEA1470C}"/>
              </a:ext>
            </a:extLst>
          </p:cNvPr>
          <p:cNvSpPr/>
          <p:nvPr/>
        </p:nvSpPr>
        <p:spPr>
          <a:xfrm>
            <a:off x="115838" y="1162176"/>
            <a:ext cx="25218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/>
              <a:t>Ejemplo 2 x M/M/1 vs M/M/2</a:t>
            </a:r>
          </a:p>
        </p:txBody>
      </p:sp>
    </p:spTree>
    <p:extLst>
      <p:ext uri="{BB962C8B-B14F-4D97-AF65-F5344CB8AC3E}">
        <p14:creationId xmlns:p14="http://schemas.microsoft.com/office/powerpoint/2010/main" val="30857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5;p9">
            <a:extLst>
              <a:ext uri="{FF2B5EF4-FFF2-40B4-BE49-F238E27FC236}">
                <a16:creationId xmlns:a16="http://schemas.microsoft.com/office/drawing/2014/main" id="{54E7C207-5201-4E18-A979-733DC73C1BE0}"/>
              </a:ext>
            </a:extLst>
          </p:cNvPr>
          <p:cNvSpPr txBox="1"/>
          <p:nvPr/>
        </p:nvSpPr>
        <p:spPr>
          <a:xfrm>
            <a:off x="310600" y="1244022"/>
            <a:ext cx="8510400" cy="3823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300" b="1" dirty="0" err="1"/>
              <a:t>Recolección</a:t>
            </a:r>
            <a:r>
              <a:rPr lang="en-US" sz="2300" b="1" dirty="0"/>
              <a:t> de </a:t>
            </a:r>
            <a:r>
              <a:rPr lang="en-US" sz="2300" b="1" dirty="0" err="1"/>
              <a:t>datos</a:t>
            </a:r>
            <a:r>
              <a:rPr lang="en-US" sz="2300" b="1" dirty="0"/>
              <a:t> (2/5)</a:t>
            </a:r>
          </a:p>
          <a:p>
            <a:endParaRPr lang="en-US" sz="2300" b="1" dirty="0"/>
          </a:p>
          <a:p>
            <a:r>
              <a:rPr lang="en-US" sz="2000" dirty="0"/>
              <a:t>Se </a:t>
            </a:r>
            <a:r>
              <a:rPr lang="en-US" sz="2000" dirty="0" err="1"/>
              <a:t>hicieron</a:t>
            </a:r>
            <a:r>
              <a:rPr lang="en-US" sz="2000" dirty="0"/>
              <a:t> </a:t>
            </a:r>
            <a:r>
              <a:rPr lang="en-US" sz="2000" dirty="0" err="1"/>
              <a:t>mediciones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horas </a:t>
            </a:r>
            <a:r>
              <a:rPr lang="en-US" sz="2000" dirty="0" err="1"/>
              <a:t>representativas</a:t>
            </a:r>
            <a:r>
              <a:rPr lang="en-US" sz="2000" dirty="0"/>
              <a:t> de </a:t>
            </a:r>
            <a:r>
              <a:rPr lang="en-US" sz="2000" dirty="0" err="1"/>
              <a:t>llegadas</a:t>
            </a:r>
            <a:r>
              <a:rPr lang="en-US" sz="2000" dirty="0"/>
              <a:t> de </a:t>
            </a:r>
            <a:r>
              <a:rPr lang="en-US" sz="2000" dirty="0" err="1"/>
              <a:t>clientes</a:t>
            </a:r>
            <a:r>
              <a:rPr lang="en-US" sz="2000" dirty="0"/>
              <a:t>,</a:t>
            </a:r>
            <a:r>
              <a:rPr lang="es-AR" sz="2000" dirty="0"/>
              <a:t> resultando en un </a:t>
            </a:r>
            <a:r>
              <a:rPr lang="es-AR" sz="2000" b="1" dirty="0" err="1"/>
              <a:t>dataset</a:t>
            </a:r>
            <a:r>
              <a:rPr lang="es-AR" sz="2000" b="1" dirty="0"/>
              <a:t> A</a:t>
            </a:r>
            <a:r>
              <a:rPr lang="es-AR" sz="2000" dirty="0"/>
              <a:t> que contiene la hora de llegada de cada cliente.</a:t>
            </a:r>
          </a:p>
          <a:p>
            <a:endParaRPr lang="es-AR" sz="2000" dirty="0"/>
          </a:p>
          <a:p>
            <a:r>
              <a:rPr lang="es-AR" sz="2000" dirty="0"/>
              <a:t>El área de estudio de métodos y tiempos relevó datos de servicio de cuatro cajas representativas. El resultado fue un </a:t>
            </a:r>
            <a:r>
              <a:rPr lang="es-AR" sz="2000" b="1" dirty="0" err="1"/>
              <a:t>dataset</a:t>
            </a:r>
            <a:r>
              <a:rPr lang="es-AR" sz="2000" b="1" dirty="0"/>
              <a:t> B </a:t>
            </a:r>
            <a:r>
              <a:rPr lang="es-AR" sz="2000" dirty="0"/>
              <a:t>con tiempos de servicio de cada caja.</a:t>
            </a:r>
            <a:endParaRPr lang="en-US" sz="2000" dirty="0"/>
          </a:p>
          <a:p>
            <a:endParaRPr lang="en-US" sz="2300" dirty="0"/>
          </a:p>
        </p:txBody>
      </p:sp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Caso Carrefour: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Enunciado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97952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dirty="0" err="1"/>
              <a:t>Mythbusters</a:t>
            </a:r>
            <a:r>
              <a:rPr lang="en-US" sz="2800" dirty="0"/>
              <a:t> </a:t>
            </a:r>
            <a:r>
              <a:rPr lang="en-US" sz="2800" dirty="0" err="1"/>
              <a:t>Episodio</a:t>
            </a:r>
            <a:r>
              <a:rPr lang="en-US" sz="2800" dirty="0"/>
              <a:t> 5, </a:t>
            </a:r>
            <a:r>
              <a:rPr lang="en-US" sz="2800" dirty="0" err="1"/>
              <a:t>Temporada</a:t>
            </a:r>
            <a:r>
              <a:rPr lang="en-US" sz="2800" dirty="0"/>
              <a:t> 13</a:t>
            </a:r>
            <a:endParaRPr sz="25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D36D252-248D-4F57-8054-ED5F2A811672}"/>
              </a:ext>
            </a:extLst>
          </p:cNvPr>
          <p:cNvSpPr txBox="1">
            <a:spLocks/>
          </p:cNvSpPr>
          <p:nvPr/>
        </p:nvSpPr>
        <p:spPr>
          <a:xfrm>
            <a:off x="51222" y="1063378"/>
            <a:ext cx="4719175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s-AR" sz="2000" dirty="0"/>
              <a:t>Testean empíricamente que: </a:t>
            </a:r>
          </a:p>
          <a:p>
            <a:pPr marL="0" indent="0"/>
            <a:r>
              <a:rPr lang="es-AR" sz="2000" dirty="0"/>
              <a:t>“</a:t>
            </a:r>
            <a:r>
              <a:rPr lang="es-AR" sz="2000" b="1" dirty="0">
                <a:solidFill>
                  <a:srgbClr val="00B050"/>
                </a:solidFill>
              </a:rPr>
              <a:t>N</a:t>
            </a:r>
            <a:r>
              <a:rPr lang="es-AR" sz="2000" dirty="0"/>
              <a:t> x M</a:t>
            </a:r>
            <a:r>
              <a:rPr lang="en-US" sz="2000" dirty="0"/>
              <a:t>/M/1 </a:t>
            </a:r>
            <a:r>
              <a:rPr lang="en-US" sz="2000" b="1" dirty="0">
                <a:solidFill>
                  <a:srgbClr val="FF0000"/>
                </a:solidFill>
              </a:rPr>
              <a:t>MEJOR que </a:t>
            </a:r>
            <a:r>
              <a:rPr lang="en-US" sz="2000" dirty="0"/>
              <a:t>1 x M/M/</a:t>
            </a:r>
            <a:r>
              <a:rPr lang="en-US" sz="2000" b="1" dirty="0">
                <a:solidFill>
                  <a:srgbClr val="00B050"/>
                </a:solidFill>
              </a:rPr>
              <a:t>N</a:t>
            </a:r>
            <a:r>
              <a:rPr lang="en-US" sz="2000" dirty="0"/>
              <a:t>”</a:t>
            </a:r>
            <a:endParaRPr lang="en-US" sz="2000" b="1" dirty="0"/>
          </a:p>
        </p:txBody>
      </p:sp>
      <p:pic>
        <p:nvPicPr>
          <p:cNvPr id="7" name="Picture 2" descr="https://thumbor.forbes.com/thumbor/960x0/https%3A%2F%2Fblogs-images.forbes.com%2Fmerrillbarr%2Ffiles%2F2016%2F03%2FMythBusters-1200x701.jpg">
            <a:extLst>
              <a:ext uri="{FF2B5EF4-FFF2-40B4-BE49-F238E27FC236}">
                <a16:creationId xmlns:a16="http://schemas.microsoft.com/office/drawing/2014/main" id="{6A098D00-2630-48F6-BE14-7F77106C1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245" y="2031420"/>
            <a:ext cx="4719175" cy="275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090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25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¿Quién tiene razón?</a:t>
            </a:r>
            <a:endParaRPr sz="25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E6F3B10-C51A-4E8D-95EF-DDBA9B4EF374}"/>
              </a:ext>
            </a:extLst>
          </p:cNvPr>
          <p:cNvSpPr txBox="1">
            <a:spLocks/>
          </p:cNvSpPr>
          <p:nvPr/>
        </p:nvSpPr>
        <p:spPr>
          <a:xfrm>
            <a:off x="154136" y="1191243"/>
            <a:ext cx="8989863" cy="147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endParaRPr lang="en-US" sz="1800" dirty="0"/>
          </a:p>
          <a:p>
            <a:pPr marL="0" indent="0"/>
            <a:r>
              <a:rPr lang="en-US" sz="1800" dirty="0"/>
              <a:t>“A </a:t>
            </a:r>
            <a:r>
              <a:rPr lang="en-US" sz="1800" dirty="0" err="1"/>
              <a:t>veces</a:t>
            </a:r>
            <a:r>
              <a:rPr lang="en-US" sz="1800" dirty="0"/>
              <a:t>, la </a:t>
            </a:r>
            <a:r>
              <a:rPr lang="en-US" sz="1800" dirty="0" err="1"/>
              <a:t>psicología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las </a:t>
            </a:r>
            <a:r>
              <a:rPr lang="en-US" sz="1800" dirty="0" err="1"/>
              <a:t>filas</a:t>
            </a:r>
            <a:r>
              <a:rPr lang="en-US" sz="1800" dirty="0"/>
              <a:t> de </a:t>
            </a:r>
            <a:r>
              <a:rPr lang="en-US" sz="1800" dirty="0" err="1"/>
              <a:t>espera</a:t>
            </a:r>
            <a:r>
              <a:rPr lang="en-US" sz="1800" dirty="0"/>
              <a:t> es </a:t>
            </a:r>
            <a:r>
              <a:rPr lang="en-US" sz="1800" dirty="0" err="1"/>
              <a:t>más</a:t>
            </a:r>
            <a:r>
              <a:rPr lang="en-US" sz="1800" dirty="0"/>
              <a:t> </a:t>
            </a:r>
            <a:r>
              <a:rPr lang="en-US" sz="1800" dirty="0" err="1"/>
              <a:t>imporante</a:t>
            </a:r>
            <a:r>
              <a:rPr lang="en-US" sz="1800" dirty="0"/>
              <a:t> que la </a:t>
            </a:r>
            <a:r>
              <a:rPr lang="en-US" sz="1800" dirty="0" err="1"/>
              <a:t>estadística</a:t>
            </a:r>
            <a:r>
              <a:rPr lang="en-US" sz="1800" dirty="0"/>
              <a:t> </a:t>
            </a:r>
            <a:r>
              <a:rPr lang="en-US" sz="1800" dirty="0" err="1"/>
              <a:t>propia</a:t>
            </a:r>
            <a:r>
              <a:rPr lang="en-US" sz="1800" dirty="0"/>
              <a:t> de </a:t>
            </a:r>
            <a:r>
              <a:rPr lang="en-US" sz="1800" dirty="0" err="1"/>
              <a:t>esperar</a:t>
            </a:r>
            <a:r>
              <a:rPr lang="en-US" sz="1800" dirty="0"/>
              <a:t>.”</a:t>
            </a:r>
            <a:endParaRPr lang="en-US" sz="1800" i="1" dirty="0"/>
          </a:p>
          <a:p>
            <a:pPr marL="1828800" lvl="4" indent="0"/>
            <a:r>
              <a:rPr lang="en-US" b="1" dirty="0"/>
              <a:t>Richard Larson &lt;&lt;Dr. Queue&gt;&gt; </a:t>
            </a:r>
            <a:r>
              <a:rPr lang="en-US" b="1" dirty="0" err="1"/>
              <a:t>Profesor</a:t>
            </a:r>
            <a:r>
              <a:rPr lang="en-US" b="1" dirty="0"/>
              <a:t> del MIT, </a:t>
            </a:r>
            <a:r>
              <a:rPr lang="en-US" b="1" dirty="0" err="1"/>
              <a:t>Investigador</a:t>
            </a:r>
            <a:r>
              <a:rPr lang="en-US" b="1" dirty="0"/>
              <a:t>.</a:t>
            </a:r>
          </a:p>
        </p:txBody>
      </p:sp>
      <p:pic>
        <p:nvPicPr>
          <p:cNvPr id="8" name="Picture 2" descr="Resultado de imagen para richard larson">
            <a:extLst>
              <a:ext uri="{FF2B5EF4-FFF2-40B4-BE49-F238E27FC236}">
                <a16:creationId xmlns:a16="http://schemas.microsoft.com/office/drawing/2014/main" id="{B7DB2AB6-18B5-4E5C-A964-A4701B263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089" y="2993101"/>
            <a:ext cx="2069774" cy="202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84C6AC5C-D2CE-4041-91E9-C5D8C9591D6F}"/>
              </a:ext>
            </a:extLst>
          </p:cNvPr>
          <p:cNvSpPr txBox="1">
            <a:spLocks/>
          </p:cNvSpPr>
          <p:nvPr/>
        </p:nvSpPr>
        <p:spPr>
          <a:xfrm>
            <a:off x="343628" y="3078684"/>
            <a:ext cx="5445647" cy="185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tx1"/>
                </a:solidFill>
              </a:rPr>
              <a:t>* Psicología de filas</a:t>
            </a:r>
            <a:br>
              <a:rPr lang="es-AR" sz="1800" dirty="0">
                <a:solidFill>
                  <a:schemeClr val="tx1"/>
                </a:solidFill>
              </a:rPr>
            </a:br>
            <a:r>
              <a:rPr lang="es-AR" sz="1800" dirty="0">
                <a:solidFill>
                  <a:schemeClr val="tx1"/>
                </a:solidFill>
              </a:rPr>
              <a:t>* “Justicia” en filas</a:t>
            </a:r>
            <a:br>
              <a:rPr lang="es-AR" sz="1800" dirty="0">
                <a:solidFill>
                  <a:schemeClr val="tx1"/>
                </a:solidFill>
              </a:rPr>
            </a:br>
            <a:r>
              <a:rPr lang="es-AR" sz="1800" dirty="0">
                <a:solidFill>
                  <a:schemeClr val="tx1"/>
                </a:solidFill>
              </a:rPr>
              <a:t>* Ajuste cualitativo de modelos estadísticos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34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5;p9">
            <a:extLst>
              <a:ext uri="{FF2B5EF4-FFF2-40B4-BE49-F238E27FC236}">
                <a16:creationId xmlns:a16="http://schemas.microsoft.com/office/drawing/2014/main" id="{54E7C207-5201-4E18-A979-733DC73C1BE0}"/>
              </a:ext>
            </a:extLst>
          </p:cNvPr>
          <p:cNvSpPr txBox="1"/>
          <p:nvPr/>
        </p:nvSpPr>
        <p:spPr>
          <a:xfrm>
            <a:off x="310600" y="1244022"/>
            <a:ext cx="8510400" cy="3823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300" b="1" dirty="0"/>
              <a:t>Gestión de </a:t>
            </a:r>
            <a:r>
              <a:rPr lang="en-US" sz="2300" b="1" dirty="0" err="1"/>
              <a:t>costos</a:t>
            </a:r>
            <a:r>
              <a:rPr lang="en-US" sz="2300" b="1" dirty="0"/>
              <a:t> (3/5)</a:t>
            </a:r>
          </a:p>
          <a:p>
            <a:endParaRPr lang="en-US" sz="2300" b="1" dirty="0"/>
          </a:p>
          <a:p>
            <a:r>
              <a:rPr lang="es-AR" sz="2000" dirty="0"/>
              <a:t>Actualmente las cajas pertenecen a un centro de costos único: que recibe información de otros centros de costos específicos:</a:t>
            </a:r>
          </a:p>
          <a:p>
            <a:endParaRPr lang="es-AR" sz="2300" dirty="0"/>
          </a:p>
          <a:p>
            <a:r>
              <a:rPr lang="es-AR" sz="1500" b="1" dirty="0"/>
              <a:t>Centro de costos CAJA</a:t>
            </a:r>
          </a:p>
          <a:p>
            <a:r>
              <a:rPr lang="es-AR" sz="1500" dirty="0"/>
              <a:t>____ </a:t>
            </a:r>
            <a:r>
              <a:rPr lang="es-AR" sz="1500" i="1" dirty="0">
                <a:solidFill>
                  <a:srgbClr val="FF0000"/>
                </a:solidFill>
              </a:rPr>
              <a:t>De: Centro de costos RRHH</a:t>
            </a:r>
          </a:p>
          <a:p>
            <a:r>
              <a:rPr lang="es-AR" sz="1500" dirty="0"/>
              <a:t>_______* Costo total por empleado (beneficios, sueldo bruto, cargas, seguros,…): </a:t>
            </a:r>
            <a:r>
              <a:rPr lang="es-AR" sz="1500" b="1" dirty="0"/>
              <a:t>$/mes 98.420</a:t>
            </a:r>
          </a:p>
          <a:p>
            <a:r>
              <a:rPr lang="es-AR" sz="1500" dirty="0"/>
              <a:t>____ </a:t>
            </a:r>
            <a:r>
              <a:rPr lang="es-AR" sz="1500" i="1" dirty="0">
                <a:solidFill>
                  <a:srgbClr val="FF0000"/>
                </a:solidFill>
              </a:rPr>
              <a:t>De: Centro de costos Gastos Generales</a:t>
            </a:r>
          </a:p>
          <a:p>
            <a:r>
              <a:rPr lang="es-AR" sz="1500" dirty="0"/>
              <a:t>_______* Consumo de papelería, varios: </a:t>
            </a:r>
            <a:r>
              <a:rPr lang="es-AR" sz="1500" b="1" dirty="0"/>
              <a:t>$/mes 5.530</a:t>
            </a:r>
          </a:p>
          <a:p>
            <a:r>
              <a:rPr lang="es-AR" sz="1500" dirty="0"/>
              <a:t>____ </a:t>
            </a:r>
            <a:r>
              <a:rPr lang="es-AR" sz="1500" i="1" dirty="0">
                <a:solidFill>
                  <a:srgbClr val="FF0000"/>
                </a:solidFill>
              </a:rPr>
              <a:t>De: Centro de costos Limpieza y Mantenimiento</a:t>
            </a:r>
          </a:p>
          <a:p>
            <a:r>
              <a:rPr lang="es-AR" sz="1500" dirty="0">
                <a:solidFill>
                  <a:schemeClr val="tx1"/>
                </a:solidFill>
              </a:rPr>
              <a:t>_______* Mantenimiento de cinta transportadora: </a:t>
            </a:r>
            <a:r>
              <a:rPr lang="es-AR" sz="1500" b="1" dirty="0">
                <a:solidFill>
                  <a:schemeClr val="tx1"/>
                </a:solidFill>
              </a:rPr>
              <a:t>$/mes 1.680</a:t>
            </a:r>
          </a:p>
          <a:p>
            <a:r>
              <a:rPr lang="es-AR" sz="1500" dirty="0">
                <a:solidFill>
                  <a:schemeClr val="tx1"/>
                </a:solidFill>
              </a:rPr>
              <a:t>_______* Limpieza y reparaciones varias de área de trabajo: </a:t>
            </a:r>
            <a:r>
              <a:rPr lang="es-AR" sz="1500" b="1" dirty="0">
                <a:solidFill>
                  <a:schemeClr val="tx1"/>
                </a:solidFill>
              </a:rPr>
              <a:t>$/mes $530</a:t>
            </a:r>
            <a:endParaRPr lang="en-US" sz="1500" b="1" dirty="0">
              <a:solidFill>
                <a:schemeClr val="tx1"/>
              </a:solidFill>
            </a:endParaRPr>
          </a:p>
          <a:p>
            <a:endParaRPr lang="en-US" sz="2300" dirty="0"/>
          </a:p>
        </p:txBody>
      </p:sp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Caso Carrefour: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Enunciado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5783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5;p9">
            <a:extLst>
              <a:ext uri="{FF2B5EF4-FFF2-40B4-BE49-F238E27FC236}">
                <a16:creationId xmlns:a16="http://schemas.microsoft.com/office/drawing/2014/main" id="{54E7C207-5201-4E18-A979-733DC73C1BE0}"/>
              </a:ext>
            </a:extLst>
          </p:cNvPr>
          <p:cNvSpPr txBox="1"/>
          <p:nvPr/>
        </p:nvSpPr>
        <p:spPr>
          <a:xfrm>
            <a:off x="310600" y="1244022"/>
            <a:ext cx="8510400" cy="3823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300" b="1" dirty="0" err="1"/>
              <a:t>Procesos</a:t>
            </a:r>
            <a:r>
              <a:rPr lang="en-US" sz="2300" b="1" dirty="0"/>
              <a:t> y </a:t>
            </a:r>
            <a:r>
              <a:rPr lang="en-US" sz="2300" b="1" dirty="0" err="1"/>
              <a:t>postventa</a:t>
            </a:r>
            <a:r>
              <a:rPr lang="en-US" sz="2300" b="1" dirty="0"/>
              <a:t> (4/5)</a:t>
            </a:r>
          </a:p>
          <a:p>
            <a:endParaRPr lang="es-AR" sz="2000" dirty="0"/>
          </a:p>
          <a:p>
            <a:r>
              <a:rPr lang="es-AR" sz="2000" dirty="0"/>
              <a:t>El costo de oportunidad se estima en 38$/cliente. </a:t>
            </a:r>
          </a:p>
          <a:p>
            <a:endParaRPr lang="es-AR" sz="2000" dirty="0"/>
          </a:p>
          <a:p>
            <a:r>
              <a:rPr lang="es-AR" sz="2000" dirty="0"/>
              <a:t>La estimación surge de la suposición de pérdida de ventas diarias por tener el sistema cargado. </a:t>
            </a:r>
          </a:p>
          <a:p>
            <a:endParaRPr lang="es-AR" sz="2000" dirty="0"/>
          </a:p>
          <a:p>
            <a:r>
              <a:rPr lang="es-AR" sz="2000" dirty="0"/>
              <a:t>Por lo tanto, el número se obtiene de la correlación entre la cantidad de personas en el sistema y un coeficiente que mide la desaceleración en ventas.</a:t>
            </a:r>
          </a:p>
        </p:txBody>
      </p:sp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Caso Carrefour: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Enunciado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4867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5;p9">
            <a:extLst>
              <a:ext uri="{FF2B5EF4-FFF2-40B4-BE49-F238E27FC236}">
                <a16:creationId xmlns:a16="http://schemas.microsoft.com/office/drawing/2014/main" id="{54E7C207-5201-4E18-A979-733DC73C1BE0}"/>
              </a:ext>
            </a:extLst>
          </p:cNvPr>
          <p:cNvSpPr txBox="1"/>
          <p:nvPr/>
        </p:nvSpPr>
        <p:spPr>
          <a:xfrm>
            <a:off x="310600" y="1244022"/>
            <a:ext cx="8510400" cy="3823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300" b="1" dirty="0" err="1"/>
              <a:t>Alternativas</a:t>
            </a:r>
            <a:r>
              <a:rPr lang="en-US" sz="2300" b="1" dirty="0"/>
              <a:t> de </a:t>
            </a:r>
            <a:r>
              <a:rPr lang="en-US" sz="2300" b="1" dirty="0" err="1"/>
              <a:t>mejora</a:t>
            </a:r>
            <a:r>
              <a:rPr lang="en-US" sz="2300" b="1" dirty="0"/>
              <a:t> </a:t>
            </a:r>
            <a:r>
              <a:rPr lang="en-US" sz="2300" b="1" dirty="0" err="1"/>
              <a:t>propuestas</a:t>
            </a:r>
            <a:r>
              <a:rPr lang="en-US" sz="2300" b="1" dirty="0"/>
              <a:t> (5/5)</a:t>
            </a:r>
          </a:p>
          <a:p>
            <a:endParaRPr lang="es-AR" sz="2000" dirty="0"/>
          </a:p>
          <a:p>
            <a:r>
              <a:rPr lang="es-AR" sz="2000" b="1" dirty="0">
                <a:solidFill>
                  <a:schemeClr val="tx1"/>
                </a:solidFill>
              </a:rPr>
              <a:t>Alternativa </a:t>
            </a:r>
            <a:r>
              <a:rPr lang="en-US" sz="2000" b="1" dirty="0">
                <a:solidFill>
                  <a:schemeClr val="tx1"/>
                </a:solidFill>
              </a:rPr>
              <a:t>#1: </a:t>
            </a:r>
            <a:r>
              <a:rPr lang="en-US" sz="2000" dirty="0" err="1">
                <a:solidFill>
                  <a:schemeClr val="tx1"/>
                </a:solidFill>
              </a:rPr>
              <a:t>Agregar</a:t>
            </a:r>
            <a:r>
              <a:rPr lang="en-US" sz="2000" dirty="0">
                <a:solidFill>
                  <a:schemeClr val="tx1"/>
                </a:solidFill>
              </a:rPr>
              <a:t> “N” </a:t>
            </a:r>
            <a:r>
              <a:rPr lang="en-US" sz="2000" dirty="0" err="1">
                <a:solidFill>
                  <a:schemeClr val="tx1"/>
                </a:solidFill>
              </a:rPr>
              <a:t>cajas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s-AR" sz="2000" dirty="0">
                <a:solidFill>
                  <a:schemeClr val="tx1"/>
                </a:solidFill>
              </a:rPr>
              <a:t>adicionales. Esto conlleva la siguiente inversión por caja:</a:t>
            </a:r>
          </a:p>
          <a:p>
            <a:r>
              <a:rPr lang="es-AR" sz="2000" dirty="0">
                <a:solidFill>
                  <a:schemeClr val="tx1"/>
                </a:solidFill>
              </a:rPr>
              <a:t>_ Preparación total del espacio: </a:t>
            </a:r>
            <a:r>
              <a:rPr lang="es-AR" sz="2000" b="1" dirty="0">
                <a:solidFill>
                  <a:schemeClr val="tx1"/>
                </a:solidFill>
              </a:rPr>
              <a:t>$ 82.300</a:t>
            </a:r>
          </a:p>
          <a:p>
            <a:r>
              <a:rPr lang="es-AR" sz="2000" dirty="0">
                <a:solidFill>
                  <a:schemeClr val="tx1"/>
                </a:solidFill>
              </a:rPr>
              <a:t>_ Equipos y tecnología de caja: </a:t>
            </a:r>
            <a:r>
              <a:rPr lang="es-AR" sz="2000" b="1" dirty="0">
                <a:solidFill>
                  <a:schemeClr val="tx1"/>
                </a:solidFill>
              </a:rPr>
              <a:t>$ 250.500</a:t>
            </a:r>
          </a:p>
          <a:p>
            <a:r>
              <a:rPr lang="es-AR" sz="2000" dirty="0">
                <a:solidFill>
                  <a:schemeClr val="tx1"/>
                </a:solidFill>
              </a:rPr>
              <a:t>_ Actualización de procesos, calidad del sector: </a:t>
            </a:r>
            <a:r>
              <a:rPr lang="es-AR" sz="2000" b="1" dirty="0">
                <a:solidFill>
                  <a:schemeClr val="tx1"/>
                </a:solidFill>
              </a:rPr>
              <a:t>$ 25.600</a:t>
            </a:r>
          </a:p>
          <a:p>
            <a:r>
              <a:rPr lang="es-AR" sz="2000" i="1" dirty="0">
                <a:solidFill>
                  <a:schemeClr val="tx1"/>
                </a:solidFill>
              </a:rPr>
              <a:t>La inversión se amortiza en 10 años.</a:t>
            </a:r>
          </a:p>
          <a:p>
            <a:endParaRPr lang="es-AR" sz="2000" dirty="0">
              <a:solidFill>
                <a:schemeClr val="tx1"/>
              </a:solidFill>
            </a:endParaRPr>
          </a:p>
          <a:p>
            <a:r>
              <a:rPr lang="es-AR" sz="2000" dirty="0">
                <a:solidFill>
                  <a:schemeClr val="tx1"/>
                </a:solidFill>
              </a:rPr>
              <a:t>El espacio del que se dispone permite agregar hasta 5 cajas adicionales.</a:t>
            </a:r>
          </a:p>
        </p:txBody>
      </p:sp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Caso Carrefour: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Enunciado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7631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5;p9">
            <a:extLst>
              <a:ext uri="{FF2B5EF4-FFF2-40B4-BE49-F238E27FC236}">
                <a16:creationId xmlns:a16="http://schemas.microsoft.com/office/drawing/2014/main" id="{54E7C207-5201-4E18-A979-733DC73C1BE0}"/>
              </a:ext>
            </a:extLst>
          </p:cNvPr>
          <p:cNvSpPr txBox="1"/>
          <p:nvPr/>
        </p:nvSpPr>
        <p:spPr>
          <a:xfrm>
            <a:off x="310600" y="1244022"/>
            <a:ext cx="8510400" cy="3823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300" b="1" dirty="0" err="1"/>
              <a:t>Alternativas</a:t>
            </a:r>
            <a:r>
              <a:rPr lang="en-US" sz="2300" b="1" dirty="0"/>
              <a:t> de </a:t>
            </a:r>
            <a:r>
              <a:rPr lang="en-US" sz="2300" b="1" dirty="0" err="1"/>
              <a:t>mejora</a:t>
            </a:r>
            <a:r>
              <a:rPr lang="en-US" sz="2300" b="1" dirty="0"/>
              <a:t> </a:t>
            </a:r>
            <a:r>
              <a:rPr lang="en-US" sz="2300" b="1" dirty="0" err="1"/>
              <a:t>propuestas</a:t>
            </a:r>
            <a:r>
              <a:rPr lang="en-US" sz="2300" b="1" dirty="0"/>
              <a:t> (5/5)</a:t>
            </a:r>
          </a:p>
          <a:p>
            <a:endParaRPr lang="es-AR" sz="2000" dirty="0"/>
          </a:p>
          <a:p>
            <a:r>
              <a:rPr lang="es-AR" sz="2000" b="1" dirty="0">
                <a:solidFill>
                  <a:schemeClr val="tx1"/>
                </a:solidFill>
              </a:rPr>
              <a:t>Alternativa </a:t>
            </a:r>
            <a:r>
              <a:rPr lang="en-US" sz="2000" b="1" dirty="0">
                <a:solidFill>
                  <a:schemeClr val="tx1"/>
                </a:solidFill>
              </a:rPr>
              <a:t>#2: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Cambiar</a:t>
            </a:r>
            <a:r>
              <a:rPr lang="en-US" sz="2000" dirty="0">
                <a:solidFill>
                  <a:schemeClr val="tx1"/>
                </a:solidFill>
              </a:rPr>
              <a:t> el Sistema de </a:t>
            </a:r>
            <a:r>
              <a:rPr lang="en-US" sz="2000" dirty="0" err="1">
                <a:solidFill>
                  <a:schemeClr val="tx1"/>
                </a:solidFill>
              </a:rPr>
              <a:t>cajas</a:t>
            </a:r>
            <a:r>
              <a:rPr lang="en-US" sz="2000" dirty="0">
                <a:solidFill>
                  <a:schemeClr val="tx1"/>
                </a:solidFill>
              </a:rPr>
              <a:t> a una fila </a:t>
            </a:r>
            <a:r>
              <a:rPr lang="en-US" sz="2000" dirty="0" err="1">
                <a:solidFill>
                  <a:schemeClr val="tx1"/>
                </a:solidFill>
              </a:rPr>
              <a:t>única</a:t>
            </a:r>
            <a:r>
              <a:rPr lang="en-US" sz="2000" dirty="0">
                <a:solidFill>
                  <a:schemeClr val="tx1"/>
                </a:solidFill>
              </a:rPr>
              <a:t> que </a:t>
            </a:r>
            <a:r>
              <a:rPr lang="en-US" sz="2000" dirty="0" err="1">
                <a:solidFill>
                  <a:schemeClr val="tx1"/>
                </a:solidFill>
              </a:rPr>
              <a:t>distribuya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s-AR" sz="2000" dirty="0">
                <a:solidFill>
                  <a:schemeClr val="tx1"/>
                </a:solidFill>
              </a:rPr>
              <a:t>clientes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manera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homogénea</a:t>
            </a:r>
            <a:r>
              <a:rPr lang="en-US" sz="2000" dirty="0">
                <a:solidFill>
                  <a:schemeClr val="tx1"/>
                </a:solidFill>
              </a:rPr>
              <a:t>. Para </a:t>
            </a:r>
            <a:r>
              <a:rPr lang="en-US" sz="2000" dirty="0" err="1">
                <a:solidFill>
                  <a:schemeClr val="tx1"/>
                </a:solidFill>
              </a:rPr>
              <a:t>lograrlo</a:t>
            </a:r>
            <a:r>
              <a:rPr lang="en-US" sz="2000" dirty="0">
                <a:solidFill>
                  <a:schemeClr val="tx1"/>
                </a:solidFill>
              </a:rPr>
              <a:t> se </a:t>
            </a:r>
            <a:r>
              <a:rPr lang="en-US" sz="2000" dirty="0" err="1">
                <a:solidFill>
                  <a:schemeClr val="tx1"/>
                </a:solidFill>
              </a:rPr>
              <a:t>necesita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_</a:t>
            </a:r>
            <a:r>
              <a:rPr lang="en-US" sz="1800" dirty="0" err="1">
                <a:solidFill>
                  <a:schemeClr val="tx1"/>
                </a:solidFill>
              </a:rPr>
              <a:t>Inversión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b="1" dirty="0">
                <a:solidFill>
                  <a:schemeClr val="tx1"/>
                </a:solidFill>
              </a:rPr>
              <a:t>$ 75.600 </a:t>
            </a:r>
            <a:r>
              <a:rPr lang="en-US" sz="1800" dirty="0" err="1">
                <a:solidFill>
                  <a:schemeClr val="tx1"/>
                </a:solidFill>
              </a:rPr>
              <a:t>en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actualización</a:t>
            </a:r>
            <a:r>
              <a:rPr lang="en-US" sz="1800" dirty="0">
                <a:solidFill>
                  <a:schemeClr val="tx1"/>
                </a:solidFill>
              </a:rPr>
              <a:t> del </a:t>
            </a:r>
            <a:r>
              <a:rPr lang="en-US" sz="1800" dirty="0" err="1">
                <a:solidFill>
                  <a:schemeClr val="tx1"/>
                </a:solidFill>
              </a:rPr>
              <a:t>espacio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dirty="0" err="1">
                <a:solidFill>
                  <a:schemeClr val="tx1"/>
                </a:solidFill>
              </a:rPr>
              <a:t>trabajo</a:t>
            </a:r>
            <a:r>
              <a:rPr lang="en-US" sz="1800" dirty="0">
                <a:solidFill>
                  <a:schemeClr val="tx1"/>
                </a:solidFill>
              </a:rPr>
              <a:t> y </a:t>
            </a:r>
            <a:r>
              <a:rPr lang="en-US" sz="1800" dirty="0" err="1">
                <a:solidFill>
                  <a:schemeClr val="tx1"/>
                </a:solidFill>
              </a:rPr>
              <a:t>procesos</a:t>
            </a:r>
            <a:r>
              <a:rPr lang="en-US" sz="1800" dirty="0">
                <a:solidFill>
                  <a:schemeClr val="tx1"/>
                </a:solidFill>
              </a:rPr>
              <a:t> con una </a:t>
            </a:r>
            <a:r>
              <a:rPr lang="en-US" sz="1800" dirty="0" err="1">
                <a:solidFill>
                  <a:schemeClr val="tx1"/>
                </a:solidFill>
              </a:rPr>
              <a:t>amortización</a:t>
            </a:r>
            <a:r>
              <a:rPr lang="en-US" sz="1800" dirty="0">
                <a:solidFill>
                  <a:schemeClr val="tx1"/>
                </a:solidFill>
              </a:rPr>
              <a:t> de 10 </a:t>
            </a:r>
            <a:r>
              <a:rPr lang="en-US" sz="1800" dirty="0" err="1">
                <a:solidFill>
                  <a:schemeClr val="tx1"/>
                </a:solidFill>
              </a:rPr>
              <a:t>años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_Roles </a:t>
            </a:r>
            <a:r>
              <a:rPr lang="en-US" sz="1800" dirty="0" err="1">
                <a:solidFill>
                  <a:schemeClr val="tx1"/>
                </a:solidFill>
              </a:rPr>
              <a:t>adicionales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b="1" dirty="0" err="1">
                <a:solidFill>
                  <a:schemeClr val="tx1"/>
                </a:solidFill>
              </a:rPr>
              <a:t>cuatro</a:t>
            </a:r>
            <a:r>
              <a:rPr lang="en-US" sz="1800" b="1" dirty="0">
                <a:solidFill>
                  <a:schemeClr val="tx1"/>
                </a:solidFill>
              </a:rPr>
              <a:t> personas </a:t>
            </a:r>
            <a:r>
              <a:rPr lang="en-US" sz="1800" dirty="0" err="1">
                <a:solidFill>
                  <a:schemeClr val="tx1"/>
                </a:solidFill>
              </a:rPr>
              <a:t>encargadas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dirty="0" err="1">
                <a:solidFill>
                  <a:schemeClr val="tx1"/>
                </a:solidFill>
              </a:rPr>
              <a:t>organizar</a:t>
            </a:r>
            <a:r>
              <a:rPr lang="en-US" sz="1800" dirty="0">
                <a:solidFill>
                  <a:schemeClr val="tx1"/>
                </a:solidFill>
              </a:rPr>
              <a:t> y </a:t>
            </a:r>
            <a:r>
              <a:rPr lang="en-US" sz="1800" dirty="0" err="1">
                <a:solidFill>
                  <a:schemeClr val="tx1"/>
                </a:solidFill>
              </a:rPr>
              <a:t>distribuir</a:t>
            </a:r>
            <a:r>
              <a:rPr lang="en-US" sz="1800" dirty="0">
                <a:solidFill>
                  <a:schemeClr val="tx1"/>
                </a:solidFill>
              </a:rPr>
              <a:t> a los </a:t>
            </a:r>
            <a:r>
              <a:rPr lang="en-US" sz="1800" dirty="0" err="1">
                <a:solidFill>
                  <a:schemeClr val="tx1"/>
                </a:solidFill>
              </a:rPr>
              <a:t>clientes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cada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caja</a:t>
            </a:r>
            <a:r>
              <a:rPr lang="en-US" sz="1800" dirty="0">
                <a:solidFill>
                  <a:schemeClr val="tx1"/>
                </a:solidFill>
              </a:rPr>
              <a:t>. El </a:t>
            </a:r>
            <a:r>
              <a:rPr lang="en-US" sz="1800" dirty="0" err="1">
                <a:solidFill>
                  <a:schemeClr val="tx1"/>
                </a:solidFill>
              </a:rPr>
              <a:t>gasto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adicional</a:t>
            </a:r>
            <a:r>
              <a:rPr lang="en-US" sz="1800" dirty="0">
                <a:solidFill>
                  <a:schemeClr val="tx1"/>
                </a:solidFill>
              </a:rPr>
              <a:t> por </a:t>
            </a:r>
            <a:r>
              <a:rPr lang="en-US" sz="1800" dirty="0" err="1">
                <a:solidFill>
                  <a:schemeClr val="tx1"/>
                </a:solidFill>
              </a:rPr>
              <a:t>mes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impacta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en</a:t>
            </a:r>
            <a:r>
              <a:rPr lang="en-US" sz="1800" dirty="0">
                <a:solidFill>
                  <a:schemeClr val="tx1"/>
                </a:solidFill>
              </a:rPr>
              <a:t> dos </a:t>
            </a:r>
            <a:r>
              <a:rPr lang="en-US" sz="1800" dirty="0" err="1">
                <a:solidFill>
                  <a:schemeClr val="tx1"/>
                </a:solidFill>
              </a:rPr>
              <a:t>centros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dirty="0" err="1">
                <a:solidFill>
                  <a:schemeClr val="tx1"/>
                </a:solidFill>
              </a:rPr>
              <a:t>costos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$/</a:t>
            </a:r>
            <a:r>
              <a:rPr lang="en-US" sz="1800" dirty="0" err="1">
                <a:solidFill>
                  <a:schemeClr val="tx1"/>
                </a:solidFill>
              </a:rPr>
              <a:t>mes</a:t>
            </a:r>
            <a:r>
              <a:rPr lang="en-US" sz="1800" dirty="0">
                <a:solidFill>
                  <a:schemeClr val="tx1"/>
                </a:solidFill>
              </a:rPr>
              <a:t> 80.300 </a:t>
            </a:r>
            <a:r>
              <a:rPr lang="en-US" sz="1800" dirty="0" err="1">
                <a:solidFill>
                  <a:schemeClr val="tx1"/>
                </a:solidFill>
              </a:rPr>
              <a:t>adicionales</a:t>
            </a:r>
            <a:r>
              <a:rPr lang="en-US" sz="1800" dirty="0">
                <a:solidFill>
                  <a:schemeClr val="tx1"/>
                </a:solidFill>
              </a:rPr>
              <a:t> por </a:t>
            </a:r>
            <a:r>
              <a:rPr lang="en-US" sz="1800" dirty="0" err="1">
                <a:solidFill>
                  <a:schemeClr val="tx1"/>
                </a:solidFill>
              </a:rPr>
              <a:t>cada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rol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centro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dirty="0" err="1">
                <a:solidFill>
                  <a:schemeClr val="tx1"/>
                </a:solidFill>
              </a:rPr>
              <a:t>costos</a:t>
            </a:r>
            <a:r>
              <a:rPr lang="en-US" sz="1800" dirty="0">
                <a:solidFill>
                  <a:schemeClr val="tx1"/>
                </a:solidFill>
              </a:rPr>
              <a:t> RRHH.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Un </a:t>
            </a:r>
            <a:r>
              <a:rPr lang="en-US" sz="1800" dirty="0" err="1">
                <a:solidFill>
                  <a:schemeClr val="tx1"/>
                </a:solidFill>
              </a:rPr>
              <a:t>aumento</a:t>
            </a:r>
            <a:r>
              <a:rPr lang="en-US" sz="1800" dirty="0">
                <a:solidFill>
                  <a:schemeClr val="tx1"/>
                </a:solidFill>
              </a:rPr>
              <a:t> del 10% </a:t>
            </a:r>
            <a:r>
              <a:rPr lang="en-US" sz="1800" dirty="0" err="1">
                <a:solidFill>
                  <a:schemeClr val="tx1"/>
                </a:solidFill>
              </a:rPr>
              <a:t>en</a:t>
            </a:r>
            <a:r>
              <a:rPr lang="en-US" sz="1800" dirty="0">
                <a:solidFill>
                  <a:schemeClr val="tx1"/>
                </a:solidFill>
              </a:rPr>
              <a:t> Centro de </a:t>
            </a:r>
            <a:r>
              <a:rPr lang="en-US" sz="1800" dirty="0" err="1">
                <a:solidFill>
                  <a:schemeClr val="tx1"/>
                </a:solidFill>
              </a:rPr>
              <a:t>costos</a:t>
            </a:r>
            <a:r>
              <a:rPr lang="en-US" sz="1800" dirty="0">
                <a:solidFill>
                  <a:schemeClr val="tx1"/>
                </a:solidFill>
              </a:rPr>
              <a:t> RRHH.</a:t>
            </a:r>
          </a:p>
        </p:txBody>
      </p:sp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Caso Carrefour: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Enunciado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7330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/>
              <p:nvPr/>
            </p:nvSpPr>
            <p:spPr>
              <a:xfrm>
                <a:off x="316244" y="1244023"/>
                <a:ext cx="8510400" cy="3181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n-US" sz="1800" b="1" dirty="0">
                    <a:solidFill>
                      <a:schemeClr val="tx1"/>
                    </a:solidFill>
                  </a:rPr>
                  <a:t>Dataset A: </a:t>
                </a:r>
                <a:r>
                  <a:rPr lang="en-US" sz="1800" dirty="0">
                    <a:solidFill>
                      <a:schemeClr val="tx1"/>
                    </a:solidFill>
                  </a:rPr>
                  <a:t>horas de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llegadas</a:t>
                </a:r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r>
                  <a:rPr lang="en-US" sz="1800" dirty="0" err="1">
                    <a:solidFill>
                      <a:schemeClr val="tx1"/>
                    </a:solidFill>
                  </a:rPr>
                  <a:t>Suponiendo</a:t>
                </a:r>
                <a:r>
                  <a:rPr lang="en-US" sz="1800" dirty="0">
                    <a:solidFill>
                      <a:schemeClr val="tx1"/>
                    </a:solidFill>
                  </a:rPr>
                  <a:t> que los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datos</a:t>
                </a:r>
                <a:r>
                  <a:rPr lang="en-US" sz="1800" dirty="0">
                    <a:solidFill>
                      <a:schemeClr val="tx1"/>
                    </a:solidFill>
                  </a:rPr>
                  <a:t> se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distribuyen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exponencialmente</a:t>
                </a:r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sz="1800" dirty="0" err="1">
                    <a:solidFill>
                      <a:schemeClr val="tx1"/>
                    </a:solidFill>
                  </a:rPr>
                  <a:t>Calcular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tiempo</a:t>
                </a:r>
                <a:r>
                  <a:rPr lang="en-US" sz="1800" dirty="0">
                    <a:solidFill>
                      <a:schemeClr val="tx1"/>
                    </a:solidFill>
                  </a:rPr>
                  <a:t> entre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arribos</a:t>
                </a:r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sz="1800" dirty="0" err="1">
                    <a:solidFill>
                      <a:schemeClr val="tx1"/>
                    </a:solidFill>
                  </a:rPr>
                  <a:t>Calcular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soluci</a:t>
                </a:r>
                <a:r>
                  <a:rPr lang="es-AR" sz="1800" dirty="0" err="1">
                    <a:solidFill>
                      <a:schemeClr val="tx1"/>
                    </a:solidFill>
                  </a:rPr>
                  <a:t>ón</a:t>
                </a:r>
                <a:r>
                  <a:rPr lang="es-AR" sz="1800" dirty="0">
                    <a:solidFill>
                      <a:schemeClr val="tx1"/>
                    </a:solidFill>
                  </a:rPr>
                  <a:t> analítica Máxima Verosimilitud para distribución exponencial</a:t>
                </a:r>
                <a:r>
                  <a:rPr lang="en-US" sz="18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𝑀𝐿𝐸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sz="1800" dirty="0" err="1">
                    <a:solidFill>
                      <a:schemeClr val="tx1"/>
                    </a:solidFill>
                  </a:rPr>
                  <a:t>Calcular</a:t>
                </a:r>
                <a:r>
                  <a:rPr lang="en-US" sz="18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lvl="1"/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44" y="1244023"/>
                <a:ext cx="8510400" cy="3181222"/>
              </a:xfrm>
              <a:prstGeom prst="rect">
                <a:avLst/>
              </a:prstGeom>
              <a:blipFill>
                <a:blip r:embed="rId3"/>
                <a:stretch>
                  <a:fillRect l="-645" r="-1218" b="-241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Ajuste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llegadas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20BCB69-D0D0-4859-8FD4-E5FADCD55673}"/>
              </a:ext>
            </a:extLst>
          </p:cNvPr>
          <p:cNvSpPr txBox="1"/>
          <p:nvPr/>
        </p:nvSpPr>
        <p:spPr>
          <a:xfrm>
            <a:off x="-39511" y="4835723"/>
            <a:ext cx="3161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*MLE: </a:t>
            </a:r>
            <a:r>
              <a:rPr lang="es-AR" dirty="0" err="1"/>
              <a:t>Maximum</a:t>
            </a:r>
            <a:r>
              <a:rPr lang="es-AR" dirty="0"/>
              <a:t> </a:t>
            </a:r>
            <a:r>
              <a:rPr lang="es-AR" dirty="0" err="1"/>
              <a:t>Likelihood</a:t>
            </a:r>
            <a:r>
              <a:rPr lang="es-AR" dirty="0"/>
              <a:t> </a:t>
            </a:r>
            <a:r>
              <a:rPr lang="es-AR" dirty="0" err="1"/>
              <a:t>Estimator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1728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Caso Carrefour: Dataset 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BAC3C16E-D4D0-4EB1-B5A2-40AD6D5F9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538753"/>
              </p:ext>
            </p:extLst>
          </p:nvPr>
        </p:nvGraphicFramePr>
        <p:xfrm>
          <a:off x="972642" y="1216745"/>
          <a:ext cx="7353810" cy="384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368">
                  <a:extLst>
                    <a:ext uri="{9D8B030D-6E8A-4147-A177-3AD203B41FA5}">
                      <a16:colId xmlns:a16="http://schemas.microsoft.com/office/drawing/2014/main" val="3039377414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1413964872"/>
                    </a:ext>
                  </a:extLst>
                </a:gridCol>
                <a:gridCol w="1037924">
                  <a:extLst>
                    <a:ext uri="{9D8B030D-6E8A-4147-A177-3AD203B41FA5}">
                      <a16:colId xmlns:a16="http://schemas.microsoft.com/office/drawing/2014/main" val="1579942366"/>
                    </a:ext>
                  </a:extLst>
                </a:gridCol>
                <a:gridCol w="884063">
                  <a:extLst>
                    <a:ext uri="{9D8B030D-6E8A-4147-A177-3AD203B41FA5}">
                      <a16:colId xmlns:a16="http://schemas.microsoft.com/office/drawing/2014/main" val="671679625"/>
                    </a:ext>
                  </a:extLst>
                </a:gridCol>
                <a:gridCol w="781368">
                  <a:extLst>
                    <a:ext uri="{9D8B030D-6E8A-4147-A177-3AD203B41FA5}">
                      <a16:colId xmlns:a16="http://schemas.microsoft.com/office/drawing/2014/main" val="2606032816"/>
                    </a:ext>
                  </a:extLst>
                </a:gridCol>
                <a:gridCol w="960069">
                  <a:extLst>
                    <a:ext uri="{9D8B030D-6E8A-4147-A177-3AD203B41FA5}">
                      <a16:colId xmlns:a16="http://schemas.microsoft.com/office/drawing/2014/main" val="703679803"/>
                    </a:ext>
                  </a:extLst>
                </a:gridCol>
                <a:gridCol w="781368">
                  <a:extLst>
                    <a:ext uri="{9D8B030D-6E8A-4147-A177-3AD203B41FA5}">
                      <a16:colId xmlns:a16="http://schemas.microsoft.com/office/drawing/2014/main" val="3439306300"/>
                    </a:ext>
                  </a:extLst>
                </a:gridCol>
                <a:gridCol w="1179595">
                  <a:extLst>
                    <a:ext uri="{9D8B030D-6E8A-4147-A177-3AD203B41FA5}">
                      <a16:colId xmlns:a16="http://schemas.microsoft.com/office/drawing/2014/main" val="202414826"/>
                    </a:ext>
                  </a:extLst>
                </a:gridCol>
              </a:tblGrid>
              <a:tr h="340155"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t llegada </a:t>
                      </a:r>
                    </a:p>
                    <a:p>
                      <a:pPr algn="ctr"/>
                      <a:r>
                        <a:rPr lang="es-AR" sz="1300" dirty="0"/>
                        <a:t>(</a:t>
                      </a:r>
                      <a:r>
                        <a:rPr lang="es-AR" sz="1300" dirty="0" err="1"/>
                        <a:t>hr</a:t>
                      </a:r>
                      <a:r>
                        <a:rPr lang="es-AR" sz="13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t llegada (</a:t>
                      </a:r>
                      <a:r>
                        <a:rPr lang="es-AR" sz="1300" dirty="0" err="1"/>
                        <a:t>hr</a:t>
                      </a:r>
                      <a:r>
                        <a:rPr lang="es-AR" sz="13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t llegada (</a:t>
                      </a:r>
                      <a:r>
                        <a:rPr lang="es-AR" sz="1300" dirty="0" err="1"/>
                        <a:t>hr</a:t>
                      </a:r>
                      <a:r>
                        <a:rPr lang="es-AR" sz="13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t llegada (</a:t>
                      </a:r>
                      <a:r>
                        <a:rPr lang="es-AR" sz="1300" dirty="0" err="1"/>
                        <a:t>hr</a:t>
                      </a:r>
                      <a:r>
                        <a:rPr lang="es-AR" sz="13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830885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0.003901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0.023536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0.055728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0.086168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733731395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0.004268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0.024878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0.062244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0.090282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40524455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0.004272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0.026227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0.062387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0.093318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526154513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0.006435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0.026962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0.062389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0.095437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308392310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0.007569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0.029923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0.065519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0.097116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524498560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0.009741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0.034442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0.068953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0.097832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128762512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0.009818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0.034868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0.07154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0.100418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312933499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0.016306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0.035042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0.07299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0.100751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85734360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0.017514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0.036729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0.074813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0.10267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347145443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0.018026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0.039295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0.077081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0.102803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021985048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0.019699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0.043612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0.083548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0.103896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197318724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0.023112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0.04885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0.085569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0.105236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40154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162431"/>
      </p:ext>
    </p:extLst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2118</Words>
  <Application>Microsoft Office PowerPoint</Application>
  <PresentationFormat>Presentación en pantalla (16:9)</PresentationFormat>
  <Paragraphs>553</Paragraphs>
  <Slides>31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Cambria Math</vt:lpstr>
      <vt:lpstr>Arial</vt:lpstr>
      <vt:lpstr>Helvetica Neue</vt:lpstr>
      <vt:lpstr>Calibri</vt:lpstr>
      <vt:lpstr>biz</vt:lpstr>
      <vt:lpstr>Caso Integrador Carrefour: Clase 08</vt:lpstr>
      <vt:lpstr>Caso Carrefour: Enunciado</vt:lpstr>
      <vt:lpstr>Caso Carrefour: Enunciado</vt:lpstr>
      <vt:lpstr>Caso Carrefour: Enunciado</vt:lpstr>
      <vt:lpstr>Caso Carrefour: Enunciado</vt:lpstr>
      <vt:lpstr>Caso Carrefour: Enunciado</vt:lpstr>
      <vt:lpstr>Caso Carrefour: Enunciado</vt:lpstr>
      <vt:lpstr>Ajuste de llegadas</vt:lpstr>
      <vt:lpstr>Caso Carrefour: Dataset A</vt:lpstr>
      <vt:lpstr>Caso Carrefour: Dataset A</vt:lpstr>
      <vt:lpstr>Ajuste de llegadas</vt:lpstr>
      <vt:lpstr>Caso Carrefour: Dataset B</vt:lpstr>
      <vt:lpstr>Ajuste de servicio</vt:lpstr>
      <vt:lpstr>Ajuste de servicio</vt:lpstr>
      <vt:lpstr>Ajuste de servicio</vt:lpstr>
      <vt:lpstr>Datos Sistema Control</vt:lpstr>
      <vt:lpstr>Datos Alternativa #1</vt:lpstr>
      <vt:lpstr>Datos Alternativa #2</vt:lpstr>
      <vt:lpstr>Datos Alternativa #2</vt:lpstr>
      <vt:lpstr>Resumen de datos</vt:lpstr>
      <vt:lpstr>Parámetros de filas Control y Alternativa #1</vt:lpstr>
      <vt:lpstr>Parámetros de filas Alternativa #2</vt:lpstr>
      <vt:lpstr>Parámetros de filas</vt:lpstr>
      <vt:lpstr>Cálculo de costos</vt:lpstr>
      <vt:lpstr>Cálculo de costos</vt:lpstr>
      <vt:lpstr>Caso Carrefour: Conclusiones</vt:lpstr>
      <vt:lpstr>Caso Carrefour: realidad</vt:lpstr>
      <vt:lpstr>N x M/M/1 vs M/M/N: Justificación matemática</vt:lpstr>
      <vt:lpstr>N x M/M/1 vs M/M/N: Justificación matemática</vt:lpstr>
      <vt:lpstr>Mythbusters Episodio 5, Temporada 13</vt:lpstr>
      <vt:lpstr>¿Quién tiene razón?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Carrefour: ¿Implementar fila única? Clase 10</dc:title>
  <cp:lastModifiedBy>Rodrigo Maranzana</cp:lastModifiedBy>
  <cp:revision>64</cp:revision>
  <dcterms:modified xsi:type="dcterms:W3CDTF">2022-06-08T22:00:33Z</dcterms:modified>
</cp:coreProperties>
</file>