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97"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0601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416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22026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3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50047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3263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00137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C0BB60-5A00-4D40-9B24-E1B8CD33CB7F}"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1595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2C0BB60-5A00-4D40-9B24-E1B8CD33CB7F}"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105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2C0BB60-5A00-4D40-9B24-E1B8CD33CB7F}"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3622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C0BB60-5A00-4D40-9B24-E1B8CD33CB7F}"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786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C0BB60-5A00-4D40-9B24-E1B8CD33CB7F}"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38452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0BB60-5A00-4D40-9B24-E1B8CD33CB7F}"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411972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387142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2C0BB60-5A00-4D40-9B24-E1B8CD33CB7F}"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41536-9D99-426A-819A-1018477FA378}" type="slidenum">
              <a:rPr lang="en-US" smtClean="0"/>
              <a:t>‹Nº›</a:t>
            </a:fld>
            <a:endParaRPr lang="en-US"/>
          </a:p>
        </p:txBody>
      </p:sp>
    </p:spTree>
    <p:extLst>
      <p:ext uri="{BB962C8B-B14F-4D97-AF65-F5344CB8AC3E}">
        <p14:creationId xmlns:p14="http://schemas.microsoft.com/office/powerpoint/2010/main" val="14968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2C0BB60-5A00-4D40-9B24-E1B8CD33CB7F}" type="datetimeFigureOut">
              <a:rPr lang="en-US" smtClean="0"/>
              <a:t>11/18/2020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141536-9D99-426A-819A-1018477FA378}" type="slidenum">
              <a:rPr lang="en-US" smtClean="0"/>
              <a:t>‹Nº›</a:t>
            </a:fld>
            <a:endParaRPr lang="en-US"/>
          </a:p>
        </p:txBody>
      </p:sp>
    </p:spTree>
    <p:extLst>
      <p:ext uri="{BB962C8B-B14F-4D97-AF65-F5344CB8AC3E}">
        <p14:creationId xmlns:p14="http://schemas.microsoft.com/office/powerpoint/2010/main" val="74534053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Informaci%C3%B3n" TargetMode="External"/><Relationship Id="rId7" Type="http://schemas.openxmlformats.org/officeDocument/2006/relationships/hyperlink" Target="https://es.wikipedia.org/wiki/Unidad_central_de_procesamiento" TargetMode="External"/><Relationship Id="rId2" Type="http://schemas.openxmlformats.org/officeDocument/2006/relationships/hyperlink" Target="https://es.wikipedia.org/wiki/Teor%C3%ADa_de_sistemas" TargetMode="External"/><Relationship Id="rId1" Type="http://schemas.openxmlformats.org/officeDocument/2006/relationships/slideLayout" Target="../slideLayouts/slideLayout2.xml"/><Relationship Id="rId6" Type="http://schemas.openxmlformats.org/officeDocument/2006/relationships/hyperlink" Target="https://es.wikipedia.org/wiki/Computadora" TargetMode="External"/><Relationship Id="rId5" Type="http://schemas.openxmlformats.org/officeDocument/2006/relationships/hyperlink" Target="https://es.wikipedia.org/wiki/Software" TargetMode="External"/><Relationship Id="rId4" Type="http://schemas.openxmlformats.org/officeDocument/2006/relationships/hyperlink" Target="https://es.wikipedia.org/wiki/Hardwa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www.monografias.com/Administracion_y_Finanzas/Recursos_Humanos/" TargetMode="External"/><Relationship Id="rId3" Type="http://schemas.openxmlformats.org/officeDocument/2006/relationships/hyperlink" Target="http://www.monografias.com/Administracion_y_Finanzas/Contabilidad/" TargetMode="External"/><Relationship Id="rId7" Type="http://schemas.openxmlformats.org/officeDocument/2006/relationships/hyperlink" Target="http://www.monografias.com/Administracion_y_Finanzas/Marketing/" TargetMode="External"/><Relationship Id="rId2" Type="http://schemas.openxmlformats.org/officeDocument/2006/relationships/hyperlink" Target="https://destinonegocio.com/co/economia-co/6-consejos-de-softwares-crm-para-tu-empresa/" TargetMode="External"/><Relationship Id="rId1" Type="http://schemas.openxmlformats.org/officeDocument/2006/relationships/slideLayout" Target="../slideLayouts/slideLayout6.xml"/><Relationship Id="rId6" Type="http://schemas.openxmlformats.org/officeDocument/2006/relationships/hyperlink" Target="http://www.monografias.com/trabajos6/diop/diop.shtml" TargetMode="External"/><Relationship Id="rId5" Type="http://schemas.openxmlformats.org/officeDocument/2006/relationships/hyperlink" Target="http://www.monografias.com/trabajos15/sistemas-control/sistemas-control.shtml" TargetMode="External"/><Relationship Id="rId10" Type="http://schemas.openxmlformats.org/officeDocument/2006/relationships/hyperlink" Target="http://www.monografias.com/trabajos3/gerenylider/gerenylider.shtml" TargetMode="External"/><Relationship Id="rId4" Type="http://schemas.openxmlformats.org/officeDocument/2006/relationships/hyperlink" Target="http://www.monografias.com/trabajos16/finanzas-operativas/finanzas-operativas.shtml" TargetMode="External"/><Relationship Id="rId9" Type="http://schemas.openxmlformats.org/officeDocument/2006/relationships/hyperlink" Target="http://www.monografias.com/trabajos36/administracion-y-gerencia/administracion-y-gerencia.s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s.wikipedia.org/wiki/Electr%C3%B3nica" TargetMode="External"/><Relationship Id="rId2" Type="http://schemas.openxmlformats.org/officeDocument/2006/relationships/hyperlink" Target="https://es.wikipedia.org/wiki/Inform%C3%A1tica" TargetMode="External"/><Relationship Id="rId1" Type="http://schemas.openxmlformats.org/officeDocument/2006/relationships/slideLayout" Target="../slideLayouts/slideLayout6.xml"/><Relationship Id="rId4" Type="http://schemas.openxmlformats.org/officeDocument/2006/relationships/hyperlink" Target="https://es.wikipedia.org/wiki/Almacenamiento_de_dato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es.wikipedia.org/wiki/Microsoft" TargetMode="External"/><Relationship Id="rId13" Type="http://schemas.openxmlformats.org/officeDocument/2006/relationships/hyperlink" Target="https://es.wikipedia.org/wiki/Microsoft_Windows" TargetMode="External"/><Relationship Id="rId18" Type="http://schemas.openxmlformats.org/officeDocument/2006/relationships/hyperlink" Target="https://es.wikipedia.org/wiki/C%C3%B3digo_abierto" TargetMode="External"/><Relationship Id="rId3" Type="http://schemas.openxmlformats.org/officeDocument/2006/relationships/hyperlink" Target="https://es.wikipedia.org/wiki/Software" TargetMode="External"/><Relationship Id="rId21" Type="http://schemas.openxmlformats.org/officeDocument/2006/relationships/hyperlink" Target="https://es.wikipedia.org/wiki/Software_privativo" TargetMode="External"/><Relationship Id="rId7" Type="http://schemas.openxmlformats.org/officeDocument/2006/relationships/hyperlink" Target="https://es.wikipedia.org/wiki/Sistemas_empotrados" TargetMode="External"/><Relationship Id="rId12" Type="http://schemas.openxmlformats.org/officeDocument/2006/relationships/hyperlink" Target="https://es.wikipedia.org/wiki/Editor_de_c%C3%B3digo_fuente" TargetMode="External"/><Relationship Id="rId17" Type="http://schemas.openxmlformats.org/officeDocument/2006/relationships/hyperlink" Target="https://es.wikipedia.org/wiki/Git" TargetMode="External"/><Relationship Id="rId2" Type="http://schemas.openxmlformats.org/officeDocument/2006/relationships/hyperlink" Target="https://es.wikipedia.org/wiki/Distribuci%C3%B3n_de_software" TargetMode="External"/><Relationship Id="rId16" Type="http://schemas.openxmlformats.org/officeDocument/2006/relationships/hyperlink" Target="https://es.wikipedia.org/wiki/Depuraci%C3%B3n_de_programas" TargetMode="External"/><Relationship Id="rId20" Type="http://schemas.openxmlformats.org/officeDocument/2006/relationships/hyperlink" Target="https://es.wikipedia.org/wiki/Visual_Studio_Code#cite_note-TechCrunch-2" TargetMode="External"/><Relationship Id="rId1" Type="http://schemas.openxmlformats.org/officeDocument/2006/relationships/slideLayout" Target="../slideLayouts/slideLayout6.xml"/><Relationship Id="rId6" Type="http://schemas.openxmlformats.org/officeDocument/2006/relationships/hyperlink" Target="https://es.wikipedia.org/wiki/Servidores" TargetMode="External"/><Relationship Id="rId11" Type="http://schemas.openxmlformats.org/officeDocument/2006/relationships/hyperlink" Target="https://es.wikipedia.org/wiki/Arquitectura_ARM" TargetMode="External"/><Relationship Id="rId5" Type="http://schemas.openxmlformats.org/officeDocument/2006/relationships/hyperlink" Target="https://es.wikipedia.org/wiki/Tel%C3%A9fono_inteligente" TargetMode="External"/><Relationship Id="rId15" Type="http://schemas.openxmlformats.org/officeDocument/2006/relationships/hyperlink" Target="https://es.wikipedia.org/wiki/MacOS" TargetMode="External"/><Relationship Id="rId10" Type="http://schemas.openxmlformats.org/officeDocument/2006/relationships/hyperlink" Target="https://es.wikipedia.org/wiki/X86-64" TargetMode="External"/><Relationship Id="rId19" Type="http://schemas.openxmlformats.org/officeDocument/2006/relationships/hyperlink" Target="https://es.wikipedia.org/wiki/Visual_Studio_Code#cite_note-ars-opensource-1" TargetMode="External"/><Relationship Id="rId4" Type="http://schemas.openxmlformats.org/officeDocument/2006/relationships/hyperlink" Target="https://es.wikipedia.org/wiki/Computadora_personal" TargetMode="External"/><Relationship Id="rId9" Type="http://schemas.openxmlformats.org/officeDocument/2006/relationships/hyperlink" Target="https://es.wikipedia.org/wiki/X86" TargetMode="External"/><Relationship Id="rId14" Type="http://schemas.openxmlformats.org/officeDocument/2006/relationships/hyperlink" Target="https://es.wikipedia.org/wiki/Linux"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s.wikipedia.org/wiki/Lenguaje_de_script" TargetMode="External"/><Relationship Id="rId13" Type="http://schemas.openxmlformats.org/officeDocument/2006/relationships/hyperlink" Target="https://es.wikipedia.org/wiki/MariaDB" TargetMode="External"/><Relationship Id="rId18" Type="http://schemas.openxmlformats.org/officeDocument/2006/relationships/hyperlink" Target="https://es.wikipedia.org/wiki/Microsoft_Windows" TargetMode="External"/><Relationship Id="rId3" Type="http://schemas.openxmlformats.org/officeDocument/2006/relationships/hyperlink" Target="https://es.wikipedia.org/wiki/Sistema_de_gesti%C3%B3n_de_bases_de_datos" TargetMode="External"/><Relationship Id="rId21" Type="http://schemas.openxmlformats.org/officeDocument/2006/relationships/hyperlink" Target="https://es.wikipedia.org/wiki/Mac_OS_X" TargetMode="External"/><Relationship Id="rId7" Type="http://schemas.openxmlformats.org/officeDocument/2006/relationships/hyperlink" Target="https://es.wikipedia.org/wiki/Int%C3%A9rpretes" TargetMode="External"/><Relationship Id="rId12" Type="http://schemas.openxmlformats.org/officeDocument/2006/relationships/hyperlink" Target="https://es.wikipedia.org/wiki/Sistema_operativo" TargetMode="External"/><Relationship Id="rId17" Type="http://schemas.openxmlformats.org/officeDocument/2006/relationships/hyperlink" Target="https://es.wikipedia.org/wiki/GNU" TargetMode="External"/><Relationship Id="rId2" Type="http://schemas.openxmlformats.org/officeDocument/2006/relationships/hyperlink" Target="https://es.wikipedia.org/wiki/Software_libre" TargetMode="External"/><Relationship Id="rId16" Type="http://schemas.openxmlformats.org/officeDocument/2006/relationships/hyperlink" Target="https://es.wikipedia.org/wiki/Licencia_GPL" TargetMode="External"/><Relationship Id="rId20" Type="http://schemas.openxmlformats.org/officeDocument/2006/relationships/hyperlink" Target="https://es.wikipedia.org/wiki/Solaris_(sistema_operativo)" TargetMode="External"/><Relationship Id="rId1" Type="http://schemas.openxmlformats.org/officeDocument/2006/relationships/slideLayout" Target="../slideLayouts/slideLayout6.xml"/><Relationship Id="rId6" Type="http://schemas.openxmlformats.org/officeDocument/2006/relationships/hyperlink" Target="https://es.wikipedia.org/wiki/Servidor_HTTP_Apache" TargetMode="External"/><Relationship Id="rId11" Type="http://schemas.openxmlformats.org/officeDocument/2006/relationships/hyperlink" Target="https://es.wikipedia.org/wiki/Acr%C3%B3nimo" TargetMode="External"/><Relationship Id="rId5" Type="http://schemas.openxmlformats.org/officeDocument/2006/relationships/hyperlink" Target="https://es.wikipedia.org/wiki/Servidor" TargetMode="External"/><Relationship Id="rId15" Type="http://schemas.openxmlformats.org/officeDocument/2006/relationships/hyperlink" Target="https://es.wikipedia.org/wiki/Fork" TargetMode="External"/><Relationship Id="rId10" Type="http://schemas.openxmlformats.org/officeDocument/2006/relationships/hyperlink" Target="https://es.wikipedia.org/wiki/Perl" TargetMode="External"/><Relationship Id="rId19" Type="http://schemas.openxmlformats.org/officeDocument/2006/relationships/hyperlink" Target="https://es.wikipedia.org/wiki/GNU/Linux" TargetMode="External"/><Relationship Id="rId4" Type="http://schemas.openxmlformats.org/officeDocument/2006/relationships/hyperlink" Target="https://es.wikipedia.org/wiki/MySQL" TargetMode="External"/><Relationship Id="rId9" Type="http://schemas.openxmlformats.org/officeDocument/2006/relationships/hyperlink" Target="https://es.wikipedia.org/wiki/PHP" TargetMode="External"/><Relationship Id="rId14" Type="http://schemas.openxmlformats.org/officeDocument/2006/relationships/hyperlink" Target="https://es.wikipedia.org/wiki/Base_de_dato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s.wikipedia.org/wiki/Estructura" TargetMode="External"/><Relationship Id="rId2" Type="http://schemas.openxmlformats.org/officeDocument/2006/relationships/hyperlink" Target="https://es.wikipedia.org/w/index.php?title=Arquitectura_de_sistemas&amp;action=edit&amp;redlink=1" TargetMode="External"/><Relationship Id="rId1" Type="http://schemas.openxmlformats.org/officeDocument/2006/relationships/slideLayout" Target="../slideLayouts/slideLayout6.xml"/><Relationship Id="rId6" Type="http://schemas.openxmlformats.org/officeDocument/2006/relationships/hyperlink" Target="https://es.wikipedia.org/wiki/Modelo_entidad-relaci%C3%B3n" TargetMode="External"/><Relationship Id="rId5" Type="http://schemas.openxmlformats.org/officeDocument/2006/relationships/hyperlink" Target="https://es.wikipedia.org/w/index.php?title=Modelo_de_vista&amp;action=edit&amp;redlink=1" TargetMode="External"/><Relationship Id="rId4" Type="http://schemas.openxmlformats.org/officeDocument/2006/relationships/hyperlink" Target="https://es.wikipedia.org/wiki/Comportamient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monografias.com/trabajos32/accesibilidad-world-wide-web/accesibilidad-world-wide-web.shtml" TargetMode="External"/><Relationship Id="rId2" Type="http://schemas.openxmlformats.org/officeDocument/2006/relationships/hyperlink" Target="https://www.monografias.com/trabajos13/libapren/libapren.shtml" TargetMode="External"/><Relationship Id="rId1" Type="http://schemas.openxmlformats.org/officeDocument/2006/relationships/slideLayout" Target="../slideLayouts/slideLayout6.xml"/><Relationship Id="rId5" Type="http://schemas.openxmlformats.org/officeDocument/2006/relationships/hyperlink" Target="https://www.monografias.com/trabajos10/teca/teca.shtml" TargetMode="External"/><Relationship Id="rId4" Type="http://schemas.openxmlformats.org/officeDocument/2006/relationships/hyperlink" Target="https://www.monografias.com/trabajos11/contrest/contrest.s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monografias.com/Computacion/Programacion/" TargetMode="External"/><Relationship Id="rId2" Type="http://schemas.openxmlformats.org/officeDocument/2006/relationships/hyperlink" Target="https://www.monografias.com/trabajos5/laweb/laweb.shtml" TargetMode="External"/><Relationship Id="rId1" Type="http://schemas.openxmlformats.org/officeDocument/2006/relationships/slideLayout" Target="../slideLayouts/slideLayout6.xml"/><Relationship Id="rId6" Type="http://schemas.openxmlformats.org/officeDocument/2006/relationships/hyperlink" Target="https://www.monografias.com/trabajos15/todorov/todorov.shtml#INTRO" TargetMode="External"/><Relationship Id="rId5" Type="http://schemas.openxmlformats.org/officeDocument/2006/relationships/hyperlink" Target="https://www.monografias.com/trabajos7/arch/arch.shtml" TargetMode="External"/><Relationship Id="rId4" Type="http://schemas.openxmlformats.org/officeDocument/2006/relationships/hyperlink" Target="https://www.monografias.com/trabajos7/html/html.s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monografias.com/trabajos13/libapren/libapren.shtml" TargetMode="External"/><Relationship Id="rId2" Type="http://schemas.openxmlformats.org/officeDocument/2006/relationships/hyperlink" Target="https://www.monografias.com/trabajos3/color/color.shtml"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monografias.com/trabajos14/nuevmicro/nuevmicro.shtml" TargetMode="External"/><Relationship Id="rId2" Type="http://schemas.openxmlformats.org/officeDocument/2006/relationships/hyperlink" Target="https://www.monografias.com/trabajos5/colarq/colarq.shtml" TargetMode="External"/><Relationship Id="rId1" Type="http://schemas.openxmlformats.org/officeDocument/2006/relationships/slideLayout" Target="../slideLayouts/slideLayout6.xml"/><Relationship Id="rId6" Type="http://schemas.openxmlformats.org/officeDocument/2006/relationships/hyperlink" Target="https://www.monografias.com/trabajos15/introduccion-informatica/introduccion-informatica.shtml#navegad" TargetMode="External"/><Relationship Id="rId5" Type="http://schemas.openxmlformats.org/officeDocument/2006/relationships/hyperlink" Target="https://www.monografias.com/trabajos14/la-libertad/la-libertad.shtml" TargetMode="External"/><Relationship Id="rId4" Type="http://schemas.openxmlformats.org/officeDocument/2006/relationships/hyperlink" Target="https://www.monografias.com/Computacion/Redes/"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www.monografias.com/trabajos15/calidad-serv/calidad-serv.shtml#PLANT"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s://www.monografias.com/trabajos11/estadi/estadi.shtml#METODOS"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hyperlink" Target="https://www.monografias.com/trabajos7/creun/creun.shtml" TargetMode="External"/><Relationship Id="rId3" Type="http://schemas.openxmlformats.org/officeDocument/2006/relationships/hyperlink" Target="https://www.monografias.com/trabajos11/empre/empre.shtml" TargetMode="External"/><Relationship Id="rId7" Type="http://schemas.openxmlformats.org/officeDocument/2006/relationships/hyperlink" Target="https://www.monografias.com/trabajos15/financiamiento/financiamiento.shtml" TargetMode="External"/><Relationship Id="rId2" Type="http://schemas.openxmlformats.org/officeDocument/2006/relationships/hyperlink" Target="https://www.monografias.com/trabajos15/kinesiologia-biomecanica/kinesiologia-biomecanica.shtml" TargetMode="External"/><Relationship Id="rId1" Type="http://schemas.openxmlformats.org/officeDocument/2006/relationships/slideLayout" Target="../slideLayouts/slideLayout6.xml"/><Relationship Id="rId6" Type="http://schemas.openxmlformats.org/officeDocument/2006/relationships/hyperlink" Target="https://www.monografias.com/trabajos901/evolucion-historica-concepciones-tiempo/evolucion-historica-concepciones-tiempo.shtml" TargetMode="External"/><Relationship Id="rId5" Type="http://schemas.openxmlformats.org/officeDocument/2006/relationships/hyperlink" Target="https://www.monografias.com/trabajos14/verific-servicios/verific-servicios.shtml" TargetMode="External"/><Relationship Id="rId10" Type="http://schemas.openxmlformats.org/officeDocument/2006/relationships/hyperlink" Target="https://www.monografias.com/trabajos5/laweb/laweb.shtml" TargetMode="External"/><Relationship Id="rId4" Type="http://schemas.openxmlformats.org/officeDocument/2006/relationships/hyperlink" Target="https://www.monografias.com/trabajos12/elproduc/elproduc.shtml" TargetMode="External"/><Relationship Id="rId9" Type="http://schemas.openxmlformats.org/officeDocument/2006/relationships/hyperlink" Target="https://www.monografias.com/Computacion/Programac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es.wikipedia.org/wiki/Hoja_de_estilo"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es.wikipedia.org/wiki/Hoja_de_estilo"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en.wikipedia.org/wiki/Open_source" TargetMode="Externa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95400" y="2272938"/>
            <a:ext cx="10515600" cy="1737360"/>
          </a:xfrm>
        </p:spPr>
        <p:txBody>
          <a:bodyPr/>
          <a:lstStyle/>
          <a:p>
            <a:pPr algn="ctr"/>
            <a:r>
              <a:rPr lang="es-ES" dirty="0" smtClean="0"/>
              <a:t>El principio de la sabiduría es el temor de Jehová. Proverbios 1:7</a:t>
            </a:r>
            <a:endParaRPr lang="en-US" dirty="0"/>
          </a:p>
        </p:txBody>
      </p:sp>
    </p:spTree>
    <p:extLst>
      <p:ext uri="{BB962C8B-B14F-4D97-AF65-F5344CB8AC3E}">
        <p14:creationId xmlns:p14="http://schemas.microsoft.com/office/powerpoint/2010/main" val="166194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362853"/>
            <a:ext cx="8911687" cy="1280890"/>
          </a:xfrm>
        </p:spPr>
        <p:txBody>
          <a:bodyPr/>
          <a:lstStyle/>
          <a:p>
            <a:pPr algn="ctr"/>
            <a:r>
              <a:rPr lang="es-NI" b="1" dirty="0"/>
              <a:t>MARCO TEORICO </a:t>
            </a:r>
            <a:endParaRPr lang="en-US" dirty="0"/>
          </a:p>
        </p:txBody>
      </p:sp>
      <p:sp>
        <p:nvSpPr>
          <p:cNvPr id="3" name="Marcador de contenido 2"/>
          <p:cNvSpPr>
            <a:spLocks noGrp="1"/>
          </p:cNvSpPr>
          <p:nvPr>
            <p:ph idx="1"/>
          </p:nvPr>
        </p:nvSpPr>
        <p:spPr>
          <a:xfrm>
            <a:off x="676003" y="1485989"/>
            <a:ext cx="10839994" cy="4823369"/>
          </a:xfrm>
        </p:spPr>
        <p:txBody>
          <a:bodyPr>
            <a:normAutofit fontScale="77500" lnSpcReduction="20000"/>
          </a:bodyPr>
          <a:lstStyle/>
          <a:p>
            <a:pPr marL="0" indent="0">
              <a:buNone/>
            </a:pPr>
            <a:r>
              <a:rPr lang="es-NI" dirty="0"/>
              <a:t>Los sistemas orientados al control de registros de datos, son muy populares desde hace ya varios años a nivel mundial, éstos pueden estar construidos con diferentes tecnologías y orientados a diferentes tipos de bases de datos. Las universidades en lo particular tienen potentes sistemas para este fin.</a:t>
            </a:r>
            <a:endParaRPr lang="en-US" dirty="0"/>
          </a:p>
          <a:p>
            <a:pPr marL="0" indent="0">
              <a:buNone/>
            </a:pPr>
            <a:r>
              <a:rPr lang="es-NI" dirty="0"/>
              <a:t> </a:t>
            </a:r>
            <a:endParaRPr lang="en-US" dirty="0"/>
          </a:p>
          <a:p>
            <a:pPr marL="0" indent="0">
              <a:buNone/>
            </a:pPr>
            <a:r>
              <a:rPr lang="es-NI" dirty="0"/>
              <a:t>En Nicaragua existen universidades que tiene ya más de 200 años y éstas han desarrollado controles de registros orientados a las diferentes áreas de sus campus, se conoce de ciertas universidades que son capaces de tener una plataforma completa donde tanto estudiantes, docentes, administrativos y público en general pueden acceder para consumir la información que existe en ellas, claro está con ciertos privilegios para cada quien.</a:t>
            </a:r>
            <a:endParaRPr lang="en-US" dirty="0"/>
          </a:p>
          <a:p>
            <a:pPr marL="0" indent="0">
              <a:buNone/>
            </a:pPr>
            <a:r>
              <a:rPr lang="es-NI" dirty="0"/>
              <a:t> </a:t>
            </a:r>
            <a:endParaRPr lang="en-US" dirty="0"/>
          </a:p>
          <a:p>
            <a:pPr marL="0" indent="0">
              <a:buNone/>
            </a:pPr>
            <a:r>
              <a:rPr lang="es-NI" dirty="0"/>
              <a:t>Universidad Martín Lutero a nivel nacional aún no cuenta con alguna plataforma que pueda satisfacer las necesidades informativas y de gestión administrativa de nuestra comunidad universitaria, por lo que es menester iniciar a construirla.</a:t>
            </a:r>
            <a:endParaRPr lang="en-US" dirty="0"/>
          </a:p>
          <a:p>
            <a:pPr marL="0" indent="0">
              <a:buNone/>
            </a:pPr>
            <a:r>
              <a:rPr lang="es-NI" dirty="0"/>
              <a:t> </a:t>
            </a:r>
            <a:endParaRPr lang="en-US" dirty="0"/>
          </a:p>
          <a:p>
            <a:pPr marL="0" indent="0">
              <a:buNone/>
            </a:pPr>
            <a:r>
              <a:rPr lang="es-NI" dirty="0"/>
              <a:t>Como parte de esa intención nosotros como egresados de la carrera de ingeniería de sistemas, de Universidad Martín Lutero sede </a:t>
            </a:r>
            <a:r>
              <a:rPr lang="es-NI" dirty="0" err="1"/>
              <a:t>Quilalí</a:t>
            </a:r>
            <a:r>
              <a:rPr lang="es-NI" dirty="0"/>
              <a:t>, pretendemos crear lo que consideramos el inicio de esta plataforma, con la esperanza de que pueda ser mejorada con el pasar de los años por nuestros predecesores.</a:t>
            </a:r>
            <a:endParaRPr lang="en-US" dirty="0"/>
          </a:p>
          <a:p>
            <a:pPr marL="0" indent="0">
              <a:buNone/>
            </a:pPr>
            <a:r>
              <a:rPr lang="es-NI" dirty="0"/>
              <a:t> </a:t>
            </a:r>
            <a:endParaRPr lang="en-US" dirty="0"/>
          </a:p>
          <a:p>
            <a:pPr marL="0" indent="0">
              <a:buNone/>
            </a:pPr>
            <a:r>
              <a:rPr lang="es-NI" dirty="0"/>
              <a:t>En el siguiente capítulo se presentan todas las bases teóricas que requieren ser dominadas para el entendimiento del proyecto.</a:t>
            </a:r>
            <a:endParaRPr lang="en-US" dirty="0"/>
          </a:p>
          <a:p>
            <a:pPr marL="0" indent="0">
              <a:buNone/>
            </a:pPr>
            <a:r>
              <a:rPr lang="es-NI" dirty="0"/>
              <a:t> </a:t>
            </a:r>
            <a:endParaRPr lang="en-US" dirty="0"/>
          </a:p>
          <a:p>
            <a:pPr marL="0" indent="0">
              <a:buNone/>
            </a:pPr>
            <a:endParaRPr lang="en-US" sz="2400" dirty="0"/>
          </a:p>
        </p:txBody>
      </p:sp>
    </p:spTree>
    <p:extLst>
      <p:ext uri="{BB962C8B-B14F-4D97-AF65-F5344CB8AC3E}">
        <p14:creationId xmlns:p14="http://schemas.microsoft.com/office/powerpoint/2010/main" val="2424367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b="1" dirty="0"/>
              <a:t>¿Qué es un sistema informático?</a:t>
            </a:r>
            <a:r>
              <a:rPr lang="en-US" b="1" dirty="0"/>
              <a:t/>
            </a:r>
            <a:br>
              <a:rPr lang="en-US" b="1" dirty="0"/>
            </a:br>
            <a:endParaRPr lang="en-US" dirty="0"/>
          </a:p>
        </p:txBody>
      </p:sp>
      <p:sp>
        <p:nvSpPr>
          <p:cNvPr id="3" name="Marcador de contenido 2"/>
          <p:cNvSpPr>
            <a:spLocks noGrp="1"/>
          </p:cNvSpPr>
          <p:nvPr>
            <p:ph idx="1"/>
          </p:nvPr>
        </p:nvSpPr>
        <p:spPr>
          <a:xfrm>
            <a:off x="1959429" y="1776550"/>
            <a:ext cx="9545183" cy="2063930"/>
          </a:xfrm>
        </p:spPr>
        <p:txBody>
          <a:bodyPr/>
          <a:lstStyle/>
          <a:p>
            <a:pPr marL="0" indent="0">
              <a:buNone/>
            </a:pPr>
            <a:r>
              <a:rPr lang="es-NI" dirty="0"/>
              <a:t>es un </a:t>
            </a:r>
            <a:r>
              <a:rPr lang="es-NI" u="sng" dirty="0">
                <a:hlinkClick r:id="rId2" tooltip="Teoría de sistemas"/>
              </a:rPr>
              <a:t>sistema</a:t>
            </a:r>
            <a:r>
              <a:rPr lang="es-NI" dirty="0"/>
              <a:t> que permite almacenar y procesar </a:t>
            </a:r>
            <a:r>
              <a:rPr lang="es-NI" u="sng" dirty="0">
                <a:hlinkClick r:id="rId3" tooltip="Información"/>
              </a:rPr>
              <a:t>información</a:t>
            </a:r>
            <a:r>
              <a:rPr lang="es-NI" dirty="0"/>
              <a:t>; es el conjunto de partes interrelacionadas: </a:t>
            </a:r>
            <a:r>
              <a:rPr lang="es-NI" i="1" u="sng" dirty="0">
                <a:hlinkClick r:id="rId4" tooltip="Hardware"/>
              </a:rPr>
              <a:t>hardware</a:t>
            </a:r>
            <a:r>
              <a:rPr lang="es-NI" dirty="0"/>
              <a:t>, </a:t>
            </a:r>
            <a:r>
              <a:rPr lang="es-NI" i="1" u="sng" dirty="0">
                <a:hlinkClick r:id="rId5" tooltip="Software"/>
              </a:rPr>
              <a:t>software</a:t>
            </a:r>
            <a:r>
              <a:rPr lang="es-NI" dirty="0"/>
              <a:t> y personal informático. El </a:t>
            </a:r>
            <a:r>
              <a:rPr lang="es-NI" i="1" dirty="0"/>
              <a:t>hardware</a:t>
            </a:r>
            <a:r>
              <a:rPr lang="es-NI" dirty="0"/>
              <a:t> incluye </a:t>
            </a:r>
            <a:r>
              <a:rPr lang="es-NI" u="sng" dirty="0">
                <a:hlinkClick r:id="rId6" tooltip="Computadora"/>
              </a:rPr>
              <a:t>computadoras</a:t>
            </a:r>
            <a:r>
              <a:rPr lang="es-NI" dirty="0"/>
              <a:t> o cualquier tipo de dispositivo electrónico, que consisten en </a:t>
            </a:r>
            <a:r>
              <a:rPr lang="es-NI" u="sng" dirty="0">
                <a:hlinkClick r:id="rId7" tooltip="Unidad central de procesamiento"/>
              </a:rPr>
              <a:t>procesadores</a:t>
            </a:r>
            <a:r>
              <a:rPr lang="es-NI" dirty="0"/>
              <a:t>, memoria, sistemas de almacenamiento externo, etc. </a:t>
            </a:r>
            <a:endParaRPr lang="en-US" dirty="0"/>
          </a:p>
        </p:txBody>
      </p:sp>
    </p:spTree>
    <p:extLst>
      <p:ext uri="{BB962C8B-B14F-4D97-AF65-F5344CB8AC3E}">
        <p14:creationId xmlns:p14="http://schemas.microsoft.com/office/powerpoint/2010/main" val="362205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23405" y="483327"/>
            <a:ext cx="10776857" cy="1894114"/>
          </a:xfrm>
        </p:spPr>
        <p:txBody>
          <a:bodyPr>
            <a:noAutofit/>
          </a:bodyPr>
          <a:lstStyle/>
          <a:p>
            <a:r>
              <a:rPr lang="es-ES" sz="2400" b="1" dirty="0"/>
              <a:t>¿Cuáles son</a:t>
            </a:r>
            <a:r>
              <a:rPr lang="es-ES" sz="2400" b="1" dirty="0" smtClean="0"/>
              <a:t>?</a:t>
            </a:r>
            <a:br>
              <a:rPr lang="es-ES" sz="2400" b="1" dirty="0" smtClean="0"/>
            </a:br>
            <a:r>
              <a:rPr lang="en-US" sz="1800" dirty="0"/>
              <a:t/>
            </a:r>
            <a:br>
              <a:rPr lang="en-US" sz="1800" dirty="0"/>
            </a:br>
            <a:r>
              <a:rPr lang="es-ES" sz="1800" b="1" dirty="0"/>
              <a:t>1.    Sistemas de procesamiento básico de la información</a:t>
            </a:r>
            <a:r>
              <a:rPr lang="en-US" sz="1800" dirty="0"/>
              <a:t/>
            </a:r>
            <a:br>
              <a:rPr lang="en-US" sz="1800" dirty="0"/>
            </a:br>
            <a:r>
              <a:rPr lang="es-ES" sz="1800" dirty="0"/>
              <a:t>Limitados a operaciones básicas de procesamiento físico de la información. En este tipo de sistema se encuentran:</a:t>
            </a:r>
            <a:r>
              <a:rPr lang="en-US" sz="1800" dirty="0"/>
              <a:t/>
            </a:r>
            <a:br>
              <a:rPr lang="en-US" sz="1800" dirty="0"/>
            </a:br>
            <a:r>
              <a:rPr lang="es-NI" sz="1800" dirty="0"/>
              <a:t>Procesamiento de transacciones (TPS)</a:t>
            </a:r>
            <a:r>
              <a:rPr lang="en-US" sz="1800" dirty="0"/>
              <a:t/>
            </a:r>
            <a:br>
              <a:rPr lang="en-US" sz="1800" dirty="0"/>
            </a:br>
            <a:r>
              <a:rPr lang="es-NI" sz="1800" dirty="0"/>
              <a:t>Automatización de oficinas (OAS)</a:t>
            </a:r>
            <a:r>
              <a:rPr lang="en-US" sz="1800" dirty="0"/>
              <a:t/>
            </a:r>
            <a:br>
              <a:rPr lang="en-US" sz="1800" dirty="0"/>
            </a:br>
            <a:r>
              <a:rPr lang="es-NI" sz="1800" dirty="0"/>
              <a:t>Información para la dirección (MIS)</a:t>
            </a:r>
            <a:r>
              <a:rPr lang="en-US" sz="1800" dirty="0"/>
              <a:t/>
            </a:r>
            <a:br>
              <a:rPr lang="en-US" sz="1800" dirty="0"/>
            </a:br>
            <a:r>
              <a:rPr lang="es-NI" sz="1800" b="1" i="1" dirty="0"/>
              <a:t>2.    Sistemas de apoyo a la toma de decisiones</a:t>
            </a:r>
            <a:r>
              <a:rPr lang="en-US" sz="1800" b="1" i="1" dirty="0"/>
              <a:t/>
            </a:r>
            <a:br>
              <a:rPr lang="en-US" sz="1800" b="1" i="1" dirty="0"/>
            </a:br>
            <a:r>
              <a:rPr lang="es-ES" sz="1800" dirty="0"/>
              <a:t>Este tipo de sistema apoya el trabajo individual o grupal en torno a las decisiones de los negocios. Muchos valoran los métodos cuantitativos o técnicas matemáticas en aspectos que pudieran tener errores al ser analizados por un humano</a:t>
            </a:r>
            <a:r>
              <a:rPr lang="es-ES" sz="1800" dirty="0" smtClean="0"/>
              <a:t>.</a:t>
            </a:r>
            <a:r>
              <a:rPr lang="en-US" sz="1800" dirty="0"/>
              <a:t/>
            </a:r>
            <a:br>
              <a:rPr lang="en-US" sz="1800" dirty="0"/>
            </a:br>
            <a:r>
              <a:rPr lang="es-NI" sz="1800" b="1" i="1" dirty="0"/>
              <a:t>3.    Sistemas basados en la inteligencia artificial</a:t>
            </a:r>
            <a:r>
              <a:rPr lang="en-US" sz="1800" b="1" i="1" dirty="0"/>
              <a:t/>
            </a:r>
            <a:br>
              <a:rPr lang="en-US" sz="1800" b="1" i="1" dirty="0"/>
            </a:br>
            <a:r>
              <a:rPr lang="es-ES" sz="1800" dirty="0"/>
              <a:t>En este caso, se emulan las capacidades intelectuales del ser humano. Todo ello a través de software específico para tal fin. El procesamiento en este tipo de sistema es más sofisticado y preciso que los tipos tipificados anteriormente.</a:t>
            </a:r>
            <a:r>
              <a:rPr lang="en-US" sz="1800" dirty="0"/>
              <a:t/>
            </a:r>
            <a:br>
              <a:rPr lang="en-US" sz="1800" dirty="0"/>
            </a:br>
            <a:r>
              <a:rPr lang="es-NI" sz="1800" b="1" i="1" dirty="0"/>
              <a:t>4.    Sistemas basados en técnicas web</a:t>
            </a:r>
            <a:r>
              <a:rPr lang="en-US" sz="1800" b="1" i="1" dirty="0"/>
              <a:t/>
            </a:r>
            <a:br>
              <a:rPr lang="en-US" sz="1800" b="1" i="1" dirty="0"/>
            </a:br>
            <a:r>
              <a:rPr lang="es-ES" sz="1800" dirty="0"/>
              <a:t>Modalidad basada en el hipertexto e hipermedia. Se encuentran los intranets que son medios de comunicación interna en las organizaciones. </a:t>
            </a:r>
            <a:r>
              <a:rPr lang="es-ES" sz="1800" b="1" dirty="0"/>
              <a:t> </a:t>
            </a:r>
            <a:r>
              <a:rPr lang="en-US" sz="1800" dirty="0"/>
              <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2258060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82634" y="776287"/>
            <a:ext cx="10709366" cy="3847207"/>
          </a:xfrm>
          <a:prstGeom prst="rect">
            <a:avLst/>
          </a:prstGeom>
        </p:spPr>
        <p:txBody>
          <a:bodyPr wrap="square">
            <a:spAutoFit/>
          </a:bodyPr>
          <a:lstStyle/>
          <a:p>
            <a:pPr algn="just">
              <a:lnSpc>
                <a:spcPct val="150000"/>
              </a:lnSpc>
              <a:spcBef>
                <a:spcPts val="2250"/>
              </a:spcBef>
              <a:spcAft>
                <a:spcPts val="1500"/>
              </a:spcAft>
            </a:pPr>
            <a:r>
              <a:rPr lang="es-NI" sz="2000" b="1" i="1" dirty="0">
                <a:latin typeface="Arial" panose="020B0604020202020204" pitchFamily="34" charset="0"/>
                <a:ea typeface="Times New Roman" panose="02020603050405020304" pitchFamily="18" charset="0"/>
                <a:cs typeface="Times New Roman" panose="02020603050405020304" pitchFamily="18" charset="0"/>
              </a:rPr>
              <a:t>5.    Sistemas de gestión de conocimiento</a:t>
            </a:r>
            <a:endParaRPr lang="en-US" sz="2000" b="1" i="1" dirty="0">
              <a:latin typeface="Calibri Light" panose="020F0302020204030204" pitchFamily="34" charset="0"/>
              <a:ea typeface="Times New Roman" panose="02020603050405020304" pitchFamily="18" charset="0"/>
              <a:cs typeface="Times New Roman" panose="02020603050405020304" pitchFamily="18" charset="0"/>
            </a:endParaRPr>
          </a:p>
          <a:p>
            <a:pPr>
              <a:lnSpc>
                <a:spcPts val="1800"/>
              </a:lnSpc>
              <a:spcAft>
                <a:spcPts val="1500"/>
              </a:spcAft>
            </a:pPr>
            <a:r>
              <a:rPr lang="es-ES" sz="2000" dirty="0" smtClean="0">
                <a:latin typeface="Arial" panose="020B0604020202020204" pitchFamily="34" charset="0"/>
                <a:ea typeface="Times New Roman" panose="02020603050405020304" pitchFamily="18" charset="0"/>
              </a:rPr>
              <a:t>Se encuentran asociados a aquellos que orientan la detección, obtención, conservación y difusión del conocimiento de la organización. Entre estos se encuentran los SIM (Sistemas de información de marketing) y los Sistemas de Gestión de Relaciones (e-</a:t>
            </a:r>
            <a:r>
              <a:rPr lang="es-ES" sz="2000" u="sng" dirty="0" smtClean="0">
                <a:latin typeface="Arial" panose="020B0604020202020204" pitchFamily="34" charset="0"/>
                <a:ea typeface="Times New Roman" panose="02020603050405020304" pitchFamily="18" charset="0"/>
                <a:hlinkClick r:id="rId2"/>
              </a:rPr>
              <a:t>CRM</a:t>
            </a:r>
            <a:r>
              <a:rPr lang="es-ES" sz="2000" dirty="0" smtClean="0">
                <a:latin typeface="Arial" panose="020B0604020202020204" pitchFamily="34" charset="0"/>
                <a:ea typeface="Times New Roman" panose="02020603050405020304" pitchFamily="18" charset="0"/>
              </a:rPr>
              <a:t>)</a:t>
            </a:r>
            <a:endParaRPr lang="en-US" sz="2000" dirty="0" smtClean="0">
              <a:latin typeface="Times New Roman" panose="02020603050405020304" pitchFamily="18" charset="0"/>
              <a:ea typeface="Times New Roman" panose="02020603050405020304" pitchFamily="18" charset="0"/>
            </a:endParaRPr>
          </a:p>
          <a:p>
            <a:r>
              <a:rPr lang="es-ES" sz="2000" b="1" dirty="0" smtClean="0">
                <a:effectLst/>
                <a:latin typeface="Arial" panose="020B0604020202020204" pitchFamily="34" charset="0"/>
                <a:ea typeface="Times New Roman" panose="02020603050405020304" pitchFamily="18" charset="0"/>
              </a:rPr>
              <a:t>¿Qué importancia tienen los sistemas de información?</a:t>
            </a:r>
            <a:endParaRPr lang="en-US" sz="2000" dirty="0" smtClean="0">
              <a:latin typeface="Times New Roman" panose="02020603050405020304" pitchFamily="18" charset="0"/>
              <a:ea typeface="Times New Roman" panose="02020603050405020304" pitchFamily="18" charset="0"/>
            </a:endParaRPr>
          </a:p>
          <a:p>
            <a:r>
              <a:rPr lang="es-ES" sz="2000" dirty="0" smtClean="0">
                <a:latin typeface="Arial" panose="020B0604020202020204" pitchFamily="34" charset="0"/>
                <a:ea typeface="Times New Roman" panose="02020603050405020304" pitchFamily="18" charset="0"/>
              </a:rPr>
              <a:t>Cuando muchas personas se preguntan por qué estudiar sobre los sistemas de información, es lo mismo que preguntar por qué debería estudiar alguien </a:t>
            </a:r>
            <a:r>
              <a:rPr lang="es-ES" sz="2000" u="sng" dirty="0" smtClean="0">
                <a:latin typeface="Arial" panose="020B0604020202020204" pitchFamily="34" charset="0"/>
                <a:ea typeface="Times New Roman" panose="02020603050405020304" pitchFamily="18" charset="0"/>
                <a:hlinkClick r:id="rId3"/>
              </a:rPr>
              <a:t>contabilidad</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4"/>
              </a:rPr>
              <a:t>finanzas</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5"/>
              </a:rPr>
              <a:t>gestión</a:t>
            </a:r>
            <a:r>
              <a:rPr lang="es-ES" sz="2000" dirty="0" smtClean="0">
                <a:latin typeface="Arial" panose="020B0604020202020204" pitchFamily="34" charset="0"/>
                <a:ea typeface="Times New Roman" panose="02020603050405020304" pitchFamily="18" charset="0"/>
              </a:rPr>
              <a:t> de </a:t>
            </a:r>
            <a:r>
              <a:rPr lang="es-ES" sz="2000" u="sng" dirty="0" smtClean="0">
                <a:latin typeface="Arial" panose="020B0604020202020204" pitchFamily="34" charset="0"/>
                <a:ea typeface="Times New Roman" panose="02020603050405020304" pitchFamily="18" charset="0"/>
                <a:hlinkClick r:id="rId6"/>
              </a:rPr>
              <a:t>operaciones</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7"/>
              </a:rPr>
              <a:t>marketing</a:t>
            </a:r>
            <a:r>
              <a:rPr lang="es-ES" sz="2000" dirty="0" smtClean="0">
                <a:latin typeface="Arial" panose="020B0604020202020204" pitchFamily="34" charset="0"/>
                <a:ea typeface="Times New Roman" panose="02020603050405020304" pitchFamily="18" charset="0"/>
              </a:rPr>
              <a:t>, </a:t>
            </a:r>
            <a:r>
              <a:rPr lang="es-ES" sz="2000" u="sng" dirty="0" smtClean="0">
                <a:latin typeface="Arial" panose="020B0604020202020204" pitchFamily="34" charset="0"/>
                <a:ea typeface="Times New Roman" panose="02020603050405020304" pitchFamily="18" charset="0"/>
                <a:hlinkClick r:id="rId8"/>
              </a:rPr>
              <a:t>administración de recursos humanos</a:t>
            </a:r>
            <a:r>
              <a:rPr lang="es-ES" sz="2000" dirty="0" smtClean="0">
                <a:latin typeface="Arial" panose="020B0604020202020204" pitchFamily="34" charset="0"/>
                <a:ea typeface="Times New Roman" panose="02020603050405020304" pitchFamily="18" charset="0"/>
              </a:rPr>
              <a:t> o cualquier otra función empresarial importante. Lo que si les puedo asegurar es que muchas empresas y organizaciones tienen éxitos en sus objetivos por la implantación y uso de los Sistemas de Información. De esta forma, constituyen un campo esencial de estudio en </a:t>
            </a:r>
            <a:r>
              <a:rPr lang="es-ES" sz="2000" u="sng" dirty="0" smtClean="0">
                <a:latin typeface="Arial" panose="020B0604020202020204" pitchFamily="34" charset="0"/>
                <a:ea typeface="Times New Roman" panose="02020603050405020304" pitchFamily="18" charset="0"/>
                <a:hlinkClick r:id="rId9"/>
              </a:rPr>
              <a:t>administración</a:t>
            </a:r>
            <a:r>
              <a:rPr lang="es-ES" sz="2000" dirty="0" smtClean="0">
                <a:latin typeface="Arial" panose="020B0604020202020204" pitchFamily="34" charset="0"/>
                <a:ea typeface="Times New Roman" panose="02020603050405020304" pitchFamily="18" charset="0"/>
              </a:rPr>
              <a:t> y </a:t>
            </a:r>
            <a:r>
              <a:rPr lang="es-ES" sz="2000" u="sng" dirty="0" smtClean="0">
                <a:latin typeface="Arial" panose="020B0604020202020204" pitchFamily="34" charset="0"/>
                <a:ea typeface="Times New Roman" panose="02020603050405020304" pitchFamily="18" charset="0"/>
                <a:hlinkClick r:id="rId10"/>
              </a:rPr>
              <a:t>gerencia</a:t>
            </a:r>
            <a:r>
              <a:rPr lang="es-ES" sz="2000" dirty="0" smtClean="0">
                <a:latin typeface="Arial" panose="020B0604020202020204" pitchFamily="34" charset="0"/>
                <a:ea typeface="Times New Roman" panose="02020603050405020304" pitchFamily="18" charset="0"/>
              </a:rPr>
              <a:t> de empresas</a:t>
            </a:r>
            <a:r>
              <a:rPr lang="es-ES" sz="1600" dirty="0" smtClean="0">
                <a:latin typeface="Arial" panose="020B060402020202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0702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9166" y="822325"/>
            <a:ext cx="10515600" cy="1325563"/>
          </a:xfrm>
        </p:spPr>
        <p:txBody>
          <a:bodyPr>
            <a:noAutofit/>
          </a:bodyPr>
          <a:lstStyle/>
          <a:p>
            <a:r>
              <a:rPr lang="en-US" sz="1800" dirty="0" smtClean="0">
                <a:latin typeface="Arial" panose="020B0604020202020204" pitchFamily="34" charset="0"/>
                <a:ea typeface="Calibri" panose="020F0502020204030204" pitchFamily="34" charset="0"/>
                <a:cs typeface="Times New Roman" panose="02020603050405020304" pitchFamily="18" charset="0"/>
              </a:rPr>
              <a:t/>
            </a:r>
            <a:br>
              <a:rPr lang="en-US" sz="1800" dirty="0" smtClean="0">
                <a:latin typeface="Arial" panose="020B0604020202020204" pitchFamily="34" charset="0"/>
                <a:ea typeface="Calibri" panose="020F0502020204030204" pitchFamily="34" charset="0"/>
                <a:cs typeface="Times New Roman" panose="02020603050405020304" pitchFamily="18" charset="0"/>
              </a:rPr>
            </a:br>
            <a:r>
              <a:rPr lang="es-NI" sz="2400" b="1" dirty="0" smtClean="0">
                <a:effectLst/>
                <a:latin typeface="Arial" panose="020B0604020202020204" pitchFamily="34" charset="0"/>
                <a:ea typeface="Calibri" panose="020F0502020204030204" pitchFamily="34" charset="0"/>
                <a:cs typeface="Arial" panose="020B0604020202020204" pitchFamily="34" charset="0"/>
              </a:rPr>
              <a:t>¿Qué es bases de datos?</a:t>
            </a:r>
            <a:r>
              <a:rPr lang="en-US" sz="2400" dirty="0" smtClean="0">
                <a:latin typeface="Arial" panose="020B0604020202020204" pitchFamily="34" charset="0"/>
                <a:ea typeface="Calibri" panose="020F0502020204030204" pitchFamily="34" charset="0"/>
                <a:cs typeface="Times New Roman" panose="02020603050405020304" pitchFamily="18" charset="0"/>
              </a:rPr>
              <a:t/>
            </a:r>
            <a:br>
              <a:rPr lang="en-US" sz="2400" dirty="0" smtClean="0">
                <a:latin typeface="Arial" panose="020B0604020202020204" pitchFamily="34" charset="0"/>
                <a:ea typeface="Calibri" panose="020F0502020204030204" pitchFamily="34" charset="0"/>
                <a:cs typeface="Times New Roman" panose="02020603050405020304" pitchFamily="18" charset="0"/>
              </a:rPr>
            </a:br>
            <a:r>
              <a:rPr lang="es-ES" sz="2400" dirty="0" smtClean="0">
                <a:latin typeface="Arial" panose="020B0604020202020204" pitchFamily="34" charset="0"/>
                <a:ea typeface="Times New Roman" panose="02020603050405020304" pitchFamily="18" charset="0"/>
              </a:rPr>
              <a:t>Una base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 Actualmente, y debido al desarrollo tecnológico de campos como la </a:t>
            </a:r>
            <a:r>
              <a:rPr lang="es-ES" sz="2400" dirty="0" smtClean="0">
                <a:solidFill>
                  <a:srgbClr val="0000FF"/>
                </a:solidFill>
                <a:latin typeface="Arial" panose="020B0604020202020204" pitchFamily="34" charset="0"/>
                <a:ea typeface="Times New Roman" panose="02020603050405020304" pitchFamily="18" charset="0"/>
                <a:hlinkClick r:id="rId2" tooltip="Informática"/>
              </a:rPr>
              <a:t>informática</a:t>
            </a:r>
            <a:r>
              <a:rPr lang="es-ES" sz="2400" dirty="0" smtClean="0">
                <a:latin typeface="Arial" panose="020B0604020202020204" pitchFamily="34" charset="0"/>
                <a:ea typeface="Times New Roman" panose="02020603050405020304" pitchFamily="18" charset="0"/>
              </a:rPr>
              <a:t> y la </a:t>
            </a:r>
            <a:r>
              <a:rPr lang="es-ES" sz="2400" dirty="0" smtClean="0">
                <a:solidFill>
                  <a:srgbClr val="0000FF"/>
                </a:solidFill>
                <a:latin typeface="Arial" panose="020B0604020202020204" pitchFamily="34" charset="0"/>
                <a:ea typeface="Times New Roman" panose="02020603050405020304" pitchFamily="18" charset="0"/>
                <a:hlinkClick r:id="rId3" tooltip="Electrónica"/>
              </a:rPr>
              <a:t>electrónica</a:t>
            </a:r>
            <a:r>
              <a:rPr lang="es-ES" sz="2400" dirty="0" smtClean="0">
                <a:latin typeface="Arial" panose="020B0604020202020204" pitchFamily="34" charset="0"/>
                <a:ea typeface="Times New Roman" panose="02020603050405020304" pitchFamily="18" charset="0"/>
              </a:rPr>
              <a:t>, la mayoría de las bases de datos están en formato digital, siendo este un componente electrónico, por tanto se ha desarrollado y se ofrece un amplio rango de soluciones al problema del </a:t>
            </a:r>
            <a:r>
              <a:rPr lang="es-ES" sz="2400" dirty="0" smtClean="0">
                <a:solidFill>
                  <a:srgbClr val="0000FF"/>
                </a:solidFill>
                <a:latin typeface="Arial" panose="020B0604020202020204" pitchFamily="34" charset="0"/>
                <a:ea typeface="Times New Roman" panose="02020603050405020304" pitchFamily="18" charset="0"/>
                <a:hlinkClick r:id="rId4" tooltip="Almacenamiento de datos"/>
              </a:rPr>
              <a:t>almacenamiento de datos</a:t>
            </a:r>
            <a:r>
              <a:rPr lang="es-ES" sz="2400" dirty="0" smtClean="0">
                <a:solidFill>
                  <a:srgbClr val="202122"/>
                </a:solidFill>
                <a:latin typeface="Arial" panose="020B0604020202020204" pitchFamily="34" charset="0"/>
                <a:ea typeface="Times New Roman" panose="02020603050405020304" pitchFamily="18" charset="0"/>
              </a:rPr>
              <a:t>.</a:t>
            </a:r>
            <a:r>
              <a:rPr lang="en-US" sz="2400" dirty="0" smtClean="0">
                <a:latin typeface="Times New Roman" panose="02020603050405020304" pitchFamily="18" charset="0"/>
                <a:ea typeface="Times New Roman" panose="02020603050405020304" pitchFamily="18" charset="0"/>
              </a:rPr>
              <a:t/>
            </a:r>
            <a:br>
              <a:rPr lang="en-US" sz="2400" dirty="0" smtClean="0">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223788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1261" y="116928"/>
            <a:ext cx="10515600" cy="1325563"/>
          </a:xfrm>
        </p:spPr>
        <p:txBody>
          <a:bodyPr>
            <a:noAutofit/>
          </a:bodyPr>
          <a:lstStyle/>
          <a:p>
            <a:r>
              <a:rPr lang="es-ES" sz="2000" b="1" dirty="0"/>
              <a:t>Diferencias entre una base de datos y un sistema de gestión de datos</a:t>
            </a:r>
            <a:r>
              <a:rPr lang="en-US" sz="2000" dirty="0"/>
              <a:t/>
            </a:r>
            <a:br>
              <a:rPr lang="en-US" sz="2000" dirty="0"/>
            </a:br>
            <a:r>
              <a:rPr lang="es-ES" sz="2000" b="1" dirty="0"/>
              <a:t>UNA BASE DE DATOS:</a:t>
            </a:r>
            <a:r>
              <a:rPr lang="es-ES" sz="2000" dirty="0"/>
              <a:t> es un conjunto de datos pertenecientes a un mismo contexto y almacenados sistemáticamente para su posterior uso, y un </a:t>
            </a:r>
            <a:r>
              <a:rPr lang="es-ES" sz="2000" b="1" dirty="0"/>
              <a:t>SISTEMA DE GESTION DE DATOS: </a:t>
            </a:r>
            <a:r>
              <a:rPr lang="es-ES" sz="2000" dirty="0"/>
              <a:t>son un tipo de software muy específico, dedicado a servir de interfaz entre la base de datos, el usuario y las aplicaciones que la utilizan. también se puede considerar que el sistema de gestión de datos sirve de interfaz entre la persona y la base de datos y la base de datos ya es el programa donde el efectúa su trabajo U ocupación.</a:t>
            </a:r>
            <a:r>
              <a:rPr lang="en-US" sz="2000" dirty="0"/>
              <a:t/>
            </a:r>
            <a:br>
              <a:rPr lang="en-US" sz="2000" dirty="0"/>
            </a:br>
            <a:r>
              <a:rPr lang="es-ES" sz="2000" b="1" dirty="0"/>
              <a:t>El proceso de diseño y desarrollo de un sistema</a:t>
            </a:r>
            <a:r>
              <a:rPr lang="en-US" sz="2000" dirty="0"/>
              <a:t/>
            </a:r>
            <a:br>
              <a:rPr lang="en-US" sz="2000" dirty="0"/>
            </a:br>
            <a:r>
              <a:rPr lang="es-ES" sz="2000" b="1" dirty="0"/>
              <a:t>Windows: </a:t>
            </a:r>
            <a:r>
              <a:rPr lang="en-US" sz="2000" dirty="0"/>
              <a:t/>
            </a:r>
            <a:br>
              <a:rPr lang="en-US" sz="2000" dirty="0"/>
            </a:br>
            <a:r>
              <a:rPr lang="es-ES" sz="2000" dirty="0"/>
              <a:t>Es el nombre de una familia de </a:t>
            </a:r>
            <a:r>
              <a:rPr lang="es-ES" sz="2000" dirty="0">
                <a:hlinkClick r:id="rId2" tooltip="Distribución de software"/>
              </a:rPr>
              <a:t>distribuciones</a:t>
            </a:r>
            <a:r>
              <a:rPr lang="es-ES" sz="2000" dirty="0"/>
              <a:t> de </a:t>
            </a:r>
            <a:r>
              <a:rPr lang="es-ES" sz="2000" i="1" dirty="0">
                <a:hlinkClick r:id="rId3" tooltip="Software"/>
              </a:rPr>
              <a:t>software</a:t>
            </a:r>
            <a:r>
              <a:rPr lang="es-ES" sz="2000" dirty="0"/>
              <a:t> para </a:t>
            </a:r>
            <a:r>
              <a:rPr lang="es-ES" sz="2000" dirty="0">
                <a:hlinkClick r:id="rId4" tooltip="Computadora personal"/>
              </a:rPr>
              <a:t>PC</a:t>
            </a:r>
            <a:r>
              <a:rPr lang="es-ES" sz="2000" dirty="0"/>
              <a:t>, </a:t>
            </a:r>
            <a:r>
              <a:rPr lang="es-ES" sz="2000" dirty="0">
                <a:hlinkClick r:id="rId5" tooltip="Teléfono inteligente"/>
              </a:rPr>
              <a:t>teléfonos inteligentes</a:t>
            </a:r>
            <a:r>
              <a:rPr lang="es-ES" sz="2000" dirty="0"/>
              <a:t>, </a:t>
            </a:r>
            <a:r>
              <a:rPr lang="es-ES" sz="2000" dirty="0">
                <a:hlinkClick r:id="rId6" tooltip="Servidores"/>
              </a:rPr>
              <a:t>servidores</a:t>
            </a:r>
            <a:r>
              <a:rPr lang="es-ES" sz="2000" dirty="0"/>
              <a:t> y </a:t>
            </a:r>
            <a:r>
              <a:rPr lang="es-ES" sz="2000" dirty="0">
                <a:hlinkClick r:id="rId7" tooltip="Sistemas empotrados"/>
              </a:rPr>
              <a:t>sistemas empotrados</a:t>
            </a:r>
            <a:r>
              <a:rPr lang="es-ES" sz="2000" dirty="0"/>
              <a:t>, desarrollados y vendidos por </a:t>
            </a:r>
            <a:r>
              <a:rPr lang="es-ES" sz="2000" dirty="0">
                <a:hlinkClick r:id="rId8" tooltip="Microsoft"/>
              </a:rPr>
              <a:t>Microsoft</a:t>
            </a:r>
            <a:r>
              <a:rPr lang="es-ES" sz="2000" dirty="0"/>
              <a:t> y disponibles para múltiples arquitecturas, tales como </a:t>
            </a:r>
            <a:r>
              <a:rPr lang="es-ES" sz="2000" dirty="0">
                <a:hlinkClick r:id="rId9" tooltip="X86"/>
              </a:rPr>
              <a:t>x86</a:t>
            </a:r>
            <a:r>
              <a:rPr lang="es-ES" sz="2000" dirty="0"/>
              <a:t>, </a:t>
            </a:r>
            <a:r>
              <a:rPr lang="es-ES" sz="2000" dirty="0">
                <a:hlinkClick r:id="rId10" tooltip="X86-64"/>
              </a:rPr>
              <a:t>x86-64</a:t>
            </a:r>
            <a:r>
              <a:rPr lang="es-ES" sz="2000" dirty="0"/>
              <a:t> y </a:t>
            </a:r>
            <a:r>
              <a:rPr lang="es-ES" sz="2000" dirty="0">
                <a:hlinkClick r:id="rId11" tooltip="Arquitectura ARM"/>
              </a:rPr>
              <a:t>ARM</a:t>
            </a:r>
            <a:r>
              <a:rPr lang="es-ES" sz="2000" dirty="0"/>
              <a:t>.</a:t>
            </a:r>
            <a:r>
              <a:rPr lang="en-US" sz="2000" dirty="0"/>
              <a:t/>
            </a:r>
            <a:br>
              <a:rPr lang="en-US" sz="2000" dirty="0"/>
            </a:br>
            <a:r>
              <a:rPr lang="es-ES" sz="2000" b="1" dirty="0"/>
              <a:t>Visual Studio </a:t>
            </a:r>
            <a:r>
              <a:rPr lang="es-ES" sz="2000" b="1" dirty="0" err="1"/>
              <a:t>Code</a:t>
            </a:r>
            <a:r>
              <a:rPr lang="es-ES" sz="2000" b="1" dirty="0"/>
              <a:t>:</a:t>
            </a:r>
            <a:r>
              <a:rPr lang="en-US" sz="2000" dirty="0"/>
              <a:t/>
            </a:r>
            <a:br>
              <a:rPr lang="en-US" sz="2000" dirty="0"/>
            </a:br>
            <a:r>
              <a:rPr lang="es-ES" sz="2000" dirty="0"/>
              <a:t>Es un </a:t>
            </a:r>
            <a:r>
              <a:rPr lang="es-ES" sz="2000" dirty="0">
                <a:hlinkClick r:id="rId12" tooltip="Editor de código fuente"/>
              </a:rPr>
              <a:t>editor de código fuente</a:t>
            </a:r>
            <a:r>
              <a:rPr lang="es-ES" sz="2000" dirty="0"/>
              <a:t> desarrollado por </a:t>
            </a:r>
            <a:r>
              <a:rPr lang="es-ES" sz="2000" dirty="0">
                <a:hlinkClick r:id="rId8" tooltip="Microsoft"/>
              </a:rPr>
              <a:t>Microsoft</a:t>
            </a:r>
            <a:r>
              <a:rPr lang="es-ES" sz="2000" dirty="0"/>
              <a:t> para </a:t>
            </a:r>
            <a:r>
              <a:rPr lang="es-ES" sz="2000" dirty="0">
                <a:hlinkClick r:id="rId13" tooltip="Microsoft Windows"/>
              </a:rPr>
              <a:t>Windows</a:t>
            </a:r>
            <a:r>
              <a:rPr lang="es-ES" sz="2000" dirty="0"/>
              <a:t> , </a:t>
            </a:r>
            <a:r>
              <a:rPr lang="es-ES" sz="2000" dirty="0">
                <a:hlinkClick r:id="rId14" tooltip="Linux"/>
              </a:rPr>
              <a:t>Linux</a:t>
            </a:r>
            <a:r>
              <a:rPr lang="es-ES" sz="2000" dirty="0"/>
              <a:t> y </a:t>
            </a:r>
            <a:r>
              <a:rPr lang="es-ES" sz="2000" dirty="0" err="1">
                <a:hlinkClick r:id="rId15" tooltip="MacOS"/>
              </a:rPr>
              <a:t>macOS</a:t>
            </a:r>
            <a:r>
              <a:rPr lang="es-ES" sz="2000" dirty="0"/>
              <a:t>. Incluye soporte para la </a:t>
            </a:r>
            <a:r>
              <a:rPr lang="es-ES" sz="2000" dirty="0">
                <a:hlinkClick r:id="rId16" tooltip="Depuración de programas"/>
              </a:rPr>
              <a:t>depuración</a:t>
            </a:r>
            <a:r>
              <a:rPr lang="es-ES" sz="2000" dirty="0"/>
              <a:t>, control integrado de </a:t>
            </a:r>
            <a:r>
              <a:rPr lang="es-ES" sz="2000" dirty="0" err="1">
                <a:hlinkClick r:id="rId17" tooltip="Git"/>
              </a:rPr>
              <a:t>Git</a:t>
            </a:r>
            <a:r>
              <a:rPr lang="es-ES" sz="2000" dirty="0"/>
              <a:t>, resaltado de sintaxis, finalización inteligente de código, fragmentos y refactorización de código. También es personalizable, por lo que los usuarios pueden cambiar el tema del editor, los atajos de teclado y las preferencias. Es gratuito y de </a:t>
            </a:r>
            <a:r>
              <a:rPr lang="es-ES" sz="2000" dirty="0">
                <a:hlinkClick r:id="rId18" tooltip="Código abierto"/>
              </a:rPr>
              <a:t>código abierto</a:t>
            </a:r>
            <a:r>
              <a:rPr lang="es-ES" sz="2000" dirty="0"/>
              <a:t>,</a:t>
            </a:r>
            <a:r>
              <a:rPr lang="es-ES" sz="2000" baseline="30000" dirty="0">
                <a:hlinkClick r:id="rId19"/>
              </a:rPr>
              <a:t>1</a:t>
            </a:r>
            <a:r>
              <a:rPr lang="es-ES" sz="2000" dirty="0"/>
              <a:t>​</a:t>
            </a:r>
            <a:r>
              <a:rPr lang="es-ES" sz="2000" baseline="30000" dirty="0">
                <a:hlinkClick r:id="rId20"/>
              </a:rPr>
              <a:t>2</a:t>
            </a:r>
            <a:r>
              <a:rPr lang="es-ES" sz="2000" dirty="0"/>
              <a:t>​ aunque la descarga oficial está bajo </a:t>
            </a:r>
            <a:r>
              <a:rPr lang="es-ES" sz="2000" dirty="0">
                <a:hlinkClick r:id="rId21" tooltip="Software privativo"/>
              </a:rPr>
              <a:t>software privativo</a:t>
            </a:r>
            <a:r>
              <a:rPr lang="es-ES" sz="2000" dirty="0"/>
              <a:t> e incluye características personalizadas por </a:t>
            </a:r>
            <a:r>
              <a:rPr lang="es-ES" sz="2000" dirty="0">
                <a:hlinkClick r:id="rId8" tooltip="Microsoft"/>
              </a:rPr>
              <a:t>Microsoft</a:t>
            </a:r>
            <a:r>
              <a:rPr lang="es-ES" sz="2000" dirty="0"/>
              <a:t>.</a:t>
            </a:r>
            <a:r>
              <a:rPr lang="en-US" sz="2000" dirty="0"/>
              <a:t/>
            </a:r>
            <a:br>
              <a:rPr lang="en-US" sz="2000" dirty="0"/>
            </a:br>
            <a:endParaRPr lang="en-US" sz="2000" dirty="0"/>
          </a:p>
        </p:txBody>
      </p:sp>
    </p:spTree>
    <p:extLst>
      <p:ext uri="{BB962C8B-B14F-4D97-AF65-F5344CB8AC3E}">
        <p14:creationId xmlns:p14="http://schemas.microsoft.com/office/powerpoint/2010/main" val="1976956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6834" y="234497"/>
            <a:ext cx="10988040" cy="1437548"/>
          </a:xfrm>
        </p:spPr>
        <p:txBody>
          <a:bodyPr>
            <a:normAutofit fontScale="90000"/>
          </a:bodyPr>
          <a:lstStyle/>
          <a:p>
            <a:r>
              <a:rPr lang="es-ES" sz="2000" b="1" dirty="0" err="1"/>
              <a:t>Xampp</a:t>
            </a:r>
            <a:r>
              <a:rPr lang="es-ES" sz="2000" b="1" dirty="0"/>
              <a:t>:</a:t>
            </a:r>
            <a:r>
              <a:rPr lang="en-US" sz="2000" dirty="0"/>
              <a:t/>
            </a:r>
            <a:br>
              <a:rPr lang="en-US" sz="2000" dirty="0"/>
            </a:br>
            <a:r>
              <a:rPr lang="es-ES" sz="2000" dirty="0"/>
              <a:t>Es un paquete de </a:t>
            </a:r>
            <a:r>
              <a:rPr lang="es-ES" sz="2000" dirty="0">
                <a:hlinkClick r:id="rId2" tooltip="Software libre"/>
              </a:rPr>
              <a:t>software libre</a:t>
            </a:r>
            <a:r>
              <a:rPr lang="es-ES" sz="2000" dirty="0"/>
              <a:t>, que consiste principalmente en el </a:t>
            </a:r>
            <a:r>
              <a:rPr lang="es-ES" sz="2000" dirty="0">
                <a:hlinkClick r:id="rId3" tooltip="Sistema de gestión de bases de datos"/>
              </a:rPr>
              <a:t>sistema de gestión de bases de datos</a:t>
            </a:r>
            <a:r>
              <a:rPr lang="es-ES" sz="2000" dirty="0"/>
              <a:t> </a:t>
            </a:r>
            <a:r>
              <a:rPr lang="es-ES" sz="2000" dirty="0" err="1">
                <a:hlinkClick r:id="rId4" tooltip="MySQL"/>
              </a:rPr>
              <a:t>MySQL</a:t>
            </a:r>
            <a:r>
              <a:rPr lang="es-ES" sz="2000" dirty="0"/>
              <a:t>, el </a:t>
            </a:r>
            <a:r>
              <a:rPr lang="es-ES" sz="2000" dirty="0">
                <a:hlinkClick r:id="rId5" tooltip="Servidor"/>
              </a:rPr>
              <a:t>servidor</a:t>
            </a:r>
            <a:r>
              <a:rPr lang="es-ES" sz="2000" dirty="0"/>
              <a:t> web </a:t>
            </a:r>
            <a:r>
              <a:rPr lang="es-ES" sz="2000" dirty="0">
                <a:hlinkClick r:id="rId6" tooltip="Servidor HTTP Apache"/>
              </a:rPr>
              <a:t>Apache</a:t>
            </a:r>
            <a:r>
              <a:rPr lang="es-ES" sz="2000" dirty="0"/>
              <a:t> y los </a:t>
            </a:r>
            <a:r>
              <a:rPr lang="es-ES" sz="2000" dirty="0">
                <a:hlinkClick r:id="rId7" tooltip="Intérpretes"/>
              </a:rPr>
              <a:t>intérpretes</a:t>
            </a:r>
            <a:r>
              <a:rPr lang="es-ES" sz="2000" dirty="0"/>
              <a:t> para </a:t>
            </a:r>
            <a:r>
              <a:rPr lang="es-ES" sz="2000" dirty="0">
                <a:hlinkClick r:id="rId8" tooltip="Lenguaje de script"/>
              </a:rPr>
              <a:t>lenguajes de script</a:t>
            </a:r>
            <a:r>
              <a:rPr lang="es-ES" sz="2000" dirty="0"/>
              <a:t> </a:t>
            </a:r>
            <a:r>
              <a:rPr lang="es-ES" sz="2000" dirty="0">
                <a:hlinkClick r:id="rId9" tooltip="PHP"/>
              </a:rPr>
              <a:t>PHP</a:t>
            </a:r>
            <a:r>
              <a:rPr lang="es-ES" sz="2000" dirty="0"/>
              <a:t> y </a:t>
            </a:r>
            <a:r>
              <a:rPr lang="es-ES" sz="2000" dirty="0">
                <a:hlinkClick r:id="rId10" tooltip="Perl"/>
              </a:rPr>
              <a:t>Perl</a:t>
            </a:r>
            <a:r>
              <a:rPr lang="es-ES" sz="2000" dirty="0"/>
              <a:t>. El nombre es en realidad un </a:t>
            </a:r>
            <a:r>
              <a:rPr lang="es-ES" sz="2000" dirty="0">
                <a:hlinkClick r:id="rId11" tooltip="Acrónimo"/>
              </a:rPr>
              <a:t>acrónimo</a:t>
            </a:r>
            <a:r>
              <a:rPr lang="es-ES" sz="2000" dirty="0"/>
              <a:t>: X (para cualquiera de los diferentes </a:t>
            </a:r>
            <a:r>
              <a:rPr lang="es-ES" sz="2000" dirty="0">
                <a:hlinkClick r:id="rId12" tooltip="Sistema operativo"/>
              </a:rPr>
              <a:t>sistemas </a:t>
            </a:r>
            <a:r>
              <a:rPr lang="es-ES" sz="2000" dirty="0" smtClean="0">
                <a:hlinkClick r:id="rId12" tooltip="Sistema operativo"/>
              </a:rPr>
              <a:t>operativos</a:t>
            </a:r>
            <a:r>
              <a:rPr lang="es-ES" sz="2000" dirty="0" smtClean="0"/>
              <a:t> Apache</a:t>
            </a:r>
            <a:r>
              <a:rPr lang="es-ES" sz="2000" dirty="0"/>
              <a:t>, </a:t>
            </a:r>
            <a:r>
              <a:rPr lang="es-ES" sz="2000" dirty="0" err="1">
                <a:hlinkClick r:id="rId13" tooltip="MariaDB"/>
              </a:rPr>
              <a:t>MariaDB</a:t>
            </a:r>
            <a:r>
              <a:rPr lang="es-ES" sz="2000" dirty="0">
                <a:hlinkClick r:id="rId13" tooltip="MariaDB"/>
              </a:rPr>
              <a:t>/</a:t>
            </a:r>
            <a:r>
              <a:rPr lang="es-ES" sz="2000" dirty="0" err="1">
                <a:hlinkClick r:id="rId13" tooltip="MariaDB"/>
              </a:rPr>
              <a:t>MySQL</a:t>
            </a:r>
            <a:r>
              <a:rPr lang="es-ES" sz="2000" dirty="0"/>
              <a:t>, PHP, Perl. A partir de la versión 5.6.15, XAMPP cambió la </a:t>
            </a:r>
            <a:r>
              <a:rPr lang="es-ES" sz="2000" dirty="0">
                <a:hlinkClick r:id="rId14" tooltip="Base de datos"/>
              </a:rPr>
              <a:t>base de datos</a:t>
            </a:r>
            <a:r>
              <a:rPr lang="es-ES" sz="2000" dirty="0"/>
              <a:t> </a:t>
            </a:r>
            <a:r>
              <a:rPr lang="es-ES" sz="2000" dirty="0" err="1"/>
              <a:t>MySQL</a:t>
            </a:r>
            <a:r>
              <a:rPr lang="es-ES" sz="2000" dirty="0"/>
              <a:t> por </a:t>
            </a:r>
            <a:r>
              <a:rPr lang="es-ES" sz="2000" dirty="0" err="1"/>
              <a:t>MariaDB</a:t>
            </a:r>
            <a:r>
              <a:rPr lang="es-ES" sz="2000" dirty="0"/>
              <a:t>, un </a:t>
            </a:r>
            <a:r>
              <a:rPr lang="es-ES" sz="2000" dirty="0" err="1">
                <a:hlinkClick r:id="rId15" tooltip="Fork"/>
              </a:rPr>
              <a:t>fork</a:t>
            </a:r>
            <a:r>
              <a:rPr lang="es-ES" sz="2000" dirty="0"/>
              <a:t> de </a:t>
            </a:r>
            <a:r>
              <a:rPr lang="es-ES" sz="2000" dirty="0" err="1"/>
              <a:t>MySQL</a:t>
            </a:r>
            <a:r>
              <a:rPr lang="es-ES" sz="2000" dirty="0"/>
              <a:t> con </a:t>
            </a:r>
            <a:r>
              <a:rPr lang="es-ES" sz="2000" dirty="0">
                <a:hlinkClick r:id="rId16" tooltip="Licencia GPL"/>
              </a:rPr>
              <a:t>licencia GPL</a:t>
            </a:r>
            <a:r>
              <a:rPr lang="es-ES" sz="2000" dirty="0"/>
              <a:t>.</a:t>
            </a:r>
            <a:r>
              <a:rPr lang="en-US" sz="2000" dirty="0"/>
              <a:t/>
            </a:r>
            <a:br>
              <a:rPr lang="en-US" sz="2000" dirty="0"/>
            </a:br>
            <a:r>
              <a:rPr lang="es-ES" sz="2000" dirty="0"/>
              <a:t>El programa se distribuye con la licencia </a:t>
            </a:r>
            <a:r>
              <a:rPr lang="es-ES" sz="2000" dirty="0">
                <a:hlinkClick r:id="rId17" tooltip="GNU"/>
              </a:rPr>
              <a:t>GNU</a:t>
            </a:r>
            <a:r>
              <a:rPr lang="es-ES" sz="2000" dirty="0"/>
              <a:t> y actúa como un servidor web libre, fácil de usar y capaz de interpretar páginas dinámicas. A esta fecha, XAMPP está disponible para </a:t>
            </a:r>
            <a:r>
              <a:rPr lang="es-ES" sz="2000" dirty="0">
                <a:hlinkClick r:id="rId18" tooltip="Microsoft Windows"/>
              </a:rPr>
              <a:t>Microsoft Windows</a:t>
            </a:r>
            <a:r>
              <a:rPr lang="es-ES" sz="2000" dirty="0"/>
              <a:t>, </a:t>
            </a:r>
            <a:r>
              <a:rPr lang="es-ES" sz="2000" dirty="0">
                <a:hlinkClick r:id="rId19" tooltip="GNU/Linux"/>
              </a:rPr>
              <a:t>GNU/Linux</a:t>
            </a:r>
            <a:r>
              <a:rPr lang="es-ES" sz="2000" dirty="0"/>
              <a:t>, </a:t>
            </a:r>
            <a:r>
              <a:rPr lang="es-ES" sz="2000" dirty="0">
                <a:hlinkClick r:id="rId20" tooltip="Solaris (sistema operativo)"/>
              </a:rPr>
              <a:t>Solaris</a:t>
            </a:r>
            <a:r>
              <a:rPr lang="es-ES" sz="2000" dirty="0"/>
              <a:t> y </a:t>
            </a:r>
            <a:r>
              <a:rPr lang="es-ES" sz="2000" dirty="0">
                <a:hlinkClick r:id="rId21" tooltip="Mac OS X"/>
              </a:rPr>
              <a:t>Mac OS X</a:t>
            </a:r>
            <a:r>
              <a:rPr lang="es-ES" sz="2000" dirty="0"/>
              <a:t>.</a:t>
            </a:r>
            <a:r>
              <a:rPr lang="en-US" sz="2000" dirty="0"/>
              <a:t/>
            </a:r>
            <a:br>
              <a:rPr lang="en-US" sz="2000" dirty="0"/>
            </a:br>
            <a:r>
              <a:rPr lang="es-ES" sz="2000" dirty="0"/>
              <a:t> </a:t>
            </a:r>
            <a:r>
              <a:rPr lang="en-US" sz="2000" dirty="0"/>
              <a:t/>
            </a:r>
            <a:br>
              <a:rPr lang="en-US" sz="2000" dirty="0"/>
            </a:br>
            <a:r>
              <a:rPr lang="es-ES" sz="2000" b="1" dirty="0"/>
              <a:t>Apache:</a:t>
            </a:r>
            <a:r>
              <a:rPr lang="es-ES" sz="2000" dirty="0"/>
              <a:t> </a:t>
            </a:r>
            <a:r>
              <a:rPr lang="en-US" sz="2000" dirty="0"/>
              <a:t/>
            </a:r>
            <a:br>
              <a:rPr lang="en-US" sz="2000" dirty="0"/>
            </a:br>
            <a:r>
              <a:rPr lang="es-ES" sz="2000" dirty="0"/>
              <a:t>El servidor HTTP Apache es un servidor web HTTP de código abierto, para plataformas Unix (BSD, GNU/Linux, etc.), Microsoft Windows, Macintosh y otras, que implementa el protocolo HTTP/1.1 y la noción de sitio virtual según la normativa RFC 2616. Cuando comenzó su desarrollo en 1995 se basó inicialmente en código del popular NCSA </a:t>
            </a:r>
            <a:r>
              <a:rPr lang="es-ES" sz="2000" dirty="0" err="1"/>
              <a:t>HTTPd</a:t>
            </a:r>
            <a:r>
              <a:rPr lang="es-ES" sz="2000" dirty="0"/>
              <a:t> 1.3, pero más tarde fue reescrito por completo</a:t>
            </a:r>
            <a:r>
              <a:rPr lang="es-ES" sz="2000" dirty="0" smtClean="0"/>
              <a:t>.</a:t>
            </a:r>
            <a:r>
              <a:rPr lang="en-US" sz="2000" dirty="0"/>
              <a:t/>
            </a:r>
            <a:br>
              <a:rPr lang="en-US" sz="2000" dirty="0"/>
            </a:br>
            <a:r>
              <a:rPr lang="es-ES" sz="2000" dirty="0"/>
              <a:t> </a:t>
            </a:r>
            <a:r>
              <a:rPr lang="en-US" sz="2000" dirty="0"/>
              <a:t/>
            </a:r>
            <a:br>
              <a:rPr lang="en-US" sz="2000" dirty="0"/>
            </a:br>
            <a:r>
              <a:rPr lang="es-ES" sz="2000" b="1" dirty="0" err="1"/>
              <a:t>MySQl</a:t>
            </a:r>
            <a:r>
              <a:rPr lang="es-ES" sz="2000" b="1" dirty="0"/>
              <a:t>:</a:t>
            </a:r>
            <a:r>
              <a:rPr lang="en-US" sz="2000" dirty="0"/>
              <a:t/>
            </a:r>
            <a:br>
              <a:rPr lang="en-US" sz="2000" dirty="0"/>
            </a:br>
            <a:r>
              <a:rPr lang="es-ES" sz="2000" dirty="0"/>
              <a:t>Es un sistema de gestión de bases de datos relacional desarrollado bajo licencia dual: Licencia pública general/Licencia comercial por Oracle </a:t>
            </a:r>
            <a:r>
              <a:rPr lang="es-ES" sz="2000" dirty="0" err="1"/>
              <a:t>Corporation</a:t>
            </a:r>
            <a:r>
              <a:rPr lang="es-ES" sz="2000" dirty="0"/>
              <a:t> y está considerada como la base de datos de código abierto más popular del mundo,1​2​ y una de las más populares en general junto a Oracle y Microsoft SQL Server, todo para entornos de desarrollo web.</a:t>
            </a:r>
            <a:r>
              <a:rPr lang="en-US" sz="2000" dirty="0"/>
              <a:t/>
            </a:r>
            <a:br>
              <a:rPr lang="en-US" sz="2000" dirty="0"/>
            </a:br>
            <a:r>
              <a:rPr lang="en-US" sz="2000" dirty="0"/>
              <a:t/>
            </a:r>
            <a:br>
              <a:rPr lang="en-US" sz="2000" dirty="0"/>
            </a:br>
            <a:r>
              <a:rPr lang="es-ES" sz="2000" dirty="0"/>
              <a:t> </a:t>
            </a:r>
            <a:r>
              <a:rPr lang="en-US" sz="2000" dirty="0"/>
              <a:t/>
            </a:r>
            <a:br>
              <a:rPr lang="en-US" sz="2000" dirty="0"/>
            </a:br>
            <a:r>
              <a:rPr lang="es-ES" b="1" dirty="0"/>
              <a:t> </a:t>
            </a:r>
            <a:r>
              <a:rPr lang="en-US" dirty="0"/>
              <a:t/>
            </a:r>
            <a:br>
              <a:rPr lang="en-US" dirty="0"/>
            </a:br>
            <a:r>
              <a:rPr lang="es-ES" b="1" dirty="0"/>
              <a:t> </a:t>
            </a:r>
            <a:r>
              <a:rPr lang="en-US" dirty="0"/>
              <a:t/>
            </a:r>
            <a:br>
              <a:rPr lang="en-US" dirty="0"/>
            </a:br>
            <a:endParaRPr lang="en-US" dirty="0"/>
          </a:p>
        </p:txBody>
      </p:sp>
    </p:spTree>
    <p:extLst>
      <p:ext uri="{BB962C8B-B14F-4D97-AF65-F5344CB8AC3E}">
        <p14:creationId xmlns:p14="http://schemas.microsoft.com/office/powerpoint/2010/main" val="1637577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2337" y="1005205"/>
            <a:ext cx="10515600" cy="1325563"/>
          </a:xfrm>
        </p:spPr>
        <p:txBody>
          <a:bodyPr>
            <a:noAutofit/>
          </a:bodyPr>
          <a:lstStyle/>
          <a:p>
            <a:r>
              <a:rPr lang="es-NI" sz="1800" b="1" dirty="0" smtClean="0"/>
              <a:t>Diseño </a:t>
            </a:r>
            <a:r>
              <a:rPr lang="es-NI" sz="1800" b="1" dirty="0"/>
              <a:t>arquitectónico</a:t>
            </a:r>
            <a:r>
              <a:rPr lang="en-US" sz="1800" b="1" dirty="0"/>
              <a:t/>
            </a:r>
            <a:br>
              <a:rPr lang="en-US" sz="1800" b="1" dirty="0"/>
            </a:br>
            <a:r>
              <a:rPr lang="es-ES" sz="1800" dirty="0"/>
              <a:t>El diseño arquitectónico de un sistema enfatiza el diseño de la </a:t>
            </a:r>
            <a:r>
              <a:rPr lang="es-ES" sz="1800" u="sng" dirty="0">
                <a:hlinkClick r:id="rId2" tooltip="Arquitectura de sistemas (aún no redactado)"/>
              </a:rPr>
              <a:t>arquitectura de sistema</a:t>
            </a:r>
            <a:r>
              <a:rPr lang="es-ES" sz="1800" dirty="0"/>
              <a:t> que describe la </a:t>
            </a:r>
            <a:r>
              <a:rPr lang="es-ES" sz="1800" u="sng" dirty="0">
                <a:hlinkClick r:id="rId3" tooltip="Estructura"/>
              </a:rPr>
              <a:t>estructura</a:t>
            </a:r>
            <a:r>
              <a:rPr lang="es-ES" sz="1800" dirty="0"/>
              <a:t>, el </a:t>
            </a:r>
            <a:r>
              <a:rPr lang="es-ES" sz="1800" u="sng" dirty="0">
                <a:hlinkClick r:id="rId4" tooltip="Comportamiento"/>
              </a:rPr>
              <a:t>comportamiento</a:t>
            </a:r>
            <a:r>
              <a:rPr lang="es-ES" sz="1800" dirty="0"/>
              <a:t> y más </a:t>
            </a:r>
            <a:r>
              <a:rPr lang="es-ES" sz="1800" u="sng" dirty="0">
                <a:hlinkClick r:id="rId5" tooltip="Modelo de vista (aún no redactado)"/>
              </a:rPr>
              <a:t>vistas</a:t>
            </a:r>
            <a:r>
              <a:rPr lang="es-ES" sz="1800" dirty="0"/>
              <a:t> de ese sistema y análisis.</a:t>
            </a:r>
            <a:r>
              <a:rPr lang="en-US" sz="1800" dirty="0"/>
              <a:t/>
            </a:r>
            <a:br>
              <a:rPr lang="en-US" sz="1800" dirty="0"/>
            </a:br>
            <a:r>
              <a:rPr lang="es-NI" sz="1800" b="1" dirty="0"/>
              <a:t>Diseño lógico</a:t>
            </a:r>
            <a:r>
              <a:rPr lang="en-US" sz="1800" b="1" dirty="0"/>
              <a:t/>
            </a:r>
            <a:br>
              <a:rPr lang="en-US" sz="1800" b="1" dirty="0"/>
            </a:br>
            <a:r>
              <a:rPr lang="es-ES" sz="1800" dirty="0"/>
              <a:t>El diseño lógico de un sistema se refiere a una representación abstracta del flujo de datos, entradas y salidas del sistema. Esto se lleva a cabo a menudo a través de la modelización, utilizando un modelo muy abstracto (y a veces gráfico) del sistema real. En el contexto de los sistemas, los diseños son incluidos. El diseño lógico incluye </a:t>
            </a:r>
            <a:r>
              <a:rPr lang="es-ES" sz="1800" u="sng" dirty="0">
                <a:hlinkClick r:id="rId6" tooltip="Modelo entidad-relación"/>
              </a:rPr>
              <a:t>diagramas de entidad-relación</a:t>
            </a:r>
            <a:r>
              <a:rPr lang="es-ES" sz="1800" dirty="0"/>
              <a:t>.</a:t>
            </a:r>
            <a:r>
              <a:rPr lang="en-US" sz="1800" dirty="0"/>
              <a:t/>
            </a:r>
            <a:br>
              <a:rPr lang="en-US" sz="1800" dirty="0"/>
            </a:br>
            <a:r>
              <a:rPr lang="es-ES" sz="1800" dirty="0"/>
              <a:t>El diseño físico se relaciona con los procesos de entrada y salida reales del sistema. Esto está explicado en términos de cómo se introducen los datos a un sistema, cómo son verificados o autenticados, cómo son procesados y cómo se acaban mostrando. En el diseño físico, se deciden los siguientes requisitos sobre el sistema.</a:t>
            </a:r>
            <a:r>
              <a:rPr lang="en-US" sz="1800" dirty="0"/>
              <a:t/>
            </a:r>
            <a:br>
              <a:rPr lang="en-US" sz="1800" dirty="0"/>
            </a:br>
            <a:r>
              <a:rPr lang="es-NI" sz="1800" dirty="0"/>
              <a:t>Requisito de entrada,</a:t>
            </a:r>
            <a:r>
              <a:rPr lang="en-US" sz="1800" dirty="0"/>
              <a:t/>
            </a:r>
            <a:br>
              <a:rPr lang="en-US" sz="1800" dirty="0"/>
            </a:br>
            <a:r>
              <a:rPr lang="es-NI" sz="1800" dirty="0"/>
              <a:t>Requisitos de salida,</a:t>
            </a:r>
            <a:r>
              <a:rPr lang="en-US" sz="1800" dirty="0"/>
              <a:t/>
            </a:r>
            <a:br>
              <a:rPr lang="en-US" sz="1800" dirty="0"/>
            </a:br>
            <a:r>
              <a:rPr lang="es-NI" sz="1800" dirty="0"/>
              <a:t>Requisitos de almacenamiento,</a:t>
            </a:r>
            <a:r>
              <a:rPr lang="en-US" sz="1800" dirty="0"/>
              <a:t/>
            </a:r>
            <a:br>
              <a:rPr lang="en-US" sz="1800" dirty="0"/>
            </a:br>
            <a:r>
              <a:rPr lang="es-NI" sz="1800" dirty="0"/>
              <a:t>Requisitos de procesamiento,</a:t>
            </a:r>
            <a:r>
              <a:rPr lang="en-US" sz="1800" dirty="0"/>
              <a:t/>
            </a:r>
            <a:br>
              <a:rPr lang="en-US" sz="1800" dirty="0"/>
            </a:br>
            <a:r>
              <a:rPr lang="es-NI" sz="1800" dirty="0"/>
              <a:t>Control de sistema y copia de seguridad o recuperación.</a:t>
            </a:r>
            <a:r>
              <a:rPr lang="en-US" sz="1800" dirty="0"/>
              <a:t/>
            </a:r>
            <a:br>
              <a:rPr lang="en-US" sz="1800" dirty="0"/>
            </a:br>
            <a:endParaRPr lang="en-US" sz="1800" dirty="0"/>
          </a:p>
        </p:txBody>
      </p:sp>
    </p:spTree>
    <p:extLst>
      <p:ext uri="{BB962C8B-B14F-4D97-AF65-F5344CB8AC3E}">
        <p14:creationId xmlns:p14="http://schemas.microsoft.com/office/powerpoint/2010/main" val="2855271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2520" y="561069"/>
            <a:ext cx="10515600" cy="1325563"/>
          </a:xfrm>
        </p:spPr>
        <p:txBody>
          <a:bodyPr>
            <a:normAutofit fontScale="90000"/>
          </a:bodyPr>
          <a:lstStyle/>
          <a:p>
            <a:r>
              <a:rPr lang="es-ES" sz="1800" dirty="0"/>
              <a:t>En otras palabras, la parte física del diseño de un sistema generalmente se puede dividir en tres </a:t>
            </a:r>
            <a:r>
              <a:rPr lang="es-ES" sz="1800" dirty="0" err="1"/>
              <a:t>subtareas</a:t>
            </a:r>
            <a:r>
              <a:rPr lang="es-ES" sz="1800" dirty="0"/>
              <a:t>:</a:t>
            </a:r>
            <a:r>
              <a:rPr lang="en-US" sz="1800" dirty="0"/>
              <a:t/>
            </a:r>
            <a:br>
              <a:rPr lang="en-US" sz="1800" dirty="0"/>
            </a:br>
            <a:r>
              <a:rPr lang="es-NI" sz="1800" dirty="0"/>
              <a:t>Diseño de la Interfaz del Usuario</a:t>
            </a:r>
            <a:r>
              <a:rPr lang="en-US" sz="1800" dirty="0"/>
              <a:t/>
            </a:r>
            <a:br>
              <a:rPr lang="en-US" sz="1800" dirty="0"/>
            </a:br>
            <a:r>
              <a:rPr lang="es-NI" sz="1800" dirty="0"/>
              <a:t>Diseño de los Datos</a:t>
            </a:r>
            <a:r>
              <a:rPr lang="en-US" sz="1800" dirty="0"/>
              <a:t/>
            </a:r>
            <a:br>
              <a:rPr lang="en-US" sz="1800" dirty="0"/>
            </a:br>
            <a:r>
              <a:rPr lang="es-NI" sz="1800" dirty="0"/>
              <a:t>Diseño del Proceso.</a:t>
            </a:r>
            <a:r>
              <a:rPr lang="en-US" sz="1800" dirty="0"/>
              <a:t/>
            </a:r>
            <a:br>
              <a:rPr lang="en-US" sz="1800" dirty="0"/>
            </a:br>
            <a:r>
              <a:rPr lang="es-ES" sz="1800" dirty="0"/>
              <a:t>El Diseño de Interfaz del Usuario se preocupa por la manera en la que los usuarios añaden información al sistema y la forma en la que el sistema presenta la información a estos. El Diseño de los Datos se centra en cómo el dato está representado y almacenado dentro del sistema. Finalmente, el Diseño del Proceso se ocupa de la forma en la que los datos son manejados en el sistema, y de cómo y dónde se validan, aseguran y/o transforman a medida que fluyen dentro, a través y fuera del sistema. Al final de la fase de diseño del sistema, se produce la documentación que describe las tres </a:t>
            </a:r>
            <a:r>
              <a:rPr lang="es-ES" sz="1800" dirty="0" err="1"/>
              <a:t>subtareas</a:t>
            </a:r>
            <a:r>
              <a:rPr lang="es-ES" sz="1800" dirty="0"/>
              <a:t> y se pone a su disposición para su uso en la siguiente fase.</a:t>
            </a:r>
            <a:r>
              <a:rPr lang="en-US" sz="1800" dirty="0"/>
              <a:t/>
            </a:r>
            <a:br>
              <a:rPr lang="en-US" sz="1800" dirty="0"/>
            </a:br>
            <a:r>
              <a:rPr lang="es-ES" sz="1800" b="1" dirty="0" smtClean="0"/>
              <a:t>Tipos </a:t>
            </a:r>
            <a:r>
              <a:rPr lang="es-ES" sz="1800" b="1" dirty="0"/>
              <a:t>de base de datos</a:t>
            </a:r>
            <a:r>
              <a:rPr lang="es-ES" sz="1800" dirty="0"/>
              <a:t>  </a:t>
            </a:r>
            <a:r>
              <a:rPr lang="es-ES" sz="1800" b="1" dirty="0"/>
              <a:t>y Clasificación por contenido</a:t>
            </a:r>
            <a:r>
              <a:rPr lang="en-US" sz="1800" dirty="0"/>
              <a:t/>
            </a:r>
            <a:br>
              <a:rPr lang="en-US" sz="1800" dirty="0"/>
            </a:br>
            <a:r>
              <a:rPr lang="es-ES" sz="1800" dirty="0"/>
              <a:t/>
            </a:r>
            <a:br>
              <a:rPr lang="es-ES" sz="1800" dirty="0"/>
            </a:br>
            <a:r>
              <a:rPr lang="es-ES" sz="1800" dirty="0"/>
              <a:t>Existen diversos tipos de base de datos, pueden clasificarse de diversas maneras. A continuación veremos las principales.</a:t>
            </a:r>
            <a:r>
              <a:rPr lang="en-US" sz="1800" dirty="0"/>
              <a:t/>
            </a:r>
            <a:br>
              <a:rPr lang="en-US" sz="1800" dirty="0"/>
            </a:br>
            <a:r>
              <a:rPr lang="es-NI" sz="1800" b="1" dirty="0"/>
              <a:t>Según su flexibilidad de modificación</a:t>
            </a:r>
            <a:r>
              <a:rPr lang="en-US" sz="1800" b="1" dirty="0"/>
              <a:t/>
            </a:r>
            <a:br>
              <a:rPr lang="en-US" sz="1800" b="1" dirty="0"/>
            </a:br>
            <a:r>
              <a:rPr lang="es-NI" sz="1800" b="1" i="1" dirty="0"/>
              <a:t>Bases de datos dinámicas</a:t>
            </a:r>
            <a:r>
              <a:rPr lang="en-US" sz="1800" b="1" i="1" dirty="0"/>
              <a:t/>
            </a:r>
            <a:br>
              <a:rPr lang="en-US" sz="1800" b="1" i="1" dirty="0"/>
            </a:br>
            <a:r>
              <a:rPr lang="es-ES" sz="1800" dirty="0"/>
              <a:t>Son aquellas donde los datos pueden actualizarse o incluso modificarse. La mayoría puede ser actualizada en tiempo real.</a:t>
            </a:r>
            <a:r>
              <a:rPr lang="en-US" sz="1800" dirty="0"/>
              <a:t/>
            </a:r>
            <a:br>
              <a:rPr lang="en-US" sz="1800" dirty="0"/>
            </a:br>
            <a:r>
              <a:rPr lang="es-NI" sz="1800" b="1" i="1" dirty="0"/>
              <a:t>Bases de datos estáticas</a:t>
            </a:r>
            <a:r>
              <a:rPr lang="en-US" sz="1800" b="1" i="1" dirty="0"/>
              <a:t/>
            </a:r>
            <a:br>
              <a:rPr lang="en-US" sz="1800" b="1" i="1" dirty="0"/>
            </a:br>
            <a:r>
              <a:rPr lang="es-ES" sz="1800" dirty="0"/>
              <a:t>Son bases de datos de consulta cuyos datos no pueden modificarse.</a:t>
            </a:r>
            <a:r>
              <a:rPr lang="en-US" dirty="0"/>
              <a:t/>
            </a:r>
            <a:br>
              <a:rPr lang="en-US" dirty="0"/>
            </a:br>
            <a:endParaRPr lang="en-US" dirty="0"/>
          </a:p>
        </p:txBody>
      </p:sp>
    </p:spTree>
    <p:extLst>
      <p:ext uri="{BB962C8B-B14F-4D97-AF65-F5344CB8AC3E}">
        <p14:creationId xmlns:p14="http://schemas.microsoft.com/office/powerpoint/2010/main" val="566679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1709" y="469627"/>
            <a:ext cx="10515600" cy="1325563"/>
          </a:xfrm>
        </p:spPr>
        <p:txBody>
          <a:bodyPr>
            <a:normAutofit fontScale="90000"/>
          </a:bodyPr>
          <a:lstStyle/>
          <a:p>
            <a:r>
              <a:rPr lang="es-NI" sz="1800" b="1" dirty="0"/>
              <a:t>Según su forma de organización</a:t>
            </a:r>
            <a:r>
              <a:rPr lang="en-US" sz="1800" b="1" dirty="0"/>
              <a:t/>
            </a:r>
            <a:br>
              <a:rPr lang="en-US" sz="1800" b="1" dirty="0"/>
            </a:br>
            <a:r>
              <a:rPr lang="es-NI" sz="1800" b="1" i="1" dirty="0"/>
              <a:t>Bases de datos jerárquicas</a:t>
            </a:r>
            <a:r>
              <a:rPr lang="en-US" sz="1800" b="1" i="1" dirty="0"/>
              <a:t/>
            </a:r>
            <a:br>
              <a:rPr lang="en-US" sz="1800" b="1" i="1" dirty="0"/>
            </a:br>
            <a:r>
              <a:rPr lang="es-ES" sz="1800" dirty="0"/>
              <a:t>Las bases de datos jerárquicas son aquellas organizadas en forma de un árbol al revés. Almacenan la información en forma de registros dentro de una estructura jerárquica, es de aquí que proviene su nombre.</a:t>
            </a:r>
            <a:r>
              <a:rPr lang="en-US" sz="1800" dirty="0"/>
              <a:t/>
            </a:r>
            <a:br>
              <a:rPr lang="en-US" sz="1800" dirty="0"/>
            </a:br>
            <a:r>
              <a:rPr lang="es-ES" sz="1800" dirty="0"/>
              <a:t>Cada registro de este “árbol” es llamado nodo. Nodos son registros que contienen alguna información de interés y a partir del nodo raíz son enlazados los otros nodos descendientes: padres e hijos. Cada nodo padre puede tener varios nodos hijos, pero cada nodo hijo solo puede tener un solo nodo padre.</a:t>
            </a:r>
            <a:r>
              <a:rPr lang="en-US" sz="1800" dirty="0"/>
              <a:t/>
            </a:r>
            <a:br>
              <a:rPr lang="en-US" sz="1800" dirty="0"/>
            </a:br>
            <a:r>
              <a:rPr lang="es-ES" sz="1800" dirty="0"/>
              <a:t>Este tipo de base de datos se recomienda para administrar grandes volúmenes de informaciones, pero actualmente no se utiliza mucho.</a:t>
            </a:r>
            <a:r>
              <a:rPr lang="en-US" sz="1800" dirty="0"/>
              <a:t/>
            </a:r>
            <a:br>
              <a:rPr lang="en-US" sz="1800" dirty="0"/>
            </a:br>
            <a:r>
              <a:rPr lang="en-US" sz="1800" dirty="0"/>
              <a:t/>
            </a:r>
            <a:br>
              <a:rPr lang="en-US" sz="1800" dirty="0"/>
            </a:br>
            <a:r>
              <a:rPr lang="es-NI" sz="1800" b="1" i="1" dirty="0"/>
              <a:t>Bases de datos de red</a:t>
            </a:r>
            <a:r>
              <a:rPr lang="en-US" sz="1800" b="1" i="1" dirty="0"/>
              <a:t/>
            </a:r>
            <a:br>
              <a:rPr lang="en-US" sz="1800" b="1" i="1" dirty="0"/>
            </a:br>
            <a:r>
              <a:rPr lang="es-ES" sz="1800" dirty="0"/>
              <a:t>Esta base de datos es una variación de la anterior. La diferencia está en que en la base de datos jerárquica un nodo hijo no puede tener varios padres y aquí sí.</a:t>
            </a:r>
            <a:r>
              <a:rPr lang="en-US" sz="1800" dirty="0"/>
              <a:t/>
            </a:r>
            <a:br>
              <a:rPr lang="en-US" sz="1800" dirty="0"/>
            </a:br>
            <a:r>
              <a:rPr lang="es-ES" sz="1800" dirty="0"/>
              <a:t>Las características de estas bases de datos son semejantes a las de las bases de datos jerárquicas, aunque estas son mucho más potentes y complejas.</a:t>
            </a:r>
            <a:r>
              <a:rPr lang="en-US" sz="1800" dirty="0"/>
              <a:t/>
            </a:r>
            <a:br>
              <a:rPr lang="en-US" sz="1800" dirty="0"/>
            </a:br>
            <a:r>
              <a:rPr lang="es-NI" sz="1800" b="1" i="1" dirty="0"/>
              <a:t>Bases de datos relacionales</a:t>
            </a:r>
            <a:r>
              <a:rPr lang="en-US" sz="1800" b="1" i="1" dirty="0"/>
              <a:t/>
            </a:r>
            <a:br>
              <a:rPr lang="en-US" sz="1800" b="1" i="1" dirty="0"/>
            </a:br>
            <a:r>
              <a:rPr lang="es-ES" sz="1800" dirty="0"/>
              <a:t>Las bases de datos relacionales son las más usadas actualmente para administrar datos de forma dinámica. Permite crear todo tipo de datos y relacionarlos entre sí.</a:t>
            </a:r>
            <a:r>
              <a:rPr lang="en-US" sz="1800" dirty="0"/>
              <a:t/>
            </a:r>
            <a:br>
              <a:rPr lang="en-US" sz="1800" dirty="0"/>
            </a:br>
            <a:r>
              <a:rPr lang="es-ES" sz="1800" dirty="0"/>
              <a:t>Los datos son almacenados en registros que son organizados en tablas, de esta forma pueden asociarse los elementos entre sí muy fácilmente, además se pueden cruzar sin ninguna dificultad.</a:t>
            </a:r>
            <a:r>
              <a:rPr lang="en-US" sz="1800" dirty="0"/>
              <a:t/>
            </a:r>
            <a:br>
              <a:rPr lang="en-US" sz="1800" dirty="0"/>
            </a:br>
            <a:r>
              <a:rPr lang="en-US" sz="1800" dirty="0" err="1"/>
              <a:t>Sus</a:t>
            </a:r>
            <a:r>
              <a:rPr lang="en-US" sz="1800" dirty="0"/>
              <a:t> </a:t>
            </a:r>
            <a:r>
              <a:rPr lang="en-US" sz="1800" dirty="0" err="1"/>
              <a:t>principales</a:t>
            </a:r>
            <a:r>
              <a:rPr lang="en-US" sz="1800" dirty="0"/>
              <a:t> </a:t>
            </a:r>
            <a:r>
              <a:rPr lang="en-US" sz="1800" dirty="0" err="1"/>
              <a:t>características</a:t>
            </a:r>
            <a:r>
              <a:rPr lang="en-US" sz="1800" dirty="0"/>
              <a:t> son:</a:t>
            </a:r>
            <a:r>
              <a:rPr lang="en-US" dirty="0"/>
              <a:t/>
            </a:r>
            <a:br>
              <a:rPr lang="en-US" dirty="0"/>
            </a:br>
            <a:endParaRPr lang="en-US" dirty="0"/>
          </a:p>
        </p:txBody>
      </p:sp>
    </p:spTree>
    <p:extLst>
      <p:ext uri="{BB962C8B-B14F-4D97-AF65-F5344CB8AC3E}">
        <p14:creationId xmlns:p14="http://schemas.microsoft.com/office/powerpoint/2010/main" val="21225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846729" y="1479175"/>
            <a:ext cx="9758083" cy="5378825"/>
          </a:xfrm>
        </p:spPr>
        <p:txBody>
          <a:bodyPr>
            <a:normAutofit fontScale="90000"/>
          </a:bodyPr>
          <a:lstStyle/>
          <a:p>
            <a:pPr algn="ctr"/>
            <a:r>
              <a:rPr lang="es-NI" sz="2200" b="1" dirty="0" smtClean="0"/>
              <a:t/>
            </a:r>
            <a:br>
              <a:rPr lang="es-NI" sz="2200" b="1" dirty="0" smtClean="0"/>
            </a:br>
            <a:r>
              <a:rPr lang="es-NI" sz="2200" b="1" dirty="0"/>
              <a:t/>
            </a:r>
            <a:br>
              <a:rPr lang="es-NI" sz="2200" b="1" dirty="0"/>
            </a:br>
            <a:r>
              <a:rPr lang="es-NI" sz="2200" b="1" dirty="0" smtClean="0"/>
              <a:t/>
            </a:r>
            <a:br>
              <a:rPr lang="es-NI" sz="2200" b="1" dirty="0" smtClean="0"/>
            </a:br>
            <a:r>
              <a:rPr lang="es-NI" sz="2200" b="1" dirty="0"/>
              <a:t/>
            </a:r>
            <a:br>
              <a:rPr lang="es-NI" sz="2200" b="1" dirty="0"/>
            </a:br>
            <a:r>
              <a:rPr lang="es-NI" sz="2200" b="1" dirty="0" smtClean="0"/>
              <a:t>TEMA </a:t>
            </a:r>
            <a:r>
              <a:rPr lang="es-NI" sz="2200" b="1" dirty="0"/>
              <a:t>DE INVESTIGACIÓN:</a:t>
            </a:r>
            <a:r>
              <a:rPr lang="en-US" sz="2200" dirty="0"/>
              <a:t/>
            </a:r>
            <a:br>
              <a:rPr lang="en-US" sz="2200" dirty="0"/>
            </a:br>
            <a:r>
              <a:rPr lang="es-NI" sz="1800" dirty="0"/>
              <a:t> </a:t>
            </a:r>
            <a:r>
              <a:rPr lang="en-US" sz="1800" dirty="0"/>
              <a:t/>
            </a:r>
            <a:br>
              <a:rPr lang="en-US" sz="1800" dirty="0"/>
            </a:br>
            <a:r>
              <a:rPr lang="es-NI" sz="1800" dirty="0"/>
              <a:t>Sistema de notas de la universidad Martin Lutero extensión Quilali, Departamento de Nueva Segovia.</a:t>
            </a:r>
            <a:r>
              <a:rPr lang="en-US" sz="1800" dirty="0"/>
              <a:t/>
            </a:r>
            <a:br>
              <a:rPr lang="en-US" sz="1800" dirty="0"/>
            </a:br>
            <a:r>
              <a:rPr lang="es-NI" sz="1800" dirty="0"/>
              <a:t>Para optar al título de: Ingeniero de Sistemas.</a:t>
            </a:r>
            <a:r>
              <a:rPr lang="en-US" sz="1800" dirty="0"/>
              <a:t/>
            </a:r>
            <a:br>
              <a:rPr lang="en-US" sz="1800" dirty="0"/>
            </a:br>
            <a:r>
              <a:rPr lang="es-NI" sz="1800" dirty="0"/>
              <a:t>Presentado por:</a:t>
            </a:r>
            <a:r>
              <a:rPr lang="en-US" sz="1800" dirty="0"/>
              <a:t/>
            </a:r>
            <a:br>
              <a:rPr lang="en-US" sz="1800" dirty="0"/>
            </a:br>
            <a:r>
              <a:rPr lang="es-NI" sz="1800" dirty="0"/>
              <a:t> </a:t>
            </a:r>
            <a:r>
              <a:rPr lang="en-US" sz="1800" dirty="0"/>
              <a:t/>
            </a:r>
            <a:br>
              <a:rPr lang="en-US" sz="1800" dirty="0"/>
            </a:br>
            <a:r>
              <a:rPr lang="es-NI" sz="1800" dirty="0"/>
              <a:t>Kathin Yahoska Moreno Casco.</a:t>
            </a:r>
            <a:r>
              <a:rPr lang="en-US" sz="1800" dirty="0"/>
              <a:t/>
            </a:r>
            <a:br>
              <a:rPr lang="en-US" sz="1800" dirty="0"/>
            </a:br>
            <a:r>
              <a:rPr lang="es-NI" sz="1800" dirty="0"/>
              <a:t>Alba María Bellorín Cerda.</a:t>
            </a:r>
            <a:r>
              <a:rPr lang="en-US" sz="1800" dirty="0"/>
              <a:t/>
            </a:r>
            <a:br>
              <a:rPr lang="en-US" sz="1800" dirty="0"/>
            </a:br>
            <a:r>
              <a:rPr lang="es-NI" sz="1800" dirty="0"/>
              <a:t>Francis Aradeliz Chavarría Espinoza.</a:t>
            </a:r>
            <a:r>
              <a:rPr lang="en-US" sz="1800" dirty="0"/>
              <a:t/>
            </a:r>
            <a:br>
              <a:rPr lang="en-US" sz="1800" dirty="0"/>
            </a:br>
            <a:r>
              <a:rPr lang="es-NI" sz="1800" dirty="0"/>
              <a:t> </a:t>
            </a:r>
            <a:r>
              <a:rPr lang="en-US" sz="1800" dirty="0"/>
              <a:t/>
            </a:r>
            <a:br>
              <a:rPr lang="en-US" sz="1800" dirty="0"/>
            </a:br>
            <a:r>
              <a:rPr lang="es-NI" sz="1800" dirty="0"/>
              <a:t> </a:t>
            </a:r>
            <a:r>
              <a:rPr lang="en-US" sz="1800" dirty="0"/>
              <a:t/>
            </a:r>
            <a:br>
              <a:rPr lang="en-US" sz="1800" dirty="0"/>
            </a:br>
            <a:r>
              <a:rPr lang="es-NI" sz="1800" dirty="0"/>
              <a:t>Tutor(a):</a:t>
            </a:r>
            <a:r>
              <a:rPr lang="en-US" sz="1800" dirty="0"/>
              <a:t/>
            </a:r>
            <a:br>
              <a:rPr lang="en-US" sz="1800" dirty="0"/>
            </a:br>
            <a:r>
              <a:rPr lang="es-NI" sz="1800" dirty="0"/>
              <a:t>Ing. Mario Zapata</a:t>
            </a:r>
            <a:r>
              <a:rPr lang="en-US" sz="1800" dirty="0"/>
              <a:t/>
            </a:r>
            <a:br>
              <a:rPr lang="en-US" sz="1800" dirty="0"/>
            </a:br>
            <a:r>
              <a:rPr lang="es-NI" sz="1800" dirty="0"/>
              <a:t> </a:t>
            </a:r>
            <a:r>
              <a:rPr lang="en-US" sz="1800" dirty="0"/>
              <a:t/>
            </a:r>
            <a:br>
              <a:rPr lang="en-US" sz="1800" dirty="0"/>
            </a:br>
            <a:r>
              <a:rPr lang="es-NI" sz="1800" dirty="0"/>
              <a:t>Quilali, Nueva Segovia, </a:t>
            </a:r>
            <a:r>
              <a:rPr lang="es-NI" sz="1800" dirty="0" smtClean="0"/>
              <a:t>Jueves 19 </a:t>
            </a:r>
            <a:r>
              <a:rPr lang="es-NI" sz="1800" dirty="0"/>
              <a:t>de noviembre 2020.</a:t>
            </a:r>
            <a:r>
              <a:rPr lang="en-US" dirty="0"/>
              <a:t/>
            </a:r>
            <a:br>
              <a:rPr lang="en-US" dirty="0"/>
            </a:br>
            <a:endParaRPr lang="en-US" dirty="0"/>
          </a:p>
        </p:txBody>
      </p:sp>
      <p:sp>
        <p:nvSpPr>
          <p:cNvPr id="6" name="Rectangle 5"/>
          <p:cNvSpPr>
            <a:spLocks noChangeArrowheads="1"/>
          </p:cNvSpPr>
          <p:nvPr/>
        </p:nvSpPr>
        <p:spPr bwMode="auto">
          <a:xfrm>
            <a:off x="2877671" y="1847"/>
            <a:ext cx="66397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571875" algn="l"/>
              </a:tabLst>
              <a:defRPr>
                <a:solidFill>
                  <a:schemeClr val="tx1"/>
                </a:solidFill>
                <a:latin typeface="Arial" panose="020B0604020202020204" pitchFamily="34" charset="0"/>
              </a:defRPr>
            </a:lvl1pPr>
            <a:lvl2pPr eaLnBrk="0" fontAlgn="base" hangingPunct="0">
              <a:spcBef>
                <a:spcPct val="0"/>
              </a:spcBef>
              <a:spcAft>
                <a:spcPct val="0"/>
              </a:spcAft>
              <a:tabLst>
                <a:tab pos="3571875" algn="l"/>
              </a:tabLst>
              <a:defRPr>
                <a:solidFill>
                  <a:schemeClr val="tx1"/>
                </a:solidFill>
                <a:latin typeface="Arial" panose="020B0604020202020204" pitchFamily="34" charset="0"/>
              </a:defRPr>
            </a:lvl2pPr>
            <a:lvl3pPr eaLnBrk="0" fontAlgn="base" hangingPunct="0">
              <a:spcBef>
                <a:spcPct val="0"/>
              </a:spcBef>
              <a:spcAft>
                <a:spcPct val="0"/>
              </a:spcAft>
              <a:tabLst>
                <a:tab pos="3571875" algn="l"/>
              </a:tabLst>
              <a:defRPr>
                <a:solidFill>
                  <a:schemeClr val="tx1"/>
                </a:solidFill>
                <a:latin typeface="Arial" panose="020B0604020202020204" pitchFamily="34" charset="0"/>
              </a:defRPr>
            </a:lvl3pPr>
            <a:lvl4pPr eaLnBrk="0" fontAlgn="base" hangingPunct="0">
              <a:spcBef>
                <a:spcPct val="0"/>
              </a:spcBef>
              <a:spcAft>
                <a:spcPct val="0"/>
              </a:spcAft>
              <a:tabLst>
                <a:tab pos="3571875" algn="l"/>
              </a:tabLst>
              <a:defRPr>
                <a:solidFill>
                  <a:schemeClr val="tx1"/>
                </a:solidFill>
                <a:latin typeface="Arial" panose="020B0604020202020204" pitchFamily="34" charset="0"/>
              </a:defRPr>
            </a:lvl4pPr>
            <a:lvl5pPr eaLnBrk="0" fontAlgn="base" hangingPunct="0">
              <a:spcBef>
                <a:spcPct val="0"/>
              </a:spcBef>
              <a:spcAft>
                <a:spcPct val="0"/>
              </a:spcAft>
              <a:tabLst>
                <a:tab pos="3571875" algn="l"/>
              </a:tabLst>
              <a:defRPr>
                <a:solidFill>
                  <a:schemeClr val="tx1"/>
                </a:solidFill>
                <a:latin typeface="Arial" panose="020B0604020202020204" pitchFamily="34" charset="0"/>
              </a:defRPr>
            </a:lvl5pPr>
            <a:lvl6pPr eaLnBrk="0" fontAlgn="base" hangingPunct="0">
              <a:spcBef>
                <a:spcPct val="0"/>
              </a:spcBef>
              <a:spcAft>
                <a:spcPct val="0"/>
              </a:spcAft>
              <a:tabLst>
                <a:tab pos="3571875" algn="l"/>
              </a:tabLst>
              <a:defRPr>
                <a:solidFill>
                  <a:schemeClr val="tx1"/>
                </a:solidFill>
                <a:latin typeface="Arial" panose="020B0604020202020204" pitchFamily="34" charset="0"/>
              </a:defRPr>
            </a:lvl6pPr>
            <a:lvl7pPr eaLnBrk="0" fontAlgn="base" hangingPunct="0">
              <a:spcBef>
                <a:spcPct val="0"/>
              </a:spcBef>
              <a:spcAft>
                <a:spcPct val="0"/>
              </a:spcAft>
              <a:tabLst>
                <a:tab pos="3571875" algn="l"/>
              </a:tabLst>
              <a:defRPr>
                <a:solidFill>
                  <a:schemeClr val="tx1"/>
                </a:solidFill>
                <a:latin typeface="Arial" panose="020B0604020202020204" pitchFamily="34" charset="0"/>
              </a:defRPr>
            </a:lvl7pPr>
            <a:lvl8pPr eaLnBrk="0" fontAlgn="base" hangingPunct="0">
              <a:spcBef>
                <a:spcPct val="0"/>
              </a:spcBef>
              <a:spcAft>
                <a:spcPct val="0"/>
              </a:spcAft>
              <a:tabLst>
                <a:tab pos="3571875" algn="l"/>
              </a:tabLst>
              <a:defRPr>
                <a:solidFill>
                  <a:schemeClr val="tx1"/>
                </a:solidFill>
                <a:latin typeface="Arial" panose="020B0604020202020204" pitchFamily="34" charset="0"/>
              </a:defRPr>
            </a:lvl8pPr>
            <a:lvl9pPr eaLnBrk="0" fontAlgn="base" hangingPunct="0">
              <a:spcBef>
                <a:spcPct val="0"/>
              </a:spcBef>
              <a:spcAft>
                <a:spcPct val="0"/>
              </a:spcAft>
              <a:tabLst>
                <a:tab pos="357187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400" b="1" i="0" u="none" strike="noStrike" cap="none" normalizeH="0" baseline="0" dirty="0" smtClean="0">
                <a:ln>
                  <a:noFill/>
                </a:ln>
                <a:solidFill>
                  <a:schemeClr val="tx1"/>
                </a:solidFill>
                <a:effectLst/>
                <a:latin typeface="Bembo Std"/>
                <a:ea typeface="Calibri" panose="020F0502020204030204" pitchFamily="34" charset="0"/>
                <a:cs typeface="Arial" panose="020B0604020202020204" pitchFamily="34" charset="0"/>
              </a:rPr>
              <a:t>UNIVERSIDAD MARTIN LUTERO</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MINISTERIO DE LAS ASAMBLEAS DE DIOS”</a:t>
            </a:r>
            <a:endParaRPr kumimoji="0" lang="en-US" altLang="en-US"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SEDE-QUILALI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r>
              <a:rPr kumimoji="0" lang="es-NI" altLang="en-US"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571875"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8" name="Imagen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089" y="999922"/>
            <a:ext cx="1104747" cy="16229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1964053" y="2128450"/>
            <a:ext cx="227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079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9091" y="352061"/>
            <a:ext cx="10515600" cy="1325563"/>
          </a:xfrm>
        </p:spPr>
        <p:txBody>
          <a:bodyPr>
            <a:normAutofit fontScale="90000"/>
          </a:bodyPr>
          <a:lstStyle/>
          <a:p>
            <a:pPr lvl="0"/>
            <a:r>
              <a:rPr lang="es-NI" sz="1800" b="1" i="1" dirty="0" smtClean="0"/>
              <a:t>Bases </a:t>
            </a:r>
            <a:r>
              <a:rPr lang="es-NI" sz="1800" b="1" i="1" dirty="0"/>
              <a:t>de datos deductivas</a:t>
            </a:r>
            <a:r>
              <a:rPr lang="en-US" sz="1800" b="1" i="1" dirty="0"/>
              <a:t/>
            </a:r>
            <a:br>
              <a:rPr lang="en-US" sz="1800" b="1" i="1" dirty="0"/>
            </a:br>
            <a:r>
              <a:rPr lang="es-ES" sz="1800" dirty="0"/>
              <a:t>Conocidas también como bases de datos lógicas. Se utilizan generalmente en buscadores, pero pueden usarse de otras formas.</a:t>
            </a:r>
            <a:r>
              <a:rPr lang="en-US" sz="1800" dirty="0"/>
              <a:t/>
            </a:r>
            <a:br>
              <a:rPr lang="en-US" sz="1800" dirty="0"/>
            </a:br>
            <a:r>
              <a:rPr lang="es-ES" sz="1800" dirty="0"/>
              <a:t>Permiten almacenar los datos y consultarlos a través de búsquedas que utilizan reglas y normas previamente almacenadas.</a:t>
            </a:r>
            <a:r>
              <a:rPr lang="en-US" sz="1800" dirty="0"/>
              <a:t/>
            </a:r>
            <a:br>
              <a:rPr lang="en-US" sz="1800" dirty="0"/>
            </a:br>
            <a:r>
              <a:rPr lang="en-US" sz="1800" dirty="0" err="1"/>
              <a:t>Sus</a:t>
            </a:r>
            <a:r>
              <a:rPr lang="en-US" sz="1800" dirty="0"/>
              <a:t> </a:t>
            </a:r>
            <a:r>
              <a:rPr lang="en-US" sz="1800" dirty="0" err="1"/>
              <a:t>principales</a:t>
            </a:r>
            <a:r>
              <a:rPr lang="en-US" sz="1800" dirty="0"/>
              <a:t> </a:t>
            </a:r>
            <a:r>
              <a:rPr lang="en-US" sz="1800" dirty="0" err="1" smtClean="0"/>
              <a:t>características</a:t>
            </a:r>
            <a:r>
              <a:rPr lang="en-US" sz="1800" dirty="0" smtClean="0"/>
              <a:t> </a:t>
            </a:r>
            <a:r>
              <a:rPr lang="en-US" sz="1800" dirty="0"/>
              <a:t>son:</a:t>
            </a:r>
            <a:br>
              <a:rPr lang="en-US" sz="1800" dirty="0"/>
            </a:br>
            <a:r>
              <a:rPr lang="es-NI" sz="1800" dirty="0"/>
              <a:t>Permite expresar consultas por medio de reglas lógicas.</a:t>
            </a:r>
            <a:r>
              <a:rPr lang="en-US" sz="1800" dirty="0"/>
              <a:t/>
            </a:r>
            <a:br>
              <a:rPr lang="en-US" sz="1800" dirty="0"/>
            </a:br>
            <a:r>
              <a:rPr lang="es-NI" sz="1800" dirty="0"/>
              <a:t>Soporta conjuntos de datos complejos.</a:t>
            </a:r>
            <a:r>
              <a:rPr lang="en-US" sz="1800" dirty="0"/>
              <a:t/>
            </a:r>
            <a:br>
              <a:rPr lang="en-US" sz="1800" dirty="0"/>
            </a:br>
            <a:r>
              <a:rPr lang="es-NI" sz="1800" dirty="0"/>
              <a:t>Se puede inferir información a través de los datos almacenados.</a:t>
            </a:r>
            <a:r>
              <a:rPr lang="en-US" sz="1800" dirty="0"/>
              <a:t/>
            </a:r>
            <a:br>
              <a:rPr lang="en-US" sz="1800" dirty="0"/>
            </a:br>
            <a:r>
              <a:rPr lang="es-NI" sz="1800" dirty="0"/>
              <a:t>Usan fórmulas matemáticas o algoritmos lógicos.</a:t>
            </a:r>
            <a:r>
              <a:rPr lang="en-US" sz="1800" dirty="0"/>
              <a:t/>
            </a:r>
            <a:br>
              <a:rPr lang="en-US" sz="1800" dirty="0"/>
            </a:br>
            <a:r>
              <a:rPr lang="es-NI" sz="1800" b="1" i="1" dirty="0"/>
              <a:t>Bases de datos multidimensionales.</a:t>
            </a:r>
            <a:r>
              <a:rPr lang="en-US" sz="1800" b="1" i="1" dirty="0"/>
              <a:t/>
            </a:r>
            <a:br>
              <a:rPr lang="en-US" sz="1800" b="1" i="1" dirty="0"/>
            </a:br>
            <a:r>
              <a:rPr lang="es-ES" sz="1800" dirty="0"/>
              <a:t>Estas bases de datos utilizan conceptualmente la idea de un cubo de datos. Donde las informaciones se almacenan en la intersección de tres o más atributos. Esta concepción puede ser algo compleja pero su uso es bastante simple.</a:t>
            </a:r>
            <a:r>
              <a:rPr lang="en-US" sz="1800" dirty="0"/>
              <a:t/>
            </a:r>
            <a:br>
              <a:rPr lang="en-US" sz="1800" dirty="0"/>
            </a:br>
            <a:r>
              <a:rPr lang="es-ES" sz="1800" dirty="0"/>
              <a:t>Algunas de sus principales características son:</a:t>
            </a:r>
            <a:r>
              <a:rPr lang="en-US" sz="1800" dirty="0"/>
              <a:t/>
            </a:r>
            <a:br>
              <a:rPr lang="en-US" sz="1800" dirty="0"/>
            </a:br>
            <a:r>
              <a:rPr lang="es-NI" sz="1800" dirty="0"/>
              <a:t>No emplean ninguna jerarquía.</a:t>
            </a:r>
            <a:r>
              <a:rPr lang="en-US" sz="1800" dirty="0"/>
              <a:t/>
            </a:r>
            <a:br>
              <a:rPr lang="en-US" sz="1800" dirty="0"/>
            </a:br>
            <a:r>
              <a:rPr lang="es-NI" sz="1800" dirty="0"/>
              <a:t>Facilita tanto la búsqueda como la modificación posterior.</a:t>
            </a:r>
            <a:r>
              <a:rPr lang="en-US" sz="1800" dirty="0"/>
              <a:t/>
            </a:r>
            <a:br>
              <a:rPr lang="en-US" sz="1800" dirty="0"/>
            </a:br>
            <a:r>
              <a:rPr lang="es-NI" sz="1800" dirty="0"/>
              <a:t>Utiliza un espacio menor de almacenamiento.</a:t>
            </a:r>
            <a:r>
              <a:rPr lang="en-US" sz="1800" dirty="0"/>
              <a:t/>
            </a:r>
            <a:br>
              <a:rPr lang="en-US" sz="1800" dirty="0"/>
            </a:br>
            <a:r>
              <a:rPr lang="es-NI" sz="1800" dirty="0"/>
              <a:t>Tiene acceso a grandes cantidades de información.</a:t>
            </a:r>
            <a:r>
              <a:rPr lang="en-US" sz="1800" dirty="0"/>
              <a:t/>
            </a:r>
            <a:br>
              <a:rPr lang="en-US" sz="1800" dirty="0"/>
            </a:br>
            <a:r>
              <a:rPr lang="es-NI" sz="1800" b="1" dirty="0"/>
              <a:t>Arquitectura básica de un sistema</a:t>
            </a:r>
            <a:r>
              <a:rPr lang="en-US" sz="1800" dirty="0"/>
              <a:t/>
            </a:r>
            <a:br>
              <a:rPr lang="en-US" sz="1800" dirty="0"/>
            </a:br>
            <a:r>
              <a:rPr lang="es-NI" sz="1800" dirty="0"/>
              <a:t>Para que un sitio web funcione mostrándose al público es necesaria una arquitectura que disponga como mínimo los siguientes elementos:</a:t>
            </a:r>
            <a:r>
              <a:rPr lang="en-US" sz="1800" dirty="0"/>
              <a:t/>
            </a:r>
            <a:br>
              <a:rPr lang="en-US" sz="1800" dirty="0"/>
            </a:br>
            <a:r>
              <a:rPr lang="es-NI" sz="1800" b="1" dirty="0"/>
              <a:t>El navegador:</a:t>
            </a:r>
            <a:r>
              <a:rPr lang="es-NI" sz="1800" dirty="0"/>
              <a:t> Representa el concepto de cliente realizando peticiones solicitando recursos a diferentes servidores web a través de URL. </a:t>
            </a:r>
            <a:endParaRPr lang="en-US" dirty="0"/>
          </a:p>
        </p:txBody>
      </p:sp>
    </p:spTree>
    <p:extLst>
      <p:ext uri="{BB962C8B-B14F-4D97-AF65-F5344CB8AC3E}">
        <p14:creationId xmlns:p14="http://schemas.microsoft.com/office/powerpoint/2010/main" val="2652342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4954" y="-1124041"/>
            <a:ext cx="10515600" cy="1325563"/>
          </a:xfrm>
        </p:spPr>
        <p:txBody>
          <a:bodyPr>
            <a:normAutofit fontScale="90000"/>
          </a:bodyPr>
          <a:lstStyle/>
          <a:p>
            <a:r>
              <a:rPr lang="es-NI" sz="2000" b="1" dirty="0" smtClean="0"/>
              <a:t/>
            </a:r>
            <a:br>
              <a:rPr lang="es-NI" sz="2000" b="1" dirty="0" smtClean="0"/>
            </a:br>
            <a:r>
              <a:rPr lang="es-NI" sz="2000" b="1" dirty="0"/>
              <a:t/>
            </a:r>
            <a:br>
              <a:rPr lang="es-NI" sz="2000" b="1" dirty="0"/>
            </a:br>
            <a:r>
              <a:rPr lang="es-NI" sz="2000" b="1" dirty="0" smtClean="0"/>
              <a:t/>
            </a:r>
            <a:br>
              <a:rPr lang="es-NI" sz="2000" b="1" dirty="0" smtClean="0"/>
            </a:br>
            <a:r>
              <a:rPr lang="es-NI" sz="2000" b="1" dirty="0"/>
              <a:t/>
            </a:r>
            <a:br>
              <a:rPr lang="es-NI" sz="2000" b="1" dirty="0"/>
            </a:br>
            <a:r>
              <a:rPr lang="es-NI" sz="2000" b="1" dirty="0" smtClean="0"/>
              <a:t/>
            </a:r>
            <a:br>
              <a:rPr lang="es-NI" sz="2000" b="1" dirty="0" smtClean="0"/>
            </a:br>
            <a:r>
              <a:rPr lang="es-NI" sz="2000" b="1" dirty="0" smtClean="0"/>
              <a:t>El </a:t>
            </a:r>
            <a:r>
              <a:rPr lang="es-NI" sz="2000" b="1" dirty="0"/>
              <a:t>Servidor:</a:t>
            </a:r>
            <a:r>
              <a:rPr lang="es-NI" sz="2000" dirty="0"/>
              <a:t> Almacena de forma organizada la estructura de la información del sitio web para servir los contenidos en relación a las peticiones del navegador. </a:t>
            </a:r>
            <a:r>
              <a:rPr lang="es-ES" sz="2000" dirty="0"/>
              <a:t>(José, 2016-2017)</a:t>
            </a:r>
            <a:r>
              <a:rPr lang="en-US" sz="2000" dirty="0"/>
              <a:t/>
            </a:r>
            <a:br>
              <a:rPr lang="en-US" sz="2000" dirty="0"/>
            </a:br>
            <a:r>
              <a:rPr lang="es-NI" sz="2000" b="1" u="sng" dirty="0"/>
              <a:t>El protocolo http</a:t>
            </a:r>
            <a:r>
              <a:rPr lang="es-NI" sz="2000" b="1" dirty="0"/>
              <a:t>:</a:t>
            </a:r>
            <a:r>
              <a:rPr lang="es-NI" sz="2000" dirty="0"/>
              <a:t> Es el protocolo basado en TCP/IP a través del cual el navegador realiza peticiones al servidor para que este responda. (José, 2016-2017)</a:t>
            </a:r>
            <a:r>
              <a:rPr lang="en-US" sz="2000" dirty="0"/>
              <a:t/>
            </a:r>
            <a:br>
              <a:rPr lang="en-US" sz="2000" dirty="0"/>
            </a:br>
            <a:r>
              <a:rPr lang="es-NI" sz="2000" b="1" u="sng" dirty="0"/>
              <a:t> </a:t>
            </a:r>
            <a:r>
              <a:rPr lang="en-US" sz="2000" dirty="0"/>
              <a:t/>
            </a:r>
            <a:br>
              <a:rPr lang="en-US" sz="2000" dirty="0"/>
            </a:br>
            <a:r>
              <a:rPr lang="es-NI" sz="2000" b="1" dirty="0"/>
              <a:t>HTML:</a:t>
            </a:r>
            <a:r>
              <a:rPr lang="es-NI" sz="2000" dirty="0"/>
              <a:t> Es el formato básico de los documentos que componen las páginas web, está basado en etiquetas y sirve para estructurar la forma de mostrar los  contenidos de las páginas. (José, 2016-2017)</a:t>
            </a:r>
            <a:r>
              <a:rPr lang="en-US" sz="2000" dirty="0"/>
              <a:t/>
            </a:r>
            <a:br>
              <a:rPr lang="en-US" sz="2000" dirty="0"/>
            </a:br>
            <a:r>
              <a:rPr lang="es-NI" sz="2000" b="1" u="sng" dirty="0"/>
              <a:t> </a:t>
            </a:r>
            <a:r>
              <a:rPr lang="en-US" sz="2000" dirty="0"/>
              <a:t/>
            </a:r>
            <a:br>
              <a:rPr lang="en-US" sz="2000" dirty="0"/>
            </a:br>
            <a:r>
              <a:rPr lang="es-NI" sz="2000" b="1" dirty="0"/>
              <a:t>CSS:</a:t>
            </a:r>
            <a:r>
              <a:rPr lang="es-NI" sz="2000" dirty="0"/>
              <a:t> Las hojas de estilo en cascada sirven para favorecer estéticamente los elementos y contenidos estructurados a través de las etiquetas HTML, dotándoles de personalidad en cuanto a su diseño, forma y colores. (José, 2016-2017)</a:t>
            </a:r>
            <a:r>
              <a:rPr lang="en-US" sz="2000" dirty="0"/>
              <a:t/>
            </a:r>
            <a:br>
              <a:rPr lang="en-US" sz="2000" dirty="0"/>
            </a:br>
            <a:r>
              <a:rPr lang="es-ES" sz="2000" b="1" u="sng" dirty="0"/>
              <a:t> </a:t>
            </a:r>
            <a:r>
              <a:rPr lang="en-US" sz="2000" dirty="0"/>
              <a:t/>
            </a:r>
            <a:br>
              <a:rPr lang="en-US" sz="2000" dirty="0"/>
            </a:br>
            <a:r>
              <a:rPr lang="es-ES" sz="2000" b="1" u="sng" cap="all" dirty="0"/>
              <a:t>¿</a:t>
            </a:r>
            <a:r>
              <a:rPr lang="es-ES" sz="2000" b="1" dirty="0"/>
              <a:t>Qué es el HTML?</a:t>
            </a:r>
            <a:r>
              <a:rPr lang="en-US" sz="2000" dirty="0"/>
              <a:t/>
            </a:r>
            <a:br>
              <a:rPr lang="en-US" sz="2000" dirty="0"/>
            </a:br>
            <a:r>
              <a:rPr lang="es-NI" sz="2000" dirty="0"/>
              <a:t>El HTML, </a:t>
            </a:r>
            <a:r>
              <a:rPr lang="es-NI" sz="2000" dirty="0" err="1"/>
              <a:t>Hyper</a:t>
            </a:r>
            <a:r>
              <a:rPr lang="es-NI" sz="2000" dirty="0"/>
              <a:t> Text </a:t>
            </a:r>
            <a:r>
              <a:rPr lang="es-NI" sz="2000" dirty="0" err="1"/>
              <a:t>Markup</a:t>
            </a:r>
            <a:r>
              <a:rPr lang="es-NI" sz="2000" dirty="0"/>
              <a:t> </a:t>
            </a:r>
            <a:r>
              <a:rPr lang="es-NI" sz="2000" dirty="0" err="1"/>
              <a:t>Language</a:t>
            </a:r>
            <a:r>
              <a:rPr lang="es-NI" sz="2000" dirty="0"/>
              <a:t> (Lenguaje de marcación de Hipertexto) es el lenguaje de marcas de </a:t>
            </a:r>
            <a:r>
              <a:rPr lang="es-NI" sz="2000" dirty="0">
                <a:hlinkClick r:id="rId2"/>
              </a:rPr>
              <a:t>texto</a:t>
            </a:r>
            <a:r>
              <a:rPr lang="es-NI" sz="2000" dirty="0"/>
              <a:t> utilizado normalmente en la www (</a:t>
            </a:r>
            <a:r>
              <a:rPr lang="es-NI" sz="2000" dirty="0" err="1">
                <a:hlinkClick r:id="rId3"/>
              </a:rPr>
              <a:t>World</a:t>
            </a:r>
            <a:r>
              <a:rPr lang="es-NI" sz="2000" dirty="0">
                <a:hlinkClick r:id="rId3"/>
              </a:rPr>
              <a:t> Wide Web</a:t>
            </a:r>
            <a:r>
              <a:rPr lang="es-NI" sz="2000" dirty="0"/>
              <a:t>). Fue creado en 1986 por el físico nuclear Tim </a:t>
            </a:r>
            <a:r>
              <a:rPr lang="es-NI" sz="2000" dirty="0" err="1"/>
              <a:t>Berners</a:t>
            </a:r>
            <a:r>
              <a:rPr lang="es-NI" sz="2000" dirty="0"/>
              <a:t>-Lee; el cual tomo dos </a:t>
            </a:r>
            <a:r>
              <a:rPr lang="es-NI" sz="2000" dirty="0">
                <a:hlinkClick r:id="rId4"/>
              </a:rPr>
              <a:t>herramientas</a:t>
            </a:r>
            <a:r>
              <a:rPr lang="es-NI" sz="2000" dirty="0"/>
              <a:t> preexistentes: El </a:t>
            </a:r>
            <a:r>
              <a:rPr lang="es-NI" sz="2000" dirty="0">
                <a:hlinkClick r:id="rId5"/>
              </a:rPr>
              <a:t>concepto</a:t>
            </a:r>
            <a:r>
              <a:rPr lang="es-NI" sz="2000" dirty="0"/>
              <a:t> de Hipertexto (Conocido también como link o ancla) el cual permite conectar dos elementos entre si y el SGML (Lenguaje Estándar de Marcación General) el cual sirve para colocar etiquetas o marcas en un texto que indique como debe verse</a:t>
            </a:r>
            <a:r>
              <a:rPr lang="es-NI" sz="2000" dirty="0" smtClean="0"/>
              <a:t>.</a:t>
            </a:r>
            <a:r>
              <a:rPr lang="en-US" dirty="0"/>
              <a:t/>
            </a:r>
            <a:br>
              <a:rPr lang="en-US" dirty="0"/>
            </a:br>
            <a:r>
              <a:rPr lang="es-NI" dirty="0"/>
              <a:t> </a:t>
            </a:r>
            <a:r>
              <a:rPr lang="en-US" dirty="0"/>
              <a:t/>
            </a:r>
            <a:br>
              <a:rPr lang="en-US" dirty="0"/>
            </a:br>
            <a:endParaRPr lang="en-US" dirty="0"/>
          </a:p>
        </p:txBody>
      </p:sp>
    </p:spTree>
    <p:extLst>
      <p:ext uri="{BB962C8B-B14F-4D97-AF65-F5344CB8AC3E}">
        <p14:creationId xmlns:p14="http://schemas.microsoft.com/office/powerpoint/2010/main" val="2085566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2074" y="299811"/>
            <a:ext cx="10515600" cy="1325563"/>
          </a:xfrm>
        </p:spPr>
        <p:txBody>
          <a:bodyPr>
            <a:noAutofit/>
          </a:bodyPr>
          <a:lstStyle/>
          <a:p>
            <a:r>
              <a:rPr lang="es-NI" sz="1800" dirty="0" smtClean="0"/>
              <a:t/>
            </a:r>
            <a:br>
              <a:rPr lang="es-NI" sz="1800" dirty="0" smtClean="0"/>
            </a:br>
            <a:r>
              <a:rPr lang="es-NI" sz="1800" dirty="0"/>
              <a:t/>
            </a:r>
            <a:br>
              <a:rPr lang="es-NI" sz="1800" dirty="0"/>
            </a:br>
            <a:r>
              <a:rPr lang="es-NI" sz="1800" dirty="0" smtClean="0"/>
              <a:t/>
            </a:r>
            <a:br>
              <a:rPr lang="es-NI" sz="1800" dirty="0" smtClean="0"/>
            </a:br>
            <a:r>
              <a:rPr lang="es-NI" sz="1800" b="1" u="sng" dirty="0" smtClean="0"/>
              <a:t>Creación </a:t>
            </a:r>
            <a:r>
              <a:rPr lang="es-NI" sz="1800" b="1" u="sng" dirty="0"/>
              <a:t>de</a:t>
            </a:r>
            <a:r>
              <a:rPr lang="es-NI" sz="1800" b="1" dirty="0"/>
              <a:t> páginas web con lenguaje HTML</a:t>
            </a:r>
            <a:r>
              <a:rPr lang="en-US" sz="1800" b="1" dirty="0"/>
              <a:t/>
            </a:r>
            <a:br>
              <a:rPr lang="en-US" sz="1800" b="1" dirty="0"/>
            </a:br>
            <a:r>
              <a:rPr lang="es-NI" sz="1800" dirty="0"/>
              <a:t>Para crear una </a:t>
            </a:r>
            <a:r>
              <a:rPr lang="es-NI" sz="1800" dirty="0">
                <a:hlinkClick r:id="rId2"/>
              </a:rPr>
              <a:t>página web</a:t>
            </a:r>
            <a:r>
              <a:rPr lang="es-NI" sz="1800" dirty="0"/>
              <a:t> se pueden utilizar varios </a:t>
            </a:r>
            <a:r>
              <a:rPr lang="es-NI" sz="1800" dirty="0">
                <a:hlinkClick r:id="rId3"/>
              </a:rPr>
              <a:t>programas</a:t>
            </a:r>
            <a:r>
              <a:rPr lang="es-NI" sz="1800" dirty="0"/>
              <a:t> especializados en esto, como por ejemplo, el Microsoft Front Page o el Macromedia </a:t>
            </a:r>
            <a:r>
              <a:rPr lang="es-NI" sz="1800" dirty="0">
                <a:hlinkClick r:id="rId4"/>
              </a:rPr>
              <a:t>Dreamweaver</a:t>
            </a:r>
            <a:r>
              <a:rPr lang="es-NI" sz="1800" dirty="0"/>
              <a:t> 3. Otra forma de diseñar un </a:t>
            </a:r>
            <a:r>
              <a:rPr lang="es-NI" sz="1800" dirty="0">
                <a:hlinkClick r:id="rId5"/>
              </a:rPr>
              <a:t>archivo</a:t>
            </a:r>
            <a:r>
              <a:rPr lang="es-NI" sz="1800" dirty="0"/>
              <a:t> .</a:t>
            </a:r>
            <a:r>
              <a:rPr lang="es-NI" sz="1800" dirty="0" err="1"/>
              <a:t>html</a:t>
            </a:r>
            <a:r>
              <a:rPr lang="es-NI" sz="1800" dirty="0"/>
              <a:t>, es copiar todo en el Bloc de Notas del Windows, ya que este sencillo </a:t>
            </a:r>
            <a:r>
              <a:rPr lang="es-NI" sz="1800" dirty="0">
                <a:hlinkClick r:id="rId3"/>
              </a:rPr>
              <a:t>programa</a:t>
            </a:r>
            <a:r>
              <a:rPr lang="es-NI" sz="1800" dirty="0"/>
              <a:t> cumple con un requisito mínimo que es la posibilidad de trabajar con las etiquetas con las que trabaja este lenguaje.</a:t>
            </a:r>
            <a:br>
              <a:rPr lang="es-NI" sz="1800" dirty="0"/>
            </a:br>
            <a:r>
              <a:rPr lang="es-NI" sz="1800" dirty="0"/>
              <a:t>A continuación les mostraremos las etiquetas más comunes que deben aprenderse para hacer una página Web. </a:t>
            </a:r>
            <a:r>
              <a:rPr lang="en-US" sz="1800" dirty="0"/>
              <a:t/>
            </a:r>
            <a:br>
              <a:rPr lang="en-US" sz="1800" dirty="0"/>
            </a:br>
            <a:r>
              <a:rPr lang="es-NI" sz="1800" dirty="0"/>
              <a:t> </a:t>
            </a:r>
            <a:r>
              <a:rPr lang="en-US" sz="1800" dirty="0"/>
              <a:t/>
            </a:r>
            <a:br>
              <a:rPr lang="en-US" sz="1800" dirty="0"/>
            </a:br>
            <a:r>
              <a:rPr lang="es-NI" sz="1800" dirty="0"/>
              <a:t> </a:t>
            </a:r>
            <a:r>
              <a:rPr lang="en-US" sz="1800" dirty="0"/>
              <a:t/>
            </a:r>
            <a:br>
              <a:rPr lang="en-US" sz="1800" dirty="0"/>
            </a:br>
            <a:r>
              <a:rPr lang="es-NI" sz="1800" b="1" u="sng" dirty="0"/>
              <a:t>Estructura de los documentos de HTML</a:t>
            </a:r>
            <a:r>
              <a:rPr lang="en-US" sz="1800" b="1" dirty="0"/>
              <a:t/>
            </a:r>
            <a:br>
              <a:rPr lang="en-US" sz="1800" b="1" dirty="0"/>
            </a:br>
            <a:r>
              <a:rPr lang="es-NI" sz="1800" dirty="0"/>
              <a:t>Si se tiene en cuenta el contenido del documento, todos los documentos de HTML bien escritos comparten una </a:t>
            </a:r>
            <a:r>
              <a:rPr lang="es-NI" sz="1800" dirty="0">
                <a:hlinkClick r:id="rId6"/>
              </a:rPr>
              <a:t>estructura</a:t>
            </a:r>
            <a:r>
              <a:rPr lang="es-NI" sz="1800" dirty="0"/>
              <a:t> en común. Un documento de HTML empieza con la etiqueta &lt;HTML&gt;, que es la que encerrará el documento actual. Contiene dos secciones primordiales: la cabecera y el cuerpo encerrados </a:t>
            </a:r>
            <a:endParaRPr lang="en-US" sz="1800" dirty="0"/>
          </a:p>
        </p:txBody>
      </p:sp>
    </p:spTree>
    <p:extLst>
      <p:ext uri="{BB962C8B-B14F-4D97-AF65-F5344CB8AC3E}">
        <p14:creationId xmlns:p14="http://schemas.microsoft.com/office/powerpoint/2010/main" val="3579736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5320" y="156119"/>
            <a:ext cx="10515600" cy="1325563"/>
          </a:xfrm>
        </p:spPr>
        <p:txBody>
          <a:bodyPr>
            <a:normAutofit fontScale="90000"/>
          </a:bodyPr>
          <a:lstStyle/>
          <a:p>
            <a:r>
              <a:rPr lang="es-NI" sz="2000" dirty="0"/>
              <a:t>respectivamente por los elementos &lt;HEAD&gt; cabeza y &lt;BODY&gt; cuerpo. </a:t>
            </a:r>
            <a:r>
              <a:rPr lang="es-ES" sz="2000" dirty="0"/>
              <a:t>(Wikipedia, HTML)</a:t>
            </a:r>
            <a:r>
              <a:rPr lang="en-US" sz="2000" dirty="0"/>
              <a:t/>
            </a:r>
            <a:br>
              <a:rPr lang="en-US" sz="2000" dirty="0"/>
            </a:br>
            <a:r>
              <a:rPr lang="es-NI" sz="2000" dirty="0"/>
              <a:t>La cabecera puede contener información y siempre contiene el título del documento encerrado por el elemento &lt;TITLE&gt;.</a:t>
            </a:r>
            <a:r>
              <a:rPr lang="en-US" sz="2000" dirty="0"/>
              <a:t/>
            </a:r>
            <a:br>
              <a:rPr lang="en-US" sz="2000" dirty="0"/>
            </a:br>
            <a:r>
              <a:rPr lang="es-NI" sz="2000" dirty="0"/>
              <a:t>En el cuerpo se encuentra todo el contenido del documento, ya sea, texto, </a:t>
            </a:r>
            <a:r>
              <a:rPr lang="es-NI" sz="2000" dirty="0">
                <a:hlinkClick r:id="rId2"/>
              </a:rPr>
              <a:t>imágenes</a:t>
            </a:r>
            <a:r>
              <a:rPr lang="es-NI" sz="2000" dirty="0"/>
              <a:t>, sonidos, hipervínculos, etc.</a:t>
            </a:r>
            <a:r>
              <a:rPr lang="en-US" sz="2000" dirty="0"/>
              <a:t/>
            </a:r>
            <a:br>
              <a:rPr lang="en-US" sz="2000" dirty="0"/>
            </a:br>
            <a:r>
              <a:rPr lang="es-NI" sz="2000" dirty="0"/>
              <a:t>Un documento escrito en HTML contiene las siguientes etiquetas en el siguiente orden:</a:t>
            </a:r>
            <a:r>
              <a:rPr lang="en-US" sz="2000" dirty="0"/>
              <a:t/>
            </a:r>
            <a:br>
              <a:rPr lang="en-US" sz="2000" dirty="0"/>
            </a:br>
            <a:r>
              <a:rPr lang="es-NI" sz="2000" dirty="0"/>
              <a:t>Ejemplo:</a:t>
            </a:r>
            <a:br>
              <a:rPr lang="es-NI" sz="2000" dirty="0"/>
            </a:br>
            <a:r>
              <a:rPr lang="es-NI" sz="2000" dirty="0"/>
              <a:t>&lt;HTML&gt;</a:t>
            </a:r>
            <a:br>
              <a:rPr lang="es-NI" sz="2000" dirty="0"/>
            </a:br>
            <a:r>
              <a:rPr lang="es-NI" sz="2000" dirty="0"/>
              <a:t>&lt;HEAD&gt;</a:t>
            </a:r>
            <a:br>
              <a:rPr lang="es-NI" sz="2000" dirty="0"/>
            </a:br>
            <a:r>
              <a:rPr lang="es-NI" sz="2000" dirty="0"/>
              <a:t>&lt;TITLE&gt; Título de mi página de Internet &lt;/TITLE&gt;</a:t>
            </a:r>
            <a:br>
              <a:rPr lang="es-NI" sz="2000" dirty="0"/>
            </a:br>
            <a:r>
              <a:rPr lang="es-NI" sz="2000" dirty="0"/>
              <a:t>&lt;/HEAD&gt;</a:t>
            </a:r>
            <a:br>
              <a:rPr lang="es-NI" sz="2000" dirty="0"/>
            </a:br>
            <a:r>
              <a:rPr lang="es-NI" sz="2000" dirty="0"/>
              <a:t>&lt;BODY&gt;</a:t>
            </a:r>
            <a:br>
              <a:rPr lang="es-NI" sz="2000" dirty="0"/>
            </a:br>
            <a:r>
              <a:rPr lang="es-NI" sz="2000" dirty="0"/>
              <a:t>&lt;H1&gt; &lt;CENTER&gt; Primera página &lt;/CENTER&gt; &lt;/H1&gt;</a:t>
            </a:r>
            <a:br>
              <a:rPr lang="es-NI" sz="2000" dirty="0"/>
            </a:br>
            <a:r>
              <a:rPr lang="es-NI" sz="2000" dirty="0"/>
              <a:t>&lt;HR&gt;</a:t>
            </a:r>
            <a:r>
              <a:rPr lang="en-US" sz="2000" dirty="0"/>
              <a:t/>
            </a:r>
            <a:br>
              <a:rPr lang="en-US" sz="2000" dirty="0"/>
            </a:br>
            <a:r>
              <a:rPr lang="es-NI" sz="2000" dirty="0"/>
              <a:t>Esta es mi primera página, aunque todavía es muy sencilla. Como el lenguaje HTML no es difícil, pronto estaremos en condiciones de hacer cosas más interesantes.</a:t>
            </a:r>
            <a:br>
              <a:rPr lang="es-NI" sz="2000" dirty="0"/>
            </a:br>
            <a:r>
              <a:rPr lang="es-NI" sz="2000" dirty="0"/>
              <a:t>&lt;P&gt; Aquí va un segundo </a:t>
            </a:r>
            <a:r>
              <a:rPr lang="es-NI" sz="2000" dirty="0">
                <a:hlinkClick r:id="rId3"/>
              </a:rPr>
              <a:t>párrafo</a:t>
            </a:r>
            <a:r>
              <a:rPr lang="es-NI" sz="2000" dirty="0"/>
              <a:t>.</a:t>
            </a:r>
            <a:r>
              <a:rPr lang="en-US" sz="2000" dirty="0"/>
              <a:t/>
            </a:r>
            <a:br>
              <a:rPr lang="en-US" sz="2000" dirty="0"/>
            </a:br>
            <a:r>
              <a:rPr lang="es-NI" sz="2000" dirty="0"/>
              <a:t>&lt;/BODY&gt;</a:t>
            </a:r>
            <a:br>
              <a:rPr lang="es-NI" sz="2000" dirty="0"/>
            </a:br>
            <a:r>
              <a:rPr lang="es-NI" sz="2000" dirty="0"/>
              <a:t>&lt;/HTML&gt;</a:t>
            </a:r>
            <a:r>
              <a:rPr lang="en-US" sz="2000" dirty="0"/>
              <a:t/>
            </a:r>
            <a:br>
              <a:rPr lang="en-US" sz="2000" dirty="0"/>
            </a:br>
            <a:r>
              <a:rPr lang="es-NI" sz="2000" dirty="0"/>
              <a:t>Para escribir títulos se usa la etiqueta &lt;Ha&gt;&lt;/Ha&gt; en donde x es un número.</a:t>
            </a:r>
            <a:br>
              <a:rPr lang="es-NI" sz="2000" dirty="0"/>
            </a:br>
            <a:r>
              <a:rPr lang="es-NI" sz="2000" dirty="0"/>
              <a:t>Ejemplo:</a:t>
            </a:r>
            <a:br>
              <a:rPr lang="es-NI" sz="2000" dirty="0"/>
            </a:br>
            <a:r>
              <a:rPr lang="es-NI" sz="2000" dirty="0"/>
              <a:t>&lt;h1&gt;Titulo principal&lt;/h1&gt;</a:t>
            </a:r>
            <a:br>
              <a:rPr lang="es-NI" sz="2000" dirty="0"/>
            </a:br>
            <a:r>
              <a:rPr lang="es-NI" sz="2000" dirty="0"/>
              <a:t>&lt;h2&gt;Titulo secundario&lt;/h2&gt;</a:t>
            </a:r>
            <a:br>
              <a:rPr lang="es-NI" sz="2000" dirty="0"/>
            </a:br>
            <a:r>
              <a:rPr lang="en-US" dirty="0"/>
              <a:t/>
            </a:r>
            <a:br>
              <a:rPr lang="en-US" dirty="0"/>
            </a:br>
            <a:endParaRPr lang="en-US" dirty="0"/>
          </a:p>
        </p:txBody>
      </p:sp>
    </p:spTree>
    <p:extLst>
      <p:ext uri="{BB962C8B-B14F-4D97-AF65-F5344CB8AC3E}">
        <p14:creationId xmlns:p14="http://schemas.microsoft.com/office/powerpoint/2010/main" val="39734382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552405" y="978331"/>
            <a:ext cx="3932237" cy="1600200"/>
          </a:xfrm>
        </p:spPr>
        <p:txBody>
          <a:bodyPr>
            <a:noAutofit/>
          </a:bodyPr>
          <a:lstStyle/>
          <a:p>
            <a:r>
              <a:rPr lang="es-NI" sz="1800" dirty="0"/>
              <a:t>Quedaría más o menos así:</a:t>
            </a:r>
            <a:br>
              <a:rPr lang="es-NI" sz="1800" dirty="0"/>
            </a:br>
            <a:r>
              <a:rPr lang="es-NI" sz="1800" dirty="0"/>
              <a:t>Título principal</a:t>
            </a:r>
            <a:br>
              <a:rPr lang="es-NI" sz="1800" dirty="0"/>
            </a:br>
            <a:r>
              <a:rPr lang="es-NI" sz="1800" dirty="0"/>
              <a:t>Titulo secundario</a:t>
            </a:r>
            <a:br>
              <a:rPr lang="es-NI" sz="1800" dirty="0"/>
            </a:br>
            <a:r>
              <a:rPr lang="es-NI" sz="1800" dirty="0"/>
              <a:t>Titulo terciario</a:t>
            </a:r>
            <a:br>
              <a:rPr lang="es-NI" sz="1800" dirty="0"/>
            </a:br>
            <a:r>
              <a:rPr lang="es-NI" sz="1800" dirty="0"/>
              <a:t>Titulo cuarto nivel</a:t>
            </a:r>
            <a:br>
              <a:rPr lang="es-NI" sz="1800" dirty="0"/>
            </a:br>
            <a:r>
              <a:rPr lang="es-NI" sz="1800" dirty="0"/>
              <a:t>Titulo quinto</a:t>
            </a:r>
            <a:br>
              <a:rPr lang="es-NI" sz="1800" dirty="0"/>
            </a:br>
            <a:r>
              <a:rPr lang="es-NI" sz="1800" dirty="0"/>
              <a:t>Titulo sexto</a:t>
            </a:r>
            <a:endParaRPr lang="en-US" sz="1800" dirty="0"/>
          </a:p>
        </p:txBody>
      </p:sp>
      <p:pic>
        <p:nvPicPr>
          <p:cNvPr id="14" name="Marcador de posición de imagen 13"/>
          <p:cNvPicPr>
            <a:picLocks noGrp="1" noChangeAspect="1"/>
          </p:cNvPicPr>
          <p:nvPr>
            <p:ph type="pic" idx="1"/>
          </p:nvPr>
        </p:nvPicPr>
        <p:blipFill>
          <a:blip r:embed="rId2">
            <a:extLst>
              <a:ext uri="{28A0092B-C50C-407E-A947-70E740481C1C}">
                <a14:useLocalDpi xmlns:a14="http://schemas.microsoft.com/office/drawing/2010/main" val="0"/>
              </a:ext>
            </a:extLst>
          </a:blip>
          <a:srcRect t="11551" b="11551"/>
          <a:stretch>
            <a:fillRect/>
          </a:stretch>
        </p:blipFill>
        <p:spPr>
          <a:xfrm>
            <a:off x="3050177" y="2027988"/>
            <a:ext cx="8915400" cy="3854970"/>
          </a:xfrm>
        </p:spPr>
      </p:pic>
      <p:sp>
        <p:nvSpPr>
          <p:cNvPr id="9" name="Marcador de texto 8"/>
          <p:cNvSpPr>
            <a:spLocks noGrp="1"/>
          </p:cNvSpPr>
          <p:nvPr>
            <p:ph type="body" sz="half" idx="2"/>
          </p:nvPr>
        </p:nvSpPr>
        <p:spPr>
          <a:xfrm>
            <a:off x="365760" y="287383"/>
            <a:ext cx="5368834" cy="2291147"/>
          </a:xfrm>
        </p:spPr>
        <p:txBody>
          <a:bodyPr/>
          <a:lstStyle/>
          <a:p>
            <a:endParaRPr lang="en-US" dirty="0"/>
          </a:p>
        </p:txBody>
      </p:sp>
    </p:spTree>
    <p:extLst>
      <p:ext uri="{BB962C8B-B14F-4D97-AF65-F5344CB8AC3E}">
        <p14:creationId xmlns:p14="http://schemas.microsoft.com/office/powerpoint/2010/main" val="3367361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759823" y="561069"/>
            <a:ext cx="10515600" cy="1325563"/>
          </a:xfrm>
        </p:spPr>
        <p:txBody>
          <a:bodyPr>
            <a:normAutofit fontScale="90000"/>
          </a:bodyPr>
          <a:lstStyle/>
          <a:p>
            <a:r>
              <a:rPr lang="es-NI" sz="2700" b="1" u="sng" dirty="0"/>
              <a:t>Etiquetas de párrafo</a:t>
            </a:r>
            <a:r>
              <a:rPr lang="en-US" sz="2700" dirty="0"/>
              <a:t/>
            </a:r>
            <a:br>
              <a:rPr lang="en-US" sz="2700" dirty="0"/>
            </a:br>
            <a:r>
              <a:rPr lang="es-NI" sz="2700" dirty="0"/>
              <a:t>Para esto se utiliza la etiqueta &lt;P&gt; y &lt;/P&gt;. Este comando es muy útil debido a que si uno escribe algo (en el editor que se esté utilizando) por mucho espacio que uno le dé siempre al texto, siempre va a aparecer en la misma línea. </a:t>
            </a:r>
            <a:r>
              <a:rPr lang="es-ES" sz="2700" dirty="0"/>
              <a:t>(Wikipedia, HTML)</a:t>
            </a:r>
            <a:r>
              <a:rPr lang="en-US" sz="2700" dirty="0"/>
              <a:t/>
            </a:r>
            <a:br>
              <a:rPr lang="en-US" sz="2700" dirty="0"/>
            </a:br>
            <a:r>
              <a:rPr lang="es-NI" sz="2700" dirty="0"/>
              <a:t>Para alinear un párrafo se utiliza el comando &lt;ALING&gt; y &lt;/ALING&gt;, utilizado dentro de la etiqueta &lt;P&gt;. Se puede alinear de tres formas diferentes:</a:t>
            </a:r>
            <a:r>
              <a:rPr lang="en-US" sz="2700" dirty="0"/>
              <a:t/>
            </a:r>
            <a:br>
              <a:rPr lang="en-US" sz="2700" dirty="0"/>
            </a:br>
            <a:r>
              <a:rPr lang="es-NI" sz="2700" dirty="0"/>
              <a:t>&lt;p </a:t>
            </a:r>
            <a:r>
              <a:rPr lang="es-NI" sz="2700" dirty="0" err="1"/>
              <a:t>align</a:t>
            </a:r>
            <a:r>
              <a:rPr lang="es-NI" sz="2700" dirty="0"/>
              <a:t>="</a:t>
            </a:r>
            <a:r>
              <a:rPr lang="es-NI" sz="2700" dirty="0" err="1"/>
              <a:t>left</a:t>
            </a:r>
            <a:r>
              <a:rPr lang="es-NI" sz="2700" dirty="0"/>
              <a:t>"&gt; Párrafo... &lt;/p&gt; Alinea a la izquierda.</a:t>
            </a:r>
            <a:r>
              <a:rPr lang="en-US" sz="2700" dirty="0"/>
              <a:t/>
            </a:r>
            <a:br>
              <a:rPr lang="en-US" sz="2700" dirty="0"/>
            </a:br>
            <a:r>
              <a:rPr lang="es-NI" sz="2700" dirty="0"/>
              <a:t>&lt;p </a:t>
            </a:r>
            <a:r>
              <a:rPr lang="es-NI" sz="2700" dirty="0" err="1"/>
              <a:t>align</a:t>
            </a:r>
            <a:r>
              <a:rPr lang="es-NI" sz="2700" dirty="0"/>
              <a:t>="center"&gt; Párrafo... &lt;/p&gt; Realiza un centrado.</a:t>
            </a:r>
            <a:r>
              <a:rPr lang="en-US" sz="2700" dirty="0"/>
              <a:t/>
            </a:r>
            <a:br>
              <a:rPr lang="en-US" sz="2700" dirty="0"/>
            </a:br>
            <a:r>
              <a:rPr lang="es-NI" sz="2700" dirty="0"/>
              <a:t>&lt;p </a:t>
            </a:r>
            <a:r>
              <a:rPr lang="es-NI" sz="2700" dirty="0" err="1"/>
              <a:t>align</a:t>
            </a:r>
            <a:r>
              <a:rPr lang="es-NI" sz="2700" dirty="0"/>
              <a:t>="</a:t>
            </a:r>
            <a:r>
              <a:rPr lang="es-NI" sz="2700" dirty="0" err="1"/>
              <a:t>right</a:t>
            </a:r>
            <a:r>
              <a:rPr lang="es-NI" sz="2700" dirty="0"/>
              <a:t>"&gt; Párrafo... &lt;/p&gt; Alinea a la derecha. </a:t>
            </a:r>
            <a:r>
              <a:rPr lang="es-ES" sz="2700" dirty="0"/>
              <a:t>(Wikipedia, HTML)</a:t>
            </a:r>
            <a:r>
              <a:rPr lang="en-US" sz="2700" dirty="0"/>
              <a:t/>
            </a:r>
            <a:br>
              <a:rPr lang="en-US" sz="2700" dirty="0"/>
            </a:br>
            <a:r>
              <a:rPr lang="es-NI" sz="2700" dirty="0"/>
              <a:t>Cuando nosotros queremos que lo que escribimos aparezca en otra línea utilizamos el comando &lt;BR&gt;.</a:t>
            </a:r>
            <a:r>
              <a:rPr lang="en-US" sz="2700" dirty="0"/>
              <a:t/>
            </a:r>
            <a:br>
              <a:rPr lang="en-US" sz="2700" dirty="0"/>
            </a:br>
            <a:r>
              <a:rPr lang="es-NI" sz="2700" dirty="0"/>
              <a:t>Al terminar de escribir un párrafo es conveniente y estético utilizar el comando para separar un párrafo de otro que es &lt;HR&gt;</a:t>
            </a:r>
            <a:r>
              <a:rPr lang="en-US" sz="2700" dirty="0"/>
              <a:t/>
            </a:r>
            <a:br>
              <a:rPr lang="en-US" sz="2700" dirty="0"/>
            </a:br>
            <a:r>
              <a:rPr lang="en-US" dirty="0"/>
              <a:t/>
            </a:r>
            <a:br>
              <a:rPr lang="en-US" dirty="0"/>
            </a:br>
            <a:endParaRPr lang="en-US" dirty="0"/>
          </a:p>
        </p:txBody>
      </p:sp>
    </p:spTree>
    <p:extLst>
      <p:ext uri="{BB962C8B-B14F-4D97-AF65-F5344CB8AC3E}">
        <p14:creationId xmlns:p14="http://schemas.microsoft.com/office/powerpoint/2010/main" val="3544917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903553932"/>
              </p:ext>
            </p:extLst>
          </p:nvPr>
        </p:nvGraphicFramePr>
        <p:xfrm>
          <a:off x="981455" y="4218496"/>
          <a:ext cx="10305288" cy="2227009"/>
        </p:xfrm>
        <a:graphic>
          <a:graphicData uri="http://schemas.openxmlformats.org/drawingml/2006/table">
            <a:tbl>
              <a:tblPr firstRow="1" firstCol="1" bandRow="1">
                <a:tableStyleId>{5C22544A-7EE6-4342-B048-85BDC9FD1C3A}</a:tableStyleId>
              </a:tblPr>
              <a:tblGrid>
                <a:gridCol w="6655155">
                  <a:extLst>
                    <a:ext uri="{9D8B030D-6E8A-4147-A177-3AD203B41FA5}">
                      <a16:colId xmlns:a16="http://schemas.microsoft.com/office/drawing/2014/main" val="2004456262"/>
                    </a:ext>
                  </a:extLst>
                </a:gridCol>
                <a:gridCol w="1939455">
                  <a:extLst>
                    <a:ext uri="{9D8B030D-6E8A-4147-A177-3AD203B41FA5}">
                      <a16:colId xmlns:a16="http://schemas.microsoft.com/office/drawing/2014/main" val="3446009670"/>
                    </a:ext>
                  </a:extLst>
                </a:gridCol>
                <a:gridCol w="1710678">
                  <a:extLst>
                    <a:ext uri="{9D8B030D-6E8A-4147-A177-3AD203B41FA5}">
                      <a16:colId xmlns:a16="http://schemas.microsoft.com/office/drawing/2014/main" val="2239060156"/>
                    </a:ext>
                  </a:extLst>
                </a:gridCol>
              </a:tblGrid>
              <a:tr h="173355">
                <a:tc>
                  <a:txBody>
                    <a:bodyPr/>
                    <a:lstStyle/>
                    <a:p>
                      <a:pPr algn="just">
                        <a:lnSpc>
                          <a:spcPct val="150000"/>
                        </a:lnSpc>
                        <a:spcBef>
                          <a:spcPts val="675"/>
                        </a:spcBef>
                        <a:spcAft>
                          <a:spcPts val="675"/>
                        </a:spcAft>
                      </a:pPr>
                      <a:r>
                        <a:rPr lang="en-US" sz="1200">
                          <a:effectLst/>
                        </a:rPr>
                        <a:t>&lt;FONT COLOR="WHITE"&gt;Blanco&lt;/FONT&gt;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Blanco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#FFFFFF</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4267592705"/>
                  </a:ext>
                </a:extLst>
              </a:tr>
              <a:tr h="178435">
                <a:tc>
                  <a:txBody>
                    <a:bodyPr/>
                    <a:lstStyle/>
                    <a:p>
                      <a:pPr algn="just">
                        <a:lnSpc>
                          <a:spcPct val="150000"/>
                        </a:lnSpc>
                        <a:spcBef>
                          <a:spcPts val="675"/>
                        </a:spcBef>
                        <a:spcAft>
                          <a:spcPts val="675"/>
                        </a:spcAft>
                      </a:pPr>
                      <a:r>
                        <a:rPr lang="en-US" sz="1200">
                          <a:effectLst/>
                        </a:rPr>
                        <a:t>&lt;FONT COLOR="BLACK"&gt;Negro&lt;/FONT&gt;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Negro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#000000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4215528117"/>
                  </a:ext>
                </a:extLst>
              </a:tr>
              <a:tr h="173355">
                <a:tc>
                  <a:txBody>
                    <a:bodyPr/>
                    <a:lstStyle/>
                    <a:p>
                      <a:pPr algn="just">
                        <a:lnSpc>
                          <a:spcPct val="150000"/>
                        </a:lnSpc>
                        <a:spcBef>
                          <a:spcPts val="675"/>
                        </a:spcBef>
                        <a:spcAft>
                          <a:spcPts val="675"/>
                        </a:spcAft>
                      </a:pPr>
                      <a:r>
                        <a:rPr lang="es-NI" sz="1200">
                          <a:effectLst/>
                        </a:rPr>
                        <a:t>&lt;FONT COLOR="RED"&gt;Rojo&lt;/FONT&gt;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Rojo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dirty="0">
                          <a:effectLst/>
                        </a:rPr>
                        <a:t>#FF0000</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563958263"/>
                  </a:ext>
                </a:extLst>
              </a:tr>
              <a:tr h="178435">
                <a:tc>
                  <a:txBody>
                    <a:bodyPr/>
                    <a:lstStyle/>
                    <a:p>
                      <a:pPr algn="just">
                        <a:lnSpc>
                          <a:spcPct val="150000"/>
                        </a:lnSpc>
                        <a:spcBef>
                          <a:spcPts val="675"/>
                        </a:spcBef>
                        <a:spcAft>
                          <a:spcPts val="675"/>
                        </a:spcAft>
                      </a:pPr>
                      <a:r>
                        <a:rPr lang="es-NI" sz="1200">
                          <a:effectLst/>
                        </a:rPr>
                        <a:t>&lt;FONT COLOR="GREEN"&gt;Verde&lt;/FONT&gt;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Verde</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#00FF00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900952047"/>
                  </a:ext>
                </a:extLst>
              </a:tr>
              <a:tr h="173355">
                <a:tc>
                  <a:txBody>
                    <a:bodyPr/>
                    <a:lstStyle/>
                    <a:p>
                      <a:pPr algn="just">
                        <a:lnSpc>
                          <a:spcPct val="150000"/>
                        </a:lnSpc>
                        <a:spcBef>
                          <a:spcPts val="675"/>
                        </a:spcBef>
                        <a:spcAft>
                          <a:spcPts val="675"/>
                        </a:spcAft>
                      </a:pPr>
                      <a:r>
                        <a:rPr lang="en-US" sz="1200">
                          <a:effectLst/>
                        </a:rPr>
                        <a:t>&lt;FONT COLOR="BLUE"&gt;Azul&lt;/FONT&gt;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Azul</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#0000FF</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2353430355"/>
                  </a:ext>
                </a:extLst>
              </a:tr>
              <a:tr h="173355">
                <a:tc>
                  <a:txBody>
                    <a:bodyPr/>
                    <a:lstStyle/>
                    <a:p>
                      <a:pPr algn="just">
                        <a:lnSpc>
                          <a:spcPct val="150000"/>
                        </a:lnSpc>
                        <a:spcBef>
                          <a:spcPts val="675"/>
                        </a:spcBef>
                        <a:spcAft>
                          <a:spcPts val="675"/>
                        </a:spcAft>
                      </a:pPr>
                      <a:r>
                        <a:rPr lang="en-US" sz="1200">
                          <a:effectLst/>
                        </a:rPr>
                        <a:t>&lt;FONT COLOR="YELLOW"&gt;Amarillo&lt;/FONT&gt;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Amarillo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#FFFF00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874041584"/>
                  </a:ext>
                </a:extLst>
              </a:tr>
              <a:tr h="178435">
                <a:tc>
                  <a:txBody>
                    <a:bodyPr/>
                    <a:lstStyle/>
                    <a:p>
                      <a:pPr algn="just">
                        <a:lnSpc>
                          <a:spcPct val="150000"/>
                        </a:lnSpc>
                        <a:spcBef>
                          <a:spcPts val="675"/>
                        </a:spcBef>
                        <a:spcAft>
                          <a:spcPts val="675"/>
                        </a:spcAft>
                      </a:pPr>
                      <a:r>
                        <a:rPr lang="en-US" sz="1200">
                          <a:effectLst/>
                        </a:rPr>
                        <a:t>&lt;FONT COLOR="CYAN"&gt;Cyan&lt;/FONT&gt;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Cyan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#00FFFF</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2569200524"/>
                  </a:ext>
                </a:extLst>
              </a:tr>
              <a:tr h="173355">
                <a:tc>
                  <a:txBody>
                    <a:bodyPr/>
                    <a:lstStyle/>
                    <a:p>
                      <a:pPr algn="just">
                        <a:lnSpc>
                          <a:spcPct val="150000"/>
                        </a:lnSpc>
                        <a:spcBef>
                          <a:spcPts val="675"/>
                        </a:spcBef>
                        <a:spcAft>
                          <a:spcPts val="675"/>
                        </a:spcAft>
                      </a:pPr>
                      <a:r>
                        <a:rPr lang="es-NI" sz="1200">
                          <a:effectLst/>
                        </a:rPr>
                        <a:t>&lt;FONT COLOR="MAGENTA"&gt;Magenta&lt;/FONT&gt;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a:effectLst/>
                        </a:rPr>
                        <a:t>Magenta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tc>
                  <a:txBody>
                    <a:bodyPr/>
                    <a:lstStyle/>
                    <a:p>
                      <a:pPr algn="just">
                        <a:lnSpc>
                          <a:spcPct val="150000"/>
                        </a:lnSpc>
                        <a:spcBef>
                          <a:spcPts val="675"/>
                        </a:spcBef>
                        <a:spcAft>
                          <a:spcPts val="675"/>
                        </a:spcAft>
                      </a:pPr>
                      <a:r>
                        <a:rPr lang="es-NI" sz="1200" dirty="0">
                          <a:effectLst/>
                        </a:rPr>
                        <a:t>#FF00FF</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19050" marR="19050" marT="19050" marB="19050"/>
                </a:tc>
                <a:extLst>
                  <a:ext uri="{0D108BD9-81ED-4DB2-BD59-A6C34878D82A}">
                    <a16:rowId xmlns:a16="http://schemas.microsoft.com/office/drawing/2014/main" val="3191382328"/>
                  </a:ext>
                </a:extLst>
              </a:tr>
            </a:tbl>
          </a:graphicData>
        </a:graphic>
      </p:graphicFrame>
      <p:sp>
        <p:nvSpPr>
          <p:cNvPr id="4" name="Rectangle 1"/>
          <p:cNvSpPr>
            <a:spLocks noGrp="1" noChangeArrowheads="1"/>
          </p:cNvSpPr>
          <p:nvPr>
            <p:ph type="title"/>
          </p:nvPr>
        </p:nvSpPr>
        <p:spPr bwMode="auto">
          <a:xfrm>
            <a:off x="515469" y="0"/>
            <a:ext cx="1123725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Ejemplo:</a:t>
            </a:r>
            <a:b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&lt;FONT&gt; texto…&lt;/FACE&gt;</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2"/>
              </a:rPr>
              <a:t>Color</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Regula el color de los caracteres. En principio existen dos posibilidades para definir los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2"/>
              </a:rPr>
              <a:t>colores</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en HTML:</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1. Mediante la especificación de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los valores</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RGB del color deseado en forma hexadecimal (RGB=</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4"/>
              </a:rPr>
              <a:t>Red</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/Green/Blue,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valores</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Rojo/Verde/Azul)</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2. Mediante la especificación del nombre del color en ingles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Ejemplos: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Si nos decidimos a trabajar con valores hexadecimales, entonces tenemos la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5"/>
              </a:rPr>
              <a:t>libertad</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de utilizar 16,7 millones de colores. De esta manera trabajamos independientemente de los </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6"/>
              </a:rPr>
              <a:t>navegadores</a:t>
            </a: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Web.</a:t>
            </a:r>
            <a:r>
              <a:rPr kumimoji="0" lang="es-ES"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(Wikipedia, HTML)</a:t>
            </a:r>
            <a:endPar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0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Si especificamos el nombre del color, podemos evitar la definición del color en forma hexadecimal que es un poco más difícil. Actualmente están estandarizados tan sólo</a:t>
            </a:r>
            <a:r>
              <a:rPr kumimoji="0" lang="es-NI" alt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2767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6575" y="1462404"/>
            <a:ext cx="10515600" cy="1325563"/>
          </a:xfrm>
        </p:spPr>
        <p:txBody>
          <a:bodyPr>
            <a:noAutofit/>
          </a:bodyPr>
          <a:lstStyle/>
          <a:p>
            <a:r>
              <a:rPr lang="es-NI" sz="2000" dirty="0"/>
              <a:t>16 colores. Existen colores adicionales los cuales son dependientes de los navegadores Web. </a:t>
            </a:r>
            <a:r>
              <a:rPr lang="es-ES" sz="2000" dirty="0"/>
              <a:t>(Wikipedia, HTML)</a:t>
            </a:r>
            <a:r>
              <a:rPr lang="en-US" sz="2000" dirty="0"/>
              <a:t/>
            </a:r>
            <a:br>
              <a:rPr lang="en-US" sz="2000" dirty="0"/>
            </a:br>
            <a:r>
              <a:rPr lang="es-NI" sz="2000" dirty="0"/>
              <a:t>Primero que todo debe escribir un símbolo #. </a:t>
            </a:r>
            <a:r>
              <a:rPr lang="en-US" sz="2000" dirty="0"/>
              <a:t/>
            </a:r>
            <a:br>
              <a:rPr lang="en-US" sz="2000" dirty="0"/>
            </a:br>
            <a:r>
              <a:rPr lang="es-NI" sz="2000" dirty="0"/>
              <a:t>Para ponerle color de fondo a la página escribir:</a:t>
            </a:r>
            <a:r>
              <a:rPr lang="en-US" sz="2000" dirty="0"/>
              <a:t/>
            </a:r>
            <a:br>
              <a:rPr lang="en-US" sz="2000" dirty="0"/>
            </a:br>
            <a:r>
              <a:rPr lang="es-NI" sz="2000" dirty="0"/>
              <a:t>&lt;</a:t>
            </a:r>
            <a:r>
              <a:rPr lang="es-NI" sz="2000" dirty="0" err="1"/>
              <a:t>body</a:t>
            </a:r>
            <a:r>
              <a:rPr lang="es-NI" sz="2000" dirty="0"/>
              <a:t> </a:t>
            </a:r>
            <a:r>
              <a:rPr lang="es-NI" sz="2000" dirty="0" err="1"/>
              <a:t>bgcolor</a:t>
            </a:r>
            <a:r>
              <a:rPr lang="es-NI" sz="2000" dirty="0"/>
              <a:t>=#808080&gt;&lt;/</a:t>
            </a:r>
            <a:r>
              <a:rPr lang="es-NI" sz="2000" dirty="0" err="1"/>
              <a:t>body</a:t>
            </a:r>
            <a:r>
              <a:rPr lang="es-NI" sz="2000" dirty="0"/>
              <a:t>&gt; con el cual obtendremos un color de fondo gris oscuro.</a:t>
            </a:r>
            <a:br>
              <a:rPr lang="es-NI" sz="2000" dirty="0"/>
            </a:br>
            <a:r>
              <a:rPr lang="es-NI" sz="2000" dirty="0"/>
              <a:t>Colocar mal los colores de fondo en nuestras páginas puede provocar </a:t>
            </a:r>
            <a:r>
              <a:rPr lang="es-NI" sz="2000" dirty="0">
                <a:hlinkClick r:id="rId2"/>
              </a:rPr>
              <a:t>problemas</a:t>
            </a:r>
            <a:r>
              <a:rPr lang="es-NI" sz="2000" dirty="0"/>
              <a:t>. ¿Qué ocurría con los links o enlaces si colocáramos un fondo de color azul? Puesto que los links son azules cuando todavía no se han pulsado puede ocurrir que no se puedan leer con claridad o incluso que no se puedan distinguir en absoluto del fondo. </a:t>
            </a:r>
            <a:r>
              <a:rPr lang="es-ES" sz="2000" dirty="0"/>
              <a:t>(Wikipedia, HTML)</a:t>
            </a:r>
            <a:r>
              <a:rPr lang="en-US" sz="2000" dirty="0"/>
              <a:t/>
            </a:r>
            <a:br>
              <a:rPr lang="en-US" sz="2000" dirty="0"/>
            </a:br>
            <a:endParaRPr lang="en-US" sz="2000" dirty="0"/>
          </a:p>
        </p:txBody>
      </p:sp>
    </p:spTree>
    <p:extLst>
      <p:ext uri="{BB962C8B-B14F-4D97-AF65-F5344CB8AC3E}">
        <p14:creationId xmlns:p14="http://schemas.microsoft.com/office/powerpoint/2010/main" val="3414628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2886" y="1227908"/>
            <a:ext cx="10515600" cy="1325563"/>
          </a:xfrm>
        </p:spPr>
        <p:txBody>
          <a:bodyPr>
            <a:normAutofit fontScale="90000"/>
          </a:bodyPr>
          <a:lstStyle/>
          <a:p>
            <a:r>
              <a:rPr lang="es-NI" sz="2000" dirty="0"/>
              <a:t>Ejemplo:</a:t>
            </a:r>
            <a:br>
              <a:rPr lang="es-NI" sz="2000" dirty="0"/>
            </a:br>
            <a:r>
              <a:rPr lang="es-NI" sz="2000" dirty="0"/>
              <a:t>&lt;</a:t>
            </a:r>
            <a:r>
              <a:rPr lang="es-NI" sz="2000" dirty="0" err="1"/>
              <a:t>body</a:t>
            </a:r>
            <a:r>
              <a:rPr lang="es-NI" sz="2000" dirty="0"/>
              <a:t> </a:t>
            </a:r>
            <a:r>
              <a:rPr lang="es-NI" sz="2000" dirty="0" err="1"/>
              <a:t>background</a:t>
            </a:r>
            <a:r>
              <a:rPr lang="es-NI" sz="2000" dirty="0"/>
              <a:t>="/documentos/</a:t>
            </a:r>
            <a:r>
              <a:rPr lang="es-NI" sz="2000" dirty="0" err="1"/>
              <a:t>html</a:t>
            </a:r>
            <a:r>
              <a:rPr lang="es-NI" sz="2000" dirty="0"/>
              <a:t>/</a:t>
            </a:r>
            <a:r>
              <a:rPr lang="es-NI" sz="2000" dirty="0" err="1"/>
              <a:t>gifs</a:t>
            </a:r>
            <a:r>
              <a:rPr lang="es-NI" sz="2000" dirty="0"/>
              <a:t>/ "&gt;</a:t>
            </a:r>
            <a:r>
              <a:rPr lang="en-US" sz="2000" dirty="0"/>
              <a:t/>
            </a:r>
            <a:br>
              <a:rPr lang="en-US" sz="2000" dirty="0"/>
            </a:br>
            <a:r>
              <a:rPr lang="es-NI" sz="2000" dirty="0"/>
              <a:t>Con esto lograremos que la imagen aparezca como fondo en nuestra página. </a:t>
            </a:r>
            <a:r>
              <a:rPr lang="es-ES" sz="2000" dirty="0"/>
              <a:t>(Wikipedia, HTML)</a:t>
            </a:r>
            <a:r>
              <a:rPr lang="en-US" sz="2000" dirty="0"/>
              <a:t/>
            </a:r>
            <a:br>
              <a:rPr lang="en-US" sz="2000" dirty="0"/>
            </a:br>
            <a:r>
              <a:rPr lang="es-NI" sz="2000" b="1" u="sng" dirty="0"/>
              <a:t>Como insertar una imagen</a:t>
            </a:r>
            <a:r>
              <a:rPr lang="en-US" sz="2000" b="1" dirty="0"/>
              <a:t/>
            </a:r>
            <a:br>
              <a:rPr lang="en-US" sz="2000" b="1" dirty="0"/>
            </a:br>
            <a:r>
              <a:rPr lang="es-NI" sz="2000" dirty="0"/>
              <a:t>A la hora de crear una página Web podemos introducir </a:t>
            </a:r>
            <a:r>
              <a:rPr lang="es-NI" sz="2000" dirty="0">
                <a:hlinkClick r:id="rId2"/>
              </a:rPr>
              <a:t>gráficos</a:t>
            </a:r>
            <a:r>
              <a:rPr lang="es-NI" sz="2000" dirty="0"/>
              <a:t> de forma muy sencilla, sólo hay que tener en cuenta que las imágenes deben tener formato </a:t>
            </a:r>
            <a:r>
              <a:rPr lang="es-NI" sz="2000" dirty="0" err="1"/>
              <a:t>Gif</a:t>
            </a:r>
            <a:r>
              <a:rPr lang="es-NI" sz="2000" dirty="0"/>
              <a:t> o JPEG.</a:t>
            </a:r>
            <a:br>
              <a:rPr lang="es-NI" sz="2000" dirty="0"/>
            </a:br>
            <a:r>
              <a:rPr lang="en-US" sz="2000" dirty="0"/>
              <a:t/>
            </a:r>
            <a:br>
              <a:rPr lang="en-US" sz="2000" dirty="0"/>
            </a:br>
            <a:r>
              <a:rPr lang="es-NI" sz="2000" dirty="0"/>
              <a:t>La etiqueta utilizada para agregar imágenes a una página Web es &lt;IMG&gt; y va acompañada de un atributo fundamental "SRC", que indica la ruta donde se encuentra el archivo que contiene la imagen a insertar.</a:t>
            </a:r>
            <a:r>
              <a:rPr lang="en-US" sz="2000" dirty="0"/>
              <a:t/>
            </a:r>
            <a:br>
              <a:rPr lang="en-US" sz="2000" dirty="0"/>
            </a:br>
            <a:r>
              <a:rPr lang="es-NI" sz="2000" dirty="0"/>
              <a:t>Es decir:</a:t>
            </a:r>
            <a:r>
              <a:rPr lang="en-US" sz="2000" dirty="0"/>
              <a:t/>
            </a:r>
            <a:br>
              <a:rPr lang="en-US" sz="2000" dirty="0"/>
            </a:br>
            <a:r>
              <a:rPr lang="es-NI" sz="2000" dirty="0"/>
              <a:t/>
            </a:r>
            <a:br>
              <a:rPr lang="es-NI" sz="2000" dirty="0"/>
            </a:br>
            <a:r>
              <a:rPr lang="es-NI" sz="2000" dirty="0"/>
              <a:t>&lt;IMG SRC="lugar donde guardo la imagen"&gt;</a:t>
            </a:r>
            <a:r>
              <a:rPr lang="en-US" sz="2000" dirty="0"/>
              <a:t/>
            </a:r>
            <a:br>
              <a:rPr lang="en-US" sz="2000" dirty="0"/>
            </a:br>
            <a:r>
              <a:rPr lang="es-NI" sz="2000" dirty="0"/>
              <a:t>Supongamos que tenemos la imagen https://cms.protestantedigital.com/upload/imagenes/55e592c1af82f_noname.jpeg, que está presente en el mismo directorio en donde está la página y que la queremos insertar. La etiqueta apropiada sería:</a:t>
            </a:r>
            <a:r>
              <a:rPr lang="en-US" sz="2000" dirty="0"/>
              <a:t/>
            </a:r>
            <a:br>
              <a:rPr lang="en-US" sz="2000" dirty="0"/>
            </a:br>
            <a:r>
              <a:rPr lang="es-NI" sz="2000" dirty="0"/>
              <a:t/>
            </a:r>
            <a:br>
              <a:rPr lang="es-NI" sz="2000" dirty="0"/>
            </a:br>
            <a:r>
              <a:rPr lang="en-US" dirty="0"/>
              <a:t/>
            </a:r>
            <a:br>
              <a:rPr lang="en-US" dirty="0"/>
            </a:br>
            <a:endParaRPr lang="en-US" dirty="0"/>
          </a:p>
        </p:txBody>
      </p:sp>
    </p:spTree>
    <p:extLst>
      <p:ext uri="{BB962C8B-B14F-4D97-AF65-F5344CB8AC3E}">
        <p14:creationId xmlns:p14="http://schemas.microsoft.com/office/powerpoint/2010/main" val="3679954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4325" y="-105139"/>
            <a:ext cx="10515600" cy="1325563"/>
          </a:xfrm>
        </p:spPr>
        <p:txBody>
          <a:bodyPr>
            <a:noAutofit/>
          </a:bodyPr>
          <a:lstStyle/>
          <a:p>
            <a:r>
              <a:rPr lang="en-US" sz="1800" b="1" dirty="0" smtClean="0"/>
              <a:t/>
            </a:r>
            <a:br>
              <a:rPr lang="en-US" sz="1800" b="1" dirty="0" smtClean="0"/>
            </a:br>
            <a:r>
              <a:rPr lang="en-US" sz="1800" b="1" dirty="0"/>
              <a:t/>
            </a:r>
            <a:br>
              <a:rPr lang="en-US" sz="1800" b="1" dirty="0"/>
            </a:br>
            <a:r>
              <a:rPr lang="en-US" sz="2400" b="1" dirty="0" smtClean="0"/>
              <a:t/>
            </a:r>
            <a:br>
              <a:rPr lang="en-US" sz="2400" b="1" dirty="0" smtClean="0"/>
            </a:br>
            <a:r>
              <a:rPr lang="en-US" sz="2400" b="1" dirty="0"/>
              <a:t/>
            </a:r>
            <a:br>
              <a:rPr lang="en-US" sz="2400" b="1" dirty="0"/>
            </a:br>
            <a:r>
              <a:rPr lang="en-US" sz="2400" b="1" dirty="0" smtClean="0"/>
              <a:t>&lt;</a:t>
            </a:r>
            <a:r>
              <a:rPr lang="en-US" sz="2400" b="1" dirty="0"/>
              <a:t>div align="center"&gt;&lt;</a:t>
            </a:r>
            <a:r>
              <a:rPr lang="en-US" sz="2400" b="1" dirty="0" err="1"/>
              <a:t>img</a:t>
            </a:r>
            <a:r>
              <a:rPr lang="en-US" sz="2400" b="1" dirty="0"/>
              <a:t> </a:t>
            </a:r>
            <a:r>
              <a:rPr lang="en-US" sz="2400" b="1" dirty="0" err="1"/>
              <a:t>src</a:t>
            </a:r>
            <a:r>
              <a:rPr lang="en-US" sz="2400" b="1" dirty="0"/>
              <a:t>="logo.gif"&gt;&lt;/div&gt;</a:t>
            </a:r>
            <a:r>
              <a:rPr lang="en-US" sz="2400" dirty="0"/>
              <a:t/>
            </a:r>
            <a:br>
              <a:rPr lang="en-US" sz="2400" dirty="0"/>
            </a:br>
            <a:r>
              <a:rPr lang="es-NI" sz="2400" dirty="0"/>
              <a:t>Hiperenlaces, </a:t>
            </a:r>
            <a:r>
              <a:rPr lang="es-NI" sz="2400" dirty="0" err="1"/>
              <a:t>Hyperlinks</a:t>
            </a:r>
            <a:r>
              <a:rPr lang="es-NI" sz="2400" dirty="0"/>
              <a:t>, Anclas o Links</a:t>
            </a:r>
            <a:r>
              <a:rPr lang="en-US" sz="2400" dirty="0"/>
              <a:t/>
            </a:r>
            <a:br>
              <a:rPr lang="en-US" sz="2400" dirty="0"/>
            </a:br>
            <a:r>
              <a:rPr lang="es-NI" sz="2400" dirty="0"/>
              <a:t>Para definir un enlace es necesario marcar con la etiqueta &lt;a&gt; el objeto del cual va a partir dicho enlace. Dicha directiva debe incluir el parámetro </a:t>
            </a:r>
            <a:r>
              <a:rPr lang="es-NI" sz="2400" dirty="0" err="1"/>
              <a:t>href</a:t>
            </a:r>
            <a:r>
              <a:rPr lang="es-NI" sz="2400" dirty="0"/>
              <a:t>="URL" para especificar el destino del enlace. Es decir, que antes del objeto elegido debemos abrir con &lt;a </a:t>
            </a:r>
            <a:r>
              <a:rPr lang="es-NI" sz="2400" dirty="0" err="1"/>
              <a:t>href</a:t>
            </a:r>
            <a:r>
              <a:rPr lang="es-NI" sz="2400" dirty="0"/>
              <a:t>="URL"&gt;, y después cerrar con &lt;/a&gt;. Por ejemplo, si queremos que el texto "pulse aquí para visitar la NASA" nos conduzca a la "home page" de la NASA, debemos escribir en nuestro texto HTML:</a:t>
            </a:r>
            <a:r>
              <a:rPr lang="en-US" sz="2400" dirty="0"/>
              <a:t/>
            </a:r>
            <a:br>
              <a:rPr lang="en-US" sz="2400" dirty="0"/>
            </a:br>
            <a:endParaRPr lang="en-US" sz="2400" dirty="0"/>
          </a:p>
        </p:txBody>
      </p:sp>
    </p:spTree>
    <p:extLst>
      <p:ext uri="{BB962C8B-B14F-4D97-AF65-F5344CB8AC3E}">
        <p14:creationId xmlns:p14="http://schemas.microsoft.com/office/powerpoint/2010/main" val="2818556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102660"/>
          </a:xfrm>
        </p:spPr>
        <p:txBody>
          <a:bodyPr>
            <a:normAutofit fontScale="90000"/>
          </a:bodyPr>
          <a:lstStyle/>
          <a:p>
            <a:pPr lvl="0" algn="ctr"/>
            <a:r>
              <a:rPr lang="es-NI" b="1" dirty="0" smtClean="0"/>
              <a:t/>
            </a:r>
            <a:br>
              <a:rPr lang="es-NI" b="1" dirty="0" smtClean="0"/>
            </a:br>
            <a:r>
              <a:rPr lang="es-NI" b="1" dirty="0" smtClean="0"/>
              <a:t>Introducción</a:t>
            </a:r>
            <a:r>
              <a:rPr lang="en-US" b="1" dirty="0"/>
              <a:t/>
            </a:r>
            <a:br>
              <a:rPr lang="en-US" b="1" dirty="0"/>
            </a:br>
            <a:endParaRPr lang="en-US" dirty="0"/>
          </a:p>
        </p:txBody>
      </p:sp>
      <p:sp>
        <p:nvSpPr>
          <p:cNvPr id="3" name="Marcador de contenido 2"/>
          <p:cNvSpPr>
            <a:spLocks noGrp="1"/>
          </p:cNvSpPr>
          <p:nvPr>
            <p:ph idx="1"/>
          </p:nvPr>
        </p:nvSpPr>
        <p:spPr/>
        <p:txBody>
          <a:bodyPr>
            <a:normAutofit lnSpcReduction="10000"/>
          </a:bodyPr>
          <a:lstStyle/>
          <a:p>
            <a:pPr marL="0" indent="0">
              <a:buNone/>
            </a:pPr>
            <a:r>
              <a:rPr lang="es-NI" dirty="0"/>
              <a:t>La presente investigación pretende reunir una serie de elementos necesarios en el diseño y construcción de un sistema de calificaciones tan indispensable en la vida laboral y estudiantil de la Universidad Martin Lutero que permitirá satisfacer la demanda de tan importante practica educativa.</a:t>
            </a:r>
            <a:endParaRPr lang="en-US" dirty="0"/>
          </a:p>
          <a:p>
            <a:pPr marL="0" indent="0">
              <a:buNone/>
            </a:pPr>
            <a:endParaRPr lang="en-US" dirty="0"/>
          </a:p>
          <a:p>
            <a:pPr marL="0" indent="0">
              <a:buNone/>
            </a:pPr>
            <a:r>
              <a:rPr lang="es-NI" dirty="0"/>
              <a:t>Consideramos que este será un elemento positivo tanto para los docentes como para los estudiantes quienes podrán en su momento brindar y acceder a los resultados académicos que necesite.</a:t>
            </a:r>
            <a:endParaRPr lang="en-US" dirty="0"/>
          </a:p>
          <a:p>
            <a:pPr marL="0" indent="0">
              <a:buNone/>
            </a:pPr>
            <a:endParaRPr lang="en-US" dirty="0"/>
          </a:p>
          <a:p>
            <a:pPr marL="0" indent="0">
              <a:buNone/>
            </a:pPr>
            <a:r>
              <a:rPr lang="es-NI" dirty="0"/>
              <a:t>Ponemos a su disposición este diseño de información automatizado que facilitara el registro académico de la comunicada educativa de tan prestigiosa Universidad.</a:t>
            </a:r>
            <a:endParaRPr lang="en-US" dirty="0"/>
          </a:p>
          <a:p>
            <a:endParaRPr lang="en-US" dirty="0"/>
          </a:p>
        </p:txBody>
      </p:sp>
    </p:spTree>
    <p:extLst>
      <p:ext uri="{BB962C8B-B14F-4D97-AF65-F5344CB8AC3E}">
        <p14:creationId xmlns:p14="http://schemas.microsoft.com/office/powerpoint/2010/main" val="2698305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012" y="835388"/>
            <a:ext cx="10515600" cy="1325563"/>
          </a:xfrm>
        </p:spPr>
        <p:txBody>
          <a:bodyPr>
            <a:normAutofit fontScale="90000"/>
          </a:bodyPr>
          <a:lstStyle/>
          <a:p>
            <a:r>
              <a:rPr lang="es-NI" sz="2000" dirty="0" smtClean="0"/>
              <a:t/>
            </a:r>
            <a:br>
              <a:rPr lang="es-NI" sz="2000" dirty="0" smtClean="0"/>
            </a:br>
            <a:r>
              <a:rPr lang="es-NI" sz="2000" dirty="0"/>
              <a:t/>
            </a:r>
            <a:br>
              <a:rPr lang="es-NI" sz="2000" dirty="0"/>
            </a:br>
            <a:r>
              <a:rPr lang="es-NI" sz="2000" dirty="0" smtClean="0"/>
              <a:t>símbolos </a:t>
            </a:r>
            <a:r>
              <a:rPr lang="es-NI" sz="2000" dirty="0"/>
              <a:t>tienen un significado en HTML, y es necesario diferenciar claramente cuándo poseen ese significado y cuándo queremos que aparezcan literalmente en el documento final. Por ejemplo, como ya sabemos, &lt; indica el comienzo de una directiva, y, por ello, si queremos que aparezca en el texto como tal tendremos que dar un rodeo escribiendo algo que no dé lugar a confusión, en este caso &amp;</a:t>
            </a:r>
            <a:r>
              <a:rPr lang="es-NI" sz="2000" dirty="0" err="1"/>
              <a:t>lt</a:t>
            </a:r>
            <a:r>
              <a:rPr lang="es-NI" sz="2000" dirty="0"/>
              <a:t>; Los símbolos afectados por esta limitación, y la forma de escribirlos, se detallan a continuación:</a:t>
            </a:r>
            <a:r>
              <a:rPr lang="en-US" sz="2000" dirty="0"/>
              <a:t/>
            </a:r>
            <a:br>
              <a:rPr lang="en-US" sz="2000" dirty="0"/>
            </a:br>
            <a:r>
              <a:rPr lang="es-NI" sz="2000" dirty="0"/>
              <a:t>&lt; (Menor que): &amp;</a:t>
            </a:r>
            <a:r>
              <a:rPr lang="es-NI" sz="2000" dirty="0" err="1"/>
              <a:t>lt</a:t>
            </a:r>
            <a:r>
              <a:rPr lang="es-NI" sz="2000" dirty="0"/>
              <a:t>;</a:t>
            </a:r>
            <a:r>
              <a:rPr lang="en-US" sz="2000" dirty="0"/>
              <a:t/>
            </a:r>
            <a:br>
              <a:rPr lang="en-US" sz="2000" dirty="0"/>
            </a:br>
            <a:r>
              <a:rPr lang="es-NI" sz="2000" dirty="0"/>
              <a:t>&gt;(Mayor que): &amp;</a:t>
            </a:r>
            <a:r>
              <a:rPr lang="es-NI" sz="2000" dirty="0" err="1"/>
              <a:t>gt</a:t>
            </a:r>
            <a:r>
              <a:rPr lang="es-NI" sz="2000" dirty="0"/>
              <a:t>;</a:t>
            </a:r>
            <a:r>
              <a:rPr lang="en-US" sz="2000" dirty="0"/>
              <a:t/>
            </a:r>
            <a:br>
              <a:rPr lang="en-US" sz="2000" dirty="0"/>
            </a:br>
            <a:r>
              <a:rPr lang="es-NI" sz="2000" dirty="0"/>
              <a:t>&amp; (símbolo de and, o </a:t>
            </a:r>
            <a:r>
              <a:rPr lang="es-NI" sz="2000" dirty="0" err="1"/>
              <a:t>ampersand</a:t>
            </a:r>
            <a:r>
              <a:rPr lang="es-NI" sz="2000" dirty="0"/>
              <a:t>): &amp;</a:t>
            </a:r>
            <a:r>
              <a:rPr lang="es-NI" sz="2000" dirty="0" err="1"/>
              <a:t>amp</a:t>
            </a:r>
            <a:r>
              <a:rPr lang="es-NI" sz="2000" dirty="0"/>
              <a:t>;</a:t>
            </a:r>
            <a:r>
              <a:rPr lang="en-US" sz="2000" dirty="0"/>
              <a:t/>
            </a:r>
            <a:br>
              <a:rPr lang="en-US" sz="2000" dirty="0"/>
            </a:br>
            <a:r>
              <a:rPr lang="es-NI" sz="2000" dirty="0"/>
              <a:t>" (comillas dobles): &amp;</a:t>
            </a:r>
            <a:r>
              <a:rPr lang="es-NI" sz="2000" dirty="0" err="1"/>
              <a:t>quot</a:t>
            </a:r>
            <a:r>
              <a:rPr lang="es-NI" sz="2000" dirty="0"/>
              <a:t>;</a:t>
            </a:r>
            <a:r>
              <a:rPr lang="en-US" sz="2000" dirty="0"/>
              <a:t/>
            </a:r>
            <a:br>
              <a:rPr lang="en-US" sz="2000" dirty="0"/>
            </a:br>
            <a:r>
              <a:rPr lang="es-NI" sz="2000" dirty="0"/>
              <a:t>Recuerden que las etiquetas se pueden escribir en mayúsculas o en minúsculas, es lo mismo poner &lt;HTML&gt;, &lt;</a:t>
            </a:r>
            <a:r>
              <a:rPr lang="es-NI" sz="2000" dirty="0" err="1"/>
              <a:t>html</a:t>
            </a:r>
            <a:r>
              <a:rPr lang="es-NI" sz="2000" dirty="0"/>
              <a:t>&gt; o &lt;</a:t>
            </a:r>
            <a:r>
              <a:rPr lang="es-NI" sz="2000" dirty="0" err="1"/>
              <a:t>HtmL</a:t>
            </a:r>
            <a:r>
              <a:rPr lang="es-NI" sz="2000" dirty="0"/>
              <a:t>&gt;.</a:t>
            </a:r>
            <a:r>
              <a:rPr lang="en-US" sz="2000" dirty="0"/>
              <a:t/>
            </a:r>
            <a:br>
              <a:rPr lang="en-US" sz="2000" dirty="0"/>
            </a:br>
            <a:r>
              <a:rPr lang="es-NI" sz="2000" dirty="0"/>
              <a:t>Una vez que terminamos de escribir todo nuestro documento, lo guardamos poniéndole un nombre, y necesariamente lo debemos guardar con la extensión .HTM o .HTML.</a:t>
            </a:r>
            <a:r>
              <a:rPr lang="en-US" sz="2000" dirty="0"/>
              <a:t/>
            </a:r>
            <a:br>
              <a:rPr lang="en-US" sz="2000" dirty="0"/>
            </a:br>
            <a:r>
              <a:rPr lang="es-NI" sz="2000" b="1" dirty="0"/>
              <a:t>	</a:t>
            </a:r>
            <a:r>
              <a:rPr lang="en-US" sz="2000" dirty="0"/>
              <a:t/>
            </a:r>
            <a:br>
              <a:rPr lang="en-US" sz="2000" dirty="0"/>
            </a:br>
            <a:r>
              <a:rPr lang="es-NI" sz="2000" dirty="0"/>
              <a:t> </a:t>
            </a:r>
            <a:r>
              <a:rPr lang="en-US" sz="2000" dirty="0"/>
              <a:t/>
            </a:r>
            <a:br>
              <a:rPr lang="en-US" sz="2000" dirty="0"/>
            </a:br>
            <a:r>
              <a:rPr lang="en-US" sz="2000" dirty="0"/>
              <a:t/>
            </a:r>
            <a:br>
              <a:rPr lang="en-US" sz="2000" dirty="0"/>
            </a:br>
            <a:r>
              <a:rPr lang="es-NI" sz="2000" dirty="0"/>
              <a:t> </a:t>
            </a:r>
            <a:r>
              <a:rPr lang="en-US" dirty="0"/>
              <a:t/>
            </a:r>
            <a:br>
              <a:rPr lang="en-US" dirty="0"/>
            </a:br>
            <a:endParaRPr lang="en-US" dirty="0"/>
          </a:p>
        </p:txBody>
      </p:sp>
    </p:spTree>
    <p:extLst>
      <p:ext uri="{BB962C8B-B14F-4D97-AF65-F5344CB8AC3E}">
        <p14:creationId xmlns:p14="http://schemas.microsoft.com/office/powerpoint/2010/main" val="2683055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4954" y="169182"/>
            <a:ext cx="10515600" cy="1325563"/>
          </a:xfrm>
        </p:spPr>
        <p:txBody>
          <a:bodyPr>
            <a:noAutofit/>
          </a:bodyPr>
          <a:lstStyle/>
          <a:p>
            <a:r>
              <a:rPr lang="es-NI" sz="1800" dirty="0" smtClean="0"/>
              <a:t/>
            </a:r>
            <a:br>
              <a:rPr lang="es-NI" sz="1800" dirty="0" smtClean="0"/>
            </a:br>
            <a:r>
              <a:rPr lang="es-NI" sz="1800" dirty="0" smtClean="0"/>
              <a:t>El </a:t>
            </a:r>
            <a:r>
              <a:rPr lang="es-NI" sz="1800" dirty="0"/>
              <a:t>lenguaje de HTML abrió una puerta al mundo permitiéndoles a las personas expresar sus ideas por medio de páginas y mostrárselas a todas las personas de todos los países. </a:t>
            </a:r>
            <a:r>
              <a:rPr lang="es-ES" sz="1800" dirty="0"/>
              <a:t>(Wikipedia, HTML)</a:t>
            </a:r>
            <a:r>
              <a:rPr lang="en-US" sz="1800" dirty="0"/>
              <a:t/>
            </a:r>
            <a:br>
              <a:rPr lang="en-US" sz="1800" dirty="0"/>
            </a:br>
            <a:r>
              <a:rPr lang="es-NI" sz="1800" dirty="0"/>
              <a:t> </a:t>
            </a:r>
            <a:r>
              <a:rPr lang="en-US" sz="1800" dirty="0"/>
              <a:t/>
            </a:r>
            <a:br>
              <a:rPr lang="en-US" sz="1800" dirty="0"/>
            </a:br>
            <a:r>
              <a:rPr lang="es-NI" sz="1800" dirty="0"/>
              <a:t>Con el HTML se logró un gran </a:t>
            </a:r>
            <a:r>
              <a:rPr lang="es-NI" sz="1800" dirty="0">
                <a:hlinkClick r:id="rId2"/>
              </a:rPr>
              <a:t>movimiento</a:t>
            </a:r>
            <a:r>
              <a:rPr lang="es-NI" sz="1800" dirty="0"/>
              <a:t> económico ya que muchísimas </a:t>
            </a:r>
            <a:r>
              <a:rPr lang="es-NI" sz="1800" dirty="0">
                <a:hlinkClick r:id="rId3"/>
              </a:rPr>
              <a:t>empresas</a:t>
            </a:r>
            <a:r>
              <a:rPr lang="es-NI" sz="1800" dirty="0"/>
              <a:t> publican, venden, y ofrecen sus </a:t>
            </a:r>
            <a:r>
              <a:rPr lang="es-NI" sz="1800" dirty="0">
                <a:hlinkClick r:id="rId4"/>
              </a:rPr>
              <a:t>productos</a:t>
            </a:r>
            <a:r>
              <a:rPr lang="es-NI" sz="1800" dirty="0"/>
              <a:t>, sus </a:t>
            </a:r>
            <a:r>
              <a:rPr lang="es-NI" sz="1800" dirty="0">
                <a:hlinkClick r:id="rId5"/>
              </a:rPr>
              <a:t>servicios</a:t>
            </a:r>
            <a:r>
              <a:rPr lang="es-NI" sz="1800" dirty="0"/>
              <a:t> y sus ofertas atrayendo a mayor cantidad de personas. También gracias al HTML nacieron muchas empresas que ofrecen diversos servicios como </a:t>
            </a:r>
            <a:r>
              <a:rPr lang="es-NI" sz="1800" dirty="0" err="1"/>
              <a:t>Yahoo</a:t>
            </a:r>
            <a:r>
              <a:rPr lang="es-NI" sz="1800" dirty="0"/>
              <a:t>, </a:t>
            </a:r>
            <a:r>
              <a:rPr lang="es-NI" sz="1800" dirty="0" err="1"/>
              <a:t>Altavista</a:t>
            </a:r>
            <a:r>
              <a:rPr lang="es-NI" sz="1800" dirty="0"/>
              <a:t>, Hotmail, Terra, Yupi, </a:t>
            </a:r>
            <a:r>
              <a:rPr lang="es-NI" sz="1800" dirty="0" err="1"/>
              <a:t>Mercadolibre</a:t>
            </a:r>
            <a:r>
              <a:rPr lang="es-NI" sz="1800" dirty="0"/>
              <a:t>, De Remate, etc. </a:t>
            </a:r>
            <a:r>
              <a:rPr lang="es-ES" sz="1800" dirty="0"/>
              <a:t>(Wikipedia, HTML)</a:t>
            </a:r>
            <a:r>
              <a:rPr lang="en-US" sz="1800" dirty="0"/>
              <a:t/>
            </a:r>
            <a:br>
              <a:rPr lang="en-US" sz="1800" dirty="0"/>
            </a:br>
            <a:r>
              <a:rPr lang="es-NI" sz="1800" dirty="0"/>
              <a:t> </a:t>
            </a:r>
            <a:r>
              <a:rPr lang="en-US" sz="1800" dirty="0"/>
              <a:t/>
            </a:r>
            <a:br>
              <a:rPr lang="en-US" sz="1800" dirty="0"/>
            </a:br>
            <a:r>
              <a:rPr lang="es-NI" sz="1800" dirty="0"/>
              <a:t>Infinitas son las posibilidades que te brindan las páginas WEB ya que no solo te dan la posibilidad de pasar el </a:t>
            </a:r>
            <a:r>
              <a:rPr lang="es-NI" sz="1800" dirty="0">
                <a:hlinkClick r:id="rId6"/>
              </a:rPr>
              <a:t>tiempo</a:t>
            </a:r>
            <a:r>
              <a:rPr lang="es-NI" sz="1800" dirty="0"/>
              <a:t> navegando, sino que también hasta se puede comprar un auto por Internet, solo basta con llenar un formulario con los datos personales y el número de tarjeta de </a:t>
            </a:r>
            <a:r>
              <a:rPr lang="es-NI" sz="1800" dirty="0">
                <a:hlinkClick r:id="rId7"/>
              </a:rPr>
              <a:t>crédito</a:t>
            </a:r>
            <a:r>
              <a:rPr lang="es-NI" sz="1800" dirty="0"/>
              <a:t> y en ocho días lo tenemos en nuestra casa. </a:t>
            </a:r>
            <a:r>
              <a:rPr lang="es-ES" sz="1800" dirty="0"/>
              <a:t>(Wikipedia, HTML)</a:t>
            </a:r>
            <a:r>
              <a:rPr lang="en-US" sz="1800" dirty="0"/>
              <a:t/>
            </a:r>
            <a:br>
              <a:rPr lang="en-US" sz="1800" dirty="0"/>
            </a:br>
            <a:r>
              <a:rPr lang="es-NI" sz="1800" dirty="0"/>
              <a:t/>
            </a:r>
            <a:br>
              <a:rPr lang="es-NI" sz="1800" dirty="0"/>
            </a:br>
            <a:r>
              <a:rPr lang="es-NI" sz="1800" dirty="0"/>
              <a:t>Todo </a:t>
            </a:r>
            <a:r>
              <a:rPr lang="es-NI" sz="1800" dirty="0">
                <a:hlinkClick r:id="rId8"/>
              </a:rPr>
              <a:t>el universo</a:t>
            </a:r>
            <a:r>
              <a:rPr lang="es-NI" sz="1800" dirty="0"/>
              <a:t> de Internet se lo debemos al HTML, ya que todas las páginas con las que se compone la </a:t>
            </a:r>
            <a:r>
              <a:rPr lang="es-NI" sz="1800" dirty="0" err="1"/>
              <a:t>World</a:t>
            </a:r>
            <a:r>
              <a:rPr lang="es-NI" sz="1800" dirty="0"/>
              <a:t> Wide Web están hechas con el </a:t>
            </a:r>
            <a:r>
              <a:rPr lang="es-NI" sz="1800" dirty="0">
                <a:hlinkClick r:id="rId9"/>
              </a:rPr>
              <a:t>lenguaje de programación</a:t>
            </a:r>
            <a:r>
              <a:rPr lang="es-NI" sz="1800" dirty="0"/>
              <a:t> HTML. </a:t>
            </a:r>
            <a:r>
              <a:rPr lang="es-ES" sz="1800" dirty="0"/>
              <a:t>(Wikipedia, HTML)</a:t>
            </a:r>
            <a:r>
              <a:rPr lang="en-US" sz="1800" dirty="0"/>
              <a:t/>
            </a:r>
            <a:br>
              <a:rPr lang="en-US" sz="1800" dirty="0"/>
            </a:br>
            <a:r>
              <a:rPr lang="es-NI" sz="1800" b="1" u="sng" dirty="0"/>
              <a:t>¿Qué es CSS?</a:t>
            </a:r>
            <a:r>
              <a:rPr lang="es-NI" sz="1800" b="1" dirty="0"/>
              <a:t> </a:t>
            </a:r>
            <a:r>
              <a:rPr lang="es-NI" sz="1800" b="1" dirty="0" smtClean="0"/>
              <a:t/>
            </a:r>
            <a:br>
              <a:rPr lang="es-NI" sz="1800" b="1" dirty="0" smtClean="0"/>
            </a:br>
            <a:r>
              <a:rPr lang="en-US" sz="1800" b="1" dirty="0"/>
              <a:t/>
            </a:r>
            <a:br>
              <a:rPr lang="en-US" sz="1800" b="1" dirty="0"/>
            </a:br>
            <a:r>
              <a:rPr lang="es-NI" sz="1800" dirty="0"/>
              <a:t>Tecnología que nos permite controlar la apariencia de una página </a:t>
            </a:r>
            <a:r>
              <a:rPr lang="es-NI" sz="1800" u="sng" dirty="0">
                <a:hlinkClick r:id="rId10"/>
              </a:rPr>
              <a:t>web</a:t>
            </a:r>
            <a:r>
              <a:rPr lang="es-NI" sz="1800" dirty="0"/>
              <a:t>. CSS (</a:t>
            </a:r>
            <a:r>
              <a:rPr lang="es-NI" sz="1800" dirty="0" err="1"/>
              <a:t>Cascade</a:t>
            </a:r>
            <a:r>
              <a:rPr lang="es-NI" sz="1800" dirty="0"/>
              <a:t> Style </a:t>
            </a:r>
            <a:r>
              <a:rPr lang="es-NI" sz="1800" dirty="0" err="1"/>
              <a:t>Sheet</a:t>
            </a:r>
            <a:r>
              <a:rPr lang="es-NI" sz="1800" dirty="0"/>
              <a:t>) describe como los elementos dispuestos en la página son presentados al usuario. </a:t>
            </a:r>
            <a:endParaRPr lang="en-US" sz="1800" dirty="0"/>
          </a:p>
        </p:txBody>
      </p:sp>
    </p:spTree>
    <p:extLst>
      <p:ext uri="{BB962C8B-B14F-4D97-AF65-F5344CB8AC3E}">
        <p14:creationId xmlns:p14="http://schemas.microsoft.com/office/powerpoint/2010/main" val="20160164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472441" y="2541247"/>
            <a:ext cx="1097062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CSS está diseñado principalmente para marcar la separación del contenido del documento y la forma de presentación de este, características tales como las capas o </a:t>
            </a:r>
            <a:r>
              <a:rPr kumimoji="0" lang="es-ES" altLang="en-US" sz="1800" b="0" i="1"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layouts</a:t>
            </a:r>
            <a:r>
              <a:rPr kumimoji="0" lang="es-E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los colores y las fuentes. Esta separación busca mejorar la accesibilidad del documento, proveer más flexibilidad y control en la especificación de características </a:t>
            </a:r>
            <a:r>
              <a:rPr kumimoji="0" lang="es-ES" altLang="en-US" sz="18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presentacionales</a:t>
            </a:r>
            <a:r>
              <a:rPr kumimoji="0" lang="es-E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permitir que varios documentos HTML compartan un mismo estilo usando una sola hoja de estilos separada en un archivo .</a:t>
            </a:r>
            <a:r>
              <a:rPr kumimoji="0" lang="es-ES" altLang="en-US" sz="1800" b="0" i="0" u="none" strike="noStrike" cap="none" normalizeH="0" baseline="0" dirty="0" err="1"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css</a:t>
            </a:r>
            <a:r>
              <a:rPr kumimoji="0" lang="es-ES"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y reducir la complejidad y la repetición de código en la estructura del documento.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726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746759" y="2227269"/>
            <a:ext cx="9925595"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800" b="1" i="0" u="none" strike="noStrike" cap="none" normalizeH="0" baseline="0" dirty="0" smtClean="0" bmk="_Toc2396851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Uso</a:t>
            </a:r>
            <a:endParaRPr kumimoji="0" lang="en-US" altLang="en-US" sz="1800" b="0" i="0" u="none" strike="noStrike" cap="none" normalizeH="0" baseline="0" dirty="0" smtClean="0">
              <a:ln>
                <a:noFill/>
              </a:ln>
              <a:solidFill>
                <a:schemeClr val="tx1"/>
              </a:solidFill>
              <a:effectLst/>
              <a:ea typeface="Times New Roman" panose="02020603050405020304" pitchFamily="18" charset="0"/>
            </a:endParaRPr>
          </a:p>
          <a:p>
            <a:pPr lvl="0" eaLnBrk="0" fontAlgn="base" hangingPunct="0">
              <a:lnSpc>
                <a:spcPct val="100000"/>
              </a:lnSpc>
              <a:spcAft>
                <a:spcPct val="0"/>
              </a:spcAft>
            </a:pPr>
            <a:r>
              <a:rPr kumimoji="0" lang="es-ES" altLang="en-US" sz="2400" i="0" u="none" strike="noStrike" cap="none" normalizeH="0" baseline="0" dirty="0" smtClean="0">
                <a:ln>
                  <a:noFill/>
                </a:ln>
                <a:solidFill>
                  <a:schemeClr val="tx1"/>
                </a:solidFill>
                <a:effectLst/>
                <a:latin typeface="+mn-lt"/>
                <a:ea typeface="Times New Roman" panose="02020603050405020304" pitchFamily="18" charset="0"/>
                <a:cs typeface="Arial" panose="020B0604020202020204" pitchFamily="34" charset="0"/>
              </a:rPr>
              <a:t>Antes del desarrollo de CSS, toda la información </a:t>
            </a:r>
            <a:r>
              <a:rPr kumimoji="0" lang="es-ES" altLang="en-US" sz="2400" i="0" u="none" strike="noStrike" cap="none" normalizeH="0" baseline="0" dirty="0" err="1" smtClean="0">
                <a:ln>
                  <a:noFill/>
                </a:ln>
                <a:solidFill>
                  <a:schemeClr val="tx1"/>
                </a:solidFill>
                <a:effectLst/>
                <a:latin typeface="+mn-lt"/>
                <a:ea typeface="Times New Roman" panose="02020603050405020304" pitchFamily="18" charset="0"/>
                <a:cs typeface="Arial" panose="020B0604020202020204" pitchFamily="34" charset="0"/>
              </a:rPr>
              <a:t>presentacional</a:t>
            </a:r>
            <a:r>
              <a:rPr kumimoji="0" lang="es-ES" altLang="en-US" sz="2400" i="0" u="none" strike="noStrike" cap="none" normalizeH="0" baseline="0" dirty="0" smtClean="0">
                <a:ln>
                  <a:noFill/>
                </a:ln>
                <a:solidFill>
                  <a:schemeClr val="tx1"/>
                </a:solidFill>
                <a:effectLst/>
                <a:latin typeface="+mn-lt"/>
                <a:ea typeface="Times New Roman" panose="02020603050405020304" pitchFamily="18" charset="0"/>
                <a:cs typeface="Arial" panose="020B0604020202020204" pitchFamily="34" charset="0"/>
              </a:rPr>
              <a:t> de los documentos HTML era incluida en el código HTML. Los colores de las fuentes, los estilos de fondo, la alineación de los elementos, los bordes y tamaños eran descritos explícitamente.</a:t>
            </a:r>
            <a:r>
              <a:rPr lang="es-ES" sz="2400" dirty="0">
                <a:latin typeface="+mn-lt"/>
              </a:rPr>
              <a:t> CSS permite a los diseñadores mover toda la información </a:t>
            </a:r>
            <a:r>
              <a:rPr lang="es-ES" sz="2400" dirty="0" err="1">
                <a:latin typeface="+mn-lt"/>
              </a:rPr>
              <a:t>presentacional</a:t>
            </a:r>
            <a:r>
              <a:rPr lang="es-ES" sz="2400" dirty="0">
                <a:latin typeface="+mn-lt"/>
              </a:rPr>
              <a:t> a otro archivo, la </a:t>
            </a:r>
            <a:r>
              <a:rPr lang="es-ES" sz="2400" u="sng" dirty="0">
                <a:latin typeface="+mn-lt"/>
                <a:hlinkClick r:id="rId2" tooltip="Hoja de estilo"/>
              </a:rPr>
              <a:t>hoja de estilos</a:t>
            </a:r>
            <a:r>
              <a:rPr lang="es-ES" sz="2400" dirty="0">
                <a:latin typeface="+mn-lt"/>
              </a:rPr>
              <a:t>, resultando en un código HTML notablemente más simple.</a:t>
            </a:r>
            <a:endParaRPr kumimoji="0" lang="en-US" altLang="en-US" sz="240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029259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746761" y="2481308"/>
            <a:ext cx="10239102" cy="1659618"/>
          </a:xfrm>
        </p:spPr>
        <p:txBody>
          <a:bodyPr>
            <a:normAutofit fontScale="90000"/>
          </a:bodyPr>
          <a:lstStyle/>
          <a:p>
            <a:r>
              <a:rPr lang="es-ES" dirty="0"/>
              <a:t>CSS permite a los diseñadores mover toda la información </a:t>
            </a:r>
            <a:r>
              <a:rPr lang="es-ES" dirty="0" err="1"/>
              <a:t>presentacional</a:t>
            </a:r>
            <a:r>
              <a:rPr lang="es-ES" dirty="0"/>
              <a:t> a otro archivo, la </a:t>
            </a:r>
            <a:r>
              <a:rPr lang="es-ES" u="sng" dirty="0">
                <a:hlinkClick r:id="rId2" tooltip="Hoja de estilo"/>
              </a:rPr>
              <a:t>hoja de estilos</a:t>
            </a:r>
            <a:r>
              <a:rPr lang="es-ES" dirty="0"/>
              <a:t>, resultando en un código HTML notablemente más simple.</a:t>
            </a:r>
            <a:endParaRPr lang="en-US" dirty="0"/>
          </a:p>
        </p:txBody>
      </p:sp>
    </p:spTree>
    <p:extLst>
      <p:ext uri="{BB962C8B-B14F-4D97-AF65-F5344CB8AC3E}">
        <p14:creationId xmlns:p14="http://schemas.microsoft.com/office/powerpoint/2010/main" val="373004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666206" y="1460449"/>
            <a:ext cx="987552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Por ejemplo, las cabeceras (</a:t>
            </a:r>
            <a:r>
              <a:rPr kumimoji="0" lang="es-ES" altLang="en-US" sz="2800" b="0" i="0" u="none" strike="noStrike" cap="none" normalizeH="0" baseline="0" dirty="0" smtClean="0">
                <a:ln>
                  <a:noFill/>
                </a:ln>
                <a:solidFill>
                  <a:schemeClr val="tx1"/>
                </a:solidFill>
                <a:effectLst/>
                <a:latin typeface="Arial Unicode MS"/>
                <a:ea typeface="Calibri" panose="020F0502020204030204" pitchFamily="34" charset="0"/>
                <a:cs typeface="Arial" panose="020B0604020202020204" pitchFamily="34" charset="0"/>
              </a:rPr>
              <a:t>h1</a:t>
            </a:r>
            <a:r>
              <a:rPr kumimoji="0" lang="es-ES" alt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sub-cabeceras (</a:t>
            </a:r>
            <a:r>
              <a:rPr kumimoji="0" lang="es-ES" altLang="en-US" sz="2800" b="0" i="0" u="none" strike="noStrike" cap="none" normalizeH="0" baseline="0" dirty="0" smtClean="0">
                <a:ln>
                  <a:noFill/>
                </a:ln>
                <a:solidFill>
                  <a:schemeClr val="tx1"/>
                </a:solidFill>
                <a:effectLst/>
                <a:latin typeface="Arial Unicode MS"/>
                <a:ea typeface="Calibri" panose="020F0502020204030204" pitchFamily="34" charset="0"/>
                <a:cs typeface="Arial" panose="020B0604020202020204" pitchFamily="34" charset="0"/>
              </a:rPr>
              <a:t>h2</a:t>
            </a:r>
            <a:r>
              <a:rPr kumimoji="0" lang="es-ES" alt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sub-sub-cabeceras (</a:t>
            </a:r>
            <a:r>
              <a:rPr kumimoji="0" lang="es-ES" altLang="en-US" sz="2800" b="0" i="0" u="none" strike="noStrike" cap="none" normalizeH="0" baseline="0" dirty="0" smtClean="0">
                <a:ln>
                  <a:noFill/>
                </a:ln>
                <a:solidFill>
                  <a:schemeClr val="tx1"/>
                </a:solidFill>
                <a:effectLst/>
                <a:latin typeface="Arial Unicode MS"/>
                <a:ea typeface="Calibri" panose="020F0502020204030204" pitchFamily="34" charset="0"/>
                <a:cs typeface="Arial" panose="020B0604020202020204" pitchFamily="34" charset="0"/>
              </a:rPr>
              <a:t>h3</a:t>
            </a:r>
            <a:r>
              <a:rPr kumimoji="0" lang="es-ES" alt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etc., son definidas estructuralmente usando HTML. </a:t>
            </a:r>
            <a:endParaRPr kumimoji="0" lang="es-E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4742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838200" y="1833048"/>
            <a:ext cx="941614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Antes de CSS, los diseñadores que deseaban asignar características tipográficas, por ejemplo, a todos los elementos </a:t>
            </a:r>
            <a:r>
              <a:rPr kumimoji="0" lang="es-ES" altLang="en-US" sz="2800" b="0" i="0" u="none" strike="noStrike" cap="none" normalizeH="0" baseline="0" dirty="0" smtClean="0">
                <a:ln>
                  <a:noFill/>
                </a:ln>
                <a:solidFill>
                  <a:schemeClr val="tx1"/>
                </a:solidFill>
                <a:effectLst/>
                <a:latin typeface="Arial Unicode MS"/>
                <a:ea typeface="Calibri" panose="020F0502020204030204" pitchFamily="34" charset="0"/>
                <a:cs typeface="Arial" panose="020B0604020202020204" pitchFamily="34" charset="0"/>
              </a:rPr>
              <a:t>h2</a:t>
            </a:r>
            <a:r>
              <a:rPr kumimoji="0" lang="es-ES" alt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tenían que repetir el código </a:t>
            </a:r>
            <a:r>
              <a:rPr kumimoji="0" lang="es-ES" altLang="en-US" sz="2800" b="0" i="0" u="none" strike="noStrike" cap="none" normalizeH="0" baseline="0" dirty="0" err="1"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presentacional</a:t>
            </a:r>
            <a:r>
              <a:rPr kumimoji="0" lang="es-ES" altLang="en-US" sz="28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HTML por cada elemento al que se le deseaba aplicar ese estilo. Esto creaba documentos más complejos, largos, más propensos a errores y difíciles de mantener. CSS permite la separación entre la presentación y la estructura. </a:t>
            </a:r>
            <a:endParaRPr kumimoji="0" lang="es-E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684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982281" y="1153935"/>
            <a:ext cx="9954019" cy="349326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Por ejemplo, aplicando estilos mediante etiquetas </a:t>
            </a:r>
            <a:r>
              <a:rPr kumimoji="0" lang="es-ES" altLang="en-US" sz="28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presentacionales</a:t>
            </a:r>
            <a:r>
              <a:rPr kumimoji="0" lang="es-ES" altLang="en-US" sz="2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HTML, un elemento h1 definido con texto rojo se puede representar como:</a:t>
            </a:r>
            <a:endParaRPr kumimoji="0" lang="en-US" altLang="en-US" sz="2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&lt;</a:t>
            </a:r>
            <a:r>
              <a:rPr kumimoji="0" lang="es-ES" altLang="en-US" sz="2800" b="1" i="0" u="none" strike="noStrike" cap="none" normalizeH="0" baseline="0" dirty="0" smtClean="0">
                <a:ln>
                  <a:noFill/>
                </a:ln>
                <a:solidFill>
                  <a:srgbClr val="008000"/>
                </a:solidFill>
                <a:effectLst/>
                <a:latin typeface="Arial" panose="020B0604020202020204" pitchFamily="34" charset="0"/>
                <a:ea typeface="Times New Roman" panose="02020603050405020304" pitchFamily="18" charset="0"/>
                <a:cs typeface="Arial" panose="020B0604020202020204" pitchFamily="34" charset="0"/>
              </a:rPr>
              <a:t>h1</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&gt;&lt;</a:t>
            </a:r>
            <a:r>
              <a:rPr kumimoji="0" lang="es-ES" altLang="en-US" sz="2800" b="1" i="0" u="none" strike="noStrike" cap="none" normalizeH="0" baseline="0" dirty="0" err="1" smtClean="0">
                <a:ln>
                  <a:noFill/>
                </a:ln>
                <a:solidFill>
                  <a:srgbClr val="008000"/>
                </a:solidFill>
                <a:effectLst/>
                <a:latin typeface="Arial" panose="020B0604020202020204" pitchFamily="34" charset="0"/>
                <a:ea typeface="Times New Roman" panose="02020603050405020304" pitchFamily="18" charset="0"/>
                <a:cs typeface="Arial" panose="020B0604020202020204" pitchFamily="34" charset="0"/>
              </a:rPr>
              <a:t>font</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s-ES" altLang="en-US" sz="2800" b="0" i="0" u="none" strike="noStrike" cap="none" normalizeH="0" baseline="0" dirty="0" smtClean="0">
                <a:ln>
                  <a:noFill/>
                </a:ln>
                <a:solidFill>
                  <a:srgbClr val="7D9029"/>
                </a:solidFill>
                <a:effectLst/>
                <a:latin typeface="Arial" panose="020B0604020202020204" pitchFamily="34" charset="0"/>
                <a:ea typeface="Times New Roman" panose="02020603050405020304" pitchFamily="18" charset="0"/>
                <a:cs typeface="Arial" panose="020B0604020202020204" pitchFamily="34" charset="0"/>
              </a:rPr>
              <a:t>color</a:t>
            </a:r>
            <a:r>
              <a:rPr kumimoji="0" lang="es-ES" altLang="en-US" sz="28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a:t>
            </a:r>
            <a:r>
              <a:rPr kumimoji="0" lang="es-ES" altLang="en-US" sz="2800" b="0" i="0" u="none" strike="noStrike" cap="none" normalizeH="0" baseline="0" dirty="0" smtClean="0">
                <a:ln>
                  <a:noFill/>
                </a:ln>
                <a:solidFill>
                  <a:srgbClr val="BA2121"/>
                </a:solidFill>
                <a:effectLst/>
                <a:latin typeface="Arial" panose="020B0604020202020204" pitchFamily="34" charset="0"/>
                <a:ea typeface="Times New Roman" panose="02020603050405020304" pitchFamily="18" charset="0"/>
                <a:cs typeface="Arial" panose="020B0604020202020204" pitchFamily="34" charset="0"/>
              </a:rPr>
              <a:t>"red"</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 Capítulo 1. &lt;/</a:t>
            </a:r>
            <a:r>
              <a:rPr kumimoji="0" lang="es-ES" altLang="en-US" sz="2800" b="1" i="0" u="none" strike="noStrike" cap="none" normalizeH="0" baseline="0" dirty="0" err="1" smtClean="0">
                <a:ln>
                  <a:noFill/>
                </a:ln>
                <a:solidFill>
                  <a:srgbClr val="008000"/>
                </a:solidFill>
                <a:effectLst/>
                <a:latin typeface="Arial" panose="020B0604020202020204" pitchFamily="34" charset="0"/>
                <a:ea typeface="Times New Roman" panose="02020603050405020304" pitchFamily="18" charset="0"/>
                <a:cs typeface="Arial" panose="020B0604020202020204" pitchFamily="34" charset="0"/>
              </a:rPr>
              <a:t>font</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&gt;&lt;/</a:t>
            </a:r>
            <a:r>
              <a:rPr kumimoji="0" lang="es-ES" altLang="en-US" sz="2800" b="1" i="0" u="none" strike="noStrike" cap="none" normalizeH="0" baseline="0" dirty="0" smtClean="0">
                <a:ln>
                  <a:noFill/>
                </a:ln>
                <a:solidFill>
                  <a:srgbClr val="008000"/>
                </a:solidFill>
                <a:effectLst/>
                <a:latin typeface="Arial" panose="020B0604020202020204" pitchFamily="34" charset="0"/>
                <a:ea typeface="Times New Roman" panose="02020603050405020304" pitchFamily="18" charset="0"/>
                <a:cs typeface="Arial" panose="020B0604020202020204" pitchFamily="34" charset="0"/>
              </a:rPr>
              <a:t>h1</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a:t>
            </a:r>
            <a:endParaRPr kumimoji="0" lang="en-US" altLang="en-US" sz="2800" b="0" i="0" u="none" strike="noStrike" cap="none" normalizeH="0" baseline="0" dirty="0" smtClean="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800" b="0" i="0" u="none" strike="noStrike" cap="none" normalizeH="0" baseline="0" dirty="0" smtClean="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Usando CSS, el mismo elemento puede escribirse usando propiedades de estilo </a:t>
            </a:r>
            <a:r>
              <a:rPr kumimoji="0" lang="es-ES" altLang="en-US" sz="2800" b="0" i="1" u="none" strike="noStrike" cap="none" normalizeH="0" baseline="0" dirty="0" err="1" smtClean="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inline</a:t>
            </a:r>
            <a:r>
              <a:rPr kumimoji="0" lang="es-ES" altLang="en-US" sz="2800" b="0" i="0" u="none" strike="noStrike" cap="none" normalizeH="0" baseline="0" dirty="0" smtClean="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 en vez de atributos y etiquetas de presentación:</a:t>
            </a:r>
            <a:endParaRPr kumimoji="0" lang="en-US" altLang="en-US" sz="2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&lt;</a:t>
            </a:r>
            <a:r>
              <a:rPr kumimoji="0" lang="es-ES" altLang="en-US" sz="2800" b="1" i="0" u="none" strike="noStrike" cap="none" normalizeH="0" baseline="0" dirty="0" smtClean="0">
                <a:ln>
                  <a:noFill/>
                </a:ln>
                <a:solidFill>
                  <a:srgbClr val="008000"/>
                </a:solidFill>
                <a:effectLst/>
                <a:latin typeface="Arial" panose="020B0604020202020204" pitchFamily="34" charset="0"/>
                <a:ea typeface="Times New Roman" panose="02020603050405020304" pitchFamily="18" charset="0"/>
                <a:cs typeface="Arial" panose="020B0604020202020204" pitchFamily="34" charset="0"/>
              </a:rPr>
              <a:t>h1</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s-ES" altLang="en-US" sz="2800" b="0" i="0" u="none" strike="noStrike" cap="none" normalizeH="0" baseline="0" dirty="0" err="1" smtClean="0">
                <a:ln>
                  <a:noFill/>
                </a:ln>
                <a:solidFill>
                  <a:srgbClr val="7D9029"/>
                </a:solidFill>
                <a:effectLst/>
                <a:latin typeface="Arial" panose="020B0604020202020204" pitchFamily="34" charset="0"/>
                <a:ea typeface="Times New Roman" panose="02020603050405020304" pitchFamily="18" charset="0"/>
                <a:cs typeface="Arial" panose="020B0604020202020204" pitchFamily="34" charset="0"/>
              </a:rPr>
              <a:t>style</a:t>
            </a:r>
            <a:r>
              <a:rPr kumimoji="0" lang="es-ES" altLang="en-US" sz="28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a:t>
            </a:r>
            <a:r>
              <a:rPr kumimoji="0" lang="es-ES" altLang="en-US" sz="2800" b="0" i="0" u="none" strike="noStrike" cap="none" normalizeH="0" baseline="0" dirty="0" smtClean="0">
                <a:ln>
                  <a:noFill/>
                </a:ln>
                <a:solidFill>
                  <a:srgbClr val="BA2121"/>
                </a:solidFill>
                <a:effectLst/>
                <a:latin typeface="Arial" panose="020B0604020202020204" pitchFamily="34" charset="0"/>
                <a:ea typeface="Times New Roman" panose="02020603050405020304" pitchFamily="18" charset="0"/>
                <a:cs typeface="Arial" panose="020B0604020202020204" pitchFamily="34" charset="0"/>
              </a:rPr>
              <a:t>"color: red;"</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 Capítulo 1. &lt;/</a:t>
            </a:r>
            <a:r>
              <a:rPr kumimoji="0" lang="es-ES" altLang="en-US" sz="2800" b="1" i="0" u="none" strike="noStrike" cap="none" normalizeH="0" baseline="0" dirty="0" smtClean="0">
                <a:ln>
                  <a:noFill/>
                </a:ln>
                <a:solidFill>
                  <a:srgbClr val="008000"/>
                </a:solidFill>
                <a:effectLst/>
                <a:latin typeface="Arial" panose="020B0604020202020204" pitchFamily="34" charset="0"/>
                <a:ea typeface="Times New Roman" panose="02020603050405020304" pitchFamily="18" charset="0"/>
                <a:cs typeface="Arial" panose="020B0604020202020204" pitchFamily="34" charset="0"/>
              </a:rPr>
              <a:t>h1</a:t>
            </a:r>
            <a:r>
              <a:rPr kumimoji="0" lang="es-ES" altLang="en-US" sz="2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&gt;</a:t>
            </a:r>
            <a:endParaRPr kumimoji="0" lang="es-E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69523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147663" cy="5291092"/>
          </a:xfrm>
        </p:spPr>
        <p:txBody>
          <a:bodyPr>
            <a:normAutofit/>
          </a:bodyPr>
          <a:lstStyle/>
          <a:p>
            <a:r>
              <a:rPr lang="es-NI" sz="2000" b="1" dirty="0"/>
              <a:t>Fuentes</a:t>
            </a:r>
            <a:r>
              <a:rPr lang="en-US" sz="2000" b="1" dirty="0"/>
              <a:t/>
            </a:r>
            <a:br>
              <a:rPr lang="en-US" sz="2000" b="1" dirty="0"/>
            </a:br>
            <a:r>
              <a:rPr lang="es-ES" sz="2400" dirty="0"/>
              <a:t>Los estilos CSS pueden ser provistos desde varias fuentes. Esas fuentes pueden ser el navegador web, el usuario y el diseñador. </a:t>
            </a:r>
            <a:r>
              <a:rPr lang="es-ES" sz="2400" dirty="0" smtClean="0"/>
              <a:t/>
            </a:r>
            <a:br>
              <a:rPr lang="es-ES" sz="2400" dirty="0" smtClean="0"/>
            </a:br>
            <a:r>
              <a:rPr lang="es-ES" sz="2400" dirty="0"/>
              <a:t>Una de las metas de CSS es permitir a los usuarios un mayor control sobre la presentación</a:t>
            </a:r>
            <a:r>
              <a:rPr lang="es-ES" sz="2400" dirty="0" smtClean="0"/>
              <a:t>.</a:t>
            </a:r>
            <a:br>
              <a:rPr lang="es-ES" sz="2400" dirty="0" smtClean="0"/>
            </a:br>
            <a:r>
              <a:rPr lang="es-NI" sz="2400" dirty="0"/>
              <a:t>La herencia previene que algunas propiedades sean declaradas una y otra vez en la hoja de estilos, permitiendo a los diseñadores escribir menos código CSS. Mejora la carga rápida de los sitios por los usuarios, y permite a los clientes ahorrar dinero en los costos de desarrollo y ancho de banda.</a:t>
            </a:r>
            <a:endParaRPr lang="en-US" sz="2400" dirty="0"/>
          </a:p>
        </p:txBody>
      </p:sp>
    </p:spTree>
    <p:extLst>
      <p:ext uri="{BB962C8B-B14F-4D97-AF65-F5344CB8AC3E}">
        <p14:creationId xmlns:p14="http://schemas.microsoft.com/office/powerpoint/2010/main" val="2316156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2884" y="757645"/>
            <a:ext cx="10515600" cy="1325563"/>
          </a:xfrm>
        </p:spPr>
        <p:txBody>
          <a:bodyPr>
            <a:noAutofit/>
          </a:bodyPr>
          <a:lstStyle/>
          <a:p>
            <a:r>
              <a:rPr lang="es-NI" sz="3600" b="1" dirty="0"/>
              <a:t>JavaScript</a:t>
            </a:r>
            <a:r>
              <a:rPr lang="en-US" sz="3600" b="1" dirty="0"/>
              <a:t/>
            </a:r>
            <a:br>
              <a:rPr lang="en-US" sz="3600" b="1" dirty="0"/>
            </a:br>
            <a:r>
              <a:rPr lang="es-NI" sz="3600" dirty="0"/>
              <a:t> </a:t>
            </a:r>
            <a:r>
              <a:rPr lang="es-NI" sz="2800" dirty="0"/>
              <a:t>Abreviado comúnmente como “</a:t>
            </a:r>
            <a:r>
              <a:rPr lang="es-NI" sz="2800" b="1" dirty="0"/>
              <a:t>JS</a:t>
            </a:r>
            <a:r>
              <a:rPr lang="es-NI" sz="2800" dirty="0"/>
              <a:t>”, JavaScript es un lenguaje de programación interpretado, dialecto del estándar </a:t>
            </a:r>
            <a:r>
              <a:rPr lang="es-NI" sz="2800" dirty="0" err="1"/>
              <a:t>ECMAScript</a:t>
            </a:r>
            <a:r>
              <a:rPr lang="es-NI" sz="2800" dirty="0"/>
              <a:t>, utilizado para crear páginas Web dinámicas, con acciones y animaciones. Además, al ser un lenguaje interpretado, no es necesario compilar los programas ejecutados, es decir, un programa escrito en JavaScript se puede probar directamente sin necesidad de procesos intermedios y sin tener que instalar ningún otro programa para su visualización. </a:t>
            </a:r>
            <a:endParaRPr lang="en-US" sz="2800" dirty="0"/>
          </a:p>
        </p:txBody>
      </p:sp>
    </p:spTree>
    <p:extLst>
      <p:ext uri="{BB962C8B-B14F-4D97-AF65-F5344CB8AC3E}">
        <p14:creationId xmlns:p14="http://schemas.microsoft.com/office/powerpoint/2010/main" val="461261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31668" y="663299"/>
            <a:ext cx="8911687" cy="1280890"/>
          </a:xfrm>
        </p:spPr>
        <p:txBody>
          <a:bodyPr/>
          <a:lstStyle/>
          <a:p>
            <a:pPr algn="ctr"/>
            <a:r>
              <a:rPr lang="es-NI" b="1" dirty="0" smtClean="0"/>
              <a:t>Objetivo </a:t>
            </a:r>
            <a:r>
              <a:rPr lang="es-NI" b="1" dirty="0"/>
              <a:t>General:</a:t>
            </a:r>
            <a:endParaRPr lang="en-US" dirty="0"/>
          </a:p>
        </p:txBody>
      </p:sp>
      <p:sp>
        <p:nvSpPr>
          <p:cNvPr id="3" name="Marcador de contenido 2"/>
          <p:cNvSpPr>
            <a:spLocks noGrp="1"/>
          </p:cNvSpPr>
          <p:nvPr>
            <p:ph idx="1"/>
          </p:nvPr>
        </p:nvSpPr>
        <p:spPr/>
        <p:txBody>
          <a:bodyPr/>
          <a:lstStyle/>
          <a:p>
            <a:pPr lvl="0"/>
            <a:r>
              <a:rPr lang="es-NI" dirty="0"/>
              <a:t>Mejorar los procesos y el tiempo de atención a estudiantes y docentes en el área de registro académico de Universidad Martin Lutero, sede </a:t>
            </a:r>
            <a:r>
              <a:rPr lang="es-NI" dirty="0" err="1"/>
              <a:t>Quilalí</a:t>
            </a:r>
            <a:r>
              <a:rPr lang="es-NI" dirty="0"/>
              <a:t>, en lo referente al registro y administración de notas de los alumnos.</a:t>
            </a:r>
            <a:endParaRPr lang="en-US" dirty="0"/>
          </a:p>
          <a:p>
            <a:endParaRPr lang="en-US" dirty="0"/>
          </a:p>
        </p:txBody>
      </p:sp>
    </p:spTree>
    <p:extLst>
      <p:ext uri="{BB962C8B-B14F-4D97-AF65-F5344CB8AC3E}">
        <p14:creationId xmlns:p14="http://schemas.microsoft.com/office/powerpoint/2010/main" val="9257185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6211" y="665571"/>
            <a:ext cx="10515600" cy="1325563"/>
          </a:xfrm>
        </p:spPr>
        <p:txBody>
          <a:bodyPr>
            <a:noAutofit/>
          </a:bodyPr>
          <a:lstStyle/>
          <a:p>
            <a:r>
              <a:rPr lang="es-NI" sz="3200" dirty="0"/>
              <a:t>JavaScript es un lenguaje interpretado sin un tiempo de compilación, haciendo posible desplegar código o programas con errores. Por ello, muchas veces hace que el desarrollo sea un tanto difícil puesto que no dispone de un control mayor en su ejecución</a:t>
            </a:r>
            <a:r>
              <a:rPr lang="es-NI" sz="3200" dirty="0" smtClean="0"/>
              <a:t>.</a:t>
            </a:r>
            <a:br>
              <a:rPr lang="es-NI" sz="3200" dirty="0" smtClean="0"/>
            </a:br>
            <a:r>
              <a:rPr lang="es-NI" sz="3200" dirty="0" smtClean="0"/>
              <a:t> </a:t>
            </a:r>
            <a:r>
              <a:rPr lang="es-NI" sz="3200" u="sng" dirty="0"/>
              <a:t>Framework7</a:t>
            </a:r>
            <a:r>
              <a:rPr lang="es-NI" sz="3200" dirty="0"/>
              <a:t>: Es un marco de </a:t>
            </a:r>
            <a:r>
              <a:rPr lang="es-NI" sz="3200" dirty="0">
                <a:hlinkClick r:id="rId2" tooltip="Fuente abierta"/>
              </a:rPr>
              <a:t>código abierto</a:t>
            </a:r>
            <a:r>
              <a:rPr lang="es-NI" sz="3200" dirty="0"/>
              <a:t> y gratuito para desarrollar aplicaciones móviles, de escritorio o web</a:t>
            </a:r>
            <a:endParaRPr lang="en-US" sz="3200" dirty="0"/>
          </a:p>
        </p:txBody>
      </p:sp>
    </p:spTree>
    <p:extLst>
      <p:ext uri="{BB962C8B-B14F-4D97-AF65-F5344CB8AC3E}">
        <p14:creationId xmlns:p14="http://schemas.microsoft.com/office/powerpoint/2010/main" val="3949707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1404" y="-236627"/>
            <a:ext cx="10515600" cy="902833"/>
          </a:xfrm>
        </p:spPr>
        <p:txBody>
          <a:bodyPr>
            <a:normAutofit/>
          </a:bodyPr>
          <a:lstStyle/>
          <a:p>
            <a:r>
              <a:rPr lang="es-NI" sz="3200" b="1" dirty="0"/>
              <a:t>Metodología</a:t>
            </a:r>
            <a:endParaRPr lang="en-US" sz="3200" dirty="0"/>
          </a:p>
        </p:txBody>
      </p:sp>
      <p:sp>
        <p:nvSpPr>
          <p:cNvPr id="4" name="Marcador de texto 3"/>
          <p:cNvSpPr>
            <a:spLocks noGrp="1"/>
          </p:cNvSpPr>
          <p:nvPr>
            <p:ph type="body" idx="1"/>
          </p:nvPr>
        </p:nvSpPr>
        <p:spPr>
          <a:xfrm>
            <a:off x="531404" y="666206"/>
            <a:ext cx="10515600" cy="1500187"/>
          </a:xfrm>
        </p:spPr>
        <p:txBody>
          <a:bodyPr>
            <a:normAutofit fontScale="25000" lnSpcReduction="20000"/>
          </a:bodyPr>
          <a:lstStyle/>
          <a:p>
            <a:r>
              <a:rPr lang="es-NI" sz="8000" dirty="0"/>
              <a:t>Al hablar de la implementación de nuestro proyecto nos enfocamos en el campo administrativo, en el cual deseamos optimizar los procesos de control de notas, por el cual deducimos que esto mejorara de gran manera la calidad de los procesos mencionados y ayudara a llevar un mejor control de lo anteriormente estipulado.</a:t>
            </a:r>
            <a:endParaRPr lang="en-US" sz="8000" dirty="0"/>
          </a:p>
          <a:p>
            <a:r>
              <a:rPr lang="es-NI" sz="8000" b="1" dirty="0"/>
              <a:t> </a:t>
            </a:r>
            <a:endParaRPr lang="en-US" sz="8000" dirty="0"/>
          </a:p>
          <a:p>
            <a:r>
              <a:rPr lang="es-NI" sz="8000" b="1" dirty="0"/>
              <a:t>Tipos de investigación</a:t>
            </a:r>
            <a:endParaRPr lang="en-US" sz="8000" b="1" dirty="0"/>
          </a:p>
          <a:p>
            <a:r>
              <a:rPr lang="es-NI" sz="8000" dirty="0"/>
              <a:t>La investigación tiene la siguiente topología:</a:t>
            </a:r>
            <a:endParaRPr lang="en-US" sz="8000" dirty="0"/>
          </a:p>
          <a:p>
            <a:r>
              <a:rPr lang="es-NI" sz="8000" dirty="0"/>
              <a:t> </a:t>
            </a:r>
            <a:endParaRPr lang="en-US" sz="8000" dirty="0"/>
          </a:p>
          <a:p>
            <a:r>
              <a:rPr lang="es-NI" sz="8000" dirty="0"/>
              <a:t>Por la naturaleza es de tipo exploratorio y descriptivo.</a:t>
            </a:r>
            <a:endParaRPr lang="en-US" sz="8000" dirty="0"/>
          </a:p>
          <a:p>
            <a:r>
              <a:rPr lang="es-NI" sz="8000" dirty="0"/>
              <a:t>Por su aplicación es factible.</a:t>
            </a:r>
            <a:endParaRPr lang="en-US" sz="8000" dirty="0"/>
          </a:p>
          <a:p>
            <a:r>
              <a:rPr lang="es-NI" sz="8000" dirty="0"/>
              <a:t> </a:t>
            </a:r>
            <a:endParaRPr lang="en-US" sz="8000" dirty="0"/>
          </a:p>
          <a:p>
            <a:r>
              <a:rPr lang="es-NI" sz="8000" dirty="0"/>
              <a:t>De igual manera, hubo factibilidad en cuanto al tiempo disponible para la investigación y en cuanto a los recursos necesarios para la aplicación de instrumentos de recolección de datos.</a:t>
            </a:r>
            <a:endParaRPr lang="en-US" sz="8000" dirty="0"/>
          </a:p>
          <a:p>
            <a:r>
              <a:rPr lang="es-NI" sz="8000" dirty="0"/>
              <a:t> </a:t>
            </a:r>
            <a:endParaRPr lang="en-US" sz="8000" dirty="0"/>
          </a:p>
          <a:p>
            <a:r>
              <a:rPr lang="es-NI" sz="8000" b="1" dirty="0"/>
              <a:t>Métodos</a:t>
            </a:r>
            <a:endParaRPr lang="en-US" sz="8000" b="1" dirty="0"/>
          </a:p>
          <a:p>
            <a:r>
              <a:rPr lang="es-NI" sz="8000" dirty="0"/>
              <a:t>Método, es poner en relación de manera práctica, pero inteligente los medios y procedimientos con los objetivos propuestos y resultados adquiridos.</a:t>
            </a:r>
            <a:endParaRPr lang="en-US" sz="8000" dirty="0"/>
          </a:p>
          <a:p>
            <a:r>
              <a:rPr lang="es-NI" sz="8000" dirty="0"/>
              <a:t> </a:t>
            </a:r>
            <a:endParaRPr lang="en-US" sz="8000" dirty="0"/>
          </a:p>
          <a:p>
            <a:r>
              <a:rPr lang="es-NI" sz="8000" dirty="0"/>
              <a:t>El método nos indica el camino, es más amplio, a diferencia de la técnica que nos enseña a reconocer ese camino.</a:t>
            </a:r>
            <a:endParaRPr lang="en-US" sz="8000" dirty="0"/>
          </a:p>
          <a:p>
            <a:r>
              <a:rPr lang="es-NI" sz="8000" dirty="0"/>
              <a:t> </a:t>
            </a:r>
            <a:endParaRPr lang="en-US" sz="8000" dirty="0"/>
          </a:p>
          <a:p>
            <a:r>
              <a:rPr lang="es-NI" sz="8000" dirty="0"/>
              <a:t>En el presente proyecto, se ha utilizado diversos métodos para las prácticas de investigación. En resumen, los métodos a emplear han sido:</a:t>
            </a:r>
            <a:endParaRPr lang="en-US" sz="8000" dirty="0"/>
          </a:p>
          <a:p>
            <a:r>
              <a:rPr lang="es-NI" sz="8000" dirty="0"/>
              <a:t> </a:t>
            </a:r>
            <a:endParaRPr lang="en-US" sz="8000" dirty="0"/>
          </a:p>
          <a:p>
            <a:r>
              <a:rPr lang="es-NI" sz="8000" dirty="0"/>
              <a:t>Observación: Se refiere en ubicar características más importantes de los objetivos y situaciones motivo del estudio de acuerdo a la observación realizada en la Universidad. Identificamos el problema y elaboramos el objetivo y la propuesta</a:t>
            </a:r>
            <a:r>
              <a:rPr lang="es-NI" dirty="0"/>
              <a:t>.</a:t>
            </a:r>
            <a:endParaRPr lang="en-US" dirty="0"/>
          </a:p>
          <a:p>
            <a:endParaRPr lang="en-US" dirty="0"/>
          </a:p>
        </p:txBody>
      </p:sp>
    </p:spTree>
    <p:extLst>
      <p:ext uri="{BB962C8B-B14F-4D97-AF65-F5344CB8AC3E}">
        <p14:creationId xmlns:p14="http://schemas.microsoft.com/office/powerpoint/2010/main" val="263345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1628" y="103869"/>
            <a:ext cx="10515600" cy="1325563"/>
          </a:xfrm>
        </p:spPr>
        <p:txBody>
          <a:bodyPr>
            <a:normAutofit fontScale="90000"/>
          </a:bodyPr>
          <a:lstStyle/>
          <a:p>
            <a:r>
              <a:rPr lang="es-NI" sz="2700" dirty="0"/>
              <a:t>Científico: Es un conjunto de procedimientos sistematizados que hemos utilizado para descubrir el problema y a través de las propuestas y demostraciones enriquecer y mejorar el conocimiento, este método nos sirvió para la definición del problema y la formulación del mismo.</a:t>
            </a:r>
            <a:r>
              <a:rPr lang="en-US" sz="2700" dirty="0"/>
              <a:t/>
            </a:r>
            <a:br>
              <a:rPr lang="en-US" sz="2700" dirty="0"/>
            </a:br>
            <a:r>
              <a:rPr lang="es-NI" sz="2700" dirty="0"/>
              <a:t> </a:t>
            </a:r>
            <a:r>
              <a:rPr lang="en-US" sz="2700" dirty="0"/>
              <a:t/>
            </a:r>
            <a:br>
              <a:rPr lang="en-US" sz="2700" dirty="0"/>
            </a:br>
            <a:r>
              <a:rPr lang="es-NI" sz="2700" b="1" dirty="0"/>
              <a:t>Técnicas</a:t>
            </a:r>
            <a:r>
              <a:rPr lang="en-US" sz="2700" b="1" dirty="0"/>
              <a:t/>
            </a:r>
            <a:br>
              <a:rPr lang="en-US" sz="2700" b="1" dirty="0"/>
            </a:br>
            <a:r>
              <a:rPr lang="es-NI" sz="2700" dirty="0"/>
              <a:t> </a:t>
            </a:r>
            <a:r>
              <a:rPr lang="es-NI" sz="2700" dirty="0" smtClean="0"/>
              <a:t>La </a:t>
            </a:r>
            <a:r>
              <a:rPr lang="es-NI" sz="2700" dirty="0"/>
              <a:t>práctica de la investigación se realiza con la recolección de datos. Para ello se requieren instrumentos, o técnica, según el tipo de investigación:  entrevistas.</a:t>
            </a:r>
            <a:r>
              <a:rPr lang="en-US" sz="2700" dirty="0"/>
              <a:t/>
            </a:r>
            <a:br>
              <a:rPr lang="en-US" sz="2700" dirty="0"/>
            </a:br>
            <a:r>
              <a:rPr lang="es-NI" sz="2700" dirty="0"/>
              <a:t> </a:t>
            </a:r>
            <a:r>
              <a:rPr lang="en-US" sz="2700" dirty="0"/>
              <a:t/>
            </a:r>
            <a:br>
              <a:rPr lang="en-US" sz="2700" dirty="0"/>
            </a:br>
            <a:r>
              <a:rPr lang="es-NI" sz="2700" b="1" dirty="0"/>
              <a:t>Población</a:t>
            </a:r>
            <a:r>
              <a:rPr lang="en-US" sz="2700" b="1" dirty="0"/>
              <a:t/>
            </a:r>
            <a:br>
              <a:rPr lang="en-US" sz="2700" b="1" dirty="0"/>
            </a:br>
            <a:r>
              <a:rPr lang="es-NI" sz="2700" dirty="0"/>
              <a:t>Para realizar una investigación, no es necesario abarcar la totalidad de una población basta con elegir una muestra representativa de la misma. En nuestro caso con fines de incluir a los involucrados en el proceso que tiene que ver con el registro de notas de los estudiantes, entrevistamos a 12 docentes de un total de 18, esto corresponde a una muestra del 60%, administrativos entrevistamos al 100%. </a:t>
            </a:r>
            <a:r>
              <a:rPr lang="en-US" sz="2700" dirty="0"/>
              <a:t/>
            </a:r>
            <a:br>
              <a:rPr lang="en-US" sz="2700" dirty="0"/>
            </a:br>
            <a:r>
              <a:rPr lang="es-NI" sz="2700" dirty="0"/>
              <a:t> </a:t>
            </a:r>
            <a:r>
              <a:rPr lang="en-US" sz="2700" dirty="0"/>
              <a:t/>
            </a:r>
            <a:br>
              <a:rPr lang="en-US" sz="2700" dirty="0"/>
            </a:br>
            <a:r>
              <a:rPr lang="es-NI" sz="2700" dirty="0"/>
              <a:t>Las entrevistas se aplicaron a mediados del tercer trimestre del año lectivo 2020, fueron hechas de manera personal en forma de entrevista, a docentes, personal administrativo y a el director de UML </a:t>
            </a:r>
            <a:r>
              <a:rPr lang="es-NI" sz="2700" dirty="0" err="1"/>
              <a:t>Quilalí</a:t>
            </a:r>
            <a:r>
              <a:rPr lang="es-NI" sz="2700" dirty="0"/>
              <a:t>. </a:t>
            </a:r>
            <a:r>
              <a:rPr lang="en-US" sz="2700" dirty="0"/>
              <a:t/>
            </a:r>
            <a:br>
              <a:rPr lang="en-US" sz="2700" dirty="0"/>
            </a:br>
            <a:r>
              <a:rPr lang="es-NI" sz="2700" b="1" dirty="0"/>
              <a:t> </a:t>
            </a:r>
            <a:r>
              <a:rPr lang="en-US" sz="2700" dirty="0"/>
              <a:t/>
            </a:r>
            <a:br>
              <a:rPr lang="en-US" sz="2700" dirty="0"/>
            </a:br>
            <a:r>
              <a:rPr lang="en-US" dirty="0"/>
              <a:t/>
            </a:r>
            <a:br>
              <a:rPr lang="en-US" dirty="0"/>
            </a:br>
            <a:endParaRPr lang="en-US" dirty="0"/>
          </a:p>
        </p:txBody>
      </p:sp>
    </p:spTree>
    <p:extLst>
      <p:ext uri="{BB962C8B-B14F-4D97-AF65-F5344CB8AC3E}">
        <p14:creationId xmlns:p14="http://schemas.microsoft.com/office/powerpoint/2010/main" val="2973260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3252" y="-118202"/>
            <a:ext cx="10515600" cy="1325563"/>
          </a:xfrm>
        </p:spPr>
        <p:txBody>
          <a:bodyPr>
            <a:normAutofit fontScale="90000"/>
          </a:bodyPr>
          <a:lstStyle/>
          <a:p>
            <a:r>
              <a:rPr lang="es-NI" sz="2700" b="1" dirty="0"/>
              <a:t>Escritura del Código de Programación</a:t>
            </a:r>
            <a:r>
              <a:rPr lang="en-US" sz="2700" b="1" dirty="0"/>
              <a:t/>
            </a:r>
            <a:br>
              <a:rPr lang="en-US" sz="2700" b="1" dirty="0"/>
            </a:br>
            <a:r>
              <a:rPr lang="es-NI" sz="2700" dirty="0"/>
              <a:t>Para escribir el código de nuestro sistema, utilizamos el sistema Visual Studio </a:t>
            </a:r>
            <a:r>
              <a:rPr lang="es-NI" sz="2700" dirty="0" err="1"/>
              <a:t>Code</a:t>
            </a:r>
            <a:r>
              <a:rPr lang="es-NI" sz="2700" dirty="0"/>
              <a:t>, el cual nos brindó herramientas muy interesantes para la estructuración y desarrollo del sistema.</a:t>
            </a:r>
            <a:r>
              <a:rPr lang="en-US" sz="2700" dirty="0"/>
              <a:t/>
            </a:r>
            <a:br>
              <a:rPr lang="en-US" sz="2700" dirty="0"/>
            </a:br>
            <a:r>
              <a:rPr lang="es-NI" sz="2700" dirty="0"/>
              <a:t> </a:t>
            </a:r>
            <a:r>
              <a:rPr lang="en-US" sz="2700" dirty="0"/>
              <a:t/>
            </a:r>
            <a:br>
              <a:rPr lang="en-US" sz="2700" dirty="0"/>
            </a:br>
            <a:r>
              <a:rPr lang="es-NI" sz="2700" dirty="0"/>
              <a:t>Los estilos con CSS y la interacción con JavaScript también la implementamos, así como el uso de PHP para la comunicación del lado del servidor, específicamente con la base de datos</a:t>
            </a:r>
            <a:r>
              <a:rPr lang="es-NI" sz="2700" dirty="0" smtClean="0"/>
              <a:t>.</a:t>
            </a:r>
            <a:r>
              <a:rPr lang="es-NI" sz="2700" dirty="0"/>
              <a:t> </a:t>
            </a:r>
            <a:r>
              <a:rPr lang="es-NI" sz="2700" dirty="0" smtClean="0"/>
              <a:t/>
            </a:r>
            <a:br>
              <a:rPr lang="es-NI" sz="2700" dirty="0" smtClean="0"/>
            </a:br>
            <a:r>
              <a:rPr lang="es-NI" sz="2700" dirty="0" smtClean="0"/>
              <a:t/>
            </a:r>
            <a:br>
              <a:rPr lang="es-NI" sz="2700" dirty="0" smtClean="0"/>
            </a:br>
            <a:r>
              <a:rPr lang="es-NI" sz="2700" dirty="0" smtClean="0"/>
              <a:t>Integración</a:t>
            </a:r>
            <a:r>
              <a:rPr lang="en-US" sz="2700" dirty="0"/>
              <a:t/>
            </a:r>
            <a:br>
              <a:rPr lang="en-US" sz="2700" dirty="0"/>
            </a:br>
            <a:r>
              <a:rPr lang="es-NI" sz="2700" dirty="0"/>
              <a:t>Se logró la integración con herramientas de control de versiones como </a:t>
            </a:r>
            <a:r>
              <a:rPr lang="es-NI" sz="2700" dirty="0" err="1"/>
              <a:t>Github</a:t>
            </a:r>
            <a:r>
              <a:rPr lang="es-NI" sz="2700" dirty="0"/>
              <a:t>, utilizando como cliente la aplicación </a:t>
            </a:r>
            <a:r>
              <a:rPr lang="es-NI" sz="2700" dirty="0" err="1"/>
              <a:t>Gitkraken</a:t>
            </a:r>
            <a:r>
              <a:rPr lang="es-NI" sz="2700" dirty="0"/>
              <a:t>, logramos aprender a usar el sistema y de esta forma conseguimos realizar un efectivo trabajo colaborativo.</a:t>
            </a:r>
            <a:r>
              <a:rPr lang="en-US" sz="2700" dirty="0"/>
              <a:t/>
            </a:r>
            <a:br>
              <a:rPr lang="en-US" sz="2700" dirty="0"/>
            </a:br>
            <a:r>
              <a:rPr lang="es-NI" sz="2700" dirty="0"/>
              <a:t> </a:t>
            </a:r>
            <a:r>
              <a:rPr lang="en-US" sz="2700" dirty="0"/>
              <a:t/>
            </a:r>
            <a:br>
              <a:rPr lang="en-US" sz="2700" dirty="0"/>
            </a:br>
            <a:r>
              <a:rPr lang="es-NI" sz="2700" dirty="0"/>
              <a:t>Base de Datos</a:t>
            </a:r>
            <a:r>
              <a:rPr lang="en-US" sz="2700" dirty="0"/>
              <a:t/>
            </a:r>
            <a:br>
              <a:rPr lang="en-US" sz="2700" dirty="0"/>
            </a:br>
            <a:r>
              <a:rPr lang="es-NI" sz="2700" dirty="0"/>
              <a:t>Para fines de desarrollo, utilizamos el sistema XAMPP, para simular un servidor local y realizar los testeos necesarios y la comunicación con la base de datos.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0398249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446" y="0"/>
            <a:ext cx="10700658" cy="1494745"/>
          </a:xfrm>
        </p:spPr>
        <p:txBody>
          <a:bodyPr>
            <a:normAutofit fontScale="90000"/>
          </a:bodyPr>
          <a:lstStyle/>
          <a:p>
            <a:r>
              <a:rPr lang="es-NI" sz="1800" b="1" dirty="0"/>
              <a:t>. </a:t>
            </a:r>
            <a:r>
              <a:rPr lang="es-NI" sz="2700" b="1" dirty="0"/>
              <a:t>Conclusiones</a:t>
            </a:r>
            <a:r>
              <a:rPr lang="en-US" sz="2700" b="1" dirty="0"/>
              <a:t/>
            </a:r>
            <a:br>
              <a:rPr lang="en-US" sz="2700" b="1" dirty="0"/>
            </a:br>
            <a:r>
              <a:rPr lang="es-NI" sz="2200" dirty="0"/>
              <a:t>Podemos decir que el trabajo en el sistema de registro de notas fue una excelente experiencia y un buen desafío para nuestros límites, nuestras indagaciones sobre apropiarnos de la forma de trabajo tradicional que realiza el área de registro académico, fue de mucha ayuda ya que de esta forma pudimos tener una visión más clara del objetivo que debíamos alcanzar, ya que pudimos observar la dificultad y lo tedioso que resulta manejar ese gran volumen de datos.</a:t>
            </a:r>
            <a:r>
              <a:rPr lang="en-US" sz="2200" dirty="0"/>
              <a:t/>
            </a:r>
            <a:br>
              <a:rPr lang="en-US" sz="2200" dirty="0"/>
            </a:br>
            <a:r>
              <a:rPr lang="es-NI" sz="2200" dirty="0"/>
              <a:t> </a:t>
            </a:r>
            <a:r>
              <a:rPr lang="en-US" sz="2200" dirty="0"/>
              <a:t/>
            </a:r>
            <a:br>
              <a:rPr lang="en-US" sz="2200" dirty="0"/>
            </a:br>
            <a:r>
              <a:rPr lang="es-NI" sz="2200" dirty="0"/>
              <a:t>Pudimos darnos cuenta que tanto personal administrativo como los docentes hacen un esfuerzo muy grande por garantizar de manera física (escrita en formato de notas) los resultados académicos de los estudiantes de cada corte evaluativo.</a:t>
            </a:r>
            <a:r>
              <a:rPr lang="en-US" sz="2200" dirty="0"/>
              <a:t/>
            </a:r>
            <a:br>
              <a:rPr lang="en-US" sz="2200" dirty="0"/>
            </a:br>
            <a:r>
              <a:rPr lang="es-NI" sz="2200" dirty="0"/>
              <a:t> </a:t>
            </a:r>
            <a:r>
              <a:rPr lang="en-US" sz="2200" dirty="0"/>
              <a:t/>
            </a:r>
            <a:br>
              <a:rPr lang="en-US" sz="2200" dirty="0"/>
            </a:br>
            <a:r>
              <a:rPr lang="es-NI" sz="2200" dirty="0"/>
              <a:t>Conseguimos poner en línea el sistema, para que los docentes puedan realizar avances de registro de notas de los alumnos, inclusive desde su casa, en caso de no tener los medios tecnológicos, pueden hacerlo desde las instalaciones de la universidad o en último caso, pueden entregar su formato en físico para que el personal de registro académico pueda ingresar las notas al sistema. Los reportes de notas se pueden generar de forma inmediata por los usuarios administrativos que le consulten.</a:t>
            </a:r>
            <a:r>
              <a:rPr lang="en-US" sz="2200" dirty="0"/>
              <a:t/>
            </a:r>
            <a:br>
              <a:rPr lang="en-US" sz="2200" dirty="0"/>
            </a:br>
            <a:r>
              <a:rPr lang="es-NI" sz="2200" dirty="0"/>
              <a:t> </a:t>
            </a:r>
            <a:r>
              <a:rPr lang="en-US" sz="2200" dirty="0"/>
              <a:t/>
            </a:r>
            <a:br>
              <a:rPr lang="en-US" sz="2200" dirty="0"/>
            </a:br>
            <a:r>
              <a:rPr lang="es-NI" sz="2200" dirty="0"/>
              <a:t>Todas las características mencionadas anteriormente, ayudan a mejorar los procesos y el tiempo de atención a la comunidad </a:t>
            </a:r>
            <a:r>
              <a:rPr lang="es-NI" sz="2200" dirty="0" smtClean="0"/>
              <a:t>universitaria.</a:t>
            </a:r>
            <a:r>
              <a:rPr lang="en-US" sz="2700" dirty="0" smtClean="0"/>
              <a:t/>
            </a:r>
            <a:br>
              <a:rPr lang="en-US" sz="2700" dirty="0" smtClean="0"/>
            </a:br>
            <a:r>
              <a:rPr lang="es-NI" sz="2700" dirty="0" smtClean="0"/>
              <a:t> </a:t>
            </a:r>
            <a:r>
              <a:rPr lang="en-US" sz="2700" dirty="0"/>
              <a:t/>
            </a:r>
            <a:br>
              <a:rPr lang="en-US" sz="2700" dirty="0"/>
            </a:br>
            <a:r>
              <a:rPr lang="es-NI" dirty="0"/>
              <a:t> </a:t>
            </a:r>
            <a:r>
              <a:rPr lang="en-US" dirty="0"/>
              <a:t/>
            </a:r>
            <a:br>
              <a:rPr lang="en-US" dirty="0"/>
            </a:br>
            <a:r>
              <a:rPr lang="es-NI" dirty="0"/>
              <a:t> </a:t>
            </a:r>
            <a:r>
              <a:rPr lang="en-US" dirty="0"/>
              <a:t/>
            </a:r>
            <a:br>
              <a:rPr lang="en-US" dirty="0"/>
            </a:br>
            <a:r>
              <a:rPr lang="es-NI" dirty="0"/>
              <a:t> </a:t>
            </a:r>
            <a:r>
              <a:rPr lang="en-US" dirty="0"/>
              <a:t/>
            </a:r>
            <a:br>
              <a:rPr lang="en-US" dirty="0"/>
            </a:br>
            <a:r>
              <a:rPr lang="es-NI" dirty="0"/>
              <a:t> </a:t>
            </a:r>
            <a:r>
              <a:rPr lang="en-US" dirty="0"/>
              <a:t/>
            </a:r>
            <a:br>
              <a:rPr lang="en-US" dirty="0"/>
            </a:br>
            <a:endParaRPr lang="en-US" dirty="0"/>
          </a:p>
        </p:txBody>
      </p:sp>
    </p:spTree>
    <p:extLst>
      <p:ext uri="{BB962C8B-B14F-4D97-AF65-F5344CB8AC3E}">
        <p14:creationId xmlns:p14="http://schemas.microsoft.com/office/powerpoint/2010/main" val="23426962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8748" y="-118201"/>
            <a:ext cx="10515600" cy="1325563"/>
          </a:xfrm>
        </p:spPr>
        <p:txBody>
          <a:bodyPr>
            <a:normAutofit fontScale="90000"/>
          </a:bodyPr>
          <a:lstStyle/>
          <a:p>
            <a:r>
              <a:rPr lang="es-NI" b="1" dirty="0"/>
              <a:t>Recomendaciones</a:t>
            </a:r>
            <a:r>
              <a:rPr lang="en-US" b="1" dirty="0"/>
              <a:t/>
            </a:r>
            <a:br>
              <a:rPr lang="en-US" b="1" dirty="0"/>
            </a:br>
            <a:r>
              <a:rPr lang="es-NI" sz="3100" dirty="0"/>
              <a:t> </a:t>
            </a:r>
            <a:r>
              <a:rPr lang="en-US" sz="3100" dirty="0"/>
              <a:t/>
            </a:r>
            <a:br>
              <a:rPr lang="en-US" sz="3100" dirty="0"/>
            </a:br>
            <a:r>
              <a:rPr lang="es-NI" sz="3100" dirty="0"/>
              <a:t>Se recomienda ser persistentes en el uso del sistema, para que poco a poco puedan ir digitalizando la información relacionada al registro de notas.</a:t>
            </a:r>
            <a:r>
              <a:rPr lang="en-US" sz="3100" dirty="0"/>
              <a:t/>
            </a:r>
            <a:br>
              <a:rPr lang="en-US" sz="3100" dirty="0"/>
            </a:br>
            <a:r>
              <a:rPr lang="es-NI" sz="3100" dirty="0"/>
              <a:t> </a:t>
            </a:r>
            <a:r>
              <a:rPr lang="en-US" sz="3100" dirty="0"/>
              <a:t/>
            </a:r>
            <a:br>
              <a:rPr lang="en-US" sz="3100" dirty="0"/>
            </a:br>
            <a:r>
              <a:rPr lang="es-NI" sz="3100" dirty="0"/>
              <a:t>Capacitar a docente en el correcto uso del sistema, para que se garantice el ingreso íntegro de los datos.</a:t>
            </a:r>
            <a:r>
              <a:rPr lang="en-US" sz="3100" dirty="0"/>
              <a:t/>
            </a:r>
            <a:br>
              <a:rPr lang="en-US" sz="3100" dirty="0"/>
            </a:br>
            <a:r>
              <a:rPr lang="es-NI" sz="3100" dirty="0"/>
              <a:t> </a:t>
            </a:r>
            <a:r>
              <a:rPr lang="en-US" sz="3100" dirty="0"/>
              <a:t/>
            </a:r>
            <a:br>
              <a:rPr lang="en-US" sz="3100" dirty="0"/>
            </a:br>
            <a:r>
              <a:rPr lang="es-NI" sz="3100" dirty="0"/>
              <a:t>Si bien es cierto que el sistema ayudará a agilizar el trabajo, es recomendable siempre conservar la documentación física por temas de respaldo de información.</a:t>
            </a:r>
            <a:r>
              <a:rPr lang="en-US" sz="3100" dirty="0"/>
              <a:t/>
            </a:r>
            <a:br>
              <a:rPr lang="en-US" sz="3100" dirty="0"/>
            </a:br>
            <a:r>
              <a:rPr lang="es-NI" sz="3100" dirty="0"/>
              <a:t> </a:t>
            </a:r>
            <a:r>
              <a:rPr lang="en-US" sz="3100" dirty="0"/>
              <a:t/>
            </a:r>
            <a:br>
              <a:rPr lang="en-US" sz="3100" dirty="0"/>
            </a:br>
            <a:r>
              <a:rPr lang="es-NI" sz="3100" dirty="0"/>
              <a:t>Establecer un canal de comunicación efectivo con los docentes, para que mantengan informado al personal de registro académico de los datos que se van ingresando.</a:t>
            </a:r>
            <a:r>
              <a:rPr lang="en-US" dirty="0"/>
              <a:t/>
            </a:r>
            <a:br>
              <a:rPr lang="en-US" dirty="0"/>
            </a:br>
            <a:endParaRPr lang="en-US" dirty="0"/>
          </a:p>
        </p:txBody>
      </p:sp>
    </p:spTree>
    <p:extLst>
      <p:ext uri="{BB962C8B-B14F-4D97-AF65-F5344CB8AC3E}">
        <p14:creationId xmlns:p14="http://schemas.microsoft.com/office/powerpoint/2010/main" val="42393377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a 2"/>
              <p:cNvGraphicFramePr>
                <a:graphicFrameLocks noGrp="1"/>
              </p:cNvGraphicFramePr>
              <p:nvPr/>
            </p:nvGraphicFramePr>
            <p:xfrm>
              <a:off x="3018155" y="2149634"/>
              <a:ext cx="6155690" cy="3703320"/>
            </p:xfrm>
            <a:graphic>
              <a:graphicData uri="http://schemas.openxmlformats.org/drawingml/2006/table">
                <a:tbl>
                  <a:tblPr firstRow="1" firstCol="1" bandRow="1">
                    <a:tableStyleId>{5C22544A-7EE6-4342-B048-85BDC9FD1C3A}</a:tableStyleId>
                  </a:tblPr>
                  <a:tblGrid>
                    <a:gridCol w="3077845">
                      <a:extLst>
                        <a:ext uri="{9D8B030D-6E8A-4147-A177-3AD203B41FA5}">
                          <a16:colId xmlns:a16="http://schemas.microsoft.com/office/drawing/2014/main" val="3047216262"/>
                        </a:ext>
                      </a:extLst>
                    </a:gridCol>
                    <a:gridCol w="3077845">
                      <a:extLst>
                        <a:ext uri="{9D8B030D-6E8A-4147-A177-3AD203B41FA5}">
                          <a16:colId xmlns:a16="http://schemas.microsoft.com/office/drawing/2014/main" val="2882200800"/>
                        </a:ext>
                      </a:extLst>
                    </a:gridCol>
                  </a:tblGrid>
                  <a:tr h="256540">
                    <a:tc>
                      <a:txBody>
                        <a:bodyPr/>
                        <a:lstStyle/>
                        <a:p>
                          <a:pPr algn="ctr">
                            <a:lnSpc>
                              <a:spcPct val="150000"/>
                            </a:lnSpc>
                            <a:spcAft>
                              <a:spcPts val="0"/>
                            </a:spcAft>
                          </a:pPr>
                          <a:r>
                            <a:rPr lang="es-NI" sz="1400">
                              <a:effectLst/>
                            </a:rPr>
                            <a:t>Actividades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400">
                              <a:effectLst/>
                            </a:rPr>
                            <a:t>Tiempo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0522455"/>
                      </a:ext>
                    </a:extLst>
                  </a:tr>
                  <a:tr h="248920">
                    <a:tc>
                      <a:txBody>
                        <a:bodyPr/>
                        <a:lstStyle/>
                        <a:p>
                          <a:pPr algn="just">
                            <a:lnSpc>
                              <a:spcPct val="150000"/>
                            </a:lnSpc>
                            <a:spcAft>
                              <a:spcPts val="0"/>
                            </a:spcAft>
                          </a:pPr>
                          <a:r>
                            <a:rPr lang="es-NI" sz="1200">
                              <a:effectLst/>
                            </a:rPr>
                            <a:t>Recopilación de la información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a:effectLst/>
                            </a:rPr>
                            <a:t>7</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0855887"/>
                      </a:ext>
                    </a:extLst>
                  </a:tr>
                  <a:tr h="240030">
                    <a:tc>
                      <a:txBody>
                        <a:bodyPr/>
                        <a:lstStyle/>
                        <a:p>
                          <a:pPr algn="just">
                            <a:lnSpc>
                              <a:spcPct val="150000"/>
                            </a:lnSpc>
                            <a:spcAft>
                              <a:spcPts val="0"/>
                            </a:spcAft>
                          </a:pPr>
                          <a:r>
                            <a:rPr lang="es-NI" sz="1200">
                              <a:effectLst/>
                            </a:rPr>
                            <a:t>Organización de información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4</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3241062"/>
                      </a:ext>
                    </a:extLst>
                  </a:tr>
                  <a:tr h="240030">
                    <a:tc>
                      <a:txBody>
                        <a:bodyPr/>
                        <a:lstStyle/>
                        <a:p>
                          <a:pPr algn="just">
                            <a:lnSpc>
                              <a:spcPct val="150000"/>
                            </a:lnSpc>
                            <a:spcAft>
                              <a:spcPts val="0"/>
                            </a:spcAft>
                          </a:pPr>
                          <a:r>
                            <a:rPr lang="es-NI" sz="1200">
                              <a:effectLst/>
                            </a:rPr>
                            <a:t>Aplicación de Encuestas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a:effectLst/>
                            </a:rPr>
                            <a:t>3</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8360829"/>
                      </a:ext>
                    </a:extLst>
                  </a:tr>
                  <a:tr h="248920">
                    <a:tc>
                      <a:txBody>
                        <a:bodyPr/>
                        <a:lstStyle/>
                        <a:p>
                          <a:pPr algn="just">
                            <a:lnSpc>
                              <a:spcPct val="150000"/>
                            </a:lnSpc>
                            <a:spcAft>
                              <a:spcPts val="0"/>
                            </a:spcAft>
                          </a:pPr>
                          <a:r>
                            <a:rPr lang="es-NI" sz="1200">
                              <a:effectLst/>
                            </a:rPr>
                            <a:t>Modelo del Programa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12</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772660"/>
                      </a:ext>
                    </a:extLst>
                  </a:tr>
                  <a:tr h="248920">
                    <a:tc>
                      <a:txBody>
                        <a:bodyPr/>
                        <a:lstStyle/>
                        <a:p>
                          <a:pPr algn="just">
                            <a:lnSpc>
                              <a:spcPct val="150000"/>
                            </a:lnSpc>
                            <a:spcAft>
                              <a:spcPts val="0"/>
                            </a:spcAft>
                          </a:pPr>
                          <a:r>
                            <a:rPr lang="es-NI" sz="1200">
                              <a:effectLst/>
                            </a:rPr>
                            <a:t>Diseño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24</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9092014"/>
                      </a:ext>
                    </a:extLst>
                  </a:tr>
                  <a:tr h="248920">
                    <a:tc>
                      <a:txBody>
                        <a:bodyPr/>
                        <a:lstStyle/>
                        <a:p>
                          <a:pPr algn="just">
                            <a:lnSpc>
                              <a:spcPct val="150000"/>
                            </a:lnSpc>
                            <a:spcAft>
                              <a:spcPts val="0"/>
                            </a:spcAft>
                          </a:pPr>
                          <a:r>
                            <a:rPr lang="es-NI" sz="1200">
                              <a:effectLst/>
                            </a:rPr>
                            <a:t>Codificación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25</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7330148"/>
                      </a:ext>
                    </a:extLst>
                  </a:tr>
                  <a:tr h="248920">
                    <a:tc>
                      <a:txBody>
                        <a:bodyPr/>
                        <a:lstStyle/>
                        <a:p>
                          <a:pPr algn="just">
                            <a:lnSpc>
                              <a:spcPct val="150000"/>
                            </a:lnSpc>
                            <a:spcAft>
                              <a:spcPts val="0"/>
                            </a:spcAft>
                          </a:pPr>
                          <a:r>
                            <a:rPr lang="es-NI" sz="1200">
                              <a:effectLst/>
                            </a:rPr>
                            <a:t>Prueba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4</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1067130"/>
                      </a:ext>
                    </a:extLst>
                  </a:tr>
                  <a:tr h="240030">
                    <a:tc>
                      <a:txBody>
                        <a:bodyPr/>
                        <a:lstStyle/>
                        <a:p>
                          <a:pPr algn="just">
                            <a:lnSpc>
                              <a:spcPct val="150000"/>
                            </a:lnSpc>
                            <a:spcAft>
                              <a:spcPts val="0"/>
                            </a:spcAft>
                          </a:pPr>
                          <a:r>
                            <a:rPr lang="es-NI" sz="1200">
                              <a:effectLst/>
                            </a:rPr>
                            <a:t>Rectificación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5</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892434"/>
                      </a:ext>
                    </a:extLst>
                  </a:tr>
                  <a:tr h="248920">
                    <a:tc>
                      <a:txBody>
                        <a:bodyPr/>
                        <a:lstStyle/>
                        <a:p>
                          <a:pPr algn="just">
                            <a:lnSpc>
                              <a:spcPct val="150000"/>
                            </a:lnSpc>
                            <a:spcAft>
                              <a:spcPts val="0"/>
                            </a:spcAft>
                          </a:pPr>
                          <a:r>
                            <a:rPr lang="es-NI" sz="1200">
                              <a:effectLst/>
                            </a:rPr>
                            <a:t>Validación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3</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9665333"/>
                      </a:ext>
                    </a:extLst>
                  </a:tr>
                  <a:tr h="248920">
                    <a:tc>
                      <a:txBody>
                        <a:bodyPr/>
                        <a:lstStyle/>
                        <a:p>
                          <a:pPr algn="just">
                            <a:lnSpc>
                              <a:spcPct val="150000"/>
                            </a:lnSpc>
                            <a:spcAft>
                              <a:spcPts val="0"/>
                            </a:spcAft>
                          </a:pPr>
                          <a:r>
                            <a:rPr lang="es-NI" sz="1200">
                              <a:effectLst/>
                            </a:rPr>
                            <a:t>Entrega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s-NI" sz="1200">
                                    <a:effectLst/>
                                    <a:latin typeface="Cambria Math" panose="02040503050406030204" pitchFamily="18" charset="0"/>
                                  </a:rPr>
                                  <m:t>1</m:t>
                                </m:r>
                              </m:oMath>
                            </m:oMathPara>
                          </a14:m>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527833"/>
                      </a:ext>
                    </a:extLst>
                  </a:tr>
                  <a:tr h="248920">
                    <a:tc>
                      <a:txBody>
                        <a:bodyPr/>
                        <a:lstStyle/>
                        <a:p>
                          <a:pPr algn="just">
                            <a:lnSpc>
                              <a:spcPct val="150000"/>
                            </a:lnSpc>
                            <a:spcAft>
                              <a:spcPts val="0"/>
                            </a:spcAft>
                          </a:pPr>
                          <a:r>
                            <a:rPr lang="es-NI" sz="1200">
                              <a:effectLst/>
                            </a:rPr>
                            <a:t>Defensa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a:effectLst/>
                            </a:rPr>
                            <a:t>1</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6458648"/>
                      </a:ext>
                    </a:extLst>
                  </a:tr>
                  <a:tr h="282575">
                    <a:tc>
                      <a:txBody>
                        <a:bodyPr/>
                        <a:lstStyle/>
                        <a:p>
                          <a:pPr algn="ctr">
                            <a:lnSpc>
                              <a:spcPct val="150000"/>
                            </a:lnSpc>
                            <a:spcAft>
                              <a:spcPts val="0"/>
                            </a:spcAft>
                          </a:pPr>
                          <a:r>
                            <a:rPr lang="es-NI" sz="1600">
                              <a:effectLst/>
                            </a:rPr>
                            <a:t>Total</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dirty="0">
                              <a:effectLst/>
                            </a:rPr>
                            <a:t>89 días</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6663271"/>
                      </a:ext>
                    </a:extLst>
                  </a:tr>
                </a:tbl>
              </a:graphicData>
            </a:graphic>
          </p:graphicFrame>
        </mc:Choice>
        <mc:Fallback xmlns="">
          <p:graphicFrame>
            <p:nvGraphicFramePr>
              <p:cNvPr id="3" name="Tabla 2"/>
              <p:cNvGraphicFramePr>
                <a:graphicFrameLocks noGrp="1"/>
              </p:cNvGraphicFramePr>
              <p:nvPr/>
            </p:nvGraphicFramePr>
            <p:xfrm>
              <a:off x="3018155" y="2149634"/>
              <a:ext cx="6155690" cy="3533013"/>
            </p:xfrm>
            <a:graphic>
              <a:graphicData uri="http://schemas.openxmlformats.org/drawingml/2006/table">
                <a:tbl>
                  <a:tblPr firstRow="1" firstCol="1" bandRow="1">
                    <a:tableStyleId>{5C22544A-7EE6-4342-B048-85BDC9FD1C3A}</a:tableStyleId>
                  </a:tblPr>
                  <a:tblGrid>
                    <a:gridCol w="3077845">
                      <a:extLst>
                        <a:ext uri="{9D8B030D-6E8A-4147-A177-3AD203B41FA5}">
                          <a16:colId xmlns:a16="http://schemas.microsoft.com/office/drawing/2014/main" val="3047216262"/>
                        </a:ext>
                      </a:extLst>
                    </a:gridCol>
                    <a:gridCol w="3077845">
                      <a:extLst>
                        <a:ext uri="{9D8B030D-6E8A-4147-A177-3AD203B41FA5}">
                          <a16:colId xmlns:a16="http://schemas.microsoft.com/office/drawing/2014/main" val="2882200800"/>
                        </a:ext>
                      </a:extLst>
                    </a:gridCol>
                  </a:tblGrid>
                  <a:tr h="280162">
                    <a:tc>
                      <a:txBody>
                        <a:bodyPr/>
                        <a:lstStyle/>
                        <a:p>
                          <a:pPr algn="ctr">
                            <a:lnSpc>
                              <a:spcPct val="150000"/>
                            </a:lnSpc>
                            <a:spcAft>
                              <a:spcPts val="0"/>
                            </a:spcAft>
                          </a:pPr>
                          <a:r>
                            <a:rPr lang="es-NI" sz="1400">
                              <a:effectLst/>
                            </a:rPr>
                            <a:t>Actividades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400">
                              <a:effectLst/>
                            </a:rPr>
                            <a:t>Tiempo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0522455"/>
                      </a:ext>
                    </a:extLst>
                  </a:tr>
                  <a:tr h="248920">
                    <a:tc>
                      <a:txBody>
                        <a:bodyPr/>
                        <a:lstStyle/>
                        <a:p>
                          <a:pPr algn="just">
                            <a:lnSpc>
                              <a:spcPct val="150000"/>
                            </a:lnSpc>
                            <a:spcAft>
                              <a:spcPts val="0"/>
                            </a:spcAft>
                          </a:pPr>
                          <a:r>
                            <a:rPr lang="es-NI" sz="1200">
                              <a:effectLst/>
                            </a:rPr>
                            <a:t>Recopilación de la información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a:effectLst/>
                            </a:rPr>
                            <a:t>7</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0855887"/>
                      </a:ext>
                    </a:extLst>
                  </a:tr>
                  <a:tr h="274320">
                    <a:tc>
                      <a:txBody>
                        <a:bodyPr/>
                        <a:lstStyle/>
                        <a:p>
                          <a:pPr algn="just">
                            <a:lnSpc>
                              <a:spcPct val="150000"/>
                            </a:lnSpc>
                            <a:spcAft>
                              <a:spcPts val="0"/>
                            </a:spcAft>
                          </a:pPr>
                          <a:r>
                            <a:rPr lang="es-NI" sz="1200">
                              <a:effectLst/>
                            </a:rPr>
                            <a:t>Organización de información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195556" r="-990" b="-1040000"/>
                          </a:stretch>
                        </a:blipFill>
                      </a:tcPr>
                    </a:tc>
                    <a:extLst>
                      <a:ext uri="{0D108BD9-81ED-4DB2-BD59-A6C34878D82A}">
                        <a16:rowId xmlns:a16="http://schemas.microsoft.com/office/drawing/2014/main" val="2953241062"/>
                      </a:ext>
                    </a:extLst>
                  </a:tr>
                  <a:tr h="240284">
                    <a:tc>
                      <a:txBody>
                        <a:bodyPr/>
                        <a:lstStyle/>
                        <a:p>
                          <a:pPr algn="just">
                            <a:lnSpc>
                              <a:spcPct val="150000"/>
                            </a:lnSpc>
                            <a:spcAft>
                              <a:spcPts val="0"/>
                            </a:spcAft>
                          </a:pPr>
                          <a:r>
                            <a:rPr lang="es-NI" sz="1200">
                              <a:effectLst/>
                            </a:rPr>
                            <a:t>Aplicación de Encuestas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a:effectLst/>
                            </a:rPr>
                            <a:t>3</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8360829"/>
                      </a:ext>
                    </a:extLst>
                  </a:tr>
                  <a:tr h="274320">
                    <a:tc>
                      <a:txBody>
                        <a:bodyPr/>
                        <a:lstStyle/>
                        <a:p>
                          <a:pPr algn="just">
                            <a:lnSpc>
                              <a:spcPct val="150000"/>
                            </a:lnSpc>
                            <a:spcAft>
                              <a:spcPts val="0"/>
                            </a:spcAft>
                          </a:pPr>
                          <a:r>
                            <a:rPr lang="es-NI" sz="1200">
                              <a:effectLst/>
                            </a:rPr>
                            <a:t>Modelo del Programa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384444" r="-990" b="-851111"/>
                          </a:stretch>
                        </a:blipFill>
                      </a:tcPr>
                    </a:tc>
                    <a:extLst>
                      <a:ext uri="{0D108BD9-81ED-4DB2-BD59-A6C34878D82A}">
                        <a16:rowId xmlns:a16="http://schemas.microsoft.com/office/drawing/2014/main" val="1644772660"/>
                      </a:ext>
                    </a:extLst>
                  </a:tr>
                  <a:tr h="274320">
                    <a:tc>
                      <a:txBody>
                        <a:bodyPr/>
                        <a:lstStyle/>
                        <a:p>
                          <a:pPr algn="just">
                            <a:lnSpc>
                              <a:spcPct val="150000"/>
                            </a:lnSpc>
                            <a:spcAft>
                              <a:spcPts val="0"/>
                            </a:spcAft>
                          </a:pPr>
                          <a:r>
                            <a:rPr lang="es-NI" sz="1200">
                              <a:effectLst/>
                            </a:rPr>
                            <a:t>Diseño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484444" r="-990" b="-751111"/>
                          </a:stretch>
                        </a:blipFill>
                      </a:tcPr>
                    </a:tc>
                    <a:extLst>
                      <a:ext uri="{0D108BD9-81ED-4DB2-BD59-A6C34878D82A}">
                        <a16:rowId xmlns:a16="http://schemas.microsoft.com/office/drawing/2014/main" val="1139092014"/>
                      </a:ext>
                    </a:extLst>
                  </a:tr>
                  <a:tr h="274320">
                    <a:tc>
                      <a:txBody>
                        <a:bodyPr/>
                        <a:lstStyle/>
                        <a:p>
                          <a:pPr algn="just">
                            <a:lnSpc>
                              <a:spcPct val="150000"/>
                            </a:lnSpc>
                            <a:spcAft>
                              <a:spcPts val="0"/>
                            </a:spcAft>
                          </a:pPr>
                          <a:r>
                            <a:rPr lang="es-NI" sz="1200">
                              <a:effectLst/>
                            </a:rPr>
                            <a:t>Codificación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584444" r="-990" b="-651111"/>
                          </a:stretch>
                        </a:blipFill>
                      </a:tcPr>
                    </a:tc>
                    <a:extLst>
                      <a:ext uri="{0D108BD9-81ED-4DB2-BD59-A6C34878D82A}">
                        <a16:rowId xmlns:a16="http://schemas.microsoft.com/office/drawing/2014/main" val="907330148"/>
                      </a:ext>
                    </a:extLst>
                  </a:tr>
                  <a:tr h="274320">
                    <a:tc>
                      <a:txBody>
                        <a:bodyPr/>
                        <a:lstStyle/>
                        <a:p>
                          <a:pPr algn="just">
                            <a:lnSpc>
                              <a:spcPct val="150000"/>
                            </a:lnSpc>
                            <a:spcAft>
                              <a:spcPts val="0"/>
                            </a:spcAft>
                          </a:pPr>
                          <a:r>
                            <a:rPr lang="es-NI" sz="1200">
                              <a:effectLst/>
                            </a:rPr>
                            <a:t>Prueba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684444" r="-990" b="-551111"/>
                          </a:stretch>
                        </a:blipFill>
                      </a:tcPr>
                    </a:tc>
                    <a:extLst>
                      <a:ext uri="{0D108BD9-81ED-4DB2-BD59-A6C34878D82A}">
                        <a16:rowId xmlns:a16="http://schemas.microsoft.com/office/drawing/2014/main" val="3451067130"/>
                      </a:ext>
                    </a:extLst>
                  </a:tr>
                  <a:tr h="274320">
                    <a:tc>
                      <a:txBody>
                        <a:bodyPr/>
                        <a:lstStyle/>
                        <a:p>
                          <a:pPr algn="just">
                            <a:lnSpc>
                              <a:spcPct val="150000"/>
                            </a:lnSpc>
                            <a:spcAft>
                              <a:spcPts val="0"/>
                            </a:spcAft>
                          </a:pPr>
                          <a:r>
                            <a:rPr lang="es-NI" sz="1200">
                              <a:effectLst/>
                            </a:rPr>
                            <a:t>Rectificación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784444" r="-990" b="-451111"/>
                          </a:stretch>
                        </a:blipFill>
                      </a:tcPr>
                    </a:tc>
                    <a:extLst>
                      <a:ext uri="{0D108BD9-81ED-4DB2-BD59-A6C34878D82A}">
                        <a16:rowId xmlns:a16="http://schemas.microsoft.com/office/drawing/2014/main" val="3021892434"/>
                      </a:ext>
                    </a:extLst>
                  </a:tr>
                  <a:tr h="274320">
                    <a:tc>
                      <a:txBody>
                        <a:bodyPr/>
                        <a:lstStyle/>
                        <a:p>
                          <a:pPr algn="just">
                            <a:lnSpc>
                              <a:spcPct val="150000"/>
                            </a:lnSpc>
                            <a:spcAft>
                              <a:spcPts val="0"/>
                            </a:spcAft>
                          </a:pPr>
                          <a:r>
                            <a:rPr lang="es-NI" sz="1200">
                              <a:effectLst/>
                            </a:rPr>
                            <a:t>Validación</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884444" r="-990" b="-351111"/>
                          </a:stretch>
                        </a:blipFill>
                      </a:tcPr>
                    </a:tc>
                    <a:extLst>
                      <a:ext uri="{0D108BD9-81ED-4DB2-BD59-A6C34878D82A}">
                        <a16:rowId xmlns:a16="http://schemas.microsoft.com/office/drawing/2014/main" val="2709665333"/>
                      </a:ext>
                    </a:extLst>
                  </a:tr>
                  <a:tr h="274320">
                    <a:tc>
                      <a:txBody>
                        <a:bodyPr/>
                        <a:lstStyle/>
                        <a:p>
                          <a:pPr algn="just">
                            <a:lnSpc>
                              <a:spcPct val="150000"/>
                            </a:lnSpc>
                            <a:spcAft>
                              <a:spcPts val="0"/>
                            </a:spcAft>
                          </a:pPr>
                          <a:r>
                            <a:rPr lang="es-NI" sz="1200">
                              <a:effectLst/>
                            </a:rPr>
                            <a:t>Entrega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198" t="-984444" r="-990" b="-251111"/>
                          </a:stretch>
                        </a:blipFill>
                      </a:tcPr>
                    </a:tc>
                    <a:extLst>
                      <a:ext uri="{0D108BD9-81ED-4DB2-BD59-A6C34878D82A}">
                        <a16:rowId xmlns:a16="http://schemas.microsoft.com/office/drawing/2014/main" val="1941527833"/>
                      </a:ext>
                    </a:extLst>
                  </a:tr>
                  <a:tr h="248920">
                    <a:tc>
                      <a:txBody>
                        <a:bodyPr/>
                        <a:lstStyle/>
                        <a:p>
                          <a:pPr algn="just">
                            <a:lnSpc>
                              <a:spcPct val="150000"/>
                            </a:lnSpc>
                            <a:spcAft>
                              <a:spcPts val="0"/>
                            </a:spcAft>
                          </a:pPr>
                          <a:r>
                            <a:rPr lang="es-NI" sz="1200">
                              <a:effectLst/>
                            </a:rPr>
                            <a:t>Defensa</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a:effectLst/>
                            </a:rPr>
                            <a:t>1</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6458648"/>
                      </a:ext>
                    </a:extLst>
                  </a:tr>
                  <a:tr h="320167">
                    <a:tc>
                      <a:txBody>
                        <a:bodyPr/>
                        <a:lstStyle/>
                        <a:p>
                          <a:pPr algn="ctr">
                            <a:lnSpc>
                              <a:spcPct val="150000"/>
                            </a:lnSpc>
                            <a:spcAft>
                              <a:spcPts val="0"/>
                            </a:spcAft>
                          </a:pPr>
                          <a:r>
                            <a:rPr lang="es-NI" sz="1600">
                              <a:effectLst/>
                            </a:rPr>
                            <a:t>Total</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200" dirty="0">
                              <a:effectLst/>
                            </a:rPr>
                            <a:t>89 días</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6663271"/>
                      </a:ext>
                    </a:extLst>
                  </a:tr>
                </a:tbl>
              </a:graphicData>
            </a:graphic>
          </p:graphicFrame>
        </mc:Fallback>
      </mc:AlternateContent>
      <p:sp>
        <p:nvSpPr>
          <p:cNvPr id="4" name="Rectangle 1"/>
          <p:cNvSpPr>
            <a:spLocks noGrp="1" noChangeArrowheads="1"/>
          </p:cNvSpPr>
          <p:nvPr>
            <p:ph type="title"/>
          </p:nvPr>
        </p:nvSpPr>
        <p:spPr bwMode="auto">
          <a:xfrm>
            <a:off x="838199" y="91758"/>
            <a:ext cx="9690463" cy="187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NI"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Anexos</a:t>
            </a:r>
            <a:br>
              <a:rPr kumimoji="0" lang="es-NI"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br>
            <a:endParaRPr kumimoji="0" lang="es-NI" altLang="en-US" sz="2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NI"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
            </a:r>
            <a:r>
              <a:rPr kumimoji="0" lang="es-NI" altLang="en-US" sz="1800" b="0" i="0" u="none" strike="noStrike" cap="none" normalizeH="0" baseline="0" dirty="0" smtClean="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iagrama Entidad Relación</a:t>
            </a:r>
            <a:br>
              <a:rPr kumimoji="0" lang="es-NI" altLang="en-US" sz="1800" b="0" i="0" u="none" strike="noStrike" cap="none" normalizeH="0" baseline="0" dirty="0" smtClean="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endParaRPr kumimoji="0" lang="es-NI" altLang="en-US" sz="1800" b="0" i="0" u="none" strike="noStrike" cap="none" normalizeH="0" baseline="0" dirty="0" smtClean="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NI" altLang="en-US" sz="1800" b="0" i="0" u="none" strike="noStrike" cap="none" normalizeH="0" baseline="0" dirty="0" smtClean="0" bmk="">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Cronograma de Actividades</a:t>
            </a:r>
            <a:endParaRPr kumimoji="0" lang="es-NI" altLang="en-US" sz="18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6394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NI" b="1" dirty="0"/>
              <a:t>Presupuesto del programa interactivo</a:t>
            </a:r>
            <a:r>
              <a:rPr lang="en-US" b="1" dirty="0"/>
              <a:t/>
            </a:r>
            <a:br>
              <a:rPr lang="en-US" b="1" dirty="0"/>
            </a:br>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860232500"/>
              </p:ext>
            </p:extLst>
          </p:nvPr>
        </p:nvGraphicFramePr>
        <p:xfrm>
          <a:off x="1653177" y="1843071"/>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57282953"/>
                    </a:ext>
                  </a:extLst>
                </a:gridCol>
                <a:gridCol w="4064000">
                  <a:extLst>
                    <a:ext uri="{9D8B030D-6E8A-4147-A177-3AD203B41FA5}">
                      <a16:colId xmlns:a16="http://schemas.microsoft.com/office/drawing/2014/main" val="976892866"/>
                    </a:ext>
                  </a:extLst>
                </a:gridCol>
              </a:tblGrid>
              <a:tr h="370840">
                <a:tc>
                  <a:txBody>
                    <a:bodyPr/>
                    <a:lstStyle/>
                    <a:p>
                      <a:pPr algn="just">
                        <a:lnSpc>
                          <a:spcPct val="150000"/>
                        </a:lnSpc>
                        <a:spcAft>
                          <a:spcPts val="0"/>
                        </a:spcAft>
                      </a:pPr>
                      <a:r>
                        <a:rPr lang="es-NI" sz="1400" b="1" dirty="0">
                          <a:effectLst/>
                          <a:latin typeface="Arial" panose="020B0604020202020204" pitchFamily="34" charset="0"/>
                          <a:ea typeface="Calibri" panose="020F0502020204030204" pitchFamily="34" charset="0"/>
                          <a:cs typeface="Times New Roman" panose="02020603050405020304" pitchFamily="18" charset="0"/>
                        </a:rPr>
                        <a:t>Costo del material</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a:effectLst/>
                          <a:latin typeface="Arial" panose="020B0604020202020204" pitchFamily="34" charset="0"/>
                          <a:ea typeface="Calibri" panose="020F0502020204030204" pitchFamily="34" charset="0"/>
                          <a:cs typeface="Times New Roman" panose="02020603050405020304" pitchFamily="18" charset="0"/>
                        </a:rPr>
                        <a:t> </a:t>
                      </a:r>
                    </a:p>
                  </a:txBody>
                  <a:tcPr marL="0" marR="0" marT="0" marB="0" anchor="ctr"/>
                </a:tc>
                <a:extLst>
                  <a:ext uri="{0D108BD9-81ED-4DB2-BD59-A6C34878D82A}">
                    <a16:rowId xmlns:a16="http://schemas.microsoft.com/office/drawing/2014/main" val="715828487"/>
                  </a:ext>
                </a:extLst>
              </a:tr>
              <a:tr h="370840">
                <a:tc>
                  <a:txBody>
                    <a:bodyPr/>
                    <a:lstStyle/>
                    <a:p>
                      <a:pPr algn="ctr">
                        <a:lnSpc>
                          <a:spcPct val="150000"/>
                        </a:lnSpc>
                        <a:spcAft>
                          <a:spcPts val="0"/>
                        </a:spcAft>
                      </a:pPr>
                      <a:r>
                        <a:rPr lang="es-NI" sz="1400" b="1">
                          <a:effectLst/>
                          <a:latin typeface="Arial" panose="020B0604020202020204" pitchFamily="34" charset="0"/>
                          <a:ea typeface="Calibri" panose="020F0502020204030204" pitchFamily="34" charset="0"/>
                          <a:cs typeface="Times New Roman" panose="02020603050405020304" pitchFamily="18" charset="0"/>
                        </a:rPr>
                        <a:t>Gastos Generales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400" b="1">
                          <a:effectLst/>
                          <a:latin typeface="Arial" panose="020B0604020202020204" pitchFamily="34" charset="0"/>
                          <a:ea typeface="Calibri" panose="020F0502020204030204" pitchFamily="34" charset="0"/>
                          <a:cs typeface="Times New Roman" panose="02020603050405020304" pitchFamily="18" charset="0"/>
                        </a:rPr>
                        <a:t>Costo Aproximado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628"/>
                  </a:ext>
                </a:extLst>
              </a:tr>
              <a:tr h="370840">
                <a:tc>
                  <a:txBody>
                    <a:bodyPr/>
                    <a:lstStyle/>
                    <a:p>
                      <a:pPr algn="just">
                        <a:lnSpc>
                          <a:spcPct val="150000"/>
                        </a:lnSpc>
                        <a:spcAft>
                          <a:spcPts val="0"/>
                        </a:spcAft>
                        <a:tabLst>
                          <a:tab pos="1695450" algn="l"/>
                        </a:tabLst>
                      </a:pPr>
                      <a:r>
                        <a:rPr lang="es-NI" sz="1200">
                          <a:effectLst/>
                          <a:latin typeface="Arial" panose="020B0604020202020204" pitchFamily="34" charset="0"/>
                          <a:ea typeface="Calibri" panose="020F0502020204030204" pitchFamily="34" charset="0"/>
                          <a:cs typeface="Times New Roman" panose="02020603050405020304" pitchFamily="18" charset="0"/>
                        </a:rPr>
                        <a:t>Impresión(engargolado, empastado)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NI" sz="1400">
                          <a:effectLst/>
                          <a:latin typeface="Arial" panose="020B0604020202020204" pitchFamily="34" charset="0"/>
                          <a:ea typeface="Calibri" panose="020F0502020204030204" pitchFamily="34" charset="0"/>
                          <a:cs typeface="Times New Roman" panose="02020603050405020304" pitchFamily="18" charset="0"/>
                        </a:rPr>
                        <a:t>1,800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0491675"/>
                  </a:ext>
                </a:extLst>
              </a:tr>
              <a:tr h="370840">
                <a:tc>
                  <a:txBody>
                    <a:bodyPr/>
                    <a:lstStyle/>
                    <a:p>
                      <a:pPr algn="just">
                        <a:lnSpc>
                          <a:spcPct val="150000"/>
                        </a:lnSpc>
                        <a:spcAft>
                          <a:spcPts val="0"/>
                        </a:spcAft>
                      </a:pPr>
                      <a:r>
                        <a:rPr lang="es-NI" sz="1200">
                          <a:effectLst/>
                          <a:latin typeface="Arial" panose="020B0604020202020204" pitchFamily="34" charset="0"/>
                          <a:ea typeface="Calibri" panose="020F0502020204030204" pitchFamily="34" charset="0"/>
                          <a:cs typeface="Times New Roman" panose="02020603050405020304" pitchFamily="18" charset="0"/>
                        </a:rPr>
                        <a:t>Material de oficinas(copias)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tabLst>
                          <a:tab pos="628650" algn="l"/>
                        </a:tabLst>
                      </a:pPr>
                      <a:r>
                        <a:rPr lang="es-NI" sz="1400">
                          <a:effectLst/>
                          <a:latin typeface="Arial" panose="020B0604020202020204" pitchFamily="34" charset="0"/>
                          <a:ea typeface="Calibri" panose="020F0502020204030204" pitchFamily="34" charset="0"/>
                          <a:cs typeface="Times New Roman" panose="02020603050405020304" pitchFamily="18" charset="0"/>
                        </a:rPr>
                        <a:t>10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3477895"/>
                  </a:ext>
                </a:extLst>
              </a:tr>
              <a:tr h="370840">
                <a:tc>
                  <a:txBody>
                    <a:bodyPr/>
                    <a:lstStyle/>
                    <a:p>
                      <a:pPr algn="just">
                        <a:lnSpc>
                          <a:spcPct val="150000"/>
                        </a:lnSpc>
                        <a:spcAft>
                          <a:spcPts val="0"/>
                        </a:spcAft>
                      </a:pPr>
                      <a:r>
                        <a:rPr lang="es-NI" sz="1200">
                          <a:effectLst/>
                          <a:latin typeface="Arial" panose="020B0604020202020204" pitchFamily="34" charset="0"/>
                          <a:ea typeface="Calibri" panose="020F0502020204030204" pitchFamily="34" charset="0"/>
                          <a:cs typeface="Times New Roman" panose="02020603050405020304" pitchFamily="18" charset="0"/>
                        </a:rPr>
                        <a:t>Internet</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NI" sz="1400">
                          <a:effectLst/>
                          <a:latin typeface="Arial" panose="020B0604020202020204" pitchFamily="34" charset="0"/>
                          <a:ea typeface="Calibri" panose="020F0502020204030204" pitchFamily="34" charset="0"/>
                          <a:cs typeface="Times New Roman" panose="02020603050405020304" pitchFamily="18" charset="0"/>
                        </a:rPr>
                        <a:t>2,200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644355"/>
                  </a:ext>
                </a:extLst>
              </a:tr>
              <a:tr h="370840">
                <a:tc>
                  <a:txBody>
                    <a:bodyPr/>
                    <a:lstStyle/>
                    <a:p>
                      <a:pPr algn="just">
                        <a:lnSpc>
                          <a:spcPct val="150000"/>
                        </a:lnSpc>
                        <a:spcAft>
                          <a:spcPts val="0"/>
                        </a:spcAft>
                      </a:pPr>
                      <a:r>
                        <a:rPr lang="es-NI" sz="1600" b="1">
                          <a:effectLst/>
                          <a:latin typeface="Arial" panose="020B0604020202020204" pitchFamily="34" charset="0"/>
                          <a:ea typeface="Calibri" panose="020F0502020204030204" pitchFamily="34" charset="0"/>
                          <a:cs typeface="Times New Roman" panose="02020603050405020304" pitchFamily="18" charset="0"/>
                        </a:rPr>
                        <a:t>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s-NI" sz="1600" b="1">
                          <a:effectLst/>
                          <a:latin typeface="Arial" panose="020B0604020202020204" pitchFamily="34" charset="0"/>
                          <a:ea typeface="Calibri" panose="020F0502020204030204" pitchFamily="34" charset="0"/>
                          <a:cs typeface="Times New Roman" panose="02020603050405020304" pitchFamily="18" charset="0"/>
                        </a:rPr>
                        <a:t> </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3798062"/>
                  </a:ext>
                </a:extLst>
              </a:tr>
              <a:tr h="370840">
                <a:tc>
                  <a:txBody>
                    <a:bodyPr/>
                    <a:lstStyle/>
                    <a:p>
                      <a:pPr algn="ctr">
                        <a:lnSpc>
                          <a:spcPct val="150000"/>
                        </a:lnSpc>
                        <a:spcAft>
                          <a:spcPts val="0"/>
                        </a:spcAft>
                      </a:pPr>
                      <a:r>
                        <a:rPr lang="es-NI" sz="1400" b="1">
                          <a:effectLst/>
                          <a:latin typeface="Arial" panose="020B0604020202020204" pitchFamily="34" charset="0"/>
                          <a:ea typeface="Calibri" panose="020F0502020204030204" pitchFamily="34" charset="0"/>
                          <a:cs typeface="Times New Roman" panose="02020603050405020304" pitchFamily="18" charset="0"/>
                        </a:rPr>
                        <a:t>Sub total</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NI" sz="1400" b="1" dirty="0">
                          <a:effectLst/>
                          <a:latin typeface="Arial" panose="020B0604020202020204" pitchFamily="34" charset="0"/>
                          <a:ea typeface="Calibri" panose="020F0502020204030204" pitchFamily="34" charset="0"/>
                          <a:cs typeface="Times New Roman" panose="02020603050405020304" pitchFamily="18" charset="0"/>
                        </a:rPr>
                        <a:t>4,010</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75257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772834081"/>
                  </a:ext>
                </a:extLst>
              </a:tr>
            </a:tbl>
          </a:graphicData>
        </a:graphic>
      </p:graphicFrame>
    </p:spTree>
    <p:extLst>
      <p:ext uri="{BB962C8B-B14F-4D97-AF65-F5344CB8AC3E}">
        <p14:creationId xmlns:p14="http://schemas.microsoft.com/office/powerpoint/2010/main" val="14846656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359426845"/>
              </p:ext>
            </p:extLst>
          </p:nvPr>
        </p:nvGraphicFramePr>
        <p:xfrm>
          <a:off x="1822995" y="484534"/>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2335442"/>
                    </a:ext>
                  </a:extLst>
                </a:gridCol>
                <a:gridCol w="4064000">
                  <a:extLst>
                    <a:ext uri="{9D8B030D-6E8A-4147-A177-3AD203B41FA5}">
                      <a16:colId xmlns:a16="http://schemas.microsoft.com/office/drawing/2014/main" val="1397482928"/>
                    </a:ext>
                  </a:extLst>
                </a:gridCol>
              </a:tblGrid>
              <a:tr h="370840">
                <a:tc>
                  <a:txBody>
                    <a:bodyPr/>
                    <a:lstStyle/>
                    <a:p>
                      <a:pPr algn="just">
                        <a:lnSpc>
                          <a:spcPct val="150000"/>
                        </a:lnSpc>
                        <a:spcAft>
                          <a:spcPts val="0"/>
                        </a:spcAft>
                      </a:pPr>
                      <a:r>
                        <a:rPr lang="es-NI" sz="1400" b="1" dirty="0">
                          <a:effectLst/>
                          <a:latin typeface="Arial" panose="020B0604020202020204" pitchFamily="34" charset="0"/>
                          <a:ea typeface="Calibri" panose="020F0502020204030204" pitchFamily="34" charset="0"/>
                          <a:cs typeface="Times New Roman" panose="02020603050405020304" pitchFamily="18" charset="0"/>
                        </a:rPr>
                        <a:t>Costo del Personal</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 </a:t>
                      </a:r>
                    </a:p>
                  </a:txBody>
                  <a:tcPr marL="0" marR="0" marT="0" marB="0" anchor="ctr"/>
                </a:tc>
                <a:extLst>
                  <a:ext uri="{0D108BD9-81ED-4DB2-BD59-A6C34878D82A}">
                    <a16:rowId xmlns:a16="http://schemas.microsoft.com/office/drawing/2014/main" val="703417154"/>
                  </a:ext>
                </a:extLst>
              </a:tr>
              <a:tr h="370840">
                <a:tc>
                  <a:txBody>
                    <a:bodyPr/>
                    <a:lstStyle/>
                    <a:p>
                      <a:pPr algn="ctr">
                        <a:lnSpc>
                          <a:spcPct val="150000"/>
                        </a:lnSpc>
                        <a:spcAft>
                          <a:spcPts val="0"/>
                        </a:spcAft>
                      </a:pPr>
                      <a:r>
                        <a:rPr lang="es-NI" sz="1400" b="1">
                          <a:effectLst/>
                          <a:latin typeface="Arial" panose="020B0604020202020204" pitchFamily="34" charset="0"/>
                          <a:ea typeface="Calibri" panose="020F0502020204030204" pitchFamily="34" charset="0"/>
                          <a:cs typeface="Times New Roman" panose="02020603050405020304" pitchFamily="18" charset="0"/>
                        </a:rPr>
                        <a:t>Gastos Generales</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s-NI" sz="1400" b="1">
                          <a:effectLst/>
                          <a:latin typeface="Arial" panose="020B0604020202020204" pitchFamily="34" charset="0"/>
                          <a:ea typeface="Calibri" panose="020F0502020204030204" pitchFamily="34" charset="0"/>
                          <a:cs typeface="Times New Roman" panose="02020603050405020304" pitchFamily="18" charset="0"/>
                        </a:rPr>
                        <a:t>Costo Aproximado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065219"/>
                  </a:ext>
                </a:extLst>
              </a:tr>
              <a:tr h="370840">
                <a:tc>
                  <a:txBody>
                    <a:bodyPr/>
                    <a:lstStyle/>
                    <a:p>
                      <a:pPr algn="just">
                        <a:lnSpc>
                          <a:spcPct val="150000"/>
                        </a:lnSpc>
                        <a:spcAft>
                          <a:spcPts val="0"/>
                        </a:spcAft>
                      </a:pPr>
                      <a:r>
                        <a:rPr lang="es-NI" sz="1200">
                          <a:effectLst/>
                          <a:latin typeface="Arial" panose="020B0604020202020204" pitchFamily="34" charset="0"/>
                          <a:ea typeface="Calibri" panose="020F0502020204030204" pitchFamily="34" charset="0"/>
                          <a:cs typeface="Times New Roman" panose="02020603050405020304" pitchFamily="18" charset="0"/>
                        </a:rPr>
                        <a:t>Transporte</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NI" sz="1200">
                          <a:effectLst/>
                          <a:latin typeface="Arial" panose="020B0604020202020204" pitchFamily="34" charset="0"/>
                          <a:ea typeface="Calibri" panose="020F0502020204030204" pitchFamily="34" charset="0"/>
                          <a:cs typeface="Times New Roman" panose="02020603050405020304" pitchFamily="18" charset="0"/>
                        </a:rPr>
                        <a:t>5,000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9231400"/>
                  </a:ext>
                </a:extLst>
              </a:tr>
              <a:tr h="370840">
                <a:tc>
                  <a:txBody>
                    <a:bodyPr/>
                    <a:lstStyle/>
                    <a:p>
                      <a:pPr algn="just">
                        <a:lnSpc>
                          <a:spcPct val="150000"/>
                        </a:lnSpc>
                        <a:spcAft>
                          <a:spcPts val="0"/>
                        </a:spcAft>
                      </a:pPr>
                      <a:r>
                        <a:rPr lang="es-NI" sz="1200">
                          <a:effectLst/>
                          <a:latin typeface="Arial" panose="020B0604020202020204" pitchFamily="34" charset="0"/>
                          <a:ea typeface="Calibri" panose="020F0502020204030204" pitchFamily="34" charset="0"/>
                          <a:cs typeface="Times New Roman" panose="02020603050405020304" pitchFamily="18" charset="0"/>
                        </a:rPr>
                        <a:t>Costo aproximado invertido en tiempo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NI" sz="1200">
                          <a:effectLst/>
                          <a:latin typeface="Arial" panose="020B0604020202020204" pitchFamily="34" charset="0"/>
                          <a:ea typeface="Calibri" panose="020F0502020204030204" pitchFamily="34" charset="0"/>
                          <a:cs typeface="Times New Roman" panose="02020603050405020304" pitchFamily="18" charset="0"/>
                        </a:rPr>
                        <a:t>15,000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3834347"/>
                  </a:ext>
                </a:extLst>
              </a:tr>
              <a:tr h="370840">
                <a:tc>
                  <a:txBody>
                    <a:bodyPr/>
                    <a:lstStyle/>
                    <a:p>
                      <a:pPr algn="just">
                        <a:lnSpc>
                          <a:spcPct val="150000"/>
                        </a:lnSpc>
                        <a:spcAft>
                          <a:spcPts val="0"/>
                        </a:spcAft>
                      </a:pPr>
                      <a:r>
                        <a:rPr lang="es-NI" sz="1600" b="1">
                          <a:effectLst/>
                          <a:latin typeface="Arial" panose="020B0604020202020204" pitchFamily="34" charset="0"/>
                          <a:ea typeface="Calibri" panose="020F0502020204030204" pitchFamily="34" charset="0"/>
                          <a:cs typeface="Times New Roman" panose="02020603050405020304" pitchFamily="18" charset="0"/>
                        </a:rPr>
                        <a:t>Sub total</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NI" sz="1400" b="1">
                          <a:effectLst/>
                          <a:latin typeface="Arial" panose="020B0604020202020204" pitchFamily="34" charset="0"/>
                          <a:ea typeface="Calibri" panose="020F0502020204030204" pitchFamily="34" charset="0"/>
                          <a:cs typeface="Times New Roman" panose="02020603050405020304" pitchFamily="18" charset="0"/>
                        </a:rPr>
                        <a:t>20,000</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8647902"/>
                  </a:ext>
                </a:extLst>
              </a:tr>
              <a:tr h="370840">
                <a:tc>
                  <a:txBody>
                    <a:bodyPr/>
                    <a:lstStyle/>
                    <a:p>
                      <a:pPr algn="just">
                        <a:lnSpc>
                          <a:spcPct val="150000"/>
                        </a:lnSpc>
                        <a:spcAft>
                          <a:spcPts val="0"/>
                        </a:spcAft>
                      </a:pPr>
                      <a:r>
                        <a:rPr lang="es-NI" sz="1600" b="1">
                          <a:effectLst/>
                          <a:latin typeface="Arial" panose="020B0604020202020204" pitchFamily="34" charset="0"/>
                          <a:ea typeface="Calibri" panose="020F0502020204030204" pitchFamily="34" charset="0"/>
                          <a:cs typeface="Times New Roman" panose="02020603050405020304" pitchFamily="18" charset="0"/>
                        </a:rPr>
                        <a:t>Total General</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NI" sz="1400" b="1" dirty="0">
                          <a:effectLst/>
                          <a:latin typeface="Arial" panose="020B0604020202020204" pitchFamily="34" charset="0"/>
                          <a:ea typeface="Calibri" panose="020F0502020204030204" pitchFamily="34" charset="0"/>
                          <a:cs typeface="Times New Roman" panose="02020603050405020304" pitchFamily="18" charset="0"/>
                        </a:rPr>
                        <a:t>24,010</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667643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49426475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228829798"/>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679977607"/>
              </p:ext>
            </p:extLst>
          </p:nvPr>
        </p:nvGraphicFramePr>
        <p:xfrm>
          <a:off x="7981406" y="4258696"/>
          <a:ext cx="1615167" cy="404155"/>
        </p:xfrm>
        <a:graphic>
          <a:graphicData uri="http://schemas.openxmlformats.org/drawingml/2006/table">
            <a:tbl>
              <a:tblPr>
                <a:tableStyleId>{5C22544A-7EE6-4342-B048-85BDC9FD1C3A}</a:tableStyleId>
              </a:tblPr>
              <a:tblGrid>
                <a:gridCol w="1615167">
                  <a:extLst>
                    <a:ext uri="{9D8B030D-6E8A-4147-A177-3AD203B41FA5}">
                      <a16:colId xmlns:a16="http://schemas.microsoft.com/office/drawing/2014/main" val="580866477"/>
                    </a:ext>
                  </a:extLst>
                </a:gridCol>
              </a:tblGrid>
              <a:tr h="404155">
                <a:tc>
                  <a:txBody>
                    <a:bodyPr/>
                    <a:lstStyle/>
                    <a:p>
                      <a:pPr algn="ctr">
                        <a:lnSpc>
                          <a:spcPct val="150000"/>
                        </a:lnSpc>
                        <a:spcAft>
                          <a:spcPts val="0"/>
                        </a:spcAft>
                      </a:pPr>
                      <a:r>
                        <a:rPr lang="es-NI" sz="1400" dirty="0">
                          <a:effectLst/>
                        </a:rPr>
                        <a:t>C$24, 010</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595255"/>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480338304"/>
              </p:ext>
            </p:extLst>
          </p:nvPr>
        </p:nvGraphicFramePr>
        <p:xfrm>
          <a:off x="7981406" y="4755185"/>
          <a:ext cx="1615167" cy="426292"/>
        </p:xfrm>
        <a:graphic>
          <a:graphicData uri="http://schemas.openxmlformats.org/drawingml/2006/table">
            <a:tbl>
              <a:tblPr>
                <a:tableStyleId>{5C22544A-7EE6-4342-B048-85BDC9FD1C3A}</a:tableStyleId>
              </a:tblPr>
              <a:tblGrid>
                <a:gridCol w="1615167">
                  <a:extLst>
                    <a:ext uri="{9D8B030D-6E8A-4147-A177-3AD203B41FA5}">
                      <a16:colId xmlns:a16="http://schemas.microsoft.com/office/drawing/2014/main" val="905819518"/>
                    </a:ext>
                  </a:extLst>
                </a:gridCol>
              </a:tblGrid>
              <a:tr h="426292">
                <a:tc>
                  <a:txBody>
                    <a:bodyPr/>
                    <a:lstStyle/>
                    <a:p>
                      <a:pPr algn="ctr">
                        <a:lnSpc>
                          <a:spcPct val="150000"/>
                        </a:lnSpc>
                        <a:spcAft>
                          <a:spcPts val="0"/>
                        </a:spcAft>
                      </a:pPr>
                      <a:r>
                        <a:rPr lang="es-NI" sz="1400" dirty="0">
                          <a:effectLst/>
                        </a:rPr>
                        <a:t>$686</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2235044"/>
                  </a:ext>
                </a:extLst>
              </a:tr>
            </a:tbl>
          </a:graphicData>
        </a:graphic>
      </p:graphicFrame>
      <p:sp>
        <p:nvSpPr>
          <p:cNvPr id="6" name="Rectangle 1"/>
          <p:cNvSpPr>
            <a:spLocks noGrp="1" noChangeArrowheads="1"/>
          </p:cNvSpPr>
          <p:nvPr>
            <p:ph type="title"/>
          </p:nvPr>
        </p:nvSpPr>
        <p:spPr bwMode="auto">
          <a:xfrm>
            <a:off x="3287435" y="4012475"/>
            <a:ext cx="590578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NI"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Costo de presupuesto en moneda nacional (córdoba) </a:t>
            </a:r>
            <a:r>
              <a:rPr kumimoji="0" lang="es-NI" altLang="en-US" sz="1400" b="1" i="0" u="none" strike="noStrike" cap="none" normalizeH="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NI"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br>
              <a:rPr kumimoji="0" lang="es-NI"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NI"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r>
            <a:br>
              <a:rPr kumimoji="0" lang="es-NI"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NI"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n-US" altLang="en-US" sz="14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NI"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Costo de presupuesto en moneda extranjera(dólar)      </a:t>
            </a:r>
            <a: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r>
            <a:b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s-NI" altLang="en-US" sz="12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s-NI"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228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4246" y="0"/>
            <a:ext cx="10515600" cy="1325563"/>
          </a:xfrm>
        </p:spPr>
        <p:txBody>
          <a:bodyPr>
            <a:normAutofit fontScale="90000"/>
          </a:bodyPr>
          <a:lstStyle/>
          <a:p>
            <a:r>
              <a:rPr lang="es-NI" sz="2000" b="1" dirty="0"/>
              <a:t>Estructura de la Entrevista.</a:t>
            </a:r>
            <a:r>
              <a:rPr lang="en-US" sz="2000" b="1" dirty="0"/>
              <a:t/>
            </a:r>
            <a:br>
              <a:rPr lang="en-US" sz="2000" b="1" dirty="0"/>
            </a:br>
            <a:r>
              <a:rPr lang="es-NI" sz="2000" dirty="0"/>
              <a:t>Tema:  Sistema de notas Universidad Martin Lutero.</a:t>
            </a:r>
            <a:r>
              <a:rPr lang="en-US" sz="2000" dirty="0"/>
              <a:t/>
            </a:r>
            <a:br>
              <a:rPr lang="en-US" sz="2000" dirty="0"/>
            </a:br>
            <a:r>
              <a:rPr lang="es-NI" sz="2000" dirty="0"/>
              <a:t>Nombre: </a:t>
            </a:r>
            <a:r>
              <a:rPr lang="en-US" sz="2000" dirty="0"/>
              <a:t/>
            </a:r>
            <a:br>
              <a:rPr lang="en-US" sz="2000" dirty="0"/>
            </a:br>
            <a:r>
              <a:rPr lang="es-NI" sz="2000" dirty="0"/>
              <a:t>Sexo:</a:t>
            </a:r>
            <a:r>
              <a:rPr lang="en-US" sz="2000" dirty="0"/>
              <a:t/>
            </a:r>
            <a:br>
              <a:rPr lang="en-US" sz="2000" dirty="0"/>
            </a:br>
            <a:r>
              <a:rPr lang="es-NI" sz="2000" dirty="0"/>
              <a:t>Ocupación: </a:t>
            </a:r>
            <a:r>
              <a:rPr lang="en-US" sz="2000" dirty="0"/>
              <a:t/>
            </a:r>
            <a:br>
              <a:rPr lang="en-US" sz="2000" dirty="0"/>
            </a:br>
            <a:r>
              <a:rPr lang="es-NI" sz="2000" dirty="0"/>
              <a:t>¿Qué sistema usa la universidad para los registros académicos de la comunidad estudiantil?</a:t>
            </a:r>
            <a:r>
              <a:rPr lang="en-US" sz="2000" dirty="0"/>
              <a:t/>
            </a:r>
            <a:br>
              <a:rPr lang="en-US" sz="2000" dirty="0"/>
            </a:br>
            <a:r>
              <a:rPr lang="es-NI" sz="2000" dirty="0"/>
              <a:t> </a:t>
            </a:r>
            <a:r>
              <a:rPr lang="en-US" sz="2000" dirty="0"/>
              <a:t/>
            </a:r>
            <a:br>
              <a:rPr lang="en-US" sz="2000" dirty="0"/>
            </a:br>
            <a:r>
              <a:rPr lang="es-NI" sz="2000" dirty="0"/>
              <a:t>¿Cuánta es la cantidad de alumnos que se registran anualmente en la universidad?</a:t>
            </a:r>
            <a:r>
              <a:rPr lang="en-US" sz="2000" dirty="0"/>
              <a:t/>
            </a:r>
            <a:br>
              <a:rPr lang="en-US" sz="2000" dirty="0"/>
            </a:br>
            <a:r>
              <a:rPr lang="es-NI" sz="2000" dirty="0"/>
              <a:t> </a:t>
            </a:r>
            <a:r>
              <a:rPr lang="en-US" sz="2000" dirty="0"/>
              <a:t/>
            </a:r>
            <a:br>
              <a:rPr lang="en-US" sz="2000" dirty="0"/>
            </a:br>
            <a:r>
              <a:rPr lang="es-NI" sz="2000" dirty="0"/>
              <a:t>¿Cada cuánto se hacen los registros de notas en la universidad?</a:t>
            </a:r>
            <a:r>
              <a:rPr lang="en-US" sz="2000" dirty="0"/>
              <a:t/>
            </a:r>
            <a:br>
              <a:rPr lang="en-US" sz="2000" dirty="0"/>
            </a:br>
            <a:r>
              <a:rPr lang="es-NI" sz="2000" dirty="0"/>
              <a:t> </a:t>
            </a:r>
            <a:r>
              <a:rPr lang="en-US" sz="2000" dirty="0"/>
              <a:t/>
            </a:r>
            <a:br>
              <a:rPr lang="en-US" sz="2000" dirty="0"/>
            </a:br>
            <a:r>
              <a:rPr lang="es-NI" sz="2000" dirty="0"/>
              <a:t>¿Cuántos cortes evaluativos se hacen al año? </a:t>
            </a:r>
            <a:r>
              <a:rPr lang="en-US" sz="2000" dirty="0"/>
              <a:t/>
            </a:r>
            <a:br>
              <a:rPr lang="en-US" sz="2000" dirty="0"/>
            </a:br>
            <a:r>
              <a:rPr lang="es-NI" sz="2000" dirty="0"/>
              <a:t> </a:t>
            </a:r>
            <a:r>
              <a:rPr lang="en-US" sz="2000" dirty="0"/>
              <a:t/>
            </a:r>
            <a:br>
              <a:rPr lang="en-US" sz="2000" dirty="0"/>
            </a:br>
            <a:r>
              <a:rPr lang="es-NI" sz="2000" dirty="0"/>
              <a:t>¿De qué forma se almacenan los datos de los estudiantes de la Universidad?</a:t>
            </a:r>
            <a:r>
              <a:rPr lang="en-US" sz="2000" dirty="0"/>
              <a:t/>
            </a:r>
            <a:br>
              <a:rPr lang="en-US" sz="2000" dirty="0"/>
            </a:br>
            <a:r>
              <a:rPr lang="es-NI" sz="2000" dirty="0"/>
              <a:t> </a:t>
            </a:r>
            <a:r>
              <a:rPr lang="en-US" sz="2000" dirty="0"/>
              <a:t/>
            </a:r>
            <a:br>
              <a:rPr lang="en-US" sz="2000" dirty="0"/>
            </a:br>
            <a:r>
              <a:rPr lang="es-NI" sz="2000" dirty="0"/>
              <a:t> </a:t>
            </a:r>
            <a:r>
              <a:rPr lang="es-NI" sz="2000" dirty="0" smtClean="0"/>
              <a:t>¿</a:t>
            </a:r>
            <a:r>
              <a:rPr lang="es-NI" sz="2000" dirty="0"/>
              <a:t>Cuál es el proceso para archivar los datos de los docentes?</a:t>
            </a:r>
            <a:r>
              <a:rPr lang="en-US" sz="2000" dirty="0"/>
              <a:t/>
            </a:r>
            <a:br>
              <a:rPr lang="en-US" sz="2000" dirty="0"/>
            </a:br>
            <a:r>
              <a:rPr lang="es-NI" sz="2000" dirty="0"/>
              <a:t> </a:t>
            </a:r>
            <a:r>
              <a:rPr lang="en-US" sz="2000" dirty="0"/>
              <a:t/>
            </a:r>
            <a:br>
              <a:rPr lang="en-US" sz="2000" dirty="0"/>
            </a:br>
            <a:r>
              <a:rPr lang="es-NI" sz="2000" dirty="0"/>
              <a:t> </a:t>
            </a:r>
            <a:r>
              <a:rPr lang="en-US" sz="2000" dirty="0"/>
              <a:t/>
            </a:r>
            <a:br>
              <a:rPr lang="en-US" sz="2000" dirty="0"/>
            </a:br>
            <a:r>
              <a:rPr lang="es-NI" sz="2000" dirty="0"/>
              <a:t>¿Anteriormente se ha intentado diseñar un sistema de notas para la universidad? Justifique si la repuesta es positiva</a:t>
            </a:r>
            <a:r>
              <a:rPr lang="en-US" sz="2000" dirty="0"/>
              <a:t/>
            </a:r>
            <a:br>
              <a:rPr lang="en-US" sz="2000" dirty="0"/>
            </a:br>
            <a:r>
              <a:rPr lang="es-NI" sz="2000" dirty="0"/>
              <a:t> </a:t>
            </a:r>
            <a:r>
              <a:rPr lang="en-US" sz="2000" dirty="0"/>
              <a:t/>
            </a:r>
            <a:br>
              <a:rPr lang="en-US" sz="2000" dirty="0"/>
            </a:br>
            <a:r>
              <a:rPr lang="es-NI" sz="2000" dirty="0"/>
              <a:t> </a:t>
            </a:r>
            <a:r>
              <a:rPr lang="es-NI" sz="2000" dirty="0" smtClean="0"/>
              <a:t>¿</a:t>
            </a:r>
            <a:r>
              <a:rPr lang="es-NI" sz="2000" dirty="0"/>
              <a:t>Quiénes tienen acceso al registro de las notas de los estudiantes de la universidad</a:t>
            </a:r>
            <a:r>
              <a:rPr lang="es-NI" sz="2000" dirty="0" smtClean="0"/>
              <a:t>?</a:t>
            </a:r>
            <a:br>
              <a:rPr lang="es-NI" sz="2000" dirty="0" smtClean="0"/>
            </a:br>
            <a:r>
              <a:rPr lang="en-US" sz="2000" dirty="0"/>
              <a:t/>
            </a:r>
            <a:br>
              <a:rPr lang="en-US" sz="2000" dirty="0"/>
            </a:br>
            <a:r>
              <a:rPr lang="es-NI" sz="2000" dirty="0"/>
              <a:t>¿Qué beneficios traería a la universidad un sistema de nota?</a:t>
            </a:r>
            <a:r>
              <a:rPr lang="en-US" dirty="0"/>
              <a:t/>
            </a:r>
            <a:br>
              <a:rPr lang="en-US" dirty="0"/>
            </a:br>
            <a:endParaRPr lang="en-US" dirty="0"/>
          </a:p>
        </p:txBody>
      </p:sp>
    </p:spTree>
    <p:extLst>
      <p:ext uri="{BB962C8B-B14F-4D97-AF65-F5344CB8AC3E}">
        <p14:creationId xmlns:p14="http://schemas.microsoft.com/office/powerpoint/2010/main" val="2997565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44285" y="689424"/>
            <a:ext cx="8911687" cy="1280890"/>
          </a:xfrm>
        </p:spPr>
        <p:txBody>
          <a:bodyPr/>
          <a:lstStyle/>
          <a:p>
            <a:pPr algn="ctr"/>
            <a:r>
              <a:rPr lang="es-NI" b="1" dirty="0"/>
              <a:t>Objetivos Específicos:</a:t>
            </a:r>
            <a:endParaRPr lang="en-US" dirty="0"/>
          </a:p>
        </p:txBody>
      </p:sp>
      <p:sp>
        <p:nvSpPr>
          <p:cNvPr id="3" name="Marcador de contenido 2"/>
          <p:cNvSpPr>
            <a:spLocks noGrp="1"/>
          </p:cNvSpPr>
          <p:nvPr>
            <p:ph idx="1"/>
          </p:nvPr>
        </p:nvSpPr>
        <p:spPr/>
        <p:txBody>
          <a:bodyPr>
            <a:normAutofit/>
          </a:bodyPr>
          <a:lstStyle/>
          <a:p>
            <a:pPr lvl="0"/>
            <a:r>
              <a:rPr lang="es-NI" dirty="0"/>
              <a:t>Determinar las operaciones de registro académico, a través de un diagnóstico realizado a docentes y administrativos, con el fin de conocer la lógica de trabajo.</a:t>
            </a:r>
            <a:endParaRPr lang="en-US" dirty="0"/>
          </a:p>
          <a:p>
            <a:endParaRPr lang="en-US" dirty="0"/>
          </a:p>
          <a:p>
            <a:pPr lvl="0"/>
            <a:r>
              <a:rPr lang="es-NI" dirty="0"/>
              <a:t>Analizar el sistema de trabajo actual, mediante la observación en el lugar, para que nos permita conocer la forma en que fluye la información.</a:t>
            </a:r>
            <a:endParaRPr lang="en-US" dirty="0"/>
          </a:p>
          <a:p>
            <a:endParaRPr lang="en-US" dirty="0"/>
          </a:p>
          <a:p>
            <a:pPr lvl="0"/>
            <a:r>
              <a:rPr lang="es-NI" dirty="0"/>
              <a:t>Diseñar un sistema automatizado de registro de notas en línea, mediante el uso de tecnologías web actuales, para que docentes y/o administrativos puedan ingresar las notas desde cualquier lugar.</a:t>
            </a:r>
            <a:endParaRPr lang="en-US" dirty="0"/>
          </a:p>
          <a:p>
            <a:endParaRPr lang="en-US" dirty="0"/>
          </a:p>
        </p:txBody>
      </p:sp>
    </p:spTree>
    <p:extLst>
      <p:ext uri="{BB962C8B-B14F-4D97-AF65-F5344CB8AC3E}">
        <p14:creationId xmlns:p14="http://schemas.microsoft.com/office/powerpoint/2010/main" val="26775125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80313" y="153848"/>
            <a:ext cx="8911687" cy="1280890"/>
          </a:xfrm>
        </p:spPr>
        <p:txBody>
          <a:bodyPr/>
          <a:lstStyle/>
          <a:p>
            <a:r>
              <a:rPr lang="es-NI" sz="3600" b="1" dirty="0"/>
              <a:t>Aplicación de Entrevista</a:t>
            </a:r>
            <a:r>
              <a:rPr lang="en-US" b="1" dirty="0"/>
              <a:t/>
            </a:r>
            <a:br>
              <a:rPr lang="en-US" b="1" dirty="0"/>
            </a:b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4250" y="1045028"/>
            <a:ext cx="5143500" cy="5812971"/>
          </a:xfrm>
          <a:prstGeom prst="rect">
            <a:avLst/>
          </a:prstGeom>
        </p:spPr>
      </p:pic>
    </p:spTree>
    <p:extLst>
      <p:ext uri="{BB962C8B-B14F-4D97-AF65-F5344CB8AC3E}">
        <p14:creationId xmlns:p14="http://schemas.microsoft.com/office/powerpoint/2010/main" val="18701752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NI" sz="3200" b="1" dirty="0"/>
              <a:t>Primer libro de registro de notas</a:t>
            </a:r>
            <a:r>
              <a:rPr lang="en-US" b="1" dirty="0"/>
              <a:t/>
            </a:r>
            <a:br>
              <a:rPr lang="en-US" b="1" dirty="0"/>
            </a:br>
            <a:endParaRPr lang="en-US"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4250" y="1136468"/>
            <a:ext cx="5143500" cy="5721531"/>
          </a:xfrm>
          <a:prstGeom prst="rect">
            <a:avLst/>
          </a:prstGeom>
        </p:spPr>
      </p:pic>
    </p:spTree>
    <p:extLst>
      <p:ext uri="{BB962C8B-B14F-4D97-AF65-F5344CB8AC3E}">
        <p14:creationId xmlns:p14="http://schemas.microsoft.com/office/powerpoint/2010/main" val="42648690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11906" y="219161"/>
            <a:ext cx="8911687" cy="1280890"/>
          </a:xfrm>
        </p:spPr>
        <p:txBody>
          <a:bodyPr/>
          <a:lstStyle/>
          <a:p>
            <a:r>
              <a:rPr lang="es-NI" b="1" dirty="0"/>
              <a:t>Libro actual</a:t>
            </a:r>
            <a:r>
              <a:rPr lang="en-US" b="1" dirty="0"/>
              <a:t/>
            </a:r>
            <a:br>
              <a:rPr lang="en-US" b="1" dirty="0"/>
            </a:br>
            <a:endParaRPr lang="en-U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4250" y="1110342"/>
            <a:ext cx="5143500" cy="5747657"/>
          </a:xfrm>
          <a:prstGeom prst="rect">
            <a:avLst/>
          </a:prstGeom>
        </p:spPr>
      </p:pic>
    </p:spTree>
    <p:extLst>
      <p:ext uri="{BB962C8B-B14F-4D97-AF65-F5344CB8AC3E}">
        <p14:creationId xmlns:p14="http://schemas.microsoft.com/office/powerpoint/2010/main" val="1020136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1343" y="2703377"/>
            <a:ext cx="10515600" cy="1325563"/>
          </a:xfrm>
        </p:spPr>
        <p:txBody>
          <a:bodyPr>
            <a:normAutofit fontScale="90000"/>
          </a:bodyPr>
          <a:lstStyle/>
          <a:p>
            <a:r>
              <a:rPr lang="es-ES" sz="6000" dirty="0" smtClean="0"/>
              <a:t>GRACIAS POR SU ATENCION</a:t>
            </a:r>
            <a:endParaRPr lang="en-US" sz="6000" dirty="0"/>
          </a:p>
        </p:txBody>
      </p:sp>
    </p:spTree>
    <p:extLst>
      <p:ext uri="{BB962C8B-B14F-4D97-AF65-F5344CB8AC3E}">
        <p14:creationId xmlns:p14="http://schemas.microsoft.com/office/powerpoint/2010/main" val="3714943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NI" b="1" dirty="0"/>
              <a:t>Antecedentes del problema</a:t>
            </a:r>
            <a:endParaRPr lang="en-US" dirty="0"/>
          </a:p>
        </p:txBody>
      </p:sp>
      <p:sp>
        <p:nvSpPr>
          <p:cNvPr id="3" name="Marcador de contenido 2"/>
          <p:cNvSpPr>
            <a:spLocks noGrp="1"/>
          </p:cNvSpPr>
          <p:nvPr>
            <p:ph idx="1"/>
          </p:nvPr>
        </p:nvSpPr>
        <p:spPr>
          <a:xfrm>
            <a:off x="838200" y="1690688"/>
            <a:ext cx="10515600" cy="4997495"/>
          </a:xfrm>
        </p:spPr>
        <p:txBody>
          <a:bodyPr>
            <a:normAutofit fontScale="85000" lnSpcReduction="10000"/>
          </a:bodyPr>
          <a:lstStyle/>
          <a:p>
            <a:pPr marL="0" indent="0">
              <a:buNone/>
            </a:pPr>
            <a:r>
              <a:rPr lang="es-NI" dirty="0"/>
              <a:t>Universidad Martin Lutero sede </a:t>
            </a:r>
            <a:r>
              <a:rPr lang="es-NI" dirty="0" err="1"/>
              <a:t>Quilalí</a:t>
            </a:r>
            <a:r>
              <a:rPr lang="es-NI" dirty="0"/>
              <a:t>, está ubicada al norte del departamento de Nueva Segovia, ésta sede posee aproximadamente 279 alumnos.</a:t>
            </a:r>
            <a:endParaRPr lang="en-US" dirty="0"/>
          </a:p>
          <a:p>
            <a:pPr marL="0" indent="0">
              <a:buNone/>
            </a:pPr>
            <a:r>
              <a:rPr lang="es-NI" dirty="0"/>
              <a:t> </a:t>
            </a:r>
            <a:endParaRPr lang="en-US" dirty="0"/>
          </a:p>
          <a:p>
            <a:pPr marL="0" indent="0">
              <a:buNone/>
            </a:pPr>
            <a:r>
              <a:rPr lang="es-NI" dirty="0"/>
              <a:t>El proceso de registro de notas inicia ya desde el año 2000 en que se apertura la Universidad, el personal docente realizaban su registro de notas en hojas de papel. Este mecanismo fue utilizado hasta el año 2004 que empezaron a usar los registros en los sistemas de ofimática Microsoft Access y Microsoft Excel, los cuales son de la propiedad de la Empresa Microsoft. Esta solución se puede considerar que resuelve en parte el proceso de registro, ya que no es muy efectiva debido a que todo el proceso es manual, sumando el caso de que los docentes entregan el formato de notas en papel, éstos se registran en libros de actas y luego se ingresan en la aplicación Microsoft Excel, lo que consideramos es un doble trabajo. </a:t>
            </a:r>
            <a:endParaRPr lang="en-US" dirty="0"/>
          </a:p>
          <a:p>
            <a:pPr marL="0" indent="0">
              <a:buNone/>
            </a:pPr>
            <a:endParaRPr lang="en-US" dirty="0"/>
          </a:p>
          <a:p>
            <a:pPr marL="0" indent="0">
              <a:buNone/>
            </a:pPr>
            <a:r>
              <a:rPr lang="es-NI" dirty="0"/>
              <a:t>En el año 2014 un grupo de jóvenes egresados de la universidad Martin Lutero en la ciudad de Managua crearon un sistema llamado SAU (Servicio Académico Universitario) el cual tiene la capacidad de funcionar en una red local, pero lamentablemente no pudo ser funcional ya que no se tenía el personal técnico para configurarlo en el área de registro académico de UML </a:t>
            </a:r>
            <a:r>
              <a:rPr lang="es-NI" dirty="0" err="1"/>
              <a:t>Quilalí</a:t>
            </a:r>
            <a:r>
              <a:rPr lang="es-NI" dirty="0"/>
              <a:t>.</a:t>
            </a:r>
            <a:endParaRPr lang="en-US" dirty="0"/>
          </a:p>
          <a:p>
            <a:endParaRPr lang="en-US" dirty="0"/>
          </a:p>
          <a:p>
            <a:pPr marL="0" indent="0">
              <a:buNone/>
            </a:pPr>
            <a:r>
              <a:rPr lang="es-NI" dirty="0"/>
              <a:t>Por todo lo antes expuesto, se puede observar que ha sido un problema que existe prácticamente desde que la universidad nació y que no se ha podido superar, perjudicando a la comunidad educativa de esta alma mater. </a:t>
            </a:r>
            <a:endParaRPr lang="en-US" dirty="0"/>
          </a:p>
          <a:p>
            <a:pPr marL="0" indent="0">
              <a:buNone/>
            </a:pPr>
            <a:endParaRPr lang="en-US" dirty="0"/>
          </a:p>
        </p:txBody>
      </p:sp>
    </p:spTree>
    <p:extLst>
      <p:ext uri="{BB962C8B-B14F-4D97-AF65-F5344CB8AC3E}">
        <p14:creationId xmlns:p14="http://schemas.microsoft.com/office/powerpoint/2010/main" val="1399669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6719" y="611047"/>
            <a:ext cx="8911687" cy="1280890"/>
          </a:xfrm>
        </p:spPr>
        <p:txBody>
          <a:bodyPr/>
          <a:lstStyle/>
          <a:p>
            <a:pPr algn="ctr"/>
            <a:r>
              <a:rPr lang="es-NI" b="1" dirty="0"/>
              <a:t>Planteamiento del problema</a:t>
            </a:r>
            <a:endParaRPr lang="en-US" dirty="0"/>
          </a:p>
        </p:txBody>
      </p:sp>
      <p:sp>
        <p:nvSpPr>
          <p:cNvPr id="3" name="Marcador de contenido 2"/>
          <p:cNvSpPr>
            <a:spLocks noGrp="1"/>
          </p:cNvSpPr>
          <p:nvPr>
            <p:ph idx="1"/>
          </p:nvPr>
        </p:nvSpPr>
        <p:spPr/>
        <p:txBody>
          <a:bodyPr>
            <a:normAutofit fontScale="92500" lnSpcReduction="10000"/>
          </a:bodyPr>
          <a:lstStyle/>
          <a:p>
            <a:pPr marL="0" indent="0">
              <a:buNone/>
            </a:pPr>
            <a:endParaRPr lang="es-NI" dirty="0" smtClean="0"/>
          </a:p>
          <a:p>
            <a:pPr marL="0" indent="0">
              <a:buNone/>
            </a:pPr>
            <a:r>
              <a:rPr lang="es-NI" dirty="0"/>
              <a:t>El área de registro de Registro Académico de Universidad Martin Lutero sede </a:t>
            </a:r>
            <a:r>
              <a:rPr lang="es-NI" dirty="0" err="1"/>
              <a:t>Quilalí</a:t>
            </a:r>
            <a:r>
              <a:rPr lang="es-NI" dirty="0"/>
              <a:t>, no cuenta con un sistema de registro de notas automatizado, lo cual le impide brindar un tiempo de respuesta ágil a los estudiantes y docentes.</a:t>
            </a:r>
            <a:endParaRPr lang="en-US" dirty="0"/>
          </a:p>
          <a:p>
            <a:pPr marL="0" indent="0">
              <a:buNone/>
            </a:pPr>
            <a:r>
              <a:rPr lang="es-NI" dirty="0"/>
              <a:t> </a:t>
            </a:r>
            <a:endParaRPr lang="en-US" dirty="0"/>
          </a:p>
          <a:p>
            <a:pPr marL="0" indent="0">
              <a:buNone/>
            </a:pPr>
            <a:r>
              <a:rPr lang="es-NI" dirty="0"/>
              <a:t>Los tiempos de atención en cualquier empresa que presta un servicio, son indicadores muy importantes, ya que de eso depende la satisfacción del cliente.</a:t>
            </a:r>
            <a:endParaRPr lang="en-US" dirty="0"/>
          </a:p>
          <a:p>
            <a:endParaRPr lang="en-US" dirty="0"/>
          </a:p>
          <a:p>
            <a:pPr marL="0" indent="0">
              <a:buNone/>
            </a:pPr>
            <a:r>
              <a:rPr lang="es-NI" dirty="0"/>
              <a:t>Universidad Martín Lutero sede </a:t>
            </a:r>
            <a:r>
              <a:rPr lang="es-NI" dirty="0" err="1"/>
              <a:t>Quilalí</a:t>
            </a:r>
            <a:r>
              <a:rPr lang="es-NI" dirty="0"/>
              <a:t>, si bien es una institución de educación, cuenta con áreas donde concurren tanto docentes como estudiantes a solicitar diversos servicios, los cuales en la actualidad no han logrado ser satisfechos.</a:t>
            </a:r>
            <a:endParaRPr lang="en-US" dirty="0"/>
          </a:p>
          <a:p>
            <a:pPr marL="0" indent="0">
              <a:buNone/>
            </a:pPr>
            <a:r>
              <a:rPr lang="es-NI" dirty="0"/>
              <a:t> </a:t>
            </a:r>
            <a:endParaRPr lang="en-US" dirty="0"/>
          </a:p>
          <a:p>
            <a:endParaRPr lang="en-US" dirty="0"/>
          </a:p>
        </p:txBody>
      </p:sp>
    </p:spTree>
    <p:extLst>
      <p:ext uri="{BB962C8B-B14F-4D97-AF65-F5344CB8AC3E}">
        <p14:creationId xmlns:p14="http://schemas.microsoft.com/office/powerpoint/2010/main" val="127421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23595"/>
          </a:xfrm>
        </p:spPr>
        <p:txBody>
          <a:bodyPr/>
          <a:lstStyle/>
          <a:p>
            <a:pPr algn="ctr"/>
            <a:r>
              <a:rPr lang="es-NI" b="1" dirty="0"/>
              <a:t>Hipótesis</a:t>
            </a:r>
            <a:endParaRPr lang="en-US" dirty="0"/>
          </a:p>
        </p:txBody>
      </p:sp>
      <p:sp>
        <p:nvSpPr>
          <p:cNvPr id="3" name="Marcador de contenido 2"/>
          <p:cNvSpPr>
            <a:spLocks noGrp="1"/>
          </p:cNvSpPr>
          <p:nvPr>
            <p:ph idx="1"/>
          </p:nvPr>
        </p:nvSpPr>
        <p:spPr>
          <a:xfrm>
            <a:off x="550816" y="953589"/>
            <a:ext cx="10802984" cy="5708468"/>
          </a:xfrm>
        </p:spPr>
        <p:txBody>
          <a:bodyPr>
            <a:noAutofit/>
          </a:bodyPr>
          <a:lstStyle/>
          <a:p>
            <a:endParaRPr lang="en-US" sz="1600" dirty="0"/>
          </a:p>
        </p:txBody>
      </p:sp>
    </p:spTree>
    <p:extLst>
      <p:ext uri="{BB962C8B-B14F-4D97-AF65-F5344CB8AC3E}">
        <p14:creationId xmlns:p14="http://schemas.microsoft.com/office/powerpoint/2010/main" val="1458313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9106" y="544735"/>
            <a:ext cx="8911687" cy="1280890"/>
          </a:xfrm>
        </p:spPr>
        <p:txBody>
          <a:bodyPr/>
          <a:lstStyle/>
          <a:p>
            <a:pPr algn="ctr"/>
            <a:r>
              <a:rPr lang="es-NI" b="1" dirty="0"/>
              <a:t>Justificación</a:t>
            </a:r>
            <a:endParaRPr lang="en-US" dirty="0"/>
          </a:p>
        </p:txBody>
      </p:sp>
      <p:sp>
        <p:nvSpPr>
          <p:cNvPr id="3" name="Marcador de contenido 2"/>
          <p:cNvSpPr>
            <a:spLocks noGrp="1"/>
          </p:cNvSpPr>
          <p:nvPr>
            <p:ph idx="1"/>
          </p:nvPr>
        </p:nvSpPr>
        <p:spPr>
          <a:xfrm>
            <a:off x="838199" y="1825625"/>
            <a:ext cx="11153503" cy="4888684"/>
          </a:xfrm>
        </p:spPr>
        <p:txBody>
          <a:bodyPr>
            <a:normAutofit/>
          </a:bodyPr>
          <a:lstStyle/>
          <a:p>
            <a:pPr marL="0" indent="0">
              <a:buNone/>
            </a:pPr>
            <a:r>
              <a:rPr lang="es-NI" dirty="0"/>
              <a:t> La propuesta consiste en la programación del sistema de notas para optimizar, agilizar y mejorar todos los procesos administrativos y académicos que se llevan a cabo dentro de la Universidad con la finalidad de agradar y proporcionar un mejor servicio mejorado a los representantes del alumnado; así como también optimizar la manera en que el que control de notas se lleva a cabo.</a:t>
            </a:r>
            <a:endParaRPr lang="en-US" dirty="0"/>
          </a:p>
          <a:p>
            <a:pPr marL="0" indent="0">
              <a:buNone/>
            </a:pPr>
            <a:r>
              <a:rPr lang="es-NI" dirty="0"/>
              <a:t> </a:t>
            </a:r>
            <a:endParaRPr lang="en-US" dirty="0"/>
          </a:p>
          <a:p>
            <a:pPr marL="0" indent="0">
              <a:buNone/>
            </a:pPr>
            <a:r>
              <a:rPr lang="es-NI" dirty="0"/>
              <a:t> Beneficiará a toda la Universidad; nosotros mismos realizamos el sistema de notas aplicando los conocimientos impartidos por nuestros maestros durante los años.</a:t>
            </a:r>
            <a:endParaRPr lang="en-US" dirty="0"/>
          </a:p>
          <a:p>
            <a:endParaRPr lang="en-US" dirty="0"/>
          </a:p>
          <a:p>
            <a:pPr marL="0" indent="0">
              <a:buNone/>
            </a:pPr>
            <a:r>
              <a:rPr lang="es-NI" dirty="0"/>
              <a:t>Al aplicar este proyecto servirá para un gran paso a la introducción en la tecnología y globalización, debido a que en la actualidad la tecnología está abarcando la sociedad.</a:t>
            </a:r>
            <a:endParaRPr lang="en-US" dirty="0"/>
          </a:p>
          <a:p>
            <a:pPr marL="0" indent="0">
              <a:buNone/>
            </a:pPr>
            <a:endParaRPr lang="en-US" dirty="0"/>
          </a:p>
        </p:txBody>
      </p:sp>
    </p:spTree>
    <p:extLst>
      <p:ext uri="{BB962C8B-B14F-4D97-AF65-F5344CB8AC3E}">
        <p14:creationId xmlns:p14="http://schemas.microsoft.com/office/powerpoint/2010/main" val="120352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255</TotalTime>
  <Words>1096</Words>
  <Application>Microsoft Office PowerPoint</Application>
  <PresentationFormat>Panorámica</PresentationFormat>
  <Paragraphs>211</Paragraphs>
  <Slides>53</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53</vt:i4>
      </vt:variant>
    </vt:vector>
  </HeadingPairs>
  <TitlesOfParts>
    <vt:vector size="63" baseType="lpstr">
      <vt:lpstr>Arial</vt:lpstr>
      <vt:lpstr>Arial Unicode MS</vt:lpstr>
      <vt:lpstr>Bembo Std</vt:lpstr>
      <vt:lpstr>Calibri</vt:lpstr>
      <vt:lpstr>Calibri Light</vt:lpstr>
      <vt:lpstr>Cambria Math</vt:lpstr>
      <vt:lpstr>Century Gothic</vt:lpstr>
      <vt:lpstr>Times New Roman</vt:lpstr>
      <vt:lpstr>Wingdings 3</vt:lpstr>
      <vt:lpstr>Espiral</vt:lpstr>
      <vt:lpstr>El principio de la sabiduría es el temor de Jehová. Proverbios 1:7</vt:lpstr>
      <vt:lpstr>    TEMA DE INVESTIGACIÓN:   Sistema de notas de la universidad Martin Lutero extensión Quilali, Departamento de Nueva Segovia. Para optar al título de: Ingeniero de Sistemas. Presentado por:   Kathin Yahoska Moreno Casco. Alba María Bellorín Cerda. Francis Aradeliz Chavarría Espinoza.     Tutor(a): Ing. Mario Zapata   Quilali, Nueva Segovia, Jueves 19 de noviembre 2020. </vt:lpstr>
      <vt:lpstr> Introducción </vt:lpstr>
      <vt:lpstr>Objetivo General:</vt:lpstr>
      <vt:lpstr>Objetivos Específicos:</vt:lpstr>
      <vt:lpstr>Antecedentes del problema</vt:lpstr>
      <vt:lpstr>Planteamiento del problema</vt:lpstr>
      <vt:lpstr>Hipótesis</vt:lpstr>
      <vt:lpstr>Justificación</vt:lpstr>
      <vt:lpstr>MARCO TEORICO </vt:lpstr>
      <vt:lpstr>¿Qué es un sistema informático? </vt:lpstr>
      <vt:lpstr>¿Cuáles son?  1.    Sistemas de procesamiento básico de la información Limitados a operaciones básicas de procesamiento físico de la información. En este tipo de sistema se encuentran: Procesamiento de transacciones (TPS) Automatización de oficinas (OAS) Información para la dirección (MIS) 2.    Sistemas de apoyo a la toma de decisiones Este tipo de sistema apoya el trabajo individual o grupal en torno a las decisiones de los negocios. Muchos valoran los métodos cuantitativos o técnicas matemáticas en aspectos que pudieran tener errores al ser analizados por un humano. 3.    Sistemas basados en la inteligencia artificial En este caso, se emulan las capacidades intelectuales del ser humano. Todo ello a través de software específico para tal fin. El procesamiento en este tipo de sistema es más sofisticado y preciso que los tipos tipificados anteriormente. 4.    Sistemas basados en técnicas web Modalidad basada en el hipertexto e hipermedia. Se encuentran los intranets que son medios de comunicación interna en las organizaciones.    </vt:lpstr>
      <vt:lpstr>5.    Sistemas de gestión de conocimiento Se encuentran asociados a aquellos que orientan la detección, obtención, conservación y difusión del conocimiento de la organización. Entre estos se encuentran los SIM (Sistemas de información de marketing) y los Sistemas de Gestión de Relaciones (e-CRM) ¿Qué importancia tienen los sistemas de información? Cuando muchas personas se preguntan por qué estudiar sobre los sistemas de información, es lo mismo que preguntar por qué debería estudiar alguien contabilidad, finanzas, gestión de operaciones, marketing, administración de recursos humanos o cualquier otra función empresarial importante. Lo que si les puedo asegurar es que muchas empresas y organizaciones tienen éxitos en sus objetivos por la implantación y uso de los Sistemas de Información. De esta forma, constituyen un campo esencial de estudio en administración y gerencia de empresas. </vt:lpstr>
      <vt:lpstr> ¿Qué es bases de datos? Una base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 Actualmente, y debido al desarrollo tecnológico de campos como la informática y la electrónica, la mayoría de las bases de datos están en formato digital, siendo este un componente electrónico, por tanto se ha desarrollado y se ofrece un amplio rango de soluciones al problema del almacenamiento de datos. </vt:lpstr>
      <vt:lpstr>Diferencias entre una base de datos y un sistema de gestión de datos UNA BASE DE DATOS: es un conjunto de datos pertenecientes a un mismo contexto y almacenados sistemáticamente para su posterior uso, y un SISTEMA DE GESTION DE DATOS: son un tipo de software muy específico, dedicado a servir de interfaz entre la base de datos, el usuario y las aplicaciones que la utilizan. también se puede considerar que el sistema de gestión de datos sirve de interfaz entre la persona y la base de datos y la base de datos ya es el programa donde el efectúa su trabajo U ocupación. El proceso de diseño y desarrollo de un sistema Windows:  Es el nombre de una familia de distribuciones de software para PC, teléfonos inteligentes, servidores y sistemas empotrados, desarrollados y vendidos por Microsoft y disponibles para múltiples arquitecturas, tales como x86, x86-64 y ARM. Visual Studio Code: Es un editor de código fuente desarrollado por Microsoft para Windows , Linux y macOS. Incluye soporte para la depuración, control integrado de Git, resaltado de sintaxis, finalización inteligente de código, fragmentos y refactorización de código. También es personalizable, por lo que los usuarios pueden cambiar el tema del editor, los atajos de teclado y las preferencias. Es gratuito y de código abierto,1​2​ aunque la descarga oficial está bajo software privativo e incluye características personalizadas por Microsoft. </vt:lpstr>
      <vt:lpstr>Xampp: Es un paquete de software libre, que consiste principalmente en el sistema de gestión de bases de datos MySQL, el servidor web Apache y los intérpretes para lenguajes de script PHP y Perl. El nombre es en realidad un acrónimo: X (para cualquiera de los diferentes sistemas operativos Apache, MariaDB/MySQL, PHP, Perl. A partir de la versión 5.6.15, XAMPP cambió la base de datos MySQL por MariaDB, un fork de MySQL con licencia GPL. El programa se distribuye con la licencia GNU y actúa como un servidor web libre, fácil de usar y capaz de interpretar páginas dinámicas. A esta fecha, XAMPP está disponible para Microsoft Windows, GNU/Linux, Solaris y Mac OS X.   Apache:  El servidor HTTP Apache es un servidor web HTTP de código abierto, para plataformas Unix (BSD, GNU/Linux, etc.), Microsoft Windows, Macintosh y otras, que implementa el protocolo HTTP/1.1 y la noción de sitio virtual según la normativa RFC 2616. Cuando comenzó su desarrollo en 1995 se basó inicialmente en código del popular NCSA HTTPd 1.3, pero más tarde fue reescrito por completo.   MySQl: Es un sistema de gestión de bases de datos relacional desarrollado bajo licencia dual: Licencia pública general/Licencia comercial por Oracle Corporation y está considerada como la base de datos de código abierto más popular del mundo,1​2​ y una de las más populares en general junto a Oracle y Microsoft SQL Server, todo para entornos de desarrollo web.        </vt:lpstr>
      <vt:lpstr>Diseño arquitectónico El diseño arquitectónico de un sistema enfatiza el diseño de la arquitectura de sistema que describe la estructura, el comportamiento y más vistas de ese sistema y análisis. Diseño lógico El diseño lógico de un sistema se refiere a una representación abstracta del flujo de datos, entradas y salidas del sistema. Esto se lleva a cabo a menudo a través de la modelización, utilizando un modelo muy abstracto (y a veces gráfico) del sistema real. En el contexto de los sistemas, los diseños son incluidos. El diseño lógico incluye diagramas de entidad-relación. El diseño físico se relaciona con los procesos de entrada y salida reales del sistema. Esto está explicado en términos de cómo se introducen los datos a un sistema, cómo son verificados o autenticados, cómo son procesados y cómo se acaban mostrando. En el diseño físico, se deciden los siguientes requisitos sobre el sistema. Requisito de entrada, Requisitos de salida, Requisitos de almacenamiento, Requisitos de procesamiento, Control de sistema y copia de seguridad o recuperación. </vt:lpstr>
      <vt:lpstr>En otras palabras, la parte física del diseño de un sistema generalmente se puede dividir en tres subtareas: Diseño de la Interfaz del Usuario Diseño de los Datos Diseño del Proceso. El Diseño de Interfaz del Usuario se preocupa por la manera en la que los usuarios añaden información al sistema y la forma en la que el sistema presenta la información a estos. El Diseño de los Datos se centra en cómo el dato está representado y almacenado dentro del sistema. Finalmente, el Diseño del Proceso se ocupa de la forma en la que los datos son manejados en el sistema, y de cómo y dónde se validan, aseguran y/o transforman a medida que fluyen dentro, a través y fuera del sistema. Al final de la fase de diseño del sistema, se produce la documentación que describe las tres subtareas y se pone a su disposición para su uso en la siguiente fase. Tipos de base de datos  y Clasificación por contenido  Existen diversos tipos de base de datos, pueden clasificarse de diversas maneras. A continuación veremos las principales. Según su flexibilidad de modificación Bases de datos dinámicas Son aquellas donde los datos pueden actualizarse o incluso modificarse. La mayoría puede ser actualizada en tiempo real. Bases de datos estáticas Son bases de datos de consulta cuyos datos no pueden modificarse. </vt:lpstr>
      <vt:lpstr>Según su forma de organización Bases de datos jerárquicas Las bases de datos jerárquicas son aquellas organizadas en forma de un árbol al revés. Almacenan la información en forma de registros dentro de una estructura jerárquica, es de aquí que proviene su nombre. Cada registro de este “árbol” es llamado nodo. Nodos son registros que contienen alguna información de interés y a partir del nodo raíz son enlazados los otros nodos descendientes: padres e hijos. Cada nodo padre puede tener varios nodos hijos, pero cada nodo hijo solo puede tener un solo nodo padre. Este tipo de base de datos se recomienda para administrar grandes volúmenes de informaciones, pero actualmente no se utiliza mucho.  Bases de datos de red Esta base de datos es una variación de la anterior. La diferencia está en que en la base de datos jerárquica un nodo hijo no puede tener varios padres y aquí sí. Las características de estas bases de datos son semejantes a las de las bases de datos jerárquicas, aunque estas son mucho más potentes y complejas. Bases de datos relacionales Las bases de datos relacionales son las más usadas actualmente para administrar datos de forma dinámica. Permite crear todo tipo de datos y relacionarlos entre sí. Los datos son almacenados en registros que son organizados en tablas, de esta forma pueden asociarse los elementos entre sí muy fácilmente, además se pueden cruzar sin ninguna dificultad. Sus principales características son: </vt:lpstr>
      <vt:lpstr>Bases de datos deductivas Conocidas también como bases de datos lógicas. Se utilizan generalmente en buscadores, pero pueden usarse de otras formas. Permiten almacenar los datos y consultarlos a través de búsquedas que utilizan reglas y normas previamente almacenadas. Sus principales características son: Permite expresar consultas por medio de reglas lógicas. Soporta conjuntos de datos complejos. Se puede inferir información a través de los datos almacenados. Usan fórmulas matemáticas o algoritmos lógicos. Bases de datos multidimensionales. Estas bases de datos utilizan conceptualmente la idea de un cubo de datos. Donde las informaciones se almacenan en la intersección de tres o más atributos. Esta concepción puede ser algo compleja pero su uso es bastante simple. Algunas de sus principales características son: No emplean ninguna jerarquía. Facilita tanto la búsqueda como la modificación posterior. Utiliza un espacio menor de almacenamiento. Tiene acceso a grandes cantidades de información. Arquitectura básica de un sistema Para que un sitio web funcione mostrándose al público es necesaria una arquitectura que disponga como mínimo los siguientes elementos: El navegador: Representa el concepto de cliente realizando peticiones solicitando recursos a diferentes servidores web a través de URL. </vt:lpstr>
      <vt:lpstr>     El Servidor: Almacena de forma organizada la estructura de la información del sitio web para servir los contenidos en relación a las peticiones del navegador. (José, 2016-2017) El protocolo http: Es el protocolo basado en TCP/IP a través del cual el navegador realiza peticiones al servidor para que este responda. (José, 2016-2017)   HTML: Es el formato básico de los documentos que componen las páginas web, está basado en etiquetas y sirve para estructurar la forma de mostrar los  contenidos de las páginas. (José, 2016-2017)   CSS: Las hojas de estilo en cascada sirven para favorecer estéticamente los elementos y contenidos estructurados a través de las etiquetas HTML, dotándoles de personalidad en cuanto a su diseño, forma y colores. (José, 2016-2017)   ¿Qué es el HTML? El HTML, Hyper Text Markup Language (Lenguaje de marcación de Hipertexto) es el lenguaje de marcas de texto utilizado normalmente en la www (World Wide Web). Fue creado en 1986 por el físico nuclear Tim Berners-Lee; el cual tomo dos herramientas preexistentes: El concepto de Hipertexto (Conocido también como link o ancla) el cual permite conectar dos elementos entre si y el SGML (Lenguaje Estándar de Marcación General) el cual sirve para colocar etiquetas o marcas en un texto que indique como debe verse.   </vt:lpstr>
      <vt:lpstr>   Creación de páginas web con lenguaje HTML Para crear una página web se pueden utilizar varios programas especializados en esto, como por ejemplo, el Microsoft Front Page o el Macromedia Dreamweaver 3. Otra forma de diseñar un archivo .html, es copiar todo en el Bloc de Notas del Windows, ya que este sencillo programa cumple con un requisito mínimo que es la posibilidad de trabajar con las etiquetas con las que trabaja este lenguaje. A continuación les mostraremos las etiquetas más comunes que deben aprenderse para hacer una página Web.      Estructura de los documentos de HTML Si se tiene en cuenta el contenido del documento, todos los documentos de HTML bien escritos comparten una estructura en común. Un documento de HTML empieza con la etiqueta &lt;HTML&gt;, que es la que encerrará el documento actual. Contiene dos secciones primordiales: la cabecera y el cuerpo encerrados </vt:lpstr>
      <vt:lpstr>respectivamente por los elementos &lt;HEAD&gt; cabeza y &lt;BODY&gt; cuerpo. (Wikipedia, HTML) La cabecera puede contener información y siempre contiene el título del documento encerrado por el elemento &lt;TITLE&gt;. En el cuerpo se encuentra todo el contenido del documento, ya sea, texto, imágenes, sonidos, hipervínculos, etc. Un documento escrito en HTML contiene las siguientes etiquetas en el siguiente orden: Ejemplo: &lt;HTML&gt; &lt;HEAD&gt; &lt;TITLE&gt; Título de mi página de Internet &lt;/TITLE&gt; &lt;/HEAD&gt; &lt;BODY&gt; &lt;H1&gt; &lt;CENTER&gt; Primera página &lt;/CENTER&gt; &lt;/H1&gt; &lt;HR&gt; Esta es mi primera página, aunque todavía es muy sencilla. Como el lenguaje HTML no es difícil, pronto estaremos en condiciones de hacer cosas más interesantes. &lt;P&gt; Aquí va un segundo párrafo. &lt;/BODY&gt; &lt;/HTML&gt; Para escribir títulos se usa la etiqueta &lt;Ha&gt;&lt;/Ha&gt; en donde x es un número. Ejemplo: &lt;h1&gt;Titulo principal&lt;/h1&gt; &lt;h2&gt;Titulo secundario&lt;/h2&gt;  </vt:lpstr>
      <vt:lpstr>Quedaría más o menos así: Título principal Titulo secundario Titulo terciario Titulo cuarto nivel Titulo quinto Titulo sexto</vt:lpstr>
      <vt:lpstr>Etiquetas de párrafo Para esto se utiliza la etiqueta &lt;P&gt; y &lt;/P&gt;. Este comando es muy útil debido a que si uno escribe algo (en el editor que se esté utilizando) por mucho espacio que uno le dé siempre al texto, siempre va a aparecer en la misma línea. (Wikipedia, HTML) Para alinear un párrafo se utiliza el comando &lt;ALING&gt; y &lt;/ALING&gt;, utilizado dentro de la etiqueta &lt;P&gt;. Se puede alinear de tres formas diferentes: &lt;p align="left"&gt; Párrafo... &lt;/p&gt; Alinea a la izquierda. &lt;p align="center"&gt; Párrafo... &lt;/p&gt; Realiza un centrado. &lt;p align="right"&gt; Párrafo... &lt;/p&gt; Alinea a la derecha. (Wikipedia, HTML) Cuando nosotros queremos que lo que escribimos aparezca en otra línea utilizamos el comando &lt;BR&gt;. Al terminar de escribir un párrafo es conveniente y estético utilizar el comando para separar un párrafo de otro que es &lt;HR&gt;  </vt:lpstr>
      <vt:lpstr>Ejemplo: &lt;FONT&gt; texto…&lt;/FACE&gt; Color: Regula el color de los caracteres. En principio existen dos posibilidades para definir los colores en HTML: 1. Mediante la especificación de los valores RGB del color deseado en forma hexadecimal (RGB=Red/Green/Blue, valores Rojo/Verde/Azul) 2. Mediante la especificación del nombre del color en ingles Ejemplos: Si nos decidimos a trabajar con valores hexadecimales, entonces tenemos la libertad de utilizar 16,7 millones de colores. De esta manera trabajamos independientemente de los navegadores Web. (Wikipedia, HTML) Si especificamos el nombre del color, podemos evitar la definición del color en forma hexadecimal que es un poco más difícil. Actualmente están estandarizados tan sólo </vt:lpstr>
      <vt:lpstr>16 colores. Existen colores adicionales los cuales son dependientes de los navegadores Web. (Wikipedia, HTML) Primero que todo debe escribir un símbolo #.  Para ponerle color de fondo a la página escribir: &lt;body bgcolor=#808080&gt;&lt;/body&gt; con el cual obtendremos un color de fondo gris oscuro. Colocar mal los colores de fondo en nuestras páginas puede provocar problemas. ¿Qué ocurría con los links o enlaces si colocáramos un fondo de color azul? Puesto que los links son azules cuando todavía no se han pulsado puede ocurrir que no se puedan leer con claridad o incluso que no se puedan distinguir en absoluto del fondo. (Wikipedia, HTML) </vt:lpstr>
      <vt:lpstr>Ejemplo: &lt;body background="/documentos/html/gifs/ "&gt; Con esto lograremos que la imagen aparezca como fondo en nuestra página. (Wikipedia, HTML) Como insertar una imagen A la hora de crear una página Web podemos introducir gráficos de forma muy sencilla, sólo hay que tener en cuenta que las imágenes deben tener formato Gif o JPEG.  La etiqueta utilizada para agregar imágenes a una página Web es &lt;IMG&gt; y va acompañada de un atributo fundamental "SRC", que indica la ruta donde se encuentra el archivo que contiene la imagen a insertar. Es decir:  &lt;IMG SRC="lugar donde guardo la imagen"&gt; Supongamos que tenemos la imagen https://cms.protestantedigital.com/upload/imagenes/55e592c1af82f_noname.jpeg, que está presente en el mismo directorio en donde está la página y que la queremos insertar. La etiqueta apropiada sería:   </vt:lpstr>
      <vt:lpstr>    &lt;div align="center"&gt;&lt;img src="logo.gif"&gt;&lt;/div&gt; Hiperenlaces, Hyperlinks, Anclas o Links Para definir un enlace es necesario marcar con la etiqueta &lt;a&gt; el objeto del cual va a partir dicho enlace. Dicha directiva debe incluir el parámetro href="URL" para especificar el destino del enlace. Es decir, que antes del objeto elegido debemos abrir con &lt;a href="URL"&gt;, y después cerrar con &lt;/a&gt;. Por ejemplo, si queremos que el texto "pulse aquí para visitar la NASA" nos conduzca a la "home page" de la NASA, debemos escribir en nuestro texto HTML: </vt:lpstr>
      <vt:lpstr>  símbolos tienen un significado en HTML, y es necesario diferenciar claramente cuándo poseen ese significado y cuándo queremos que aparezcan literalmente en el documento final. Por ejemplo, como ya sabemos, &lt; indica el comienzo de una directiva, y, por ello, si queremos que aparezca en el texto como tal tendremos que dar un rodeo escribiendo algo que no dé lugar a confusión, en este caso &amp;lt; Los símbolos afectados por esta limitación, y la forma de escribirlos, se detallan a continuación: &lt; (Menor que): &amp;lt; &gt;(Mayor que): &amp;gt; &amp; (símbolo de and, o ampersand): &amp;amp; " (comillas dobles): &amp;quot; Recuerden que las etiquetas se pueden escribir en mayúsculas o en minúsculas, es lo mismo poner &lt;HTML&gt;, &lt;html&gt; o &lt;HtmL&gt;. Una vez que terminamos de escribir todo nuestro documento, lo guardamos poniéndole un nombre, y necesariamente lo debemos guardar con la extensión .HTM o .HTML.        </vt:lpstr>
      <vt:lpstr> El lenguaje de HTML abrió una puerta al mundo permitiéndoles a las personas expresar sus ideas por medio de páginas y mostrárselas a todas las personas de todos los países. (Wikipedia, HTML)   Con el HTML se logró un gran movimiento económico ya que muchísimas empresas publican, venden, y ofrecen sus productos, sus servicios y sus ofertas atrayendo a mayor cantidad de personas. También gracias al HTML nacieron muchas empresas que ofrecen diversos servicios como Yahoo, Altavista, Hotmail, Terra, Yupi, Mercadolibre, De Remate, etc. (Wikipedia, HTML)   Infinitas son las posibilidades que te brindan las páginas WEB ya que no solo te dan la posibilidad de pasar el tiempo navegando, sino que también hasta se puede comprar un auto por Internet, solo basta con llenar un formulario con los datos personales y el número de tarjeta de crédito y en ocho días lo tenemos en nuestra casa. (Wikipedia, HTML)  Todo el universo de Internet se lo debemos al HTML, ya que todas las páginas con las que se compone la World Wide Web están hechas con el lenguaje de programación HTML. (Wikipedia, HTML) ¿Qué es CSS?   Tecnología que nos permite controlar la apariencia de una página web. CSS (Cascade Style Sheet) describe como los elementos dispuestos en la página son presentados al usuario. </vt:lpstr>
      <vt:lpstr>CSS está diseñado principalmente para marcar la separación del contenido del documento y la forma de presentación de este, características tales como las capas o layouts, los colores y las fuentes. Esta separación busca mejorar la accesibilidad del documento, proveer más flexibilidad y control en la especificación de características presentacionales, permitir que varios documentos HTML compartan un mismo estilo usando una sola hoja de estilos separada en un archivo .css, y reducir la complejidad y la repetición de código en la estructura del documento. </vt:lpstr>
      <vt:lpstr>Uso Antes del desarrollo de CSS, toda la información presentacional de los documentos HTML era incluida en el código HTML. Los colores de las fuentes, los estilos de fondo, la alineación de los elementos, los bordes y tamaños eran descritos explícitamente. CSS permite a los diseñadores mover toda la información presentacional a otro archivo, la hoja de estilos, resultando en un código HTML notablemente más simple.</vt:lpstr>
      <vt:lpstr>CSS permite a los diseñadores mover toda la información presentacional a otro archivo, la hoja de estilos, resultando en un código HTML notablemente más simple.</vt:lpstr>
      <vt:lpstr>Por ejemplo, las cabeceras (h1), sub-cabeceras (h2), sub-sub-cabeceras (h3), etc., son definidas estructuralmente usando HTML. </vt:lpstr>
      <vt:lpstr>Antes de CSS, los diseñadores que deseaban asignar características tipográficas, por ejemplo, a todos los elementos h2 tenían que repetir el código presentacional HTML por cada elemento al que se le deseaba aplicar ese estilo. Esto creaba documentos más complejos, largos, más propensos a errores y difíciles de mantener. CSS permite la separación entre la presentación y la estructura. </vt:lpstr>
      <vt:lpstr>Por ejemplo, aplicando estilos mediante etiquetas presentacionales HTML, un elemento h1 definido con texto rojo se puede representar como: &lt;h1&gt;&lt;font color="red"&gt; Capítulo 1. &lt;/font&gt;&lt;/h1&gt; Usando CSS, el mismo elemento puede escribirse usando propiedades de estilo inline en vez de atributos y etiquetas de presentación: &lt;h1 style="color: red;"&gt; Capítulo 1. &lt;/h1&gt;</vt:lpstr>
      <vt:lpstr>Fuentes Los estilos CSS pueden ser provistos desde varias fuentes. Esas fuentes pueden ser el navegador web, el usuario y el diseñador.  Una de las metas de CSS es permitir a los usuarios un mayor control sobre la presentación. La herencia previene que algunas propiedades sean declaradas una y otra vez en la hoja de estilos, permitiendo a los diseñadores escribir menos código CSS. Mejora la carga rápida de los sitios por los usuarios, y permite a los clientes ahorrar dinero en los costos de desarrollo y ancho de banda.</vt:lpstr>
      <vt:lpstr>JavaScript  Abreviado comúnmente como “JS”, JavaScript es un lenguaje de programación interpretado, dialecto del estándar ECMAScript, utilizado para crear páginas Web dinámicas, con acciones y animaciones. Además, al ser un lenguaje interpretado, no es necesario compilar los programas ejecutados, es decir, un programa escrito en JavaScript se puede probar directamente sin necesidad de procesos intermedios y sin tener que instalar ningún otro programa para su visualización. </vt:lpstr>
      <vt:lpstr>JavaScript es un lenguaje interpretado sin un tiempo de compilación, haciendo posible desplegar código o programas con errores. Por ello, muchas veces hace que el desarrollo sea un tanto difícil puesto que no dispone de un control mayor en su ejecución.  Framework7: Es un marco de código abierto y gratuito para desarrollar aplicaciones móviles, de escritorio o web</vt:lpstr>
      <vt:lpstr>Metodología</vt:lpstr>
      <vt:lpstr>Científico: Es un conjunto de procedimientos sistematizados que hemos utilizado para descubrir el problema y a través de las propuestas y demostraciones enriquecer y mejorar el conocimiento, este método nos sirvió para la definición del problema y la formulación del mismo.   Técnicas  La práctica de la investigación se realiza con la recolección de datos. Para ello se requieren instrumentos, o técnica, según el tipo de investigación:  entrevistas.   Población Para realizar una investigación, no es necesario abarcar la totalidad de una población basta con elegir una muestra representativa de la misma. En nuestro caso con fines de incluir a los involucrados en el proceso que tiene que ver con el registro de notas de los estudiantes, entrevistamos a 12 docentes de un total de 18, esto corresponde a una muestra del 60%, administrativos entrevistamos al 100%.    Las entrevistas se aplicaron a mediados del tercer trimestre del año lectivo 2020, fueron hechas de manera personal en forma de entrevista, a docentes, personal administrativo y a el director de UML Quilalí.     </vt:lpstr>
      <vt:lpstr>Escritura del Código de Programación Para escribir el código de nuestro sistema, utilizamos el sistema Visual Studio Code, el cual nos brindó herramientas muy interesantes para la estructuración y desarrollo del sistema.   Los estilos con CSS y la interacción con JavaScript también la implementamos, así como el uso de PHP para la comunicación del lado del servidor, específicamente con la base de datos.   Integración Se logró la integración con herramientas de control de versiones como Github, utilizando como cliente la aplicación Gitkraken, logramos aprender a usar el sistema y de esta forma conseguimos realizar un efectivo trabajo colaborativo.   Base de Datos Para fines de desarrollo, utilizamos el sistema XAMPP, para simular un servidor local y realizar los testeos necesarios y la comunicación con la base de datos.  </vt:lpstr>
      <vt:lpstr>. Conclusiones Podemos decir que el trabajo en el sistema de registro de notas fue una excelente experiencia y un buen desafío para nuestros límites, nuestras indagaciones sobre apropiarnos de la forma de trabajo tradicional que realiza el área de registro académico, fue de mucha ayuda ya que de esta forma pudimos tener una visión más clara del objetivo que debíamos alcanzar, ya que pudimos observar la dificultad y lo tedioso que resulta manejar ese gran volumen de datos.   Pudimos darnos cuenta que tanto personal administrativo como los docentes hacen un esfuerzo muy grande por garantizar de manera física (escrita en formato de notas) los resultados académicos de los estudiantes de cada corte evaluativo.   Conseguimos poner en línea el sistema, para que los docentes puedan realizar avances de registro de notas de los alumnos, inclusive desde su casa, en caso de no tener los medios tecnológicos, pueden hacerlo desde las instalaciones de la universidad o en último caso, pueden entregar su formato en físico para que el personal de registro académico pueda ingresar las notas al sistema. Los reportes de notas se pueden generar de forma inmediata por los usuarios administrativos que le consulten.   Todas las características mencionadas anteriormente, ayudan a mejorar los procesos y el tiempo de atención a la comunidad universitaria.           </vt:lpstr>
      <vt:lpstr>Recomendaciones   Se recomienda ser persistentes en el uso del sistema, para que poco a poco puedan ir digitalizando la información relacionada al registro de notas.   Capacitar a docente en el correcto uso del sistema, para que se garantice el ingreso íntegro de los datos.   Si bien es cierto que el sistema ayudará a agilizar el trabajo, es recomendable siempre conservar la documentación física por temas de respaldo de información.   Establecer un canal de comunicación efectivo con los docentes, para que mantengan informado al personal de registro académico de los datos que se van ingresando. </vt:lpstr>
      <vt:lpstr>Anexos  Diagrama Entidad Relación  Cronograma de Actividades </vt:lpstr>
      <vt:lpstr>Presupuesto del programa interactivo </vt:lpstr>
      <vt:lpstr>Costo de presupuesto en moneda nacional (córdoba)                                                                          Costo de presupuesto en moneda extranjera(dólar)                                                  </vt:lpstr>
      <vt:lpstr>Estructura de la Entrevista. Tema:  Sistema de notas Universidad Martin Lutero. Nombre:  Sexo: Ocupación:  ¿Qué sistema usa la universidad para los registros académicos de la comunidad estudiantil?   ¿Cuánta es la cantidad de alumnos que se registran anualmente en la universidad?   ¿Cada cuánto se hacen los registros de notas en la universidad?   ¿Cuántos cortes evaluativos se hacen al año?    ¿De qué forma se almacenan los datos de los estudiantes de la Universidad?    ¿Cuál es el proceso para archivar los datos de los docentes?     ¿Anteriormente se ha intentado diseñar un sistema de notas para la universidad? Justifique si la repuesta es positiva    ¿Quiénes tienen acceso al registro de las notas de los estudiantes de la universidad?  ¿Qué beneficios traería a la universidad un sistema de nota? </vt:lpstr>
      <vt:lpstr>Aplicación de Entrevista </vt:lpstr>
      <vt:lpstr>Primer libro de registro de notas </vt:lpstr>
      <vt:lpstr>Libro actual </vt:lpstr>
      <vt:lpstr>GRACIAS POR SU ATENCION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principio de la sabiduría es el temor de Jehová. Proverbios 1:7</dc:title>
  <dc:creator>Usuario de Windows</dc:creator>
  <cp:lastModifiedBy>Usuario de Windows</cp:lastModifiedBy>
  <cp:revision>28</cp:revision>
  <dcterms:created xsi:type="dcterms:W3CDTF">2020-11-15T21:56:55Z</dcterms:created>
  <dcterms:modified xsi:type="dcterms:W3CDTF">2020-11-18T14:36:45Z</dcterms:modified>
</cp:coreProperties>
</file>