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455" r:id="rId4"/>
    <p:sldId id="456" r:id="rId5"/>
    <p:sldId id="457" r:id="rId6"/>
    <p:sldId id="258" r:id="rId7"/>
    <p:sldId id="259" r:id="rId8"/>
    <p:sldId id="260" r:id="rId9"/>
    <p:sldId id="261" r:id="rId10"/>
    <p:sldId id="262" r:id="rId11"/>
    <p:sldId id="263" r:id="rId12"/>
    <p:sldId id="264" r:id="rId13"/>
    <p:sldId id="266" r:id="rId14"/>
    <p:sldId id="267" r:id="rId15"/>
    <p:sldId id="268" r:id="rId16"/>
    <p:sldId id="269" r:id="rId17"/>
    <p:sldId id="271" r:id="rId18"/>
    <p:sldId id="272" r:id="rId19"/>
    <p:sldId id="273" r:id="rId20"/>
    <p:sldId id="274"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307" r:id="rId36"/>
    <p:sldId id="308" r:id="rId37"/>
    <p:sldId id="309" r:id="rId38"/>
    <p:sldId id="310" r:id="rId39"/>
    <p:sldId id="311" r:id="rId40"/>
    <p:sldId id="312" r:id="rId41"/>
    <p:sldId id="314" r:id="rId42"/>
    <p:sldId id="315" r:id="rId43"/>
    <p:sldId id="316" r:id="rId44"/>
    <p:sldId id="317" r:id="rId45"/>
    <p:sldId id="318" r:id="rId46"/>
    <p:sldId id="319" r:id="rId47"/>
    <p:sldId id="320" r:id="rId48"/>
    <p:sldId id="321" r:id="rId49"/>
    <p:sldId id="322" r:id="rId50"/>
    <p:sldId id="323" r:id="rId51"/>
    <p:sldId id="324" r:id="rId52"/>
    <p:sldId id="325" r:id="rId53"/>
    <p:sldId id="326" r:id="rId54"/>
    <p:sldId id="328" r:id="rId55"/>
    <p:sldId id="329" r:id="rId56"/>
    <p:sldId id="330" r:id="rId57"/>
    <p:sldId id="331" r:id="rId58"/>
    <p:sldId id="332" r:id="rId59"/>
    <p:sldId id="333" r:id="rId60"/>
    <p:sldId id="334" r:id="rId61"/>
    <p:sldId id="335" r:id="rId62"/>
    <p:sldId id="336" r:id="rId63"/>
    <p:sldId id="337" r:id="rId64"/>
    <p:sldId id="338" r:id="rId65"/>
    <p:sldId id="339" r:id="rId66"/>
    <p:sldId id="340" r:id="rId67"/>
    <p:sldId id="341" r:id="rId68"/>
    <p:sldId id="342" r:id="rId69"/>
    <p:sldId id="343" r:id="rId70"/>
    <p:sldId id="344" r:id="rId71"/>
    <p:sldId id="345" r:id="rId72"/>
    <p:sldId id="346" r:id="rId73"/>
    <p:sldId id="347" r:id="rId74"/>
    <p:sldId id="348" r:id="rId75"/>
    <p:sldId id="349" r:id="rId76"/>
    <p:sldId id="350" r:id="rId77"/>
    <p:sldId id="351" r:id="rId78"/>
    <p:sldId id="352" r:id="rId79"/>
    <p:sldId id="353" r:id="rId80"/>
    <p:sldId id="354" r:id="rId81"/>
    <p:sldId id="355" r:id="rId82"/>
    <p:sldId id="356" r:id="rId83"/>
    <p:sldId id="357" r:id="rId84"/>
    <p:sldId id="358" r:id="rId85"/>
    <p:sldId id="359" r:id="rId86"/>
    <p:sldId id="360" r:id="rId87"/>
    <p:sldId id="361" r:id="rId88"/>
    <p:sldId id="362" r:id="rId89"/>
    <p:sldId id="363" r:id="rId90"/>
    <p:sldId id="364" r:id="rId91"/>
    <p:sldId id="365" r:id="rId92"/>
    <p:sldId id="366" r:id="rId93"/>
    <p:sldId id="367" r:id="rId94"/>
    <p:sldId id="368" r:id="rId95"/>
    <p:sldId id="369" r:id="rId96"/>
    <p:sldId id="370" r:id="rId97"/>
    <p:sldId id="380" r:id="rId98"/>
    <p:sldId id="381" r:id="rId99"/>
    <p:sldId id="382" r:id="rId100"/>
    <p:sldId id="383" r:id="rId101"/>
    <p:sldId id="447" r:id="rId102"/>
    <p:sldId id="448" r:id="rId103"/>
    <p:sldId id="371" r:id="rId104"/>
    <p:sldId id="372" r:id="rId105"/>
    <p:sldId id="373" r:id="rId106"/>
    <p:sldId id="374" r:id="rId107"/>
    <p:sldId id="385" r:id="rId108"/>
    <p:sldId id="386" r:id="rId109"/>
    <p:sldId id="387" r:id="rId110"/>
    <p:sldId id="388" r:id="rId111"/>
    <p:sldId id="451" r:id="rId112"/>
    <p:sldId id="394" r:id="rId113"/>
    <p:sldId id="395" r:id="rId114"/>
    <p:sldId id="452" r:id="rId115"/>
    <p:sldId id="389" r:id="rId116"/>
    <p:sldId id="379" r:id="rId117"/>
    <p:sldId id="384" r:id="rId118"/>
    <p:sldId id="390" r:id="rId119"/>
    <p:sldId id="453" r:id="rId120"/>
    <p:sldId id="391" r:id="rId121"/>
    <p:sldId id="392" r:id="rId122"/>
    <p:sldId id="393" r:id="rId123"/>
    <p:sldId id="398" r:id="rId124"/>
    <p:sldId id="399" r:id="rId125"/>
    <p:sldId id="400" r:id="rId126"/>
    <p:sldId id="401" r:id="rId127"/>
    <p:sldId id="402" r:id="rId128"/>
    <p:sldId id="403" r:id="rId129"/>
    <p:sldId id="404" r:id="rId130"/>
    <p:sldId id="405" r:id="rId131"/>
    <p:sldId id="406" r:id="rId132"/>
    <p:sldId id="407" r:id="rId133"/>
    <p:sldId id="408" r:id="rId134"/>
    <p:sldId id="409" r:id="rId135"/>
    <p:sldId id="410" r:id="rId136"/>
    <p:sldId id="411" r:id="rId137"/>
    <p:sldId id="412" r:id="rId138"/>
    <p:sldId id="413" r:id="rId139"/>
    <p:sldId id="414" r:id="rId140"/>
    <p:sldId id="415" r:id="rId141"/>
    <p:sldId id="416" r:id="rId142"/>
    <p:sldId id="417" r:id="rId143"/>
    <p:sldId id="418" r:id="rId144"/>
    <p:sldId id="419" r:id="rId145"/>
    <p:sldId id="420" r:id="rId146"/>
    <p:sldId id="421" r:id="rId147"/>
    <p:sldId id="422" r:id="rId148"/>
    <p:sldId id="423" r:id="rId149"/>
    <p:sldId id="424" r:id="rId150"/>
    <p:sldId id="425" r:id="rId151"/>
    <p:sldId id="426" r:id="rId152"/>
    <p:sldId id="427" r:id="rId153"/>
    <p:sldId id="428" r:id="rId154"/>
    <p:sldId id="429" r:id="rId155"/>
    <p:sldId id="430" r:id="rId156"/>
    <p:sldId id="431" r:id="rId157"/>
    <p:sldId id="432" r:id="rId158"/>
    <p:sldId id="433" r:id="rId159"/>
    <p:sldId id="434" r:id="rId160"/>
    <p:sldId id="435" r:id="rId161"/>
    <p:sldId id="436" r:id="rId162"/>
    <p:sldId id="437" r:id="rId163"/>
    <p:sldId id="438" r:id="rId164"/>
    <p:sldId id="439" r:id="rId165"/>
    <p:sldId id="440" r:id="rId166"/>
    <p:sldId id="442" r:id="rId167"/>
    <p:sldId id="443" r:id="rId168"/>
    <p:sldId id="444" r:id="rId169"/>
    <p:sldId id="445" r:id="rId170"/>
    <p:sldId id="446" r:id="rId1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28" autoAdjust="0"/>
    <p:restoredTop sz="94660"/>
  </p:normalViewPr>
  <p:slideViewPr>
    <p:cSldViewPr>
      <p:cViewPr varScale="1">
        <p:scale>
          <a:sx n="69" d="100"/>
          <a:sy n="69" d="100"/>
        </p:scale>
        <p:origin x="1434"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2"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tableStyles" Target="tableStyle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9218AFFE-0E61-4682-93B9-3BEA98A4B2F0}" type="datetimeFigureOut">
              <a:rPr lang="en-US" smtClean="0"/>
              <a:pPr/>
              <a:t>10/21/2021</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EB36DD82-003D-4CCF-A9A9-DA3EB78DD00A}"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218AFFE-0E61-4682-93B9-3BEA98A4B2F0}" type="datetimeFigureOut">
              <a:rPr lang="en-US" smtClean="0"/>
              <a:pPr/>
              <a:t>10/21/2021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36DD82-003D-4CCF-A9A9-DA3EB78DD00A}"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218AFFE-0E61-4682-93B9-3BEA98A4B2F0}" type="datetimeFigureOut">
              <a:rPr lang="en-US" smtClean="0"/>
              <a:pPr/>
              <a:t>10/21/2021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36DD82-003D-4CCF-A9A9-DA3EB78DD00A}"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218AFFE-0E61-4682-93B9-3BEA98A4B2F0}" type="datetimeFigureOut">
              <a:rPr lang="en-US" smtClean="0"/>
              <a:pPr/>
              <a:t>10/21/2021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36DD82-003D-4CCF-A9A9-DA3EB78DD00A}"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9218AFFE-0E61-4682-93B9-3BEA98A4B2F0}" type="datetimeFigureOut">
              <a:rPr lang="en-US" smtClean="0"/>
              <a:pPr/>
              <a:t>10/21/2021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36DD82-003D-4CCF-A9A9-DA3EB78DD00A}"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218AFFE-0E61-4682-93B9-3BEA98A4B2F0}" type="datetimeFigureOut">
              <a:rPr lang="en-US" smtClean="0"/>
              <a:pPr/>
              <a:t>10/21/2021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B36DD82-003D-4CCF-A9A9-DA3EB78DD00A}"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9218AFFE-0E61-4682-93B9-3BEA98A4B2F0}" type="datetimeFigureOut">
              <a:rPr lang="en-US" smtClean="0"/>
              <a:pPr/>
              <a:t>10/21/2021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B36DD82-003D-4CCF-A9A9-DA3EB78DD00A}"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9218AFFE-0E61-4682-93B9-3BEA98A4B2F0}" type="datetimeFigureOut">
              <a:rPr lang="en-US" smtClean="0"/>
              <a:pPr/>
              <a:t>10/21/2021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B36DD82-003D-4CCF-A9A9-DA3EB78DD00A}"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8AFFE-0E61-4682-93B9-3BEA98A4B2F0}" type="datetimeFigureOut">
              <a:rPr lang="en-US" smtClean="0"/>
              <a:pPr/>
              <a:t>10/21/2021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B36DD82-003D-4CCF-A9A9-DA3EB78DD00A}"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218AFFE-0E61-4682-93B9-3BEA98A4B2F0}" type="datetimeFigureOut">
              <a:rPr lang="en-US" smtClean="0"/>
              <a:pPr/>
              <a:t>10/21/2021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B36DD82-003D-4CCF-A9A9-DA3EB78DD00A}"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218AFFE-0E61-4682-93B9-3BEA98A4B2F0}" type="datetimeFigureOut">
              <a:rPr lang="en-US" smtClean="0"/>
              <a:pPr/>
              <a:t>10/21/2021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EB36DD82-003D-4CCF-A9A9-DA3EB78DD00A}"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a:t>Click icon to add picture</a:t>
            </a:r>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218AFFE-0E61-4682-93B9-3BEA98A4B2F0}" type="datetimeFigureOut">
              <a:rPr lang="en-US" smtClean="0"/>
              <a:pPr/>
              <a:t>10/21/2021</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B36DD82-003D-4CCF-A9A9-DA3EB78DD00A}"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PROGRAMMING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In Python automatic conversions are not allowed, so</a:t>
            </a:r>
          </a:p>
          <a:p>
            <a:pPr lvl="1">
              <a:buNone/>
            </a:pPr>
            <a:r>
              <a:rPr lang="en-US" dirty="0"/>
              <a:t>		eg.</a:t>
            </a:r>
          </a:p>
          <a:p>
            <a:pPr lvl="1">
              <a:buNone/>
            </a:pPr>
            <a:r>
              <a:rPr lang="en-US" dirty="0"/>
              <a:t>			myvar=1 + "2“</a:t>
            </a:r>
          </a:p>
          <a:p>
            <a:pPr lvl="1">
              <a:buNone/>
            </a:pPr>
            <a:r>
              <a:rPr lang="en-US" dirty="0"/>
              <a:t>will produce an error.</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Disadvantages of Recursion</a:t>
            </a:r>
            <a:br>
              <a:rPr lang="en-US" b="1" dirty="0"/>
            </a:br>
            <a:endParaRPr lang="en-US" dirty="0"/>
          </a:p>
        </p:txBody>
      </p:sp>
      <p:sp>
        <p:nvSpPr>
          <p:cNvPr id="3" name="Content Placeholder 2"/>
          <p:cNvSpPr>
            <a:spLocks noGrp="1"/>
          </p:cNvSpPr>
          <p:nvPr>
            <p:ph idx="1"/>
          </p:nvPr>
        </p:nvSpPr>
        <p:spPr/>
        <p:txBody>
          <a:bodyPr/>
          <a:lstStyle/>
          <a:p>
            <a:r>
              <a:rPr lang="en-US" dirty="0"/>
              <a:t>Sometimes the logic behind recursion is hard to follow through.</a:t>
            </a:r>
          </a:p>
          <a:p>
            <a:r>
              <a:rPr lang="en-US" dirty="0"/>
              <a:t>Recursive calls are expensive (inefficient) as they take up a lot of memory and time.</a:t>
            </a:r>
          </a:p>
          <a:p>
            <a:r>
              <a:rPr lang="en-US" dirty="0"/>
              <a:t>Recursive functions are hard to debug.</a:t>
            </a:r>
          </a:p>
          <a:p>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260" y="1524000"/>
            <a:ext cx="8229600" cy="1143000"/>
          </a:xfrm>
        </p:spPr>
        <p:txBody>
          <a:bodyPr>
            <a:normAutofit fontScale="90000"/>
          </a:bodyPr>
          <a:lstStyle/>
          <a:p>
            <a:r>
              <a:rPr lang="en-US" dirty="0"/>
              <a:t>Object-oriented </a:t>
            </a:r>
            <a:r>
              <a:rPr lang="en-US" dirty="0" err="1"/>
              <a:t>vs</a:t>
            </a:r>
            <a:r>
              <a:rPr lang="en-US" dirty="0"/>
              <a:t> Procedure-oriented Programming languages</a:t>
            </a:r>
            <a:br>
              <a:rPr lang="en-US" dirty="0"/>
            </a:br>
            <a:endParaRPr lang="en-US" dirty="0"/>
          </a:p>
        </p:txBody>
      </p:sp>
      <p:graphicFrame>
        <p:nvGraphicFramePr>
          <p:cNvPr id="4" name="Content Placeholder 3"/>
          <p:cNvGraphicFramePr>
            <a:graphicFrameLocks noGrp="1"/>
          </p:cNvGraphicFramePr>
          <p:nvPr>
            <p:ph idx="1"/>
          </p:nvPr>
        </p:nvGraphicFramePr>
        <p:xfrm>
          <a:off x="304800" y="2095501"/>
          <a:ext cx="8534400" cy="4821425"/>
        </p:xfrm>
        <a:graphic>
          <a:graphicData uri="http://schemas.openxmlformats.org/drawingml/2006/table">
            <a:tbl>
              <a:tblPr/>
              <a:tblGrid>
                <a:gridCol w="2844800">
                  <a:extLst>
                    <a:ext uri="{9D8B030D-6E8A-4147-A177-3AD203B41FA5}">
                      <a16:colId xmlns:a16="http://schemas.microsoft.com/office/drawing/2014/main" val="20000"/>
                    </a:ext>
                  </a:extLst>
                </a:gridCol>
                <a:gridCol w="2844800">
                  <a:extLst>
                    <a:ext uri="{9D8B030D-6E8A-4147-A177-3AD203B41FA5}">
                      <a16:colId xmlns:a16="http://schemas.microsoft.com/office/drawing/2014/main" val="20001"/>
                    </a:ext>
                  </a:extLst>
                </a:gridCol>
                <a:gridCol w="2844800">
                  <a:extLst>
                    <a:ext uri="{9D8B030D-6E8A-4147-A177-3AD203B41FA5}">
                      <a16:colId xmlns:a16="http://schemas.microsoft.com/office/drawing/2014/main" val="20002"/>
                    </a:ext>
                  </a:extLst>
                </a:gridCol>
              </a:tblGrid>
              <a:tr h="566719">
                <a:tc>
                  <a:txBody>
                    <a:bodyPr/>
                    <a:lstStyle/>
                    <a:p>
                      <a:pPr algn="l" fontAlgn="t"/>
                      <a:r>
                        <a:rPr lang="en-US" sz="16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Index</a:t>
                      </a:r>
                    </a:p>
                  </a:txBody>
                  <a:tcPr marL="58061" marR="58061" marT="58061" marB="58061">
                    <a:lnL w="9525" cap="flat" cmpd="sng" algn="ctr">
                      <a:solidFill>
                        <a:srgbClr val="F85488"/>
                      </a:solidFill>
                      <a:prstDash val="solid"/>
                      <a:round/>
                      <a:headEnd type="none" w="med" len="med"/>
                      <a:tailEnd type="none" w="med" len="med"/>
                    </a:lnL>
                    <a:lnR w="9525" cap="flat" cmpd="sng" algn="ctr">
                      <a:solidFill>
                        <a:srgbClr val="F85488"/>
                      </a:solidFill>
                      <a:prstDash val="solid"/>
                      <a:round/>
                      <a:headEnd type="none" w="med" len="med"/>
                      <a:tailEnd type="none" w="med" len="med"/>
                    </a:lnR>
                    <a:lnT w="9525" cap="flat" cmpd="sng" algn="ctr">
                      <a:solidFill>
                        <a:srgbClr val="F8548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6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Object-oriented Programming</a:t>
                      </a:r>
                    </a:p>
                  </a:txBody>
                  <a:tcPr marL="58061" marR="58061" marT="58061" marB="58061">
                    <a:lnL w="9525" cap="flat" cmpd="sng" algn="ctr">
                      <a:solidFill>
                        <a:srgbClr val="F85488"/>
                      </a:solidFill>
                      <a:prstDash val="solid"/>
                      <a:round/>
                      <a:headEnd type="none" w="med" len="med"/>
                      <a:tailEnd type="none" w="med" len="med"/>
                    </a:lnL>
                    <a:lnR w="9525" cap="flat" cmpd="sng" algn="ctr">
                      <a:solidFill>
                        <a:srgbClr val="F85488"/>
                      </a:solidFill>
                      <a:prstDash val="solid"/>
                      <a:round/>
                      <a:headEnd type="none" w="med" len="med"/>
                      <a:tailEnd type="none" w="med" len="med"/>
                    </a:lnR>
                    <a:lnT w="9525" cap="flat" cmpd="sng" algn="ctr">
                      <a:solidFill>
                        <a:srgbClr val="F8548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600">
                          <a:solidFill>
                            <a:srgbClr val="000000"/>
                          </a:solidFill>
                          <a:effectLst/>
                          <a:latin typeface="Verdana" panose="020B0604030504040204" pitchFamily="34" charset="0"/>
                          <a:ea typeface="Verdana" panose="020B0604030504040204" pitchFamily="34" charset="0"/>
                          <a:cs typeface="Verdana" panose="020B0604030504040204" pitchFamily="34" charset="0"/>
                        </a:rPr>
                        <a:t>Procedural Programming</a:t>
                      </a:r>
                    </a:p>
                  </a:txBody>
                  <a:tcPr marL="58061" marR="58061" marT="58061" marB="58061">
                    <a:lnL w="9525" cap="flat" cmpd="sng" algn="ctr">
                      <a:solidFill>
                        <a:srgbClr val="F85488"/>
                      </a:solidFill>
                      <a:prstDash val="solid"/>
                      <a:round/>
                      <a:headEnd type="none" w="med" len="med"/>
                      <a:tailEnd type="none" w="med" len="med"/>
                    </a:lnL>
                    <a:lnR w="9525" cap="flat" cmpd="sng" algn="ctr">
                      <a:solidFill>
                        <a:srgbClr val="F85488"/>
                      </a:solidFill>
                      <a:prstDash val="solid"/>
                      <a:round/>
                      <a:headEnd type="none" w="med" len="med"/>
                      <a:tailEnd type="none" w="med" len="med"/>
                    </a:lnR>
                    <a:lnT w="9525" cap="flat" cmpd="sng" algn="ctr">
                      <a:solidFill>
                        <a:srgbClr val="F8548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1445847">
                <a:tc>
                  <a:txBody>
                    <a:bodyPr/>
                    <a:lstStyle/>
                    <a:p>
                      <a:pPr algn="l" fontAlgn="t"/>
                      <a:r>
                        <a:rPr lang="en-US" sz="16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p>
                  </a:txBody>
                  <a:tcPr marL="38708" marR="38708" marT="38708" marB="387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Object-oriented programming is the problem-solving approach and used where computation is done by using objects.</a:t>
                      </a:r>
                    </a:p>
                  </a:txBody>
                  <a:tcPr marL="38708" marR="38708" marT="38708" marB="387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ea typeface="Verdana" panose="020B0604030504040204" pitchFamily="34" charset="0"/>
                          <a:cs typeface="Verdana" panose="020B0604030504040204" pitchFamily="34" charset="0"/>
                        </a:rPr>
                        <a:t>Procedural programming uses a list of instructions to do computation step by step.</a:t>
                      </a:r>
                    </a:p>
                  </a:txBody>
                  <a:tcPr marL="38708" marR="38708" marT="38708" marB="387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216983">
                <a:tc>
                  <a:txBody>
                    <a:bodyPr/>
                    <a:lstStyle/>
                    <a:p>
                      <a:pPr algn="l" fontAlgn="t"/>
                      <a:r>
                        <a:rPr lang="en-US" sz="16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a:t>
                      </a:r>
                    </a:p>
                  </a:txBody>
                  <a:tcPr marL="38708" marR="38708" marT="38708" marB="387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ea typeface="Verdana" panose="020B0604030504040204" pitchFamily="34" charset="0"/>
                          <a:cs typeface="Verdana" panose="020B0604030504040204" pitchFamily="34" charset="0"/>
                        </a:rPr>
                        <a:t>It makes the development and maintenance easier.</a:t>
                      </a:r>
                    </a:p>
                  </a:txBody>
                  <a:tcPr marL="38708" marR="38708" marT="38708" marB="387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ea typeface="Verdana" panose="020B0604030504040204" pitchFamily="34" charset="0"/>
                          <a:cs typeface="Verdana" panose="020B0604030504040204" pitchFamily="34" charset="0"/>
                        </a:rPr>
                        <a:t>In procedural programming, It is not easy to maintain the codes when the project becomes lengthy.</a:t>
                      </a:r>
                    </a:p>
                  </a:txBody>
                  <a:tcPr marL="38708" marR="38708" marT="38708" marB="387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1380551">
                <a:tc>
                  <a:txBody>
                    <a:bodyPr/>
                    <a:lstStyle/>
                    <a:p>
                      <a:pPr algn="l" fontAlgn="t"/>
                      <a:r>
                        <a:rPr lang="en-US" sz="16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3.</a:t>
                      </a:r>
                    </a:p>
                  </a:txBody>
                  <a:tcPr marL="38708" marR="38708" marT="38708" marB="387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It simulates the real world entity. So real-world problems can be easily solved through oops.</a:t>
                      </a:r>
                    </a:p>
                  </a:txBody>
                  <a:tcPr marL="38708" marR="38708" marT="38708" marB="387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It doesn't simulate the real world. It works on step by step instructions divided into small parts called functions.</a:t>
                      </a:r>
                    </a:p>
                  </a:txBody>
                  <a:tcPr marL="38708" marR="38708" marT="38708" marB="387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0715290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609600" y="1921122"/>
          <a:ext cx="8153400" cy="4389436"/>
        </p:xfrm>
        <a:graphic>
          <a:graphicData uri="http://schemas.openxmlformats.org/drawingml/2006/table">
            <a:tbl>
              <a:tblPr/>
              <a:tblGrid>
                <a:gridCol w="2717800">
                  <a:extLst>
                    <a:ext uri="{9D8B030D-6E8A-4147-A177-3AD203B41FA5}">
                      <a16:colId xmlns:a16="http://schemas.microsoft.com/office/drawing/2014/main" val="20000"/>
                    </a:ext>
                  </a:extLst>
                </a:gridCol>
                <a:gridCol w="2717800">
                  <a:extLst>
                    <a:ext uri="{9D8B030D-6E8A-4147-A177-3AD203B41FA5}">
                      <a16:colId xmlns:a16="http://schemas.microsoft.com/office/drawing/2014/main" val="20001"/>
                    </a:ext>
                  </a:extLst>
                </a:gridCol>
                <a:gridCol w="2717800">
                  <a:extLst>
                    <a:ext uri="{9D8B030D-6E8A-4147-A177-3AD203B41FA5}">
                      <a16:colId xmlns:a16="http://schemas.microsoft.com/office/drawing/2014/main" val="20002"/>
                    </a:ext>
                  </a:extLst>
                </a:gridCol>
              </a:tblGrid>
              <a:tr h="2330942">
                <a:tc>
                  <a:txBody>
                    <a:bodyPr/>
                    <a:lstStyle/>
                    <a:p>
                      <a:pPr algn="l" fontAlgn="t"/>
                      <a:r>
                        <a:rPr lang="en-US" sz="1800" dirty="0">
                          <a:solidFill>
                            <a:srgbClr val="000000"/>
                          </a:solidFill>
                          <a:effectLst/>
                          <a:latin typeface="verdana" panose="020B0604030504040204" pitchFamily="34" charset="0"/>
                        </a:rPr>
                        <a:t>4.</a:t>
                      </a:r>
                    </a:p>
                  </a:txBody>
                  <a:tcPr marL="75680" marR="75680" marT="75680" marB="7568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a:solidFill>
                            <a:srgbClr val="000000"/>
                          </a:solidFill>
                          <a:effectLst/>
                          <a:latin typeface="verdana" panose="020B0604030504040204" pitchFamily="34" charset="0"/>
                        </a:rPr>
                        <a:t>It provides data hiding. So it is more secure than procedural languages. You cannot access private data from anywhere.</a:t>
                      </a:r>
                    </a:p>
                  </a:txBody>
                  <a:tcPr marL="75680" marR="75680" marT="75680" marB="7568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a:solidFill>
                            <a:srgbClr val="000000"/>
                          </a:solidFill>
                          <a:effectLst/>
                          <a:latin typeface="verdana" panose="020B0604030504040204" pitchFamily="34" charset="0"/>
                        </a:rPr>
                        <a:t>Procedural language doesn't provide any proper way for data binding, so it is less secure.</a:t>
                      </a:r>
                    </a:p>
                  </a:txBody>
                  <a:tcPr marL="75680" marR="75680" marT="75680" marB="7568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0"/>
                  </a:ext>
                </a:extLst>
              </a:tr>
              <a:tr h="2058494">
                <a:tc>
                  <a:txBody>
                    <a:bodyPr/>
                    <a:lstStyle/>
                    <a:p>
                      <a:pPr algn="l" fontAlgn="t"/>
                      <a:r>
                        <a:rPr lang="en-US" sz="1800">
                          <a:solidFill>
                            <a:srgbClr val="000000"/>
                          </a:solidFill>
                          <a:effectLst/>
                          <a:latin typeface="verdana" panose="020B0604030504040204" pitchFamily="34" charset="0"/>
                        </a:rPr>
                        <a:t>5.</a:t>
                      </a:r>
                    </a:p>
                  </a:txBody>
                  <a:tcPr marL="75680" marR="75680" marT="75680" marB="7568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verdana" panose="020B0604030504040204" pitchFamily="34" charset="0"/>
                        </a:rPr>
                        <a:t>Example of object-oriented programming languages is C++, Java, .Net, Python, C#, etc.</a:t>
                      </a:r>
                    </a:p>
                  </a:txBody>
                  <a:tcPr marL="75680" marR="75680" marT="75680" marB="7568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dirty="0">
                          <a:solidFill>
                            <a:srgbClr val="000000"/>
                          </a:solidFill>
                          <a:effectLst/>
                          <a:latin typeface="verdana" panose="020B0604030504040204" pitchFamily="34" charset="0"/>
                        </a:rPr>
                        <a:t>Example of procedural languages are: C, Fortran, Pascal, VB etc.</a:t>
                      </a:r>
                    </a:p>
                  </a:txBody>
                  <a:tcPr marL="75680" marR="75680" marT="75680" marB="7568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75244043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Python Object and Classes</a:t>
            </a:r>
            <a:br>
              <a:rPr lang="en-US" dirty="0"/>
            </a:br>
            <a:endParaRPr lang="en-US" dirty="0"/>
          </a:p>
        </p:txBody>
      </p:sp>
      <p:sp>
        <p:nvSpPr>
          <p:cNvPr id="3" name="Content Placeholder 2"/>
          <p:cNvSpPr>
            <a:spLocks noGrp="1"/>
          </p:cNvSpPr>
          <p:nvPr>
            <p:ph idx="1"/>
          </p:nvPr>
        </p:nvSpPr>
        <p:spPr>
          <a:xfrm>
            <a:off x="457200" y="1219200"/>
            <a:ext cx="8229600" cy="5105400"/>
          </a:xfrm>
        </p:spPr>
        <p:txBody>
          <a:bodyPr>
            <a:normAutofit/>
          </a:bodyPr>
          <a:lstStyle/>
          <a:p>
            <a:pPr fontAlgn="base"/>
            <a:r>
              <a:rPr lang="en-US" b="1" dirty="0"/>
              <a:t>Creating object and classes</a:t>
            </a:r>
          </a:p>
          <a:p>
            <a:pPr fontAlgn="base"/>
            <a:r>
              <a:rPr lang="en-US" dirty="0"/>
              <a:t>Python is an object-oriented language. In python everything is object i.e int , str ,bool  even modules, functions are also objects.</a:t>
            </a:r>
          </a:p>
          <a:p>
            <a:pPr fontAlgn="base"/>
            <a:r>
              <a:rPr lang="en-US" dirty="0"/>
              <a:t>Object oriented programming use objects to create programs, and these objects stores data and behaviors.</a:t>
            </a:r>
          </a:p>
          <a:p>
            <a:pPr fontAlgn="base"/>
            <a:r>
              <a:rPr lang="en-US" dirty="0"/>
              <a:t>Objects are an encapsulation of variables and functions into a single entity. Objects get their variables and functions from classes. Classes are essentially a template to create your objects.</a:t>
            </a:r>
          </a:p>
          <a:p>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Creating a class</a:t>
            </a:r>
          </a:p>
        </p:txBody>
      </p:sp>
      <p:sp>
        <p:nvSpPr>
          <p:cNvPr id="3" name="Content Placeholder 2"/>
          <p:cNvSpPr>
            <a:spLocks noGrp="1"/>
          </p:cNvSpPr>
          <p:nvPr>
            <p:ph idx="1"/>
          </p:nvPr>
        </p:nvSpPr>
        <p:spPr/>
        <p:txBody>
          <a:bodyPr/>
          <a:lstStyle/>
          <a:p>
            <a:pPr marL="0" indent="0">
              <a:buNone/>
            </a:pPr>
            <a:r>
              <a:rPr lang="en-US" dirty="0"/>
              <a:t>class MyClass:  </a:t>
            </a:r>
          </a:p>
          <a:p>
            <a:pPr marL="393192" lvl="1" indent="0">
              <a:buNone/>
            </a:pPr>
            <a:r>
              <a:rPr lang="en-US" dirty="0"/>
              <a:t>  variable = "blah"    </a:t>
            </a:r>
          </a:p>
          <a:p>
            <a:pPr marL="393192" lvl="1" indent="0">
              <a:buNone/>
            </a:pPr>
            <a:r>
              <a:rPr lang="en-US" dirty="0"/>
              <a:t>def function(self):        </a:t>
            </a:r>
          </a:p>
          <a:p>
            <a:pPr marL="667512" lvl="2" indent="0">
              <a:buNone/>
            </a:pPr>
            <a:r>
              <a:rPr lang="en-US" dirty="0"/>
              <a:t>print("This is a message inside the class.")</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object of a class</a:t>
            </a:r>
          </a:p>
        </p:txBody>
      </p:sp>
      <p:sp>
        <p:nvSpPr>
          <p:cNvPr id="3" name="Content Placeholder 2"/>
          <p:cNvSpPr>
            <a:spLocks noGrp="1"/>
          </p:cNvSpPr>
          <p:nvPr>
            <p:ph idx="1"/>
          </p:nvPr>
        </p:nvSpPr>
        <p:spPr/>
        <p:txBody>
          <a:bodyPr/>
          <a:lstStyle/>
          <a:p>
            <a:pPr marL="0" indent="0">
              <a:buNone/>
            </a:pPr>
            <a:r>
              <a:rPr lang="en-US" dirty="0"/>
              <a:t>class MyClass:   </a:t>
            </a:r>
          </a:p>
          <a:p>
            <a:pPr marL="393192" lvl="1" indent="0">
              <a:buNone/>
            </a:pPr>
            <a:r>
              <a:rPr lang="en-US" dirty="0"/>
              <a:t> variable = "blah"    </a:t>
            </a:r>
          </a:p>
          <a:p>
            <a:pPr marL="393192" lvl="1" indent="0">
              <a:buNone/>
            </a:pPr>
            <a:r>
              <a:rPr lang="en-US" dirty="0"/>
              <a:t>def function(self):       </a:t>
            </a:r>
          </a:p>
          <a:p>
            <a:pPr marL="393192" lvl="1" indent="0">
              <a:buNone/>
            </a:pPr>
            <a:r>
              <a:rPr lang="en-US" dirty="0"/>
              <a:t> 	print("This is a message inside the class.")</a:t>
            </a:r>
          </a:p>
          <a:p>
            <a:pPr marL="393192" lvl="1" indent="0">
              <a:buNone/>
            </a:pPr>
            <a:r>
              <a:rPr lang="en-US" dirty="0"/>
              <a:t>myobjectx = MyClass()</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a variable of class</a:t>
            </a:r>
          </a:p>
        </p:txBody>
      </p:sp>
      <p:sp>
        <p:nvSpPr>
          <p:cNvPr id="3" name="Content Placeholder 2"/>
          <p:cNvSpPr>
            <a:spLocks noGrp="1"/>
          </p:cNvSpPr>
          <p:nvPr>
            <p:ph idx="1"/>
          </p:nvPr>
        </p:nvSpPr>
        <p:spPr/>
        <p:txBody>
          <a:bodyPr/>
          <a:lstStyle/>
          <a:p>
            <a:pPr marL="0" indent="0">
              <a:buNone/>
            </a:pPr>
            <a:r>
              <a:rPr lang="en-US" dirty="0"/>
              <a:t>class MyClass:   </a:t>
            </a:r>
          </a:p>
          <a:p>
            <a:pPr marL="393192" lvl="1" indent="0">
              <a:buNone/>
            </a:pPr>
            <a:r>
              <a:rPr lang="en-US" dirty="0"/>
              <a:t> variable = "blah"    </a:t>
            </a:r>
          </a:p>
          <a:p>
            <a:pPr marL="393192" lvl="1" indent="0">
              <a:buNone/>
            </a:pPr>
            <a:r>
              <a:rPr lang="en-US" dirty="0"/>
              <a:t>def function(self):        </a:t>
            </a:r>
          </a:p>
          <a:p>
            <a:pPr marL="667512" lvl="2" indent="0">
              <a:buNone/>
            </a:pPr>
            <a:r>
              <a:rPr lang="en-US" dirty="0"/>
              <a:t>print("This is a message inside the class.")</a:t>
            </a:r>
          </a:p>
          <a:p>
            <a:pPr marL="393192" lvl="1" indent="0">
              <a:buNone/>
            </a:pPr>
            <a:r>
              <a:rPr lang="en-US" dirty="0"/>
              <a:t>myobjectx = MyClass()</a:t>
            </a:r>
          </a:p>
          <a:p>
            <a:pPr marL="393192" lvl="1" indent="0">
              <a:buNone/>
            </a:pPr>
            <a:r>
              <a:rPr lang="en-US" dirty="0"/>
              <a:t>myobjectx.variable</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OOP		</a:t>
            </a:r>
          </a:p>
        </p:txBody>
      </p:sp>
      <p:sp>
        <p:nvSpPr>
          <p:cNvPr id="3" name="Content Placeholder 2"/>
          <p:cNvSpPr>
            <a:spLocks noGrp="1"/>
          </p:cNvSpPr>
          <p:nvPr>
            <p:ph idx="1"/>
          </p:nvPr>
        </p:nvSpPr>
        <p:spPr/>
        <p:txBody>
          <a:bodyPr/>
          <a:lstStyle/>
          <a:p>
            <a:r>
              <a:rPr lang="en-US" dirty="0"/>
              <a:t>The popular approach to solve a programming problem is by creating objects. This is known as Object-Oriented Programming (OOP).</a:t>
            </a:r>
          </a:p>
          <a:p>
            <a:r>
              <a:rPr lang="en-US" dirty="0"/>
              <a:t>An object has two characteristics:</a:t>
            </a:r>
          </a:p>
          <a:p>
            <a:pPr lvl="1"/>
            <a:r>
              <a:rPr lang="en-US" dirty="0"/>
              <a:t>attributes</a:t>
            </a:r>
          </a:p>
          <a:p>
            <a:pPr lvl="1"/>
            <a:r>
              <a:rPr lang="en-US" dirty="0"/>
              <a:t>Behavior</a:t>
            </a:r>
          </a:p>
          <a:p>
            <a:r>
              <a:rPr lang="en-US" dirty="0"/>
              <a:t>The concept of OOP in Python focuses on creating reusable code. This concept is also known as DRY (Don't Repeat Yourself).</a:t>
            </a:r>
          </a:p>
          <a:p>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5029200"/>
          </a:xfrm>
        </p:spPr>
        <p:txBody>
          <a:bodyPr>
            <a:normAutofit/>
          </a:bodyPr>
          <a:lstStyle/>
          <a:p>
            <a:r>
              <a:rPr lang="en-US" dirty="0"/>
              <a:t>A class is a blueprint for the object.</a:t>
            </a:r>
          </a:p>
          <a:p>
            <a:r>
              <a:rPr lang="en-US" dirty="0"/>
              <a:t>The example for class of parrot can be :</a:t>
            </a:r>
          </a:p>
          <a:p>
            <a:r>
              <a:rPr lang="en-US" dirty="0"/>
              <a:t>class Parrot: </a:t>
            </a:r>
          </a:p>
          <a:p>
            <a:pPr lvl="1"/>
            <a:r>
              <a:rPr lang="en-US" dirty="0"/>
              <a:t>Pass</a:t>
            </a:r>
          </a:p>
          <a:p>
            <a:pPr>
              <a:buNone/>
            </a:pPr>
            <a:r>
              <a:rPr lang="en-US" b="1" dirty="0"/>
              <a:t>Object:</a:t>
            </a:r>
          </a:p>
          <a:p>
            <a:r>
              <a:rPr lang="en-US" dirty="0"/>
              <a:t>An object is an instantiation of a class. When class is defined, only the description for the object is defined. Therefore, no memory or storage is allocated.</a:t>
            </a:r>
          </a:p>
          <a:p>
            <a:r>
              <a:rPr lang="en-US" dirty="0"/>
              <a:t>The example for object of parrot class can be:</a:t>
            </a:r>
          </a:p>
          <a:p>
            <a:r>
              <a:rPr lang="en-US" dirty="0" err="1"/>
              <a:t>obj</a:t>
            </a:r>
            <a:r>
              <a:rPr lang="en-US" dirty="0"/>
              <a:t> = Parrot()</a:t>
            </a:r>
          </a:p>
        </p:txBody>
      </p:sp>
      <p:sp>
        <p:nvSpPr>
          <p:cNvPr id="4" name="Title 3"/>
          <p:cNvSpPr>
            <a:spLocks noGrp="1"/>
          </p:cNvSpPr>
          <p:nvPr>
            <p:ph type="title"/>
          </p:nvPr>
        </p:nvSpPr>
        <p:spPr/>
        <p:txBody>
          <a:bodyPr>
            <a:normAutofit fontScale="90000"/>
          </a:bodyPr>
          <a:lstStyle/>
          <a:p>
            <a:r>
              <a:rPr lang="en-US" b="1" dirty="0"/>
              <a:t>Class</a:t>
            </a:r>
            <a:br>
              <a:rPr lang="en-US" b="1" dirty="0"/>
            </a:b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lstStyle/>
          <a:p>
            <a:r>
              <a:rPr lang="en-US" b="1" dirty="0"/>
              <a:t>Inheritance</a:t>
            </a:r>
          </a:p>
          <a:p>
            <a:r>
              <a:rPr lang="en-US" dirty="0"/>
              <a:t>Inheritance is a way of creating new class for using details of existing class without modifying it. The newly formed class is a derived class (or child class). Similarly, the existing class is a base class (or parent class).</a:t>
            </a:r>
          </a:p>
          <a:p>
            <a:r>
              <a:rPr lang="en-US" dirty="0"/>
              <a:t>class </a:t>
            </a:r>
            <a:r>
              <a:rPr lang="en-US" dirty="0" err="1"/>
              <a:t>BaseClass</a:t>
            </a:r>
            <a:r>
              <a:rPr lang="en-US" dirty="0"/>
              <a:t>: </a:t>
            </a:r>
          </a:p>
          <a:p>
            <a:pPr lvl="1">
              <a:buNone/>
            </a:pPr>
            <a:r>
              <a:rPr lang="en-US" dirty="0"/>
              <a:t>	Body of base class </a:t>
            </a:r>
          </a:p>
          <a:p>
            <a:pPr lvl="1">
              <a:buNone/>
            </a:pPr>
            <a:r>
              <a:rPr lang="en-US" dirty="0"/>
              <a:t>class </a:t>
            </a:r>
            <a:r>
              <a:rPr lang="en-US" dirty="0" err="1"/>
              <a:t>DerivedClass</a:t>
            </a:r>
            <a:r>
              <a:rPr lang="en-US" dirty="0"/>
              <a:t>(</a:t>
            </a:r>
            <a:r>
              <a:rPr lang="en-US" dirty="0" err="1"/>
              <a:t>BaseClass</a:t>
            </a:r>
            <a:r>
              <a:rPr lang="en-US" dirty="0"/>
              <a:t>): </a:t>
            </a:r>
          </a:p>
          <a:p>
            <a:pPr lvl="1">
              <a:buNone/>
            </a:pPr>
            <a:r>
              <a:rPr lang="en-US" dirty="0"/>
              <a:t>	Body of derived class</a:t>
            </a:r>
          </a:p>
          <a:p>
            <a:endParaRPr lang="en-US" dirty="0"/>
          </a:p>
          <a:p>
            <a:endParaRPr lang="en-US" dirty="0"/>
          </a:p>
        </p:txBody>
      </p:sp>
      <p:pic>
        <p:nvPicPr>
          <p:cNvPr id="2" name="Picture 1"/>
          <p:cNvPicPr>
            <a:picLocks noChangeAspect="1"/>
          </p:cNvPicPr>
          <p:nvPr/>
        </p:nvPicPr>
        <p:blipFill>
          <a:blip r:embed="rId2"/>
          <a:stretch>
            <a:fillRect/>
          </a:stretch>
        </p:blipFill>
        <p:spPr>
          <a:xfrm>
            <a:off x="6172200" y="3733800"/>
            <a:ext cx="2514600" cy="25908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Write less code and do more</a:t>
            </a:r>
            <a:br>
              <a:rPr lang="en-US" b="1" dirty="0"/>
            </a:br>
            <a:endParaRPr lang="en-US" dirty="0"/>
          </a:p>
        </p:txBody>
      </p:sp>
      <p:sp>
        <p:nvSpPr>
          <p:cNvPr id="3" name="Content Placeholder 2"/>
          <p:cNvSpPr>
            <a:spLocks noGrp="1"/>
          </p:cNvSpPr>
          <p:nvPr>
            <p:ph idx="1"/>
          </p:nvPr>
        </p:nvSpPr>
        <p:spPr/>
        <p:txBody>
          <a:bodyPr/>
          <a:lstStyle/>
          <a:p>
            <a:pPr fontAlgn="base"/>
            <a:r>
              <a:rPr lang="en-US" dirty="0"/>
              <a:t>Python codes are usually 1/3 or 1/5 of the java code. It means we can write less code in Python to achieve the same thing as in Java.</a:t>
            </a:r>
          </a:p>
          <a:p>
            <a:pPr fontAlgn="base"/>
            <a:r>
              <a:rPr lang="en-US" dirty="0"/>
              <a:t>In python to read a file you only need 2 lines:</a:t>
            </a:r>
          </a:p>
          <a:p>
            <a:r>
              <a:rPr lang="en-US" dirty="0"/>
              <a:t>Eg.</a:t>
            </a:r>
          </a:p>
          <a:p>
            <a:pPr lvl="3" fontAlgn="base"/>
            <a:r>
              <a:rPr lang="en-US" dirty="0"/>
              <a:t>with open("myfile.txt") as f:</a:t>
            </a:r>
          </a:p>
          <a:p>
            <a:pPr lvl="3" fontAlgn="base">
              <a:buNone/>
            </a:pPr>
            <a:r>
              <a:rPr lang="en-US" dirty="0"/>
              <a:t>     print(f.read())</a:t>
            </a:r>
          </a:p>
          <a:p>
            <a:pPr lvl="3" fontAlgn="base">
              <a:buNone/>
            </a:pPr>
            <a:endParaRPr lang="en-US" dirty="0"/>
          </a:p>
          <a:p>
            <a:pPr lvl="2"/>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943600"/>
          </a:xfrm>
        </p:spPr>
        <p:txBody>
          <a:bodyPr>
            <a:normAutofit fontScale="85000" lnSpcReduction="20000"/>
          </a:bodyPr>
          <a:lstStyle/>
          <a:p>
            <a:pPr marL="0" indent="0">
              <a:buNone/>
            </a:pPr>
            <a:r>
              <a:rPr lang="en-US" dirty="0"/>
              <a:t>class Bird:        </a:t>
            </a:r>
          </a:p>
          <a:p>
            <a:pPr marL="393192" lvl="1" indent="0">
              <a:buNone/>
            </a:pPr>
            <a:r>
              <a:rPr lang="en-US" dirty="0"/>
              <a:t>def __init__(self):        </a:t>
            </a:r>
          </a:p>
          <a:p>
            <a:pPr marL="667512" lvl="2" indent="0">
              <a:buNone/>
            </a:pPr>
            <a:r>
              <a:rPr lang="en-US" dirty="0"/>
              <a:t>print("Bird is ready")    </a:t>
            </a:r>
          </a:p>
          <a:p>
            <a:pPr marL="393192" lvl="1" indent="0">
              <a:buNone/>
            </a:pPr>
            <a:r>
              <a:rPr lang="en-US" dirty="0"/>
              <a:t>def </a:t>
            </a:r>
            <a:r>
              <a:rPr lang="en-US" dirty="0" err="1"/>
              <a:t>whoisThis</a:t>
            </a:r>
            <a:r>
              <a:rPr lang="en-US" dirty="0"/>
              <a:t>(self):        </a:t>
            </a:r>
          </a:p>
          <a:p>
            <a:pPr marL="667512" lvl="2" indent="0">
              <a:buNone/>
            </a:pPr>
            <a:r>
              <a:rPr lang="en-US" dirty="0"/>
              <a:t>print("Bird")    </a:t>
            </a:r>
          </a:p>
          <a:p>
            <a:pPr marL="393192" lvl="1" indent="0">
              <a:buNone/>
            </a:pPr>
            <a:r>
              <a:rPr lang="en-US" dirty="0"/>
              <a:t>def swim(self):        </a:t>
            </a:r>
          </a:p>
          <a:p>
            <a:pPr marL="667512" lvl="2" indent="0">
              <a:buNone/>
            </a:pPr>
            <a:r>
              <a:rPr lang="en-US" dirty="0"/>
              <a:t>print("Swim faster")</a:t>
            </a:r>
          </a:p>
          <a:p>
            <a:pPr marL="0" indent="0">
              <a:buNone/>
            </a:pPr>
            <a:r>
              <a:rPr lang="en-US" dirty="0"/>
              <a:t>Penguin(Bird):    </a:t>
            </a:r>
          </a:p>
          <a:p>
            <a:pPr marL="393192" lvl="1" indent="0">
              <a:buNone/>
            </a:pPr>
            <a:r>
              <a:rPr lang="en-US" dirty="0"/>
              <a:t>def __init__(self):</a:t>
            </a:r>
          </a:p>
          <a:p>
            <a:pPr marL="393192" lvl="1" indent="0">
              <a:buNone/>
            </a:pPr>
            <a:r>
              <a:rPr lang="en-US" dirty="0"/>
              <a:t> 	super().__init__()        </a:t>
            </a:r>
          </a:p>
          <a:p>
            <a:pPr marL="667512" lvl="2" indent="0">
              <a:buNone/>
            </a:pPr>
            <a:r>
              <a:rPr lang="en-US" dirty="0"/>
              <a:t>print("Penguin is ready")    </a:t>
            </a:r>
          </a:p>
          <a:p>
            <a:pPr marL="393192" lvl="1" indent="0">
              <a:buNone/>
            </a:pPr>
            <a:r>
              <a:rPr lang="en-US" dirty="0"/>
              <a:t>def </a:t>
            </a:r>
            <a:r>
              <a:rPr lang="en-US" dirty="0" err="1"/>
              <a:t>whoisThis</a:t>
            </a:r>
            <a:r>
              <a:rPr lang="en-US" dirty="0"/>
              <a:t>(self):        </a:t>
            </a:r>
          </a:p>
          <a:p>
            <a:pPr marL="667512" lvl="2" indent="0">
              <a:buNone/>
            </a:pPr>
            <a:r>
              <a:rPr lang="en-US" dirty="0"/>
              <a:t>print("Penguin")    </a:t>
            </a:r>
          </a:p>
          <a:p>
            <a:pPr marL="393192" lvl="1" indent="0">
              <a:buNone/>
            </a:pPr>
            <a:r>
              <a:rPr lang="en-US" dirty="0"/>
              <a:t>def run(self):        </a:t>
            </a:r>
          </a:p>
          <a:p>
            <a:pPr marL="667512" lvl="2" indent="0">
              <a:buNone/>
            </a:pPr>
            <a:r>
              <a:rPr lang="en-US" dirty="0"/>
              <a:t>print("Run faster")</a:t>
            </a:r>
          </a:p>
          <a:p>
            <a:pPr marL="0" indent="0">
              <a:buNone/>
            </a:pPr>
            <a:r>
              <a:rPr lang="en-US" dirty="0" err="1"/>
              <a:t>peggy</a:t>
            </a:r>
            <a:r>
              <a:rPr lang="en-US" dirty="0"/>
              <a:t> = Penguin()</a:t>
            </a:r>
          </a:p>
          <a:p>
            <a:pPr marL="0" indent="0">
              <a:buNone/>
            </a:pPr>
            <a:r>
              <a:rPr lang="en-US" dirty="0" err="1"/>
              <a:t>peggy.whoisThis</a:t>
            </a:r>
            <a:r>
              <a:rPr lang="en-US" dirty="0"/>
              <a:t>()</a:t>
            </a:r>
          </a:p>
          <a:p>
            <a:pPr marL="0" indent="0">
              <a:buNone/>
            </a:pPr>
            <a:r>
              <a:rPr lang="en-US" dirty="0" err="1"/>
              <a:t>peggy.swim</a:t>
            </a:r>
            <a:r>
              <a:rPr lang="en-US" dirty="0"/>
              <a:t>()</a:t>
            </a:r>
          </a:p>
          <a:p>
            <a:pPr marL="0" indent="0">
              <a:buNone/>
            </a:pPr>
            <a:r>
              <a:rPr lang="en-US" dirty="0" err="1"/>
              <a:t>peggy.run</a:t>
            </a:r>
            <a:r>
              <a:rPr lang="en-US" dirty="0"/>
              <a:t>()</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Multilevel Inheritance</a:t>
            </a:r>
          </a:p>
        </p:txBody>
      </p:sp>
      <p:sp>
        <p:nvSpPr>
          <p:cNvPr id="6" name="Content Placeholder 5"/>
          <p:cNvSpPr>
            <a:spLocks noGrp="1"/>
          </p:cNvSpPr>
          <p:nvPr>
            <p:ph idx="1"/>
          </p:nvPr>
        </p:nvSpPr>
        <p:spPr>
          <a:xfrm>
            <a:off x="457200" y="1935480"/>
            <a:ext cx="8229600" cy="4922520"/>
          </a:xfrm>
        </p:spPr>
        <p:txBody>
          <a:bodyPr>
            <a:normAutofit fontScale="92500" lnSpcReduction="10000"/>
          </a:bodyPr>
          <a:lstStyle/>
          <a:p>
            <a:r>
              <a:rPr lang="en-US" dirty="0"/>
              <a:t>Multi-Level inheritance is possible in python like other object-oriented languages. Multi-level inheritance is archived when a derived class inherits another derived class. There is no limit on the number of levels up to which, the multi-level inheritance is archived in python.</a:t>
            </a:r>
          </a:p>
          <a:p>
            <a:pPr marL="365760" lvl="1" indent="0">
              <a:buNone/>
            </a:pPr>
            <a:r>
              <a:rPr lang="en-US" b="1" dirty="0"/>
              <a:t>class</a:t>
            </a:r>
            <a:r>
              <a:rPr lang="en-US" dirty="0"/>
              <a:t> class1:  </a:t>
            </a:r>
          </a:p>
          <a:p>
            <a:pPr marL="365760" lvl="1" indent="0">
              <a:buNone/>
            </a:pPr>
            <a:r>
              <a:rPr lang="en-US" dirty="0"/>
              <a:t>    &lt;</a:t>
            </a:r>
            <a:r>
              <a:rPr lang="en-US" b="1" dirty="0"/>
              <a:t>class</a:t>
            </a:r>
            <a:r>
              <a:rPr lang="en-US" dirty="0"/>
              <a:t>-suite&gt;   </a:t>
            </a:r>
          </a:p>
          <a:p>
            <a:pPr marL="365760" lvl="1" indent="0">
              <a:buNone/>
            </a:pPr>
            <a:r>
              <a:rPr lang="en-US" b="1" dirty="0"/>
              <a:t>class</a:t>
            </a:r>
            <a:r>
              <a:rPr lang="en-US" dirty="0"/>
              <a:t> class2(class1):  </a:t>
            </a:r>
          </a:p>
          <a:p>
            <a:pPr marL="365760" lvl="1" indent="0">
              <a:buNone/>
            </a:pPr>
            <a:r>
              <a:rPr lang="en-US" dirty="0"/>
              <a:t>    &lt;</a:t>
            </a:r>
            <a:r>
              <a:rPr lang="en-US" b="1" dirty="0"/>
              <a:t>class</a:t>
            </a:r>
            <a:r>
              <a:rPr lang="en-US" dirty="0"/>
              <a:t> suite&gt;  </a:t>
            </a:r>
          </a:p>
          <a:p>
            <a:pPr marL="365760" lvl="1" indent="0">
              <a:buNone/>
            </a:pPr>
            <a:r>
              <a:rPr lang="en-US" b="1" dirty="0"/>
              <a:t>class</a:t>
            </a:r>
            <a:r>
              <a:rPr lang="en-US" dirty="0"/>
              <a:t> class3(class2):  </a:t>
            </a:r>
          </a:p>
          <a:p>
            <a:pPr marL="365760" lvl="1" indent="0">
              <a:buNone/>
            </a:pPr>
            <a:r>
              <a:rPr lang="en-US" dirty="0"/>
              <a:t>    &lt;</a:t>
            </a:r>
            <a:r>
              <a:rPr lang="en-US" b="1" dirty="0"/>
              <a:t>class</a:t>
            </a:r>
            <a:r>
              <a:rPr lang="en-US" dirty="0"/>
              <a:t> suite&gt;  </a:t>
            </a:r>
          </a:p>
          <a:p>
            <a:pPr marL="365760" lvl="1" indent="0">
              <a:buNone/>
            </a:pPr>
            <a:r>
              <a:rPr lang="en-US" dirty="0"/>
              <a:t>.  </a:t>
            </a:r>
          </a:p>
          <a:p>
            <a:pPr marL="365760" lvl="1" indent="0">
              <a:buNone/>
            </a:pPr>
            <a:r>
              <a:rPr lang="en-US" dirty="0"/>
              <a:t>.  </a:t>
            </a:r>
          </a:p>
          <a:p>
            <a:endParaRPr lang="en-US" dirty="0"/>
          </a:p>
        </p:txBody>
      </p:sp>
      <p:pic>
        <p:nvPicPr>
          <p:cNvPr id="7" name="Picture 6"/>
          <p:cNvPicPr>
            <a:picLocks noChangeAspect="1"/>
          </p:cNvPicPr>
          <p:nvPr/>
        </p:nvPicPr>
        <p:blipFill>
          <a:blip r:embed="rId2"/>
          <a:stretch>
            <a:fillRect/>
          </a:stretch>
        </p:blipFill>
        <p:spPr>
          <a:xfrm>
            <a:off x="5638800" y="4038600"/>
            <a:ext cx="2514600" cy="2590800"/>
          </a:xfrm>
          <a:prstGeom prst="rect">
            <a:avLst/>
          </a:prstGeom>
        </p:spPr>
      </p:pic>
    </p:spTree>
    <p:extLst>
      <p:ext uri="{BB962C8B-B14F-4D97-AF65-F5344CB8AC3E}">
        <p14:creationId xmlns:p14="http://schemas.microsoft.com/office/powerpoint/2010/main" val="193958764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Multiple Inheritance in Python</a:t>
            </a:r>
            <a:br>
              <a:rPr lang="en-US" b="1" dirty="0"/>
            </a:br>
            <a:endParaRPr lang="en-US" dirty="0"/>
          </a:p>
        </p:txBody>
      </p:sp>
      <p:sp>
        <p:nvSpPr>
          <p:cNvPr id="3" name="Content Placeholder 2"/>
          <p:cNvSpPr>
            <a:spLocks noGrp="1"/>
          </p:cNvSpPr>
          <p:nvPr>
            <p:ph idx="1"/>
          </p:nvPr>
        </p:nvSpPr>
        <p:spPr>
          <a:xfrm>
            <a:off x="457200" y="1219200"/>
            <a:ext cx="8229600" cy="5105400"/>
          </a:xfrm>
        </p:spPr>
        <p:txBody>
          <a:bodyPr/>
          <a:lstStyle/>
          <a:p>
            <a:r>
              <a:rPr lang="en-US" dirty="0"/>
              <a:t>a </a:t>
            </a:r>
            <a:r>
              <a:rPr lang="en-US" b="1" dirty="0"/>
              <a:t>class</a:t>
            </a:r>
            <a:r>
              <a:rPr lang="en-US" dirty="0"/>
              <a:t> can be derived from more than one base classes in Python. This is called multiple inheritance.</a:t>
            </a:r>
          </a:p>
          <a:p>
            <a:r>
              <a:rPr lang="en-US" dirty="0"/>
              <a:t>class Base1:</a:t>
            </a:r>
          </a:p>
          <a:p>
            <a:pPr>
              <a:buNone/>
            </a:pPr>
            <a:r>
              <a:rPr lang="en-US" dirty="0"/>
              <a:t>	 	pass</a:t>
            </a:r>
          </a:p>
          <a:p>
            <a:r>
              <a:rPr lang="en-US" dirty="0"/>
              <a:t> class Base2:</a:t>
            </a:r>
          </a:p>
          <a:p>
            <a:pPr>
              <a:buNone/>
            </a:pPr>
            <a:r>
              <a:rPr lang="en-US" dirty="0"/>
              <a:t>	 	pass </a:t>
            </a:r>
          </a:p>
          <a:p>
            <a:r>
              <a:rPr lang="en-US" dirty="0"/>
              <a:t>class </a:t>
            </a:r>
            <a:r>
              <a:rPr lang="en-US" dirty="0" err="1"/>
              <a:t>MultiDerived</a:t>
            </a:r>
            <a:r>
              <a:rPr lang="en-US" dirty="0"/>
              <a:t>(Base1, Base2):</a:t>
            </a:r>
          </a:p>
          <a:p>
            <a:pPr>
              <a:buNone/>
            </a:pPr>
            <a:r>
              <a:rPr lang="en-US" dirty="0"/>
              <a:t>	 	pass</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1219200" y="1295400"/>
            <a:ext cx="6248400" cy="4648200"/>
          </a:xfrm>
          <a:prstGeom prst="rect">
            <a:avLst/>
          </a:prstGeom>
          <a:noFill/>
          <a:ln w="9525">
            <a:noFill/>
            <a:miter lim="800000"/>
            <a:headEnd/>
            <a:tailEnd/>
          </a:ln>
          <a:effectLst/>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b="1" dirty="0"/>
              <a:t>The </a:t>
            </a:r>
            <a:r>
              <a:rPr lang="en-US" b="1" dirty="0" err="1"/>
              <a:t>issubclass</a:t>
            </a:r>
            <a:r>
              <a:rPr lang="en-US" b="1" dirty="0"/>
              <a:t>(</a:t>
            </a:r>
            <a:r>
              <a:rPr lang="en-US" b="1" dirty="0" err="1"/>
              <a:t>sub,sup</a:t>
            </a:r>
            <a:r>
              <a:rPr lang="en-US" b="1" dirty="0"/>
              <a:t>) method</a:t>
            </a:r>
          </a:p>
          <a:p>
            <a:r>
              <a:rPr lang="en-US" dirty="0"/>
              <a:t>The </a:t>
            </a:r>
            <a:r>
              <a:rPr lang="en-US" dirty="0" err="1"/>
              <a:t>issubclass</a:t>
            </a:r>
            <a:r>
              <a:rPr lang="en-US" dirty="0"/>
              <a:t>(sub, sup) method is used to check the relationships between the specified classes. It returns true if the first class is the subclass of the second class, and false otherwise.</a:t>
            </a:r>
          </a:p>
          <a:p>
            <a:endParaRPr lang="en-US" dirty="0"/>
          </a:p>
          <a:p>
            <a:r>
              <a:rPr lang="en-US" b="1" dirty="0"/>
              <a:t>The </a:t>
            </a:r>
            <a:r>
              <a:rPr lang="en-US" b="1" dirty="0" err="1"/>
              <a:t>isinstance</a:t>
            </a:r>
            <a:r>
              <a:rPr lang="en-US" b="1" dirty="0"/>
              <a:t> (</a:t>
            </a:r>
            <a:r>
              <a:rPr lang="en-US" b="1" dirty="0" err="1"/>
              <a:t>obj</a:t>
            </a:r>
            <a:r>
              <a:rPr lang="en-US" b="1" dirty="0"/>
              <a:t>, class) method</a:t>
            </a:r>
          </a:p>
          <a:p>
            <a:r>
              <a:rPr lang="en-US" dirty="0"/>
              <a:t>The </a:t>
            </a:r>
            <a:r>
              <a:rPr lang="en-US" dirty="0" err="1"/>
              <a:t>isinstance</a:t>
            </a:r>
            <a:r>
              <a:rPr lang="en-US" dirty="0"/>
              <a:t>() method is used to check the relationship between the objects and classes. It returns true if the first parameter, i.e., </a:t>
            </a:r>
            <a:r>
              <a:rPr lang="en-US" dirty="0" err="1"/>
              <a:t>obj</a:t>
            </a:r>
            <a:r>
              <a:rPr lang="en-US" dirty="0"/>
              <a:t> is the instance of the second parameter, i.e., class.</a:t>
            </a:r>
          </a:p>
        </p:txBody>
      </p:sp>
    </p:spTree>
    <p:extLst>
      <p:ext uri="{BB962C8B-B14F-4D97-AF65-F5344CB8AC3E}">
        <p14:creationId xmlns:p14="http://schemas.microsoft.com/office/powerpoint/2010/main" val="26008373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Encapsulation</a:t>
            </a:r>
            <a:br>
              <a:rPr lang="en-US" b="1" dirty="0"/>
            </a:br>
            <a:endParaRPr lang="en-US" dirty="0"/>
          </a:p>
        </p:txBody>
      </p:sp>
      <p:sp>
        <p:nvSpPr>
          <p:cNvPr id="3" name="Content Placeholder 2"/>
          <p:cNvSpPr>
            <a:spLocks noGrp="1"/>
          </p:cNvSpPr>
          <p:nvPr>
            <p:ph idx="1"/>
          </p:nvPr>
        </p:nvSpPr>
        <p:spPr>
          <a:xfrm>
            <a:off x="457200" y="1143000"/>
            <a:ext cx="8229600" cy="5181600"/>
          </a:xfrm>
        </p:spPr>
        <p:txBody>
          <a:bodyPr/>
          <a:lstStyle/>
          <a:p>
            <a:r>
              <a:rPr lang="en-US" dirty="0"/>
              <a:t>Using OOP in Python, we can restrict access to methods and variables. </a:t>
            </a:r>
          </a:p>
          <a:p>
            <a:r>
              <a:rPr lang="en-US" dirty="0"/>
              <a:t>This prevent data from direct modification which is called encapsulation. </a:t>
            </a:r>
          </a:p>
          <a:p>
            <a:r>
              <a:rPr lang="en-US" dirty="0"/>
              <a:t>In Python, we denote private attribute using underscore as prefix i.e single “ _ “ or double “ __“.</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lstStyle/>
          <a:p>
            <a:pPr fontAlgn="base"/>
            <a:r>
              <a:rPr lang="en-US" b="1" dirty="0"/>
              <a:t>Hiding data fields</a:t>
            </a:r>
          </a:p>
          <a:p>
            <a:pPr fontAlgn="base"/>
            <a:r>
              <a:rPr lang="en-US" dirty="0"/>
              <a:t>To hide data fields you need to define private data fields. In python you can create private data field using two leading underscores. You can also define a private method using two leading underscores.</a:t>
            </a:r>
          </a:p>
          <a:p>
            <a:pPr fontAlgn="base"/>
            <a:endParaRPr lang="en-US" dirty="0"/>
          </a:p>
          <a:p>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normAutofit fontScale="77500" lnSpcReduction="20000"/>
          </a:bodyPr>
          <a:lstStyle/>
          <a:p>
            <a:pPr marL="0" indent="0" fontAlgn="base">
              <a:buNone/>
            </a:pPr>
            <a:r>
              <a:rPr lang="en-US" dirty="0"/>
              <a:t>class BankAccount:</a:t>
            </a:r>
          </a:p>
          <a:p>
            <a:pPr marL="0" indent="0" fontAlgn="base">
              <a:buNone/>
            </a:pPr>
            <a:r>
              <a:rPr lang="en-US" dirty="0"/>
              <a:t>    def __init__(self, name, money):</a:t>
            </a:r>
          </a:p>
          <a:p>
            <a:pPr marL="0" indent="0" fontAlgn="base">
              <a:buNone/>
            </a:pPr>
            <a:r>
              <a:rPr lang="en-US" dirty="0"/>
              <a:t>         self.__name = name</a:t>
            </a:r>
          </a:p>
          <a:p>
            <a:pPr marL="0" indent="0" fontAlgn="base">
              <a:buNone/>
            </a:pPr>
            <a:r>
              <a:rPr lang="en-US" dirty="0"/>
              <a:t>         self.__balance = money   # __balance is private now, so it is only accessible inside the class</a:t>
            </a:r>
          </a:p>
          <a:p>
            <a:pPr marL="0" indent="0" fontAlgn="base">
              <a:buNone/>
            </a:pPr>
            <a:r>
              <a:rPr lang="en-US" dirty="0"/>
              <a:t> </a:t>
            </a:r>
          </a:p>
          <a:p>
            <a:pPr marL="0" indent="0" fontAlgn="base">
              <a:buNone/>
            </a:pPr>
            <a:r>
              <a:rPr lang="en-US" dirty="0"/>
              <a:t>    def deposit(self, money):</a:t>
            </a:r>
          </a:p>
          <a:p>
            <a:pPr marL="0" indent="0" fontAlgn="base">
              <a:buNone/>
            </a:pPr>
            <a:r>
              <a:rPr lang="en-US" dirty="0"/>
              <a:t>         self.__balance += money </a:t>
            </a:r>
          </a:p>
          <a:p>
            <a:pPr marL="0" indent="0" fontAlgn="base">
              <a:buNone/>
            </a:pPr>
            <a:r>
              <a:rPr lang="en-US" dirty="0"/>
              <a:t>    def withdraw(self, money):</a:t>
            </a:r>
          </a:p>
          <a:p>
            <a:pPr marL="0" indent="0" fontAlgn="base">
              <a:buNone/>
            </a:pPr>
            <a:r>
              <a:rPr lang="en-US" dirty="0"/>
              <a:t>         if self.__balance &gt; money :</a:t>
            </a:r>
          </a:p>
          <a:p>
            <a:pPr marL="0" indent="0" fontAlgn="base">
              <a:buNone/>
            </a:pPr>
            <a:r>
              <a:rPr lang="en-US" dirty="0"/>
              <a:t>             self.__balance -= money</a:t>
            </a:r>
          </a:p>
          <a:p>
            <a:pPr marL="0" indent="0" fontAlgn="base">
              <a:buNone/>
            </a:pPr>
            <a:r>
              <a:rPr lang="en-US" dirty="0"/>
              <a:t>             return money</a:t>
            </a:r>
          </a:p>
          <a:p>
            <a:pPr marL="0" indent="0" fontAlgn="base">
              <a:buNone/>
            </a:pPr>
            <a:r>
              <a:rPr lang="en-US" dirty="0"/>
              <a:t>         else:</a:t>
            </a:r>
          </a:p>
          <a:p>
            <a:pPr marL="0" indent="0" fontAlgn="base">
              <a:buNone/>
            </a:pPr>
            <a:r>
              <a:rPr lang="en-US" dirty="0"/>
              <a:t>             return "Insufficient funds"</a:t>
            </a:r>
          </a:p>
          <a:p>
            <a:pPr marL="0" indent="0" fontAlgn="base">
              <a:buNone/>
            </a:pPr>
            <a:endParaRPr lang="en-US" dirty="0"/>
          </a:p>
          <a:p>
            <a:pPr marL="0" indent="0" fontAlgn="base">
              <a:buNone/>
            </a:pPr>
            <a:r>
              <a:rPr lang="en-US" dirty="0"/>
              <a:t>    def checkbalance(self):</a:t>
            </a:r>
          </a:p>
          <a:p>
            <a:pPr marL="0" indent="0" fontAlgn="base">
              <a:buNone/>
            </a:pPr>
            <a:r>
              <a:rPr lang="en-US" dirty="0"/>
              <a:t>         return self.__balance</a:t>
            </a:r>
          </a:p>
          <a:p>
            <a:pPr fontAlgn="base">
              <a:buNone/>
            </a:pPr>
            <a:endParaRPr lang="en-US" dirty="0"/>
          </a:p>
          <a:p>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Polymorphism</a:t>
            </a:r>
          </a:p>
        </p:txBody>
      </p:sp>
      <p:sp>
        <p:nvSpPr>
          <p:cNvPr id="3" name="Content Placeholder 2"/>
          <p:cNvSpPr>
            <a:spLocks noGrp="1"/>
          </p:cNvSpPr>
          <p:nvPr>
            <p:ph idx="1"/>
          </p:nvPr>
        </p:nvSpPr>
        <p:spPr/>
        <p:txBody>
          <a:bodyPr/>
          <a:lstStyle/>
          <a:p>
            <a:r>
              <a:rPr lang="en-US" dirty="0"/>
              <a:t>Polymorphism is an ability (in OOP) to use common interface for multiple form.</a:t>
            </a:r>
          </a:p>
          <a:p>
            <a:r>
              <a:rPr lang="en-US" dirty="0"/>
              <a:t>Suppose, we need to color a shape, there are multiple shape option (rectangle, square, circle). However we could use same method to color any shape. This concept is called Polymorphism.</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Overriding</a:t>
            </a:r>
          </a:p>
        </p:txBody>
      </p:sp>
      <p:sp>
        <p:nvSpPr>
          <p:cNvPr id="3" name="Content Placeholder 2"/>
          <p:cNvSpPr>
            <a:spLocks noGrp="1"/>
          </p:cNvSpPr>
          <p:nvPr>
            <p:ph idx="1"/>
          </p:nvPr>
        </p:nvSpPr>
        <p:spPr/>
        <p:txBody>
          <a:bodyPr/>
          <a:lstStyle/>
          <a:p>
            <a:r>
              <a:rPr lang="en-US" dirty="0"/>
              <a:t>We can provide some specific implementation of the parent class method in our child class. When the parent class method is defined in the child class with some specific implementation, then the concept is called method overriding. We may need to perform method overriding in the scenario where the different definition of a parent class method is needed in the child class.</a:t>
            </a:r>
          </a:p>
        </p:txBody>
      </p:sp>
    </p:spTree>
    <p:extLst>
      <p:ext uri="{BB962C8B-B14F-4D97-AF65-F5344CB8AC3E}">
        <p14:creationId xmlns:p14="http://schemas.microsoft.com/office/powerpoint/2010/main" val="776974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Who uses python:</a:t>
            </a:r>
            <a:br>
              <a:rPr lang="en-US" b="1" dirty="0"/>
            </a:br>
            <a:endParaRPr lang="en-US" dirty="0"/>
          </a:p>
        </p:txBody>
      </p:sp>
      <p:sp>
        <p:nvSpPr>
          <p:cNvPr id="3" name="Content Placeholder 2"/>
          <p:cNvSpPr>
            <a:spLocks noGrp="1"/>
          </p:cNvSpPr>
          <p:nvPr>
            <p:ph idx="1"/>
          </p:nvPr>
        </p:nvSpPr>
        <p:spPr/>
        <p:txBody>
          <a:bodyPr>
            <a:normAutofit/>
          </a:bodyPr>
          <a:lstStyle/>
          <a:p>
            <a:r>
              <a:rPr lang="en-US" dirty="0"/>
              <a:t>Python is used by many large organization like Google, NASA, Quora, HortonWorks and many others.</a:t>
            </a:r>
          </a:p>
          <a:p>
            <a:pPr lvl="2" fontAlgn="base"/>
            <a:r>
              <a:rPr lang="en-US" dirty="0"/>
              <a:t>GUI application.</a:t>
            </a:r>
          </a:p>
          <a:p>
            <a:pPr lvl="2" fontAlgn="base"/>
            <a:r>
              <a:rPr lang="en-US" dirty="0"/>
              <a:t>Create Websites.</a:t>
            </a:r>
          </a:p>
          <a:p>
            <a:pPr lvl="2" fontAlgn="base"/>
            <a:r>
              <a:rPr lang="en-US" dirty="0"/>
              <a:t>Scrape data from website.</a:t>
            </a:r>
          </a:p>
          <a:p>
            <a:pPr lvl="2" fontAlgn="base"/>
            <a:r>
              <a:rPr lang="en-US" dirty="0"/>
              <a:t>Analyze Data.</a:t>
            </a:r>
          </a:p>
          <a:p>
            <a:pPr lvl="2" fontAlgn="base"/>
            <a:r>
              <a:rPr lang="en-US" dirty="0"/>
              <a:t>System Administration Task.</a:t>
            </a:r>
          </a:p>
          <a:p>
            <a:pPr lvl="2" fontAlgn="base"/>
            <a:r>
              <a:rPr lang="en-US" dirty="0"/>
              <a:t>Game Development.</a:t>
            </a:r>
          </a:p>
          <a:p>
            <a:pPr lvl="2" fontAlgn="base"/>
            <a:r>
              <a:rPr lang="en-US" dirty="0"/>
              <a:t>and many more …</a:t>
            </a:r>
          </a:p>
          <a:p>
            <a:pPr lvl="2" fontAlgn="base"/>
            <a:endParaRPr lang="en-US" dirty="0"/>
          </a:p>
          <a:p>
            <a:pPr lvl="2" fontAlgn="base"/>
            <a:endParaRPr lang="en-US" dirty="0"/>
          </a:p>
          <a:p>
            <a:pPr lvl="2" fontAlgn="base"/>
            <a:endParaRPr lang="en-US" dirty="0"/>
          </a:p>
          <a:p>
            <a:pPr lvl="2" fontAlgn="base"/>
            <a:endParaRPr lang="en-US" dirty="0"/>
          </a:p>
          <a:p>
            <a:pPr lvl="2" fontAlgn="base"/>
            <a:endParaRPr lang="en-US" dirty="0"/>
          </a:p>
          <a:p>
            <a:endParaRPr lang="en-US" dirty="0"/>
          </a:p>
          <a:p>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Constructors in Python</a:t>
            </a:r>
            <a:br>
              <a:rPr lang="en-US" b="1" dirty="0"/>
            </a:br>
            <a:endParaRPr lang="en-US" dirty="0"/>
          </a:p>
        </p:txBody>
      </p:sp>
      <p:sp>
        <p:nvSpPr>
          <p:cNvPr id="3" name="Content Placeholder 2"/>
          <p:cNvSpPr>
            <a:spLocks noGrp="1"/>
          </p:cNvSpPr>
          <p:nvPr>
            <p:ph idx="1"/>
          </p:nvPr>
        </p:nvSpPr>
        <p:spPr>
          <a:xfrm>
            <a:off x="457200" y="1219200"/>
            <a:ext cx="8229600" cy="5105400"/>
          </a:xfrm>
        </p:spPr>
        <p:txBody>
          <a:bodyPr/>
          <a:lstStyle/>
          <a:p>
            <a:r>
              <a:rPr lang="en-US" dirty="0"/>
              <a:t>Class functions that begins with double underscore (__) are called special functions as they have special meaning.</a:t>
            </a:r>
          </a:p>
          <a:p>
            <a:r>
              <a:rPr lang="en-US" dirty="0"/>
              <a:t>Of one particular interest is the __init__() function. This special function gets called whenever a new object of that class is instantiated.</a:t>
            </a:r>
          </a:p>
          <a:p>
            <a:r>
              <a:rPr lang="en-US" dirty="0"/>
              <a:t>This type of function is also called constructors in Object Oriented Programming (OOP). We normally use it to initialize all the variables.</a:t>
            </a:r>
          </a:p>
          <a:p>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181600"/>
          </a:xfrm>
        </p:spPr>
        <p:txBody>
          <a:bodyPr/>
          <a:lstStyle/>
          <a:p>
            <a:r>
              <a:rPr lang="en-US" b="1" u="sng" dirty="0"/>
              <a:t>Deleting Attributes and Objects</a:t>
            </a:r>
          </a:p>
          <a:p>
            <a:r>
              <a:rPr lang="en-US" dirty="0"/>
              <a:t>Any attribute of an object can be deleted anytime, using the del statement.</a:t>
            </a:r>
          </a:p>
          <a:p>
            <a:r>
              <a:rPr lang="en-US" dirty="0"/>
              <a:t>Automatic destruction of unreferenced objects in Python is also called garbage collection.</a:t>
            </a:r>
          </a:p>
          <a:p>
            <a:endParaRPr lang="en-US" dirty="0"/>
          </a:p>
          <a:p>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1295400" y="1905000"/>
            <a:ext cx="6019800" cy="3705891"/>
          </a:xfrm>
          <a:prstGeom prst="rect">
            <a:avLst/>
          </a:prstGeom>
          <a:noFill/>
          <a:ln w="9525">
            <a:noFill/>
            <a:miter lim="800000"/>
            <a:headEnd/>
            <a:tailEnd/>
          </a:ln>
          <a:effectLst/>
        </p:spPr>
      </p:pic>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F1E0E-C9B9-40CB-9F9C-B7EBEFBC35D2}"/>
              </a:ext>
            </a:extLst>
          </p:cNvPr>
          <p:cNvSpPr>
            <a:spLocks noGrp="1"/>
          </p:cNvSpPr>
          <p:nvPr>
            <p:ph type="title"/>
          </p:nvPr>
        </p:nvSpPr>
        <p:spPr/>
        <p:txBody>
          <a:bodyPr/>
          <a:lstStyle/>
          <a:p>
            <a:r>
              <a:rPr lang="en-US" dirty="0"/>
              <a:t>File handling Methods</a:t>
            </a:r>
          </a:p>
        </p:txBody>
      </p:sp>
      <p:sp>
        <p:nvSpPr>
          <p:cNvPr id="3" name="Content Placeholder 2">
            <a:extLst>
              <a:ext uri="{FF2B5EF4-FFF2-40B4-BE49-F238E27FC236}">
                <a16:creationId xmlns:a16="http://schemas.microsoft.com/office/drawing/2014/main" id="{02D942F2-0030-46AB-A586-CA0B41F45534}"/>
              </a:ext>
            </a:extLst>
          </p:cNvPr>
          <p:cNvSpPr>
            <a:spLocks noGrp="1"/>
          </p:cNvSpPr>
          <p:nvPr>
            <p:ph idx="1"/>
          </p:nvPr>
        </p:nvSpPr>
        <p:spPr/>
        <p:txBody>
          <a:bodyPr>
            <a:normAutofit fontScale="92500" lnSpcReduction="10000"/>
          </a:bodyPr>
          <a:lstStyle/>
          <a:p>
            <a:r>
              <a:rPr lang="en-US" b="1" dirty="0"/>
              <a:t>1) rename():</a:t>
            </a:r>
          </a:p>
          <a:p>
            <a:pPr marL="365760" lvl="1" indent="0">
              <a:buNone/>
            </a:pPr>
            <a:r>
              <a:rPr lang="en-US" dirty="0" err="1"/>
              <a:t>os.rename</a:t>
            </a:r>
            <a:r>
              <a:rPr lang="en-US" dirty="0"/>
              <a:t>(</a:t>
            </a:r>
            <a:r>
              <a:rPr lang="en-US" dirty="0" err="1"/>
              <a:t>existing_file_name</a:t>
            </a:r>
            <a:r>
              <a:rPr lang="en-US" dirty="0"/>
              <a:t>, </a:t>
            </a:r>
            <a:r>
              <a:rPr lang="en-US" dirty="0" err="1"/>
              <a:t>new_file_name</a:t>
            </a:r>
            <a:r>
              <a:rPr lang="en-US" dirty="0"/>
              <a:t>)  </a:t>
            </a:r>
          </a:p>
          <a:p>
            <a:pPr marL="365760" lvl="1" indent="0">
              <a:buNone/>
            </a:pPr>
            <a:r>
              <a:rPr lang="en-US" dirty="0" err="1"/>
              <a:t>Eg.</a:t>
            </a:r>
            <a:endParaRPr lang="en-US" dirty="0"/>
          </a:p>
          <a:p>
            <a:pPr marL="365760" lvl="1" indent="0">
              <a:buNone/>
            </a:pPr>
            <a:r>
              <a:rPr lang="en-US" b="1" dirty="0"/>
              <a:t>import</a:t>
            </a:r>
            <a:r>
              <a:rPr lang="en-US" dirty="0"/>
              <a:t> </a:t>
            </a:r>
            <a:r>
              <a:rPr lang="en-US" dirty="0" err="1"/>
              <a:t>os</a:t>
            </a:r>
            <a:r>
              <a:rPr lang="en-US" dirty="0"/>
              <a:t>  </a:t>
            </a:r>
          </a:p>
          <a:p>
            <a:pPr marL="365760" lvl="1" indent="0">
              <a:buNone/>
            </a:pPr>
            <a:r>
              <a:rPr lang="en-US" dirty="0" err="1"/>
              <a:t>os.rename</a:t>
            </a:r>
            <a:r>
              <a:rPr lang="en-US" dirty="0"/>
              <a:t>('mno.txt','pqr.txt') </a:t>
            </a:r>
          </a:p>
          <a:p>
            <a:r>
              <a:rPr lang="en-US" b="1" dirty="0"/>
              <a:t>2) remove():</a:t>
            </a:r>
          </a:p>
          <a:p>
            <a:pPr marL="393192" lvl="1" indent="0">
              <a:buNone/>
            </a:pPr>
            <a:r>
              <a:rPr lang="en-US" b="1" dirty="0"/>
              <a:t>Syntax:</a:t>
            </a:r>
          </a:p>
          <a:p>
            <a:pPr marL="393192" lvl="1" indent="0">
              <a:buNone/>
            </a:pPr>
            <a:r>
              <a:rPr lang="en-US" dirty="0" err="1"/>
              <a:t>os.remove</a:t>
            </a:r>
            <a:r>
              <a:rPr lang="en-US" dirty="0"/>
              <a:t>(</a:t>
            </a:r>
            <a:r>
              <a:rPr lang="en-US" dirty="0" err="1"/>
              <a:t>file_name</a:t>
            </a:r>
            <a:r>
              <a:rPr lang="en-US" dirty="0"/>
              <a:t>) </a:t>
            </a:r>
          </a:p>
          <a:p>
            <a:pPr marL="393192" lvl="1" indent="0">
              <a:buNone/>
            </a:pPr>
            <a:r>
              <a:rPr lang="en-US" dirty="0" err="1"/>
              <a:t>Eg.</a:t>
            </a:r>
            <a:endParaRPr lang="en-US" dirty="0"/>
          </a:p>
          <a:p>
            <a:pPr marL="393192" lvl="1" indent="0">
              <a:buNone/>
            </a:pPr>
            <a:r>
              <a:rPr lang="pt-BR" b="1" dirty="0"/>
              <a:t>import</a:t>
            </a:r>
            <a:r>
              <a:rPr lang="pt-BR" dirty="0"/>
              <a:t> os  </a:t>
            </a:r>
          </a:p>
          <a:p>
            <a:pPr marL="393192" lvl="1" indent="0">
              <a:buNone/>
            </a:pPr>
            <a:r>
              <a:rPr lang="pt-BR" dirty="0"/>
              <a:t>os.remove('mno.txt')</a:t>
            </a:r>
          </a:p>
          <a:p>
            <a:endParaRPr lang="en-US" dirty="0"/>
          </a:p>
        </p:txBody>
      </p:sp>
    </p:spTree>
    <p:extLst>
      <p:ext uri="{BB962C8B-B14F-4D97-AF65-F5344CB8AC3E}">
        <p14:creationId xmlns:p14="http://schemas.microsoft.com/office/powerpoint/2010/main" val="665071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C11F3E-24FD-41A4-9F87-E4C85CBCCD90}"/>
              </a:ext>
            </a:extLst>
          </p:cNvPr>
          <p:cNvSpPr>
            <a:spLocks noGrp="1"/>
          </p:cNvSpPr>
          <p:nvPr>
            <p:ph idx="1"/>
          </p:nvPr>
        </p:nvSpPr>
        <p:spPr>
          <a:xfrm>
            <a:off x="457200" y="914400"/>
            <a:ext cx="8229600" cy="5410200"/>
          </a:xfrm>
        </p:spPr>
        <p:txBody>
          <a:bodyPr>
            <a:normAutofit/>
          </a:bodyPr>
          <a:lstStyle/>
          <a:p>
            <a:r>
              <a:rPr lang="en-US" b="1" dirty="0"/>
              <a:t>3) </a:t>
            </a:r>
            <a:r>
              <a:rPr lang="en-US" b="1" dirty="0" err="1"/>
              <a:t>mkdir</a:t>
            </a:r>
            <a:r>
              <a:rPr lang="en-US" b="1" dirty="0"/>
              <a:t>()</a:t>
            </a:r>
          </a:p>
          <a:p>
            <a:pPr marL="393192" lvl="1" indent="0">
              <a:buNone/>
            </a:pPr>
            <a:r>
              <a:rPr lang="en-US" b="1" dirty="0"/>
              <a:t>Syntax:</a:t>
            </a:r>
            <a:endParaRPr lang="en-US" dirty="0"/>
          </a:p>
          <a:p>
            <a:pPr marL="393192" lvl="1" indent="0">
              <a:buNone/>
            </a:pPr>
            <a:r>
              <a:rPr lang="en-US" dirty="0" err="1"/>
              <a:t>os.mkdir</a:t>
            </a:r>
            <a:r>
              <a:rPr lang="en-US" dirty="0"/>
              <a:t>("</a:t>
            </a:r>
            <a:r>
              <a:rPr lang="en-US" dirty="0" err="1"/>
              <a:t>file_name</a:t>
            </a:r>
            <a:r>
              <a:rPr lang="en-US" dirty="0"/>
              <a:t>")</a:t>
            </a:r>
          </a:p>
          <a:p>
            <a:pPr marL="393192" lvl="1" indent="0">
              <a:buNone/>
            </a:pPr>
            <a:r>
              <a:rPr lang="en-US" b="1" dirty="0"/>
              <a:t>eg:</a:t>
            </a:r>
          </a:p>
          <a:p>
            <a:pPr marL="393192" lvl="1" indent="0">
              <a:buNone/>
            </a:pPr>
            <a:r>
              <a:rPr lang="pt-BR" b="1" dirty="0"/>
              <a:t>import</a:t>
            </a:r>
            <a:r>
              <a:rPr lang="pt-BR" dirty="0"/>
              <a:t> os  </a:t>
            </a:r>
          </a:p>
          <a:p>
            <a:pPr marL="393192" lvl="1" indent="0">
              <a:buNone/>
            </a:pPr>
            <a:r>
              <a:rPr lang="pt-BR" dirty="0"/>
              <a:t>os.mkdir("new")  </a:t>
            </a:r>
          </a:p>
          <a:p>
            <a:r>
              <a:rPr lang="en-US" dirty="0"/>
              <a:t>4)</a:t>
            </a:r>
            <a:r>
              <a:rPr lang="en-US" b="1" dirty="0"/>
              <a:t> </a:t>
            </a:r>
            <a:r>
              <a:rPr lang="en-US" b="1" dirty="0" err="1"/>
              <a:t>getcwd</a:t>
            </a:r>
            <a:r>
              <a:rPr lang="en-US" b="1" dirty="0"/>
              <a:t>()</a:t>
            </a:r>
          </a:p>
          <a:p>
            <a:pPr marL="393192" lvl="1" indent="0">
              <a:buNone/>
            </a:pPr>
            <a:r>
              <a:rPr lang="en-US" b="1" dirty="0"/>
              <a:t>Syntax:</a:t>
            </a:r>
            <a:endParaRPr lang="en-US" dirty="0"/>
          </a:p>
          <a:p>
            <a:pPr marL="393192" lvl="1" indent="0">
              <a:buNone/>
            </a:pPr>
            <a:r>
              <a:rPr lang="en-US" dirty="0" err="1"/>
              <a:t>os.getcwd</a:t>
            </a:r>
            <a:r>
              <a:rPr lang="en-US" dirty="0"/>
              <a:t>()</a:t>
            </a:r>
          </a:p>
          <a:p>
            <a:pPr marL="393192" lvl="1" indent="0">
              <a:buNone/>
            </a:pPr>
            <a:r>
              <a:rPr lang="en-US" b="1" dirty="0"/>
              <a:t>Eg</a:t>
            </a:r>
          </a:p>
          <a:p>
            <a:pPr marL="393192" lvl="1" indent="0">
              <a:buNone/>
            </a:pPr>
            <a:r>
              <a:rPr lang="pt-BR" b="1" dirty="0"/>
              <a:t>import</a:t>
            </a:r>
            <a:r>
              <a:rPr lang="pt-BR" dirty="0"/>
              <a:t> os  </a:t>
            </a:r>
          </a:p>
          <a:p>
            <a:pPr marL="393192" lvl="1" indent="0">
              <a:buNone/>
            </a:pPr>
            <a:r>
              <a:rPr lang="pt-BR" b="1" dirty="0"/>
              <a:t>print</a:t>
            </a:r>
            <a:r>
              <a:rPr lang="pt-BR" dirty="0"/>
              <a:t> os.getcwd()</a:t>
            </a:r>
          </a:p>
          <a:p>
            <a:endParaRPr lang="en-US" dirty="0"/>
          </a:p>
        </p:txBody>
      </p:sp>
    </p:spTree>
    <p:extLst>
      <p:ext uri="{BB962C8B-B14F-4D97-AF65-F5344CB8AC3E}">
        <p14:creationId xmlns:p14="http://schemas.microsoft.com/office/powerpoint/2010/main" val="220505105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75BE65-99B5-468A-B36E-DB618DD065FD}"/>
              </a:ext>
            </a:extLst>
          </p:cNvPr>
          <p:cNvSpPr>
            <a:spLocks noGrp="1"/>
          </p:cNvSpPr>
          <p:nvPr>
            <p:ph idx="1"/>
          </p:nvPr>
        </p:nvSpPr>
        <p:spPr>
          <a:xfrm>
            <a:off x="457200" y="1066800"/>
            <a:ext cx="8229600" cy="5257800"/>
          </a:xfrm>
        </p:spPr>
        <p:txBody>
          <a:bodyPr/>
          <a:lstStyle/>
          <a:p>
            <a:r>
              <a:rPr lang="en-US" dirty="0"/>
              <a:t>5)</a:t>
            </a:r>
            <a:r>
              <a:rPr lang="en-US" b="1" dirty="0"/>
              <a:t> </a:t>
            </a:r>
            <a:r>
              <a:rPr lang="en-US" b="1" dirty="0" err="1"/>
              <a:t>rmdir</a:t>
            </a:r>
            <a:r>
              <a:rPr lang="en-US" b="1" dirty="0"/>
              <a:t>()</a:t>
            </a:r>
          </a:p>
          <a:p>
            <a:pPr marL="393192" lvl="1" indent="0">
              <a:buNone/>
            </a:pPr>
            <a:r>
              <a:rPr lang="en-US" b="1" dirty="0"/>
              <a:t>Syntax:</a:t>
            </a:r>
            <a:endParaRPr lang="en-US" dirty="0"/>
          </a:p>
          <a:p>
            <a:pPr marL="393192" lvl="1" indent="0">
              <a:buNone/>
            </a:pPr>
            <a:r>
              <a:rPr lang="en-US" dirty="0" err="1"/>
              <a:t>os.rmdir</a:t>
            </a:r>
            <a:r>
              <a:rPr lang="en-US" dirty="0"/>
              <a:t>("</a:t>
            </a:r>
            <a:r>
              <a:rPr lang="en-US" dirty="0" err="1"/>
              <a:t>directory_name</a:t>
            </a:r>
            <a:r>
              <a:rPr lang="en-US" dirty="0"/>
              <a:t>)</a:t>
            </a:r>
          </a:p>
          <a:p>
            <a:pPr marL="393192" lvl="1" indent="0">
              <a:buNone/>
            </a:pPr>
            <a:r>
              <a:rPr lang="pt-BR" b="1" dirty="0"/>
              <a:t>Eg.</a:t>
            </a:r>
          </a:p>
          <a:p>
            <a:pPr marL="393192" lvl="1" indent="0">
              <a:buNone/>
            </a:pPr>
            <a:r>
              <a:rPr lang="pt-BR" b="1" dirty="0"/>
              <a:t>import</a:t>
            </a:r>
            <a:r>
              <a:rPr lang="pt-BR" dirty="0"/>
              <a:t> os  </a:t>
            </a:r>
          </a:p>
          <a:p>
            <a:pPr marL="393192" lvl="1" indent="0">
              <a:buNone/>
            </a:pPr>
            <a:r>
              <a:rPr lang="pt-BR" dirty="0"/>
              <a:t>os.rmdir("new")</a:t>
            </a:r>
          </a:p>
          <a:p>
            <a:endParaRPr lang="en-US" b="1" dirty="0"/>
          </a:p>
        </p:txBody>
      </p:sp>
    </p:spTree>
    <p:extLst>
      <p:ext uri="{BB962C8B-B14F-4D97-AF65-F5344CB8AC3E}">
        <p14:creationId xmlns:p14="http://schemas.microsoft.com/office/powerpoint/2010/main" val="305226863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1D23F-A61A-4188-84B8-C4215DF3D1A1}"/>
              </a:ext>
            </a:extLst>
          </p:cNvPr>
          <p:cNvSpPr>
            <a:spLocks noGrp="1"/>
          </p:cNvSpPr>
          <p:nvPr>
            <p:ph type="title"/>
          </p:nvPr>
        </p:nvSpPr>
        <p:spPr/>
        <p:txBody>
          <a:bodyPr>
            <a:normAutofit fontScale="90000"/>
          </a:bodyPr>
          <a:lstStyle/>
          <a:p>
            <a:r>
              <a:rPr lang="en-US" dirty="0"/>
              <a:t>Python Regular Expression</a:t>
            </a:r>
            <a:br>
              <a:rPr lang="en-US" dirty="0"/>
            </a:br>
            <a:endParaRPr lang="en-US" dirty="0"/>
          </a:p>
        </p:txBody>
      </p:sp>
      <p:sp>
        <p:nvSpPr>
          <p:cNvPr id="3" name="Content Placeholder 2">
            <a:extLst>
              <a:ext uri="{FF2B5EF4-FFF2-40B4-BE49-F238E27FC236}">
                <a16:creationId xmlns:a16="http://schemas.microsoft.com/office/drawing/2014/main" id="{274DE24E-8FC6-4309-A650-DFABA6793E52}"/>
              </a:ext>
            </a:extLst>
          </p:cNvPr>
          <p:cNvSpPr>
            <a:spLocks noGrp="1"/>
          </p:cNvSpPr>
          <p:nvPr>
            <p:ph idx="1"/>
          </p:nvPr>
        </p:nvSpPr>
        <p:spPr>
          <a:xfrm>
            <a:off x="457200" y="1143000"/>
            <a:ext cx="8229600" cy="5181600"/>
          </a:xfrm>
        </p:spPr>
        <p:txBody>
          <a:bodyPr/>
          <a:lstStyle/>
          <a:p>
            <a:pPr fontAlgn="base"/>
            <a:r>
              <a:rPr lang="en-US" dirty="0"/>
              <a:t>Regular expressions are used to identify whether a pattern exists in a given sequence of characters (string) or not.</a:t>
            </a:r>
          </a:p>
          <a:p>
            <a:pPr fontAlgn="base"/>
            <a:r>
              <a:rPr lang="en-US" dirty="0"/>
              <a:t>They help in manipulating textual data, which is often a pre-requisite for data science projects that involve text mining. </a:t>
            </a:r>
          </a:p>
          <a:p>
            <a:pPr fontAlgn="base"/>
            <a:r>
              <a:rPr lang="en-US" dirty="0"/>
              <a:t>You must have come across some application of regular expressions: they are used at the server side to validate the format of email addresses or password during registration, used for parsing text data files to find, replace or delete certain string, etc.</a:t>
            </a:r>
          </a:p>
        </p:txBody>
      </p:sp>
    </p:spTree>
    <p:extLst>
      <p:ext uri="{BB962C8B-B14F-4D97-AF65-F5344CB8AC3E}">
        <p14:creationId xmlns:p14="http://schemas.microsoft.com/office/powerpoint/2010/main" val="2855644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0E015-3C70-4FD3-AC6A-F0F0B89D118B}"/>
              </a:ext>
            </a:extLst>
          </p:cNvPr>
          <p:cNvSpPr>
            <a:spLocks noGrp="1"/>
          </p:cNvSpPr>
          <p:nvPr>
            <p:ph type="title"/>
          </p:nvPr>
        </p:nvSpPr>
        <p:spPr/>
        <p:txBody>
          <a:bodyPr>
            <a:normAutofit fontScale="90000"/>
          </a:bodyPr>
          <a:lstStyle/>
          <a:p>
            <a:r>
              <a:rPr lang="en-US" b="1" dirty="0"/>
              <a:t>Regular Expressions in Python</a:t>
            </a:r>
            <a:br>
              <a:rPr lang="en-US" b="1" dirty="0"/>
            </a:br>
            <a:endParaRPr lang="en-US" dirty="0"/>
          </a:p>
        </p:txBody>
      </p:sp>
      <p:sp>
        <p:nvSpPr>
          <p:cNvPr id="7" name="Content Placeholder 6">
            <a:extLst>
              <a:ext uri="{FF2B5EF4-FFF2-40B4-BE49-F238E27FC236}">
                <a16:creationId xmlns:a16="http://schemas.microsoft.com/office/drawing/2014/main" id="{EDB5408E-04E2-4C34-A76C-589385A84D81}"/>
              </a:ext>
            </a:extLst>
          </p:cNvPr>
          <p:cNvSpPr>
            <a:spLocks noGrp="1"/>
          </p:cNvSpPr>
          <p:nvPr>
            <p:ph idx="1"/>
          </p:nvPr>
        </p:nvSpPr>
        <p:spPr/>
        <p:txBody>
          <a:bodyPr/>
          <a:lstStyle/>
          <a:p>
            <a:r>
              <a:rPr lang="en-US" dirty="0"/>
              <a:t>In python regular expression are supported by re module. </a:t>
            </a:r>
            <a:r>
              <a:rPr lang="en-US"/>
              <a:t>That </a:t>
            </a:r>
            <a:r>
              <a:rPr lang="en-US" dirty="0"/>
              <a:t>means if you want to start using them in your python scripts, you need to import them .</a:t>
            </a:r>
          </a:p>
          <a:p>
            <a:endParaRPr lang="en-US" dirty="0"/>
          </a:p>
          <a:p>
            <a:r>
              <a:rPr lang="en-US" dirty="0"/>
              <a:t>Syntax:</a:t>
            </a:r>
          </a:p>
          <a:p>
            <a:r>
              <a:rPr lang="en-US" dirty="0"/>
              <a:t>Import re</a:t>
            </a:r>
          </a:p>
        </p:txBody>
      </p:sp>
    </p:spTree>
    <p:extLst>
      <p:ext uri="{BB962C8B-B14F-4D97-AF65-F5344CB8AC3E}">
        <p14:creationId xmlns:p14="http://schemas.microsoft.com/office/powerpoint/2010/main" val="217730534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953BA-7101-46A0-9EDE-405BF67758D6}"/>
              </a:ext>
            </a:extLst>
          </p:cNvPr>
          <p:cNvSpPr>
            <a:spLocks noGrp="1"/>
          </p:cNvSpPr>
          <p:nvPr>
            <p:ph type="title"/>
          </p:nvPr>
        </p:nvSpPr>
        <p:spPr>
          <a:xfrm>
            <a:off x="456028" y="1219200"/>
            <a:ext cx="8229600" cy="1143000"/>
          </a:xfrm>
        </p:spPr>
        <p:txBody>
          <a:bodyPr>
            <a:normAutofit fontScale="90000"/>
          </a:bodyPr>
          <a:lstStyle/>
          <a:p>
            <a:r>
              <a:rPr lang="en-US" b="1" dirty="0"/>
              <a:t/>
            </a:r>
            <a:br>
              <a:rPr lang="en-US" b="1" dirty="0"/>
            </a:br>
            <a:r>
              <a:rPr lang="en-US" b="1" dirty="0"/>
              <a:t/>
            </a:r>
            <a:br>
              <a:rPr lang="en-US" b="1" dirty="0"/>
            </a:br>
            <a:r>
              <a:rPr lang="en-US" b="1" dirty="0"/>
              <a:t/>
            </a:r>
            <a:br>
              <a:rPr lang="en-US" b="1" dirty="0"/>
            </a:br>
            <a:r>
              <a:rPr lang="en-US" b="1" dirty="0"/>
              <a:t/>
            </a:r>
            <a:br>
              <a:rPr lang="en-US" b="1" dirty="0"/>
            </a:br>
            <a:r>
              <a:rPr lang="en-US" b="1" dirty="0"/>
              <a:t/>
            </a:r>
            <a:br>
              <a:rPr lang="en-US" b="1" dirty="0"/>
            </a:br>
            <a:r>
              <a:rPr lang="en-US" b="1" dirty="0"/>
              <a:t/>
            </a:r>
            <a:br>
              <a:rPr lang="en-US" b="1" dirty="0"/>
            </a:br>
            <a:r>
              <a:rPr lang="en-US" b="1" dirty="0"/>
              <a:t/>
            </a:r>
            <a:br>
              <a:rPr lang="en-US" b="1" dirty="0"/>
            </a:br>
            <a:r>
              <a:rPr lang="en-US" b="1" dirty="0"/>
              <a:t/>
            </a:r>
            <a:br>
              <a:rPr lang="en-US" b="1" dirty="0"/>
            </a:br>
            <a:r>
              <a:rPr lang="en-US" b="1" dirty="0"/>
              <a:t/>
            </a:r>
            <a:br>
              <a:rPr lang="en-US" b="1" dirty="0"/>
            </a:br>
            <a:r>
              <a:rPr lang="en-US" b="1" dirty="0"/>
              <a:t/>
            </a:r>
            <a:br>
              <a:rPr lang="en-US" b="1" dirty="0"/>
            </a:br>
            <a:r>
              <a:rPr lang="en-US" b="1" dirty="0"/>
              <a:t/>
            </a:r>
            <a:br>
              <a:rPr lang="en-US" b="1" dirty="0"/>
            </a:br>
            <a:r>
              <a:rPr lang="en-US" b="1" dirty="0"/>
              <a:t/>
            </a:r>
            <a:br>
              <a:rPr lang="en-US" b="1" dirty="0"/>
            </a:br>
            <a:r>
              <a:rPr lang="en-US" b="1" dirty="0"/>
              <a:t/>
            </a:r>
            <a:br>
              <a:rPr lang="en-US" b="1" dirty="0"/>
            </a:br>
            <a:r>
              <a:rPr lang="en-US" b="1" dirty="0"/>
              <a:t/>
            </a:r>
            <a:br>
              <a:rPr lang="en-US" b="1" dirty="0"/>
            </a:br>
            <a:r>
              <a:rPr lang="en-US" b="1" dirty="0"/>
              <a:t>Basic Patterns: Ordinary Characters</a:t>
            </a:r>
            <a:br>
              <a:rPr lang="en-US" b="1" dirty="0"/>
            </a:br>
            <a:endParaRPr lang="en-US" dirty="0"/>
          </a:p>
        </p:txBody>
      </p:sp>
      <p:sp>
        <p:nvSpPr>
          <p:cNvPr id="3" name="Content Placeholder 2">
            <a:extLst>
              <a:ext uri="{FF2B5EF4-FFF2-40B4-BE49-F238E27FC236}">
                <a16:creationId xmlns:a16="http://schemas.microsoft.com/office/drawing/2014/main" id="{4A16DEB4-2ABA-4CA5-AB40-2C815E429289}"/>
              </a:ext>
            </a:extLst>
          </p:cNvPr>
          <p:cNvSpPr>
            <a:spLocks noGrp="1"/>
          </p:cNvSpPr>
          <p:nvPr>
            <p:ph idx="1"/>
          </p:nvPr>
        </p:nvSpPr>
        <p:spPr/>
        <p:txBody>
          <a:bodyPr/>
          <a:lstStyle/>
          <a:p>
            <a:r>
              <a:rPr lang="en-US" dirty="0"/>
              <a:t>You can easily tackle many basic patterns in Python using the ordinary characters. Ordinary characters are the simplest regular expressions.</a:t>
            </a:r>
          </a:p>
          <a:p>
            <a:r>
              <a:rPr lang="en-US" dirty="0"/>
              <a:t>They match themselves exactly and do not have a special meaning in their regular expression syntax.</a:t>
            </a:r>
          </a:p>
          <a:p>
            <a:r>
              <a:rPr lang="en-US" dirty="0"/>
              <a:t>Examples are 'A', 'a', 'X', '5'.</a:t>
            </a:r>
          </a:p>
          <a:p>
            <a:endParaRPr lang="en-US" dirty="0"/>
          </a:p>
        </p:txBody>
      </p:sp>
    </p:spTree>
    <p:extLst>
      <p:ext uri="{BB962C8B-B14F-4D97-AF65-F5344CB8AC3E}">
        <p14:creationId xmlns:p14="http://schemas.microsoft.com/office/powerpoint/2010/main" val="35087074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C040AC-AD0D-48CE-A97A-72E70481C208}"/>
              </a:ext>
            </a:extLst>
          </p:cNvPr>
          <p:cNvSpPr>
            <a:spLocks noGrp="1"/>
          </p:cNvSpPr>
          <p:nvPr>
            <p:ph idx="1"/>
          </p:nvPr>
        </p:nvSpPr>
        <p:spPr/>
        <p:txBody>
          <a:bodyPr/>
          <a:lstStyle/>
          <a:p>
            <a:r>
              <a:rPr lang="en-US" dirty="0"/>
              <a:t>The match function returns a match object if it match otherwise it returns none.</a:t>
            </a:r>
          </a:p>
          <a:p>
            <a:r>
              <a:rPr lang="en-US" dirty="0"/>
              <a:t>The r is used before string it says that it is raw string literal. It changes how the string literal is interpreted. Such literals are stored as they appear.</a:t>
            </a:r>
          </a:p>
          <a:p>
            <a:endParaRPr lang="en-US" dirty="0"/>
          </a:p>
        </p:txBody>
      </p:sp>
    </p:spTree>
    <p:extLst>
      <p:ext uri="{BB962C8B-B14F-4D97-AF65-F5344CB8AC3E}">
        <p14:creationId xmlns:p14="http://schemas.microsoft.com/office/powerpoint/2010/main" val="3675211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Assignment</a:t>
            </a:r>
          </a:p>
        </p:txBody>
      </p:sp>
      <p:sp>
        <p:nvSpPr>
          <p:cNvPr id="3" name="Content Placeholder 2"/>
          <p:cNvSpPr>
            <a:spLocks noGrp="1"/>
          </p:cNvSpPr>
          <p:nvPr>
            <p:ph idx="1"/>
          </p:nvPr>
        </p:nvSpPr>
        <p:spPr/>
        <p:txBody>
          <a:bodyPr/>
          <a:lstStyle/>
          <a:p>
            <a:pPr lvl="1">
              <a:buFont typeface="Arial" pitchFamily="34" charset="0"/>
              <a:buChar char="•"/>
            </a:pPr>
            <a:r>
              <a:rPr lang="en-US" dirty="0"/>
              <a:t>Python allows you to assign a single value to several variables simultaneously.</a:t>
            </a:r>
          </a:p>
          <a:p>
            <a:pPr lvl="1">
              <a:buNone/>
            </a:pPr>
            <a:r>
              <a:rPr lang="en-US" dirty="0"/>
              <a:t>		a=b=c=1</a:t>
            </a:r>
          </a:p>
          <a:p>
            <a:pPr lvl="1">
              <a:buNone/>
            </a:pPr>
            <a:r>
              <a:rPr lang="en-US" dirty="0"/>
              <a:t>	here , an integer object is created with the value 1,and all three variables are assigned to the same memory location.</a:t>
            </a:r>
          </a:p>
          <a:p>
            <a:pPr lvl="1">
              <a:buNone/>
            </a:pP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3ECA2-7AC7-4BAB-AFA9-B482C6B8B514}"/>
              </a:ext>
            </a:extLst>
          </p:cNvPr>
          <p:cNvSpPr>
            <a:spLocks noGrp="1"/>
          </p:cNvSpPr>
          <p:nvPr>
            <p:ph type="title"/>
          </p:nvPr>
        </p:nvSpPr>
        <p:spPr>
          <a:xfrm>
            <a:off x="609600" y="1363980"/>
            <a:ext cx="8229600" cy="1143000"/>
          </a:xfrm>
        </p:spPr>
        <p:txBody>
          <a:bodyPr>
            <a:normAutofit fontScale="90000"/>
          </a:bodyPr>
          <a:lstStyle/>
          <a:p>
            <a:r>
              <a:rPr lang="en-US" b="1" dirty="0"/>
              <a:t>Wild Card Characters: Special Characters</a:t>
            </a:r>
            <a:br>
              <a:rPr lang="en-US" b="1" dirty="0"/>
            </a:br>
            <a:endParaRPr lang="en-US" dirty="0"/>
          </a:p>
        </p:txBody>
      </p:sp>
      <p:sp>
        <p:nvSpPr>
          <p:cNvPr id="3" name="Content Placeholder 2">
            <a:extLst>
              <a:ext uri="{FF2B5EF4-FFF2-40B4-BE49-F238E27FC236}">
                <a16:creationId xmlns:a16="http://schemas.microsoft.com/office/drawing/2014/main" id="{BE4BBB0C-5A39-4B27-B8C9-C21135904525}"/>
              </a:ext>
            </a:extLst>
          </p:cNvPr>
          <p:cNvSpPr>
            <a:spLocks noGrp="1"/>
          </p:cNvSpPr>
          <p:nvPr>
            <p:ph idx="1"/>
          </p:nvPr>
        </p:nvSpPr>
        <p:spPr/>
        <p:txBody>
          <a:bodyPr/>
          <a:lstStyle/>
          <a:p>
            <a:r>
              <a:rPr lang="en-US" dirty="0"/>
              <a:t>Special characters are characters which do not match themselves as seen but actually have a special meaning when used in a regular expression.</a:t>
            </a:r>
          </a:p>
          <a:p>
            <a:r>
              <a:rPr lang="en-US" dirty="0"/>
              <a:t>The most widely used special characters are:</a:t>
            </a:r>
          </a:p>
          <a:p>
            <a:r>
              <a:rPr lang="en-US" dirty="0"/>
              <a:t>.-A period =matches any single character except new line character.</a:t>
            </a:r>
          </a:p>
          <a:p>
            <a:pPr lvl="1"/>
            <a:r>
              <a:rPr lang="en-US" dirty="0" err="1"/>
              <a:t>re.search</a:t>
            </a:r>
            <a:r>
              <a:rPr lang="en-US" dirty="0"/>
              <a:t>(</a:t>
            </a:r>
            <a:r>
              <a:rPr lang="en-US" dirty="0" err="1"/>
              <a:t>r'Co.k.e</a:t>
            </a:r>
            <a:r>
              <a:rPr lang="en-US" dirty="0"/>
              <a:t>', 'Cookie').group()</a:t>
            </a:r>
          </a:p>
          <a:p>
            <a:pPr lvl="1"/>
            <a:r>
              <a:rPr lang="en-US" dirty="0"/>
              <a:t>Cookie</a:t>
            </a:r>
          </a:p>
          <a:p>
            <a:pPr lvl="1"/>
            <a:r>
              <a:rPr lang="en-US" dirty="0"/>
              <a:t>The group() function returns the string match by re.</a:t>
            </a:r>
          </a:p>
          <a:p>
            <a:endParaRPr lang="en-US" dirty="0"/>
          </a:p>
        </p:txBody>
      </p:sp>
    </p:spTree>
    <p:extLst>
      <p:ext uri="{BB962C8B-B14F-4D97-AF65-F5344CB8AC3E}">
        <p14:creationId xmlns:p14="http://schemas.microsoft.com/office/powerpoint/2010/main" val="173799144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B4FCB2-5B15-46C0-8375-CD783CB165C9}"/>
              </a:ext>
            </a:extLst>
          </p:cNvPr>
          <p:cNvSpPr>
            <a:spLocks noGrp="1"/>
          </p:cNvSpPr>
          <p:nvPr>
            <p:ph idx="1"/>
          </p:nvPr>
        </p:nvSpPr>
        <p:spPr/>
        <p:txBody>
          <a:bodyPr/>
          <a:lstStyle/>
          <a:p>
            <a:r>
              <a:rPr lang="en-US" dirty="0"/>
              <a:t>\w(lowercase w) =matches any single letter , digit or underscore.</a:t>
            </a:r>
          </a:p>
          <a:p>
            <a:r>
              <a:rPr lang="en-US" dirty="0" err="1"/>
              <a:t>re.search</a:t>
            </a:r>
            <a:r>
              <a:rPr lang="en-US" dirty="0"/>
              <a:t>(</a:t>
            </a:r>
            <a:r>
              <a:rPr lang="en-US" dirty="0" err="1"/>
              <a:t>r'Co</a:t>
            </a:r>
            <a:r>
              <a:rPr lang="en-US" dirty="0"/>
              <a:t>\</a:t>
            </a:r>
            <a:r>
              <a:rPr lang="en-US" dirty="0" err="1"/>
              <a:t>wk</a:t>
            </a:r>
            <a:r>
              <a:rPr lang="en-US" dirty="0"/>
              <a:t>\we', 'Cookie').group()</a:t>
            </a:r>
          </a:p>
          <a:p>
            <a:r>
              <a:rPr lang="en-US" dirty="0"/>
              <a:t>Cookie</a:t>
            </a:r>
          </a:p>
          <a:p>
            <a:r>
              <a:rPr lang="en-US" dirty="0"/>
              <a:t>\W(uppercase W)=Matches any character not part of \w (lowercase w).</a:t>
            </a:r>
          </a:p>
          <a:p>
            <a:r>
              <a:rPr lang="en-US" dirty="0" err="1"/>
              <a:t>re.search</a:t>
            </a:r>
            <a:r>
              <a:rPr lang="en-US" dirty="0"/>
              <a:t>(</a:t>
            </a:r>
            <a:r>
              <a:rPr lang="en-US" dirty="0" err="1"/>
              <a:t>r’C</a:t>
            </a:r>
            <a:r>
              <a:rPr lang="en-US" dirty="0"/>
              <a:t>\</a:t>
            </a:r>
            <a:r>
              <a:rPr lang="en-US" dirty="0" err="1"/>
              <a:t>Wke</a:t>
            </a:r>
            <a:r>
              <a:rPr lang="en-US" dirty="0"/>
              <a:t>’,”</a:t>
            </a:r>
            <a:r>
              <a:rPr lang="en-US" dirty="0" err="1"/>
              <a:t>C@ke</a:t>
            </a:r>
            <a:r>
              <a:rPr lang="en-US" dirty="0"/>
              <a:t>”).group()</a:t>
            </a:r>
          </a:p>
          <a:p>
            <a:r>
              <a:rPr lang="en-US" dirty="0" err="1"/>
              <a:t>C@ke</a:t>
            </a:r>
            <a:endParaRPr lang="en-US" dirty="0"/>
          </a:p>
          <a:p>
            <a:endParaRPr lang="en-US" dirty="0"/>
          </a:p>
          <a:p>
            <a:endParaRPr lang="en-US" dirty="0"/>
          </a:p>
        </p:txBody>
      </p:sp>
    </p:spTree>
    <p:extLst>
      <p:ext uri="{BB962C8B-B14F-4D97-AF65-F5344CB8AC3E}">
        <p14:creationId xmlns:p14="http://schemas.microsoft.com/office/powerpoint/2010/main" val="68254271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039FE4-488A-42F7-93E4-3681D83FAF6D}"/>
              </a:ext>
            </a:extLst>
          </p:cNvPr>
          <p:cNvSpPr>
            <a:spLocks noGrp="1"/>
          </p:cNvSpPr>
          <p:nvPr>
            <p:ph idx="1"/>
          </p:nvPr>
        </p:nvSpPr>
        <p:spPr/>
        <p:txBody>
          <a:bodyPr/>
          <a:lstStyle/>
          <a:p>
            <a:r>
              <a:rPr lang="en-US" dirty="0"/>
              <a:t>\s(lowercase s)=Matches a single whitespace character like: space, newline, tab, return.</a:t>
            </a:r>
          </a:p>
          <a:p>
            <a:r>
              <a:rPr lang="en-US" dirty="0" err="1"/>
              <a:t>re.search</a:t>
            </a:r>
            <a:r>
              <a:rPr lang="en-US" dirty="0"/>
              <a:t>(</a:t>
            </a:r>
            <a:r>
              <a:rPr lang="en-US" dirty="0" err="1"/>
              <a:t>r’eat</a:t>
            </a:r>
            <a:r>
              <a:rPr lang="en-US" dirty="0"/>
              <a:t>\</a:t>
            </a:r>
            <a:r>
              <a:rPr lang="en-US" dirty="0" err="1"/>
              <a:t>scake</a:t>
            </a:r>
            <a:r>
              <a:rPr lang="en-US" dirty="0"/>
              <a:t>’,’eat cake’).group())</a:t>
            </a:r>
          </a:p>
          <a:p>
            <a:r>
              <a:rPr lang="en-US" dirty="0"/>
              <a:t>eat cake</a:t>
            </a:r>
          </a:p>
          <a:p>
            <a:endParaRPr lang="en-US" dirty="0"/>
          </a:p>
          <a:p>
            <a:r>
              <a:rPr lang="en-US" dirty="0"/>
              <a:t>\S(uppercase S)=Matches any character not part of \s (lowercase s).</a:t>
            </a:r>
          </a:p>
          <a:p>
            <a:r>
              <a:rPr lang="en-US" dirty="0" err="1"/>
              <a:t>re.search</a:t>
            </a:r>
            <a:r>
              <a:rPr lang="en-US" dirty="0"/>
              <a:t>(</a:t>
            </a:r>
            <a:r>
              <a:rPr lang="en-US" dirty="0" err="1"/>
              <a:t>r’cook</a:t>
            </a:r>
            <a:r>
              <a:rPr lang="en-US" dirty="0"/>
              <a:t>\</a:t>
            </a:r>
            <a:r>
              <a:rPr lang="en-US" dirty="0" err="1"/>
              <a:t>Se’,’cookie</a:t>
            </a:r>
            <a:r>
              <a:rPr lang="en-US" dirty="0"/>
              <a:t>’).group())</a:t>
            </a:r>
          </a:p>
          <a:p>
            <a:r>
              <a:rPr lang="en-US" dirty="0"/>
              <a:t>cookie</a:t>
            </a:r>
          </a:p>
          <a:p>
            <a:endParaRPr lang="en-US" dirty="0"/>
          </a:p>
        </p:txBody>
      </p:sp>
    </p:spTree>
    <p:extLst>
      <p:ext uri="{BB962C8B-B14F-4D97-AF65-F5344CB8AC3E}">
        <p14:creationId xmlns:p14="http://schemas.microsoft.com/office/powerpoint/2010/main" val="112957199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6C8A2E-5B6D-4C2C-B9F2-BA1E78549876}"/>
              </a:ext>
            </a:extLst>
          </p:cNvPr>
          <p:cNvSpPr>
            <a:spLocks noGrp="1"/>
          </p:cNvSpPr>
          <p:nvPr>
            <p:ph idx="1"/>
          </p:nvPr>
        </p:nvSpPr>
        <p:spPr/>
        <p:txBody>
          <a:bodyPr/>
          <a:lstStyle/>
          <a:p>
            <a:r>
              <a:rPr lang="en-US" dirty="0"/>
              <a:t>\t(Lower case t)=It matches tab in the string.</a:t>
            </a:r>
          </a:p>
          <a:p>
            <a:r>
              <a:rPr lang="en-US" dirty="0" err="1"/>
              <a:t>re.search</a:t>
            </a:r>
            <a:r>
              <a:rPr lang="en-US" dirty="0"/>
              <a:t>(</a:t>
            </a:r>
            <a:r>
              <a:rPr lang="en-US" dirty="0" err="1"/>
              <a:t>r’eat</a:t>
            </a:r>
            <a:r>
              <a:rPr lang="en-US" dirty="0"/>
              <a:t>\</a:t>
            </a:r>
            <a:r>
              <a:rPr lang="en-US" dirty="0" err="1"/>
              <a:t>tcake</a:t>
            </a:r>
            <a:r>
              <a:rPr lang="en-US" dirty="0"/>
              <a:t>’,’eat	cake’).group())</a:t>
            </a:r>
          </a:p>
          <a:p>
            <a:r>
              <a:rPr lang="en-US" dirty="0"/>
              <a:t>Eat	cake</a:t>
            </a:r>
          </a:p>
          <a:p>
            <a:endParaRPr lang="en-US" dirty="0"/>
          </a:p>
          <a:p>
            <a:r>
              <a:rPr lang="en-US" dirty="0"/>
              <a:t>\n(lower case n)=it matches new line.</a:t>
            </a:r>
          </a:p>
          <a:p>
            <a:r>
              <a:rPr lang="en-US" dirty="0" err="1"/>
              <a:t>re.search</a:t>
            </a:r>
            <a:r>
              <a:rPr lang="en-US" dirty="0"/>
              <a:t>(</a:t>
            </a:r>
            <a:r>
              <a:rPr lang="en-US" dirty="0" err="1"/>
              <a:t>r’eat</a:t>
            </a:r>
            <a:r>
              <a:rPr lang="en-US" dirty="0"/>
              <a:t>\</a:t>
            </a:r>
            <a:r>
              <a:rPr lang="en-US" dirty="0" err="1"/>
              <a:t>ncake</a:t>
            </a:r>
            <a:r>
              <a:rPr lang="en-US" dirty="0"/>
              <a:t>’,’eat\</a:t>
            </a:r>
            <a:r>
              <a:rPr lang="en-US" dirty="0" err="1"/>
              <a:t>ncake</a:t>
            </a:r>
            <a:r>
              <a:rPr lang="en-US" dirty="0"/>
              <a:t>’).group())</a:t>
            </a:r>
          </a:p>
          <a:p>
            <a:r>
              <a:rPr lang="en-US" dirty="0"/>
              <a:t>Eat</a:t>
            </a:r>
          </a:p>
          <a:p>
            <a:r>
              <a:rPr lang="en-US" dirty="0"/>
              <a:t>cake</a:t>
            </a:r>
          </a:p>
          <a:p>
            <a:endParaRPr lang="en-US" dirty="0"/>
          </a:p>
        </p:txBody>
      </p:sp>
    </p:spTree>
    <p:extLst>
      <p:ext uri="{BB962C8B-B14F-4D97-AF65-F5344CB8AC3E}">
        <p14:creationId xmlns:p14="http://schemas.microsoft.com/office/powerpoint/2010/main" val="210015864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A71C87-0DBA-42B8-BB2B-1B764D69E830}"/>
              </a:ext>
            </a:extLst>
          </p:cNvPr>
          <p:cNvSpPr>
            <a:spLocks noGrp="1"/>
          </p:cNvSpPr>
          <p:nvPr>
            <p:ph idx="1"/>
          </p:nvPr>
        </p:nvSpPr>
        <p:spPr/>
        <p:txBody>
          <a:bodyPr/>
          <a:lstStyle/>
          <a:p>
            <a:r>
              <a:rPr lang="en-US" dirty="0"/>
              <a:t>\d(lowercase d)=Lowercase d. Matches decimal digit 0-9.</a:t>
            </a:r>
          </a:p>
          <a:p>
            <a:r>
              <a:rPr lang="en-US" dirty="0" err="1"/>
              <a:t>re.search</a:t>
            </a:r>
            <a:r>
              <a:rPr lang="en-US" dirty="0"/>
              <a:t>(</a:t>
            </a:r>
            <a:r>
              <a:rPr lang="en-US" dirty="0" err="1"/>
              <a:t>r’c</a:t>
            </a:r>
            <a:r>
              <a:rPr lang="en-US" dirty="0"/>
              <a:t>\d\dkie’,’c00kie’).group())</a:t>
            </a:r>
          </a:p>
          <a:p>
            <a:r>
              <a:rPr lang="en-US" dirty="0"/>
              <a:t>c00kie</a:t>
            </a:r>
          </a:p>
          <a:p>
            <a:endParaRPr lang="en-US" dirty="0"/>
          </a:p>
          <a:p>
            <a:r>
              <a:rPr lang="en-US" dirty="0"/>
              <a:t>^(caret)=Matches a pattern at the start of the string.</a:t>
            </a:r>
          </a:p>
          <a:p>
            <a:r>
              <a:rPr lang="en-US" dirty="0" err="1"/>
              <a:t>re.search</a:t>
            </a:r>
            <a:r>
              <a:rPr lang="en-US" dirty="0"/>
              <a:t>(</a:t>
            </a:r>
            <a:r>
              <a:rPr lang="en-US" dirty="0" err="1"/>
              <a:t>r’^eat’,’eat</a:t>
            </a:r>
            <a:r>
              <a:rPr lang="en-US" dirty="0"/>
              <a:t> cake’).group())</a:t>
            </a:r>
          </a:p>
          <a:p>
            <a:r>
              <a:rPr lang="en-US" dirty="0"/>
              <a:t>eat</a:t>
            </a:r>
          </a:p>
          <a:p>
            <a:endParaRPr lang="en-US" dirty="0"/>
          </a:p>
          <a:p>
            <a:endParaRPr lang="en-US" dirty="0"/>
          </a:p>
        </p:txBody>
      </p:sp>
    </p:spTree>
    <p:extLst>
      <p:ext uri="{BB962C8B-B14F-4D97-AF65-F5344CB8AC3E}">
        <p14:creationId xmlns:p14="http://schemas.microsoft.com/office/powerpoint/2010/main" val="7819377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0EE17-DF41-4601-BDA4-F50717EAFEF4}"/>
              </a:ext>
            </a:extLst>
          </p:cNvPr>
          <p:cNvSpPr>
            <a:spLocks noGrp="1"/>
          </p:cNvSpPr>
          <p:nvPr>
            <p:ph idx="1"/>
          </p:nvPr>
        </p:nvSpPr>
        <p:spPr/>
        <p:txBody>
          <a:bodyPr/>
          <a:lstStyle/>
          <a:p>
            <a:r>
              <a:rPr lang="en-US" dirty="0"/>
              <a:t>$(dollar)=Matches a pattern at the end of string.</a:t>
            </a:r>
          </a:p>
          <a:p>
            <a:r>
              <a:rPr lang="en-US" dirty="0" err="1"/>
              <a:t>re.search</a:t>
            </a:r>
            <a:r>
              <a:rPr lang="en-US" dirty="0"/>
              <a:t>(</a:t>
            </a:r>
            <a:r>
              <a:rPr lang="en-US" dirty="0" err="1"/>
              <a:t>r’cake$’,’eat</a:t>
            </a:r>
            <a:r>
              <a:rPr lang="en-US" dirty="0"/>
              <a:t> cake’).group())</a:t>
            </a:r>
          </a:p>
          <a:p>
            <a:r>
              <a:rPr lang="en-US" dirty="0"/>
              <a:t>cake</a:t>
            </a:r>
          </a:p>
          <a:p>
            <a:endParaRPr lang="en-US" dirty="0"/>
          </a:p>
          <a:p>
            <a:r>
              <a:rPr lang="en-US" dirty="0"/>
              <a:t>[a-zA-Z0-9]=Matches any letter from (a to z) or (A to Z) or (0 to 9). </a:t>
            </a:r>
          </a:p>
          <a:p>
            <a:r>
              <a:rPr lang="en-US" dirty="0"/>
              <a:t>Characters that are not within a range can be matched by complementing the set. </a:t>
            </a:r>
          </a:p>
          <a:p>
            <a:endParaRPr lang="en-US" dirty="0"/>
          </a:p>
          <a:p>
            <a:endParaRPr lang="en-US" dirty="0"/>
          </a:p>
        </p:txBody>
      </p:sp>
    </p:spTree>
    <p:extLst>
      <p:ext uri="{BB962C8B-B14F-4D97-AF65-F5344CB8AC3E}">
        <p14:creationId xmlns:p14="http://schemas.microsoft.com/office/powerpoint/2010/main" val="175540840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12EC5D-47FF-4119-ACD4-868B0B181C6C}"/>
              </a:ext>
            </a:extLst>
          </p:cNvPr>
          <p:cNvSpPr>
            <a:spLocks noGrp="1"/>
          </p:cNvSpPr>
          <p:nvPr>
            <p:ph idx="1"/>
          </p:nvPr>
        </p:nvSpPr>
        <p:spPr/>
        <p:txBody>
          <a:bodyPr/>
          <a:lstStyle/>
          <a:p>
            <a:r>
              <a:rPr lang="en-US" dirty="0"/>
              <a:t>If the first character of the set is ^ ,all the characters that are not in the set will be matched.</a:t>
            </a:r>
          </a:p>
          <a:p>
            <a:r>
              <a:rPr lang="en-US" dirty="0" err="1"/>
              <a:t>Re.search</a:t>
            </a:r>
            <a:r>
              <a:rPr lang="en-US" dirty="0"/>
              <a:t>(</a:t>
            </a:r>
            <a:r>
              <a:rPr lang="en-US" dirty="0" err="1"/>
              <a:t>r’number</a:t>
            </a:r>
            <a:r>
              <a:rPr lang="en-US" dirty="0"/>
              <a:t>:[0-6]’,’number:5’.group())</a:t>
            </a:r>
          </a:p>
          <a:p>
            <a:r>
              <a:rPr lang="en-US" dirty="0"/>
              <a:t>Number:5</a:t>
            </a:r>
          </a:p>
          <a:p>
            <a:endParaRPr lang="en-US" dirty="0"/>
          </a:p>
          <a:p>
            <a:r>
              <a:rPr lang="en-US" dirty="0"/>
              <a:t>Matches any character except 5</a:t>
            </a:r>
          </a:p>
          <a:p>
            <a:r>
              <a:rPr lang="en-US" dirty="0" err="1"/>
              <a:t>re.search</a:t>
            </a:r>
            <a:r>
              <a:rPr lang="en-US" dirty="0"/>
              <a:t>(</a:t>
            </a:r>
            <a:r>
              <a:rPr lang="en-US" dirty="0" err="1"/>
              <a:t>r’number</a:t>
            </a:r>
            <a:r>
              <a:rPr lang="en-US" dirty="0"/>
              <a:t>:[^5]’,’number:0’.group())</a:t>
            </a:r>
          </a:p>
          <a:p>
            <a:r>
              <a:rPr lang="en-US" dirty="0"/>
              <a:t>Number:0</a:t>
            </a:r>
          </a:p>
        </p:txBody>
      </p:sp>
    </p:spTree>
    <p:extLst>
      <p:ext uri="{BB962C8B-B14F-4D97-AF65-F5344CB8AC3E}">
        <p14:creationId xmlns:p14="http://schemas.microsoft.com/office/powerpoint/2010/main" val="420191141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C114F6-5EAB-43C4-BED1-70C3B10ED197}"/>
              </a:ext>
            </a:extLst>
          </p:cNvPr>
          <p:cNvSpPr>
            <a:spLocks noGrp="1"/>
          </p:cNvSpPr>
          <p:nvPr>
            <p:ph idx="1"/>
          </p:nvPr>
        </p:nvSpPr>
        <p:spPr/>
        <p:txBody>
          <a:bodyPr/>
          <a:lstStyle/>
          <a:p>
            <a:r>
              <a:rPr lang="en-US" dirty="0"/>
              <a:t>\A(Uppercase a):Matches only at the start of the string. Works across multiple lines as well.</a:t>
            </a:r>
          </a:p>
          <a:p>
            <a:r>
              <a:rPr lang="en-US" dirty="0" err="1"/>
              <a:t>re.search</a:t>
            </a:r>
            <a:r>
              <a:rPr lang="en-US" dirty="0"/>
              <a:t>(r’\A[A-E]</a:t>
            </a:r>
            <a:r>
              <a:rPr lang="en-US" dirty="0" err="1"/>
              <a:t>ookie</a:t>
            </a:r>
            <a:r>
              <a:rPr lang="en-US" dirty="0"/>
              <a:t>’,’Cookie’).group())</a:t>
            </a:r>
          </a:p>
          <a:p>
            <a:r>
              <a:rPr lang="en-US" dirty="0"/>
              <a:t>Cookie</a:t>
            </a:r>
          </a:p>
          <a:p>
            <a:endParaRPr lang="en-US" dirty="0"/>
          </a:p>
          <a:p>
            <a:r>
              <a:rPr lang="en-US" dirty="0"/>
              <a:t>\b(lowercase b):Matches only the beginning or end of the word.</a:t>
            </a:r>
          </a:p>
          <a:p>
            <a:r>
              <a:rPr lang="en-US" dirty="0" err="1"/>
              <a:t>re.search</a:t>
            </a:r>
            <a:r>
              <a:rPr lang="en-US" dirty="0"/>
              <a:t>(r’\b[A-E]</a:t>
            </a:r>
            <a:r>
              <a:rPr lang="en-US" dirty="0" err="1"/>
              <a:t>ookie</a:t>
            </a:r>
            <a:r>
              <a:rPr lang="en-US" dirty="0"/>
              <a:t>’,’Cookie’).group())</a:t>
            </a:r>
          </a:p>
          <a:p>
            <a:r>
              <a:rPr lang="en-US"/>
              <a:t>Cookie</a:t>
            </a:r>
          </a:p>
          <a:p>
            <a:endParaRPr lang="en-US" dirty="0"/>
          </a:p>
          <a:p>
            <a:endParaRPr lang="en-US" b="1" dirty="0"/>
          </a:p>
          <a:p>
            <a:endParaRPr lang="en-US" dirty="0"/>
          </a:p>
        </p:txBody>
      </p:sp>
    </p:spTree>
    <p:extLst>
      <p:ext uri="{BB962C8B-B14F-4D97-AF65-F5344CB8AC3E}">
        <p14:creationId xmlns:p14="http://schemas.microsoft.com/office/powerpoint/2010/main" val="213437120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DD2AD7-8754-49EB-B94F-C245CCA034E0}"/>
              </a:ext>
            </a:extLst>
          </p:cNvPr>
          <p:cNvSpPr>
            <a:spLocks noGrp="1"/>
          </p:cNvSpPr>
          <p:nvPr>
            <p:ph idx="1"/>
          </p:nvPr>
        </p:nvSpPr>
        <p:spPr>
          <a:xfrm>
            <a:off x="457200" y="990600"/>
            <a:ext cx="8229600" cy="5334000"/>
          </a:xfrm>
        </p:spPr>
        <p:txBody>
          <a:bodyPr/>
          <a:lstStyle/>
          <a:p>
            <a:r>
              <a:rPr lang="en-US" dirty="0"/>
              <a:t>\(Backslash):if the character following the backslash is recognized escape character then the special meaning of the term is taken.</a:t>
            </a:r>
          </a:p>
          <a:p>
            <a:r>
              <a:rPr lang="en-US" dirty="0"/>
              <a:t>For example \n is considered as newline.</a:t>
            </a:r>
          </a:p>
        </p:txBody>
      </p:sp>
    </p:spTree>
    <p:extLst>
      <p:ext uri="{BB962C8B-B14F-4D97-AF65-F5344CB8AC3E}">
        <p14:creationId xmlns:p14="http://schemas.microsoft.com/office/powerpoint/2010/main" val="29248138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F85F9-1063-4D5C-8A3D-D35412611E5F}"/>
              </a:ext>
            </a:extLst>
          </p:cNvPr>
          <p:cNvSpPr>
            <a:spLocks noGrp="1"/>
          </p:cNvSpPr>
          <p:nvPr>
            <p:ph type="title"/>
          </p:nvPr>
        </p:nvSpPr>
        <p:spPr/>
        <p:txBody>
          <a:bodyPr>
            <a:normAutofit fontScale="90000"/>
          </a:bodyPr>
          <a:lstStyle/>
          <a:p>
            <a:r>
              <a:rPr lang="en-US" b="1" dirty="0"/>
              <a:t>Repetitions</a:t>
            </a:r>
            <a:br>
              <a:rPr lang="en-US" b="1" dirty="0"/>
            </a:br>
            <a:endParaRPr lang="en-US" dirty="0"/>
          </a:p>
        </p:txBody>
      </p:sp>
      <p:sp>
        <p:nvSpPr>
          <p:cNvPr id="3" name="Content Placeholder 2">
            <a:extLst>
              <a:ext uri="{FF2B5EF4-FFF2-40B4-BE49-F238E27FC236}">
                <a16:creationId xmlns:a16="http://schemas.microsoft.com/office/drawing/2014/main" id="{7B8E503D-C8B6-40CA-8B6A-722B6FAC96DC}"/>
              </a:ext>
            </a:extLst>
          </p:cNvPr>
          <p:cNvSpPr>
            <a:spLocks noGrp="1"/>
          </p:cNvSpPr>
          <p:nvPr>
            <p:ph idx="1"/>
          </p:nvPr>
        </p:nvSpPr>
        <p:spPr>
          <a:xfrm>
            <a:off x="457200" y="1219200"/>
            <a:ext cx="8229600" cy="5105400"/>
          </a:xfrm>
        </p:spPr>
        <p:txBody>
          <a:bodyPr/>
          <a:lstStyle/>
          <a:p>
            <a:r>
              <a:rPr lang="en-US" dirty="0"/>
              <a:t>The re module handles repetition using the following special characters.</a:t>
            </a:r>
          </a:p>
          <a:p>
            <a:r>
              <a:rPr lang="en-US" dirty="0"/>
              <a:t>+ : checks for one or more character to its left.</a:t>
            </a:r>
          </a:p>
          <a:p>
            <a:pPr lvl="1"/>
            <a:r>
              <a:rPr lang="en-US" dirty="0" err="1"/>
              <a:t>re.search</a:t>
            </a:r>
            <a:r>
              <a:rPr lang="en-US" dirty="0"/>
              <a:t>(‘</a:t>
            </a:r>
            <a:r>
              <a:rPr lang="en-US" dirty="0" err="1"/>
              <a:t>co+kie</a:t>
            </a:r>
            <a:r>
              <a:rPr lang="en-US" dirty="0"/>
              <a:t>’,’</a:t>
            </a:r>
            <a:r>
              <a:rPr lang="en-US" dirty="0" err="1"/>
              <a:t>cooookie</a:t>
            </a:r>
            <a:r>
              <a:rPr lang="en-US" dirty="0"/>
              <a:t>’).group()</a:t>
            </a:r>
          </a:p>
          <a:p>
            <a:pPr lvl="1"/>
            <a:r>
              <a:rPr lang="en-US" dirty="0" err="1"/>
              <a:t>Cooookie</a:t>
            </a:r>
            <a:endParaRPr lang="en-US" dirty="0"/>
          </a:p>
          <a:p>
            <a:pPr marL="393192" lvl="1" indent="0">
              <a:buNone/>
            </a:pPr>
            <a:endParaRPr lang="en-US" dirty="0"/>
          </a:p>
          <a:p>
            <a:r>
              <a:rPr lang="en-US" dirty="0"/>
              <a:t>* : checks zero or more characters to its left.</a:t>
            </a:r>
          </a:p>
          <a:p>
            <a:pPr lvl="1"/>
            <a:r>
              <a:rPr lang="en-US" dirty="0" err="1"/>
              <a:t>re.search</a:t>
            </a:r>
            <a:r>
              <a:rPr lang="en-US" dirty="0"/>
              <a:t>(‘co*0kie’,’co0kie’).group()</a:t>
            </a:r>
          </a:p>
          <a:p>
            <a:pPr lvl="1"/>
            <a:r>
              <a:rPr lang="en-US" dirty="0"/>
              <a:t>co0kie</a:t>
            </a:r>
          </a:p>
        </p:txBody>
      </p:sp>
    </p:spTree>
    <p:extLst>
      <p:ext uri="{BB962C8B-B14F-4D97-AF65-F5344CB8AC3E}">
        <p14:creationId xmlns:p14="http://schemas.microsoft.com/office/powerpoint/2010/main" val="396488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You can also assign multiple objects to multiple variables.</a:t>
            </a:r>
          </a:p>
          <a:p>
            <a:r>
              <a:rPr lang="en-US" dirty="0"/>
              <a:t>For example:</a:t>
            </a:r>
          </a:p>
          <a:p>
            <a:pPr lvl="2">
              <a:buNone/>
            </a:pPr>
            <a:r>
              <a:rPr lang="en-US" dirty="0"/>
              <a:t>a,b,c=1,2,”John”</a:t>
            </a:r>
          </a:p>
          <a:p>
            <a:pPr lvl="2">
              <a:buNone/>
            </a:pPr>
            <a:r>
              <a:rPr lang="en-US" dirty="0"/>
              <a:t>Here two integer objects with values 1 and 2 are assigned to variables a and b respectively,and one string object with the value “john” is assigned to variable c. </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E61ED3-1CC6-44A2-9C39-D8193C9C2D37}"/>
              </a:ext>
            </a:extLst>
          </p:cNvPr>
          <p:cNvSpPr>
            <a:spLocks noGrp="1"/>
          </p:cNvSpPr>
          <p:nvPr>
            <p:ph idx="1"/>
          </p:nvPr>
        </p:nvSpPr>
        <p:spPr>
          <a:xfrm>
            <a:off x="457200" y="838200"/>
            <a:ext cx="8229600" cy="5486400"/>
          </a:xfrm>
        </p:spPr>
        <p:txBody>
          <a:bodyPr/>
          <a:lstStyle/>
          <a:p>
            <a:r>
              <a:rPr lang="en-US" dirty="0"/>
              <a:t>? : checks exactly zero or one character to its left.</a:t>
            </a:r>
          </a:p>
          <a:p>
            <a:pPr lvl="1"/>
            <a:r>
              <a:rPr lang="en-US" dirty="0" err="1"/>
              <a:t>re.search</a:t>
            </a:r>
            <a:r>
              <a:rPr lang="en-US" dirty="0"/>
              <a:t>(‘</a:t>
            </a:r>
            <a:r>
              <a:rPr lang="en-US" dirty="0" err="1"/>
              <a:t>cooki?e</a:t>
            </a:r>
            <a:r>
              <a:rPr lang="en-US" dirty="0"/>
              <a:t>’,’cookie’)</a:t>
            </a:r>
          </a:p>
          <a:p>
            <a:pPr lvl="1"/>
            <a:r>
              <a:rPr lang="en-US" dirty="0"/>
              <a:t>cookie </a:t>
            </a:r>
          </a:p>
          <a:p>
            <a:pPr lvl="1"/>
            <a:endParaRPr lang="en-US" dirty="0"/>
          </a:p>
          <a:p>
            <a:r>
              <a:rPr lang="en-US" b="1" dirty="0"/>
              <a:t>What if you want to check for exact number of sequence repetition?</a:t>
            </a:r>
          </a:p>
          <a:p>
            <a:r>
              <a:rPr lang="en-US" dirty="0"/>
              <a:t>For example, checking the validity of a phone number in an application. </a:t>
            </a:r>
            <a:r>
              <a:rPr lang="en-US" b="1" dirty="0"/>
              <a:t>re</a:t>
            </a:r>
            <a:r>
              <a:rPr lang="en-US" dirty="0"/>
              <a:t> module handles this very gracefully as well using the following regular expressions:</a:t>
            </a:r>
          </a:p>
          <a:p>
            <a:r>
              <a:rPr lang="en-US" dirty="0"/>
              <a:t>{x} - Repeat exactly x number of times.</a:t>
            </a:r>
            <a:endParaRPr lang="en-US" b="1"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418378864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B77018-FDEE-4E22-B820-303B222AE54D}"/>
              </a:ext>
            </a:extLst>
          </p:cNvPr>
          <p:cNvSpPr>
            <a:spLocks noGrp="1"/>
          </p:cNvSpPr>
          <p:nvPr>
            <p:ph idx="1"/>
          </p:nvPr>
        </p:nvSpPr>
        <p:spPr>
          <a:xfrm>
            <a:off x="457200" y="1295400"/>
            <a:ext cx="8229600" cy="4953000"/>
          </a:xfrm>
        </p:spPr>
        <p:txBody>
          <a:bodyPr/>
          <a:lstStyle/>
          <a:p>
            <a:r>
              <a:rPr lang="en-US" dirty="0"/>
              <a:t>{x,} - Repeat at least x times or more.</a:t>
            </a:r>
          </a:p>
          <a:p>
            <a:r>
              <a:rPr lang="en-US" dirty="0"/>
              <a:t>{x, y} - Repeat at least x times but no more than y times.</a:t>
            </a:r>
          </a:p>
          <a:p>
            <a:r>
              <a:rPr lang="en-US" dirty="0" err="1"/>
              <a:t>Eg</a:t>
            </a:r>
            <a:r>
              <a:rPr lang="en-US" dirty="0"/>
              <a:t>.</a:t>
            </a:r>
          </a:p>
          <a:p>
            <a:r>
              <a:rPr lang="en-US" dirty="0" err="1"/>
              <a:t>re.search</a:t>
            </a:r>
            <a:r>
              <a:rPr lang="en-US" dirty="0"/>
              <a:t>(r’\d{9,10}’,’0987654321’).group()</a:t>
            </a:r>
          </a:p>
          <a:p>
            <a:r>
              <a:rPr lang="en-US" dirty="0"/>
              <a:t>0987654321</a:t>
            </a:r>
          </a:p>
        </p:txBody>
      </p:sp>
    </p:spTree>
    <p:extLst>
      <p:ext uri="{BB962C8B-B14F-4D97-AF65-F5344CB8AC3E}">
        <p14:creationId xmlns:p14="http://schemas.microsoft.com/office/powerpoint/2010/main" val="231081074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r>
              <a:rPr lang="en-US" b="1" dirty="0"/>
              <a:t>Groups and Grouping using Regular Expressions</a:t>
            </a:r>
            <a:br>
              <a:rPr lang="en-US" b="1" dirty="0"/>
            </a:br>
            <a:endParaRPr lang="en-US" dirty="0"/>
          </a:p>
        </p:txBody>
      </p:sp>
      <p:sp>
        <p:nvSpPr>
          <p:cNvPr id="3" name="Content Placeholder 2"/>
          <p:cNvSpPr>
            <a:spLocks noGrp="1"/>
          </p:cNvSpPr>
          <p:nvPr>
            <p:ph idx="1"/>
          </p:nvPr>
        </p:nvSpPr>
        <p:spPr/>
        <p:txBody>
          <a:bodyPr/>
          <a:lstStyle/>
          <a:p>
            <a:r>
              <a:rPr lang="en-US" dirty="0"/>
              <a:t>Suppose that, when you're validating email addresses and want to check the user name and host separately.</a:t>
            </a:r>
          </a:p>
          <a:p>
            <a:r>
              <a:rPr lang="en-US" dirty="0"/>
              <a:t>the group feature of regular expression allows you to pick up parts of the matching text.</a:t>
            </a:r>
          </a:p>
          <a:p>
            <a:r>
              <a:rPr lang="en-US" dirty="0"/>
              <a:t> The plain </a:t>
            </a:r>
            <a:r>
              <a:rPr lang="en-US" dirty="0" err="1"/>
              <a:t>match.group</a:t>
            </a:r>
            <a:r>
              <a:rPr lang="en-US" dirty="0"/>
              <a:t>() without any argument is still the whole matched text as usual.</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Greedy </a:t>
            </a:r>
            <a:r>
              <a:rPr lang="en-US" b="1" dirty="0" err="1"/>
              <a:t>vs</a:t>
            </a:r>
            <a:r>
              <a:rPr lang="en-US" b="1" dirty="0"/>
              <a:t> Non-Greedy Matching</a:t>
            </a:r>
            <a:br>
              <a:rPr lang="en-US" b="1" dirty="0"/>
            </a:br>
            <a:endParaRPr lang="en-US" dirty="0"/>
          </a:p>
        </p:txBody>
      </p:sp>
      <p:sp>
        <p:nvSpPr>
          <p:cNvPr id="3" name="Content Placeholder 2"/>
          <p:cNvSpPr>
            <a:spLocks noGrp="1"/>
          </p:cNvSpPr>
          <p:nvPr>
            <p:ph idx="1"/>
          </p:nvPr>
        </p:nvSpPr>
        <p:spPr>
          <a:xfrm>
            <a:off x="457200" y="1143000"/>
            <a:ext cx="8229600" cy="5181600"/>
          </a:xfrm>
        </p:spPr>
        <p:txBody>
          <a:bodyPr/>
          <a:lstStyle/>
          <a:p>
            <a:r>
              <a:rPr lang="en-US" dirty="0"/>
              <a:t>When a special character matches as much of the search sequence (string) as possible, it is said to be a "Greedy Match". </a:t>
            </a:r>
          </a:p>
          <a:p>
            <a:r>
              <a:rPr lang="en-US" dirty="0"/>
              <a:t>pattern = "cookie" </a:t>
            </a:r>
          </a:p>
          <a:p>
            <a:r>
              <a:rPr lang="en-US" dirty="0"/>
              <a:t>sequence = "Cake and cookie" </a:t>
            </a:r>
          </a:p>
          <a:p>
            <a:r>
              <a:rPr lang="en-US" dirty="0"/>
              <a:t>heading = r'&lt;h1&gt;TITLE&lt;/h1&gt;' </a:t>
            </a:r>
          </a:p>
          <a:p>
            <a:r>
              <a:rPr lang="en-US" dirty="0" err="1"/>
              <a:t>re.match</a:t>
            </a:r>
            <a:r>
              <a:rPr lang="en-US" dirty="0"/>
              <a:t>(r'&lt;.*&gt;', heading).group()</a:t>
            </a:r>
          </a:p>
          <a:p>
            <a:r>
              <a:rPr lang="en-US" dirty="0"/>
              <a:t>Output</a:t>
            </a:r>
          </a:p>
          <a:p>
            <a:r>
              <a:rPr lang="en-US" dirty="0"/>
              <a:t>'&lt;h1&gt;TITLE&lt;/h1&gt;'</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lstStyle/>
          <a:p>
            <a:r>
              <a:rPr lang="en-US" dirty="0"/>
              <a:t>if you only wanted to match the first &lt;h1&gt; tag, you could have used the greedy qualifier *? that matches as little text as possible.</a:t>
            </a:r>
          </a:p>
          <a:p>
            <a:r>
              <a:rPr lang="en-US" dirty="0"/>
              <a:t>Adding ? after the qualifier makes it perform the match in a non-greedy or minimal fashion.</a:t>
            </a:r>
          </a:p>
          <a:p>
            <a:r>
              <a:rPr lang="en-US" dirty="0"/>
              <a:t>That is, as few characters as possible will be matched. When you run &lt;.*&gt;, you will only get a match with &lt;h1&gt;.</a:t>
            </a:r>
          </a:p>
          <a:p>
            <a:r>
              <a:rPr lang="en-US" dirty="0"/>
              <a:t>heading = r'&lt;h1&gt;TITLE&lt;/h1&gt;' </a:t>
            </a:r>
          </a:p>
          <a:p>
            <a:r>
              <a:rPr lang="en-US" dirty="0" err="1"/>
              <a:t>re.match</a:t>
            </a:r>
            <a:r>
              <a:rPr lang="en-US" dirty="0"/>
              <a:t>(r'&lt;.*?&gt;', heading).group()</a:t>
            </a:r>
          </a:p>
          <a:p>
            <a:r>
              <a:rPr lang="en-US" dirty="0"/>
              <a:t>output</a:t>
            </a:r>
          </a:p>
          <a:p>
            <a:r>
              <a:rPr lang="en-US" dirty="0"/>
              <a:t>'&lt;h1&gt;'</a:t>
            </a: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 Python Library</a:t>
            </a:r>
            <a:br>
              <a:rPr lang="en-US" b="1" dirty="0"/>
            </a:br>
            <a:endParaRPr lang="en-US" dirty="0"/>
          </a:p>
        </p:txBody>
      </p:sp>
      <p:sp>
        <p:nvSpPr>
          <p:cNvPr id="3" name="Content Placeholder 2"/>
          <p:cNvSpPr>
            <a:spLocks noGrp="1"/>
          </p:cNvSpPr>
          <p:nvPr>
            <p:ph idx="1"/>
          </p:nvPr>
        </p:nvSpPr>
        <p:spPr>
          <a:xfrm>
            <a:off x="457200" y="1219200"/>
            <a:ext cx="8229600" cy="5105400"/>
          </a:xfrm>
        </p:spPr>
        <p:txBody>
          <a:bodyPr/>
          <a:lstStyle/>
          <a:p>
            <a:r>
              <a:rPr lang="en-US" b="1" dirty="0"/>
              <a:t>search(pattern, string, flags=0)</a:t>
            </a:r>
          </a:p>
          <a:p>
            <a:r>
              <a:rPr lang="en-US" dirty="0"/>
              <a:t>With this function, you scan through the given string/sequence looking for the first location where the regular expression produces a match.</a:t>
            </a:r>
          </a:p>
          <a:p>
            <a:r>
              <a:rPr lang="en-US" dirty="0"/>
              <a:t>It returns a corresponding match object if found, else returns None if no position in the string matches the pattern.</a:t>
            </a: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lstStyle/>
          <a:p>
            <a:r>
              <a:rPr lang="en-US" b="1" dirty="0"/>
              <a:t>match(pattern, string, flags=0)</a:t>
            </a:r>
          </a:p>
          <a:p>
            <a:r>
              <a:rPr lang="en-US" dirty="0"/>
              <a:t>Returns a corresponding match object if zero or more characters at the beginning of string match the pattern.</a:t>
            </a:r>
          </a:p>
          <a:p>
            <a:r>
              <a:rPr lang="en-US" dirty="0"/>
              <a:t>Else it returns None, if the string does not match the given pattern.</a:t>
            </a:r>
          </a:p>
          <a:p>
            <a:endParaRPr lang="en-US" dirty="0"/>
          </a:p>
          <a:p>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search() versus match()</a:t>
            </a:r>
            <a:br>
              <a:rPr lang="en-US" b="1" dirty="0"/>
            </a:br>
            <a:endParaRPr lang="en-US" dirty="0"/>
          </a:p>
        </p:txBody>
      </p:sp>
      <p:sp>
        <p:nvSpPr>
          <p:cNvPr id="3" name="Content Placeholder 2"/>
          <p:cNvSpPr>
            <a:spLocks noGrp="1"/>
          </p:cNvSpPr>
          <p:nvPr>
            <p:ph idx="1"/>
          </p:nvPr>
        </p:nvSpPr>
        <p:spPr/>
        <p:txBody>
          <a:bodyPr/>
          <a:lstStyle/>
          <a:p>
            <a:r>
              <a:rPr lang="en-US" dirty="0"/>
              <a:t>The match() function checks for a match only at the beginning of the string (by default).</a:t>
            </a:r>
          </a:p>
          <a:p>
            <a:r>
              <a:rPr lang="en-US" dirty="0"/>
              <a:t>The search() function checks for a match anywhere in the string.</a:t>
            </a: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181600"/>
          </a:xfrm>
        </p:spPr>
        <p:txBody>
          <a:bodyPr>
            <a:normAutofit lnSpcReduction="10000"/>
          </a:bodyPr>
          <a:lstStyle/>
          <a:p>
            <a:r>
              <a:rPr lang="en-US" b="1" dirty="0" err="1"/>
              <a:t>findall</a:t>
            </a:r>
            <a:r>
              <a:rPr lang="en-US" b="1" dirty="0"/>
              <a:t>(pattern, string, flags=0)</a:t>
            </a:r>
          </a:p>
          <a:p>
            <a:r>
              <a:rPr lang="en-US" dirty="0"/>
              <a:t>Finds all the possible matches in the entire sequence and returns them as a list of strings.</a:t>
            </a:r>
          </a:p>
          <a:p>
            <a:r>
              <a:rPr lang="en-US" dirty="0"/>
              <a:t> Each returned string represents one match.</a:t>
            </a:r>
          </a:p>
          <a:p>
            <a:endParaRPr lang="en-US" dirty="0"/>
          </a:p>
          <a:p>
            <a:r>
              <a:rPr lang="en-US" b="1" dirty="0"/>
              <a:t>sub(pattern, </a:t>
            </a:r>
            <a:r>
              <a:rPr lang="en-US" b="1" dirty="0" err="1"/>
              <a:t>repl</a:t>
            </a:r>
            <a:r>
              <a:rPr lang="en-US" b="1" dirty="0"/>
              <a:t>, string, count=0, flags=0)</a:t>
            </a:r>
          </a:p>
          <a:p>
            <a:r>
              <a:rPr lang="en-US" dirty="0"/>
              <a:t>This is the substitute function.</a:t>
            </a:r>
          </a:p>
          <a:p>
            <a:r>
              <a:rPr lang="en-US" dirty="0"/>
              <a:t>It returns the string obtained by replacing or substituting the leftmost non-overlapping occurrences of pattern in string by the replacement repl. If the pattern is not found then the string is returned unchanged.</a:t>
            </a:r>
            <a:endParaRPr lang="en-US" b="1" dirty="0"/>
          </a:p>
          <a:p>
            <a:endParaRPr lang="en-US" dirty="0"/>
          </a:p>
          <a:p>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704088"/>
          </a:xfrm>
        </p:spPr>
        <p:txBody>
          <a:bodyPr>
            <a:normAutofit fontScale="90000"/>
          </a:bodyPr>
          <a:lstStyle/>
          <a:p>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t>
            </a:r>
            <a:br>
              <a:rPr lang="en-US" dirty="0"/>
            </a:br>
            <a:r>
              <a:rPr lang="en-US" dirty="0"/>
              <a:t/>
            </a:r>
            <a:br>
              <a:rPr lang="en-US" dirty="0"/>
            </a:br>
            <a:r>
              <a:rPr lang="en-US" dirty="0"/>
              <a:t> </a:t>
            </a:r>
            <a:br>
              <a:rPr lang="en-US" dirty="0"/>
            </a:br>
            <a:r>
              <a:rPr lang="en-US" dirty="0"/>
              <a:t> </a:t>
            </a:r>
            <a:br>
              <a:rPr lang="en-US" dirty="0"/>
            </a:br>
            <a:r>
              <a:rPr lang="en-US" dirty="0"/>
              <a:t/>
            </a:r>
            <a:br>
              <a:rPr lang="en-US" dirty="0"/>
            </a:br>
            <a:r>
              <a:rPr lang="en-US" dirty="0"/>
              <a:t/>
            </a:r>
            <a:br>
              <a:rPr lang="en-US" dirty="0"/>
            </a:br>
            <a:r>
              <a:rPr lang="en-US" dirty="0"/>
              <a:t/>
            </a:r>
            <a:br>
              <a:rPr lang="en-US" dirty="0"/>
            </a:br>
            <a:r>
              <a:rPr lang="en-US" dirty="0"/>
              <a:t>Python Lambda Functions</a:t>
            </a:r>
          </a:p>
        </p:txBody>
      </p:sp>
      <p:sp>
        <p:nvSpPr>
          <p:cNvPr id="3" name="Content Placeholder 2"/>
          <p:cNvSpPr>
            <a:spLocks noGrp="1"/>
          </p:cNvSpPr>
          <p:nvPr>
            <p:ph idx="1"/>
          </p:nvPr>
        </p:nvSpPr>
        <p:spPr/>
        <p:txBody>
          <a:bodyPr>
            <a:normAutofit/>
          </a:bodyPr>
          <a:lstStyle/>
          <a:p>
            <a:r>
              <a:rPr lang="en-US" dirty="0"/>
              <a:t>Python allows us to not declare the function in the standard manner, i.e., by using the def keyword. Rather, the anonymous functions are declared by using lambda keyword. </a:t>
            </a:r>
          </a:p>
          <a:p>
            <a:r>
              <a:rPr lang="en-US" dirty="0"/>
              <a:t>However, Lambda functions can accept any number of arguments, but they can return only one value in the form of expression.</a:t>
            </a:r>
          </a:p>
          <a:p>
            <a:r>
              <a:rPr lang="en-US" dirty="0"/>
              <a:t>The anonymous function contains a small piece of code. It simulates inline functions of C and C++, but it is not exactly an inline function.</a:t>
            </a:r>
          </a:p>
          <a:p>
            <a:endParaRPr lang="en-US" dirty="0"/>
          </a:p>
        </p:txBody>
      </p:sp>
    </p:spTree>
    <p:extLst>
      <p:ext uri="{BB962C8B-B14F-4D97-AF65-F5344CB8AC3E}">
        <p14:creationId xmlns:p14="http://schemas.microsoft.com/office/powerpoint/2010/main" val="345753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data types</a:t>
            </a:r>
          </a:p>
        </p:txBody>
      </p:sp>
      <p:sp>
        <p:nvSpPr>
          <p:cNvPr id="3" name="Content Placeholder 2"/>
          <p:cNvSpPr>
            <a:spLocks noGrp="1"/>
          </p:cNvSpPr>
          <p:nvPr>
            <p:ph idx="1"/>
          </p:nvPr>
        </p:nvSpPr>
        <p:spPr/>
        <p:txBody>
          <a:bodyPr/>
          <a:lstStyle/>
          <a:p>
            <a:r>
              <a:rPr lang="en-US" dirty="0"/>
              <a:t>Python has various standard data types that are used to define the operation possible on them and the storage method for each of them.</a:t>
            </a:r>
          </a:p>
          <a:p>
            <a:pPr lvl="5"/>
            <a:r>
              <a:rPr lang="en-US" dirty="0"/>
              <a:t>Numbers</a:t>
            </a:r>
          </a:p>
          <a:p>
            <a:pPr lvl="5"/>
            <a:r>
              <a:rPr lang="en-US" dirty="0"/>
              <a:t>String</a:t>
            </a:r>
          </a:p>
          <a:p>
            <a:pPr lvl="5"/>
            <a:r>
              <a:rPr lang="en-US" dirty="0"/>
              <a:t>List</a:t>
            </a:r>
          </a:p>
          <a:p>
            <a:pPr lvl="5"/>
            <a:r>
              <a:rPr lang="en-US" dirty="0"/>
              <a:t>Tuple</a:t>
            </a:r>
          </a:p>
          <a:p>
            <a:pPr lvl="5"/>
            <a:r>
              <a:rPr lang="en-US" dirty="0"/>
              <a:t>Dictionary</a:t>
            </a: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syntax to define an Anonymous function is given below.</a:t>
            </a:r>
          </a:p>
          <a:p>
            <a:r>
              <a:rPr lang="en-US" b="1" dirty="0"/>
              <a:t>lambda</a:t>
            </a:r>
            <a:r>
              <a:rPr lang="en-US" dirty="0"/>
              <a:t> </a:t>
            </a:r>
            <a:r>
              <a:rPr lang="en-US" dirty="0" err="1"/>
              <a:t>args</a:t>
            </a:r>
            <a:r>
              <a:rPr lang="en-US" dirty="0"/>
              <a:t> : expression  </a:t>
            </a:r>
          </a:p>
          <a:p>
            <a:endParaRPr lang="en-US" dirty="0"/>
          </a:p>
        </p:txBody>
      </p:sp>
    </p:spTree>
    <p:extLst>
      <p:ext uri="{BB962C8B-B14F-4D97-AF65-F5344CB8AC3E}">
        <p14:creationId xmlns:p14="http://schemas.microsoft.com/office/powerpoint/2010/main" val="211407429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Python Modules</a:t>
            </a:r>
            <a:br>
              <a:rPr lang="en-US" dirty="0"/>
            </a:br>
            <a:endParaRPr lang="en-US" dirty="0"/>
          </a:p>
        </p:txBody>
      </p:sp>
      <p:sp>
        <p:nvSpPr>
          <p:cNvPr id="3" name="Content Placeholder 2"/>
          <p:cNvSpPr>
            <a:spLocks noGrp="1"/>
          </p:cNvSpPr>
          <p:nvPr>
            <p:ph idx="1"/>
          </p:nvPr>
        </p:nvSpPr>
        <p:spPr/>
        <p:txBody>
          <a:bodyPr/>
          <a:lstStyle/>
          <a:p>
            <a:r>
              <a:rPr lang="en-US" dirty="0"/>
              <a:t>A python module can be defined as a python program file which contains a python code including python functions, class, or variables. In other words, we can say that our python code file saved with the extension (.</a:t>
            </a:r>
            <a:r>
              <a:rPr lang="en-US" dirty="0" err="1"/>
              <a:t>py</a:t>
            </a:r>
            <a:r>
              <a:rPr lang="en-US" dirty="0"/>
              <a:t>) is treated as the module. We may have a runnable code inside the python module.</a:t>
            </a:r>
          </a:p>
          <a:p>
            <a:r>
              <a:rPr lang="en-US" dirty="0"/>
              <a:t>Modules in Python provides us the flexibility to organize the code in a logical way.</a:t>
            </a:r>
          </a:p>
          <a:p>
            <a:r>
              <a:rPr lang="en-US" dirty="0"/>
              <a:t>To use the functionality of one module into another, we must have to import the specific module.</a:t>
            </a:r>
          </a:p>
          <a:p>
            <a:endParaRPr lang="en-US" dirty="0"/>
          </a:p>
        </p:txBody>
      </p:sp>
    </p:spTree>
    <p:extLst>
      <p:ext uri="{BB962C8B-B14F-4D97-AF65-F5344CB8AC3E}">
        <p14:creationId xmlns:p14="http://schemas.microsoft.com/office/powerpoint/2010/main" val="485136687"/>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Loading the module in our python code</a:t>
            </a:r>
          </a:p>
          <a:p>
            <a:r>
              <a:rPr lang="en-US" dirty="0"/>
              <a:t>We need to load the module in our python code to use its functionality. Python provides two types of statements as defined below.</a:t>
            </a:r>
          </a:p>
          <a:p>
            <a:pPr lvl="1"/>
            <a:r>
              <a:rPr lang="en-US" dirty="0"/>
              <a:t>The import statement</a:t>
            </a:r>
          </a:p>
          <a:p>
            <a:pPr lvl="1"/>
            <a:r>
              <a:rPr lang="en-US" dirty="0"/>
              <a:t>The from-import statement</a:t>
            </a:r>
          </a:p>
          <a:p>
            <a:endParaRPr lang="en-US" dirty="0"/>
          </a:p>
        </p:txBody>
      </p:sp>
    </p:spTree>
    <p:extLst>
      <p:ext uri="{BB962C8B-B14F-4D97-AF65-F5344CB8AC3E}">
        <p14:creationId xmlns:p14="http://schemas.microsoft.com/office/powerpoint/2010/main" val="303312478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normAutofit/>
          </a:bodyPr>
          <a:lstStyle/>
          <a:p>
            <a:r>
              <a:rPr lang="en-US" b="1" dirty="0"/>
              <a:t>The import statement</a:t>
            </a:r>
          </a:p>
          <a:p>
            <a:r>
              <a:rPr lang="en-US" dirty="0"/>
              <a:t>The import statement is used to import all the functionality of one module into another. Here, we must notice that we can use the functionality of any python source file by importing that file as the module into another python source file.</a:t>
            </a:r>
          </a:p>
          <a:p>
            <a:r>
              <a:rPr lang="en-US" dirty="0"/>
              <a:t>We can import multiple modules with a single import statement, but a module is loaded once regardless of the number of times, it has been imported into our file.</a:t>
            </a:r>
          </a:p>
          <a:p>
            <a:r>
              <a:rPr lang="en-US" dirty="0"/>
              <a:t>The syntax to use the import statement is given below.</a:t>
            </a:r>
          </a:p>
          <a:p>
            <a:pPr lvl="1"/>
            <a:r>
              <a:rPr lang="en-US" b="1" dirty="0"/>
              <a:t>import</a:t>
            </a:r>
            <a:r>
              <a:rPr lang="en-US" dirty="0"/>
              <a:t> module1,module2,........ module n  </a:t>
            </a:r>
          </a:p>
          <a:p>
            <a:endParaRPr lang="en-US" dirty="0"/>
          </a:p>
        </p:txBody>
      </p:sp>
    </p:spTree>
    <p:extLst>
      <p:ext uri="{BB962C8B-B14F-4D97-AF65-F5344CB8AC3E}">
        <p14:creationId xmlns:p14="http://schemas.microsoft.com/office/powerpoint/2010/main" val="200351039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The from-import statement</a:t>
            </a:r>
          </a:p>
          <a:p>
            <a:r>
              <a:rPr lang="en-US" dirty="0"/>
              <a:t>Instead of importing the whole module into the namespace, python provides the flexibility to import only the specific attributes of a module. This can be done by using from? import statement. The syntax to use the from-import statement is given below.</a:t>
            </a:r>
          </a:p>
          <a:p>
            <a:r>
              <a:rPr lang="en-US" b="1" dirty="0"/>
              <a:t>from</a:t>
            </a:r>
            <a:r>
              <a:rPr lang="en-US" dirty="0"/>
              <a:t> &lt; module-name&gt; </a:t>
            </a:r>
            <a:r>
              <a:rPr lang="en-US" b="1" dirty="0"/>
              <a:t>import</a:t>
            </a:r>
            <a:r>
              <a:rPr lang="en-US" dirty="0"/>
              <a:t> &lt;name 1&gt;, &lt;name 2&gt;..,&lt;name n&gt;   </a:t>
            </a:r>
          </a:p>
          <a:p>
            <a:r>
              <a:rPr lang="en-US" b="1" dirty="0"/>
              <a:t>from</a:t>
            </a:r>
            <a:r>
              <a:rPr lang="en-US" dirty="0"/>
              <a:t> calculation </a:t>
            </a:r>
            <a:r>
              <a:rPr lang="en-US" b="1" dirty="0"/>
              <a:t>import</a:t>
            </a:r>
            <a:r>
              <a:rPr lang="en-US" dirty="0"/>
              <a:t> summation    </a:t>
            </a:r>
          </a:p>
          <a:p>
            <a:endParaRPr lang="en-US" dirty="0"/>
          </a:p>
          <a:p>
            <a:endParaRPr lang="en-US" dirty="0"/>
          </a:p>
        </p:txBody>
      </p:sp>
    </p:spTree>
    <p:extLst>
      <p:ext uri="{BB962C8B-B14F-4D97-AF65-F5344CB8AC3E}">
        <p14:creationId xmlns:p14="http://schemas.microsoft.com/office/powerpoint/2010/main" val="1427131349"/>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Renaming a module</a:t>
            </a:r>
          </a:p>
          <a:p>
            <a:r>
              <a:rPr lang="en-US" dirty="0"/>
              <a:t>Python provides us the flexibility to import some module with a specific name so that we can use this name to use that module in our python source file.</a:t>
            </a:r>
          </a:p>
          <a:p>
            <a:r>
              <a:rPr lang="en-US" dirty="0"/>
              <a:t>The syntax to rename a module is given below.</a:t>
            </a:r>
          </a:p>
          <a:p>
            <a:r>
              <a:rPr lang="en-US" b="1" dirty="0"/>
              <a:t>import</a:t>
            </a:r>
            <a:r>
              <a:rPr lang="en-US" dirty="0"/>
              <a:t> &lt;module-name&gt; as &lt;specific-name&gt;   </a:t>
            </a:r>
          </a:p>
          <a:p>
            <a:endParaRPr lang="en-US" dirty="0"/>
          </a:p>
        </p:txBody>
      </p:sp>
    </p:spTree>
    <p:extLst>
      <p:ext uri="{BB962C8B-B14F-4D97-AF65-F5344CB8AC3E}">
        <p14:creationId xmlns:p14="http://schemas.microsoft.com/office/powerpoint/2010/main" val="2617976162"/>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Using </a:t>
            </a:r>
            <a:r>
              <a:rPr lang="en-US" b="1" dirty="0" err="1"/>
              <a:t>dir</a:t>
            </a:r>
            <a:r>
              <a:rPr lang="en-US" b="1" dirty="0"/>
              <a:t>() function</a:t>
            </a:r>
          </a:p>
          <a:p>
            <a:r>
              <a:rPr lang="en-US" dirty="0"/>
              <a:t>The </a:t>
            </a:r>
            <a:r>
              <a:rPr lang="en-US" dirty="0" err="1"/>
              <a:t>dir</a:t>
            </a:r>
            <a:r>
              <a:rPr lang="en-US" dirty="0"/>
              <a:t>() function returns a sorted list of names defined in the passed module. This list contains all the sub-modules, variables and functions defined in this module.</a:t>
            </a:r>
          </a:p>
          <a:p>
            <a:endParaRPr lang="en-US" dirty="0"/>
          </a:p>
        </p:txBody>
      </p:sp>
    </p:spTree>
    <p:extLst>
      <p:ext uri="{BB962C8B-B14F-4D97-AF65-F5344CB8AC3E}">
        <p14:creationId xmlns:p14="http://schemas.microsoft.com/office/powerpoint/2010/main" val="262674271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1143000"/>
          </a:xfrm>
        </p:spPr>
        <p:txBody>
          <a:bodyPr>
            <a:normAutofit fontScale="90000"/>
          </a:bodyPr>
          <a:lstStyle/>
          <a:p>
            <a:r>
              <a:rPr lang="en-US" dirty="0"/>
              <a:t/>
            </a:r>
            <a:br>
              <a:rPr lang="en-US" dirty="0"/>
            </a:br>
            <a:r>
              <a:rPr lang="en-US" dirty="0"/>
              <a:t/>
            </a:r>
            <a:br>
              <a:rPr lang="en-US" dirty="0"/>
            </a:br>
            <a:r>
              <a:rPr lang="en-US" dirty="0"/>
              <a:t/>
            </a:r>
            <a:br>
              <a:rPr lang="en-US" dirty="0"/>
            </a:br>
            <a:r>
              <a:rPr lang="en-US" dirty="0"/>
              <a:t>Python Exceptions</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An exception can be defined as an abnormal condition in a program resulting in the disruption in the flow of the program.</a:t>
            </a:r>
          </a:p>
          <a:p>
            <a:r>
              <a:rPr lang="en-US" dirty="0"/>
              <a:t>Whenever an exception occurs, the program halts the execution, and thus the further code is not executed. Therefore, an exception is the error which python script is unable to tackle with.</a:t>
            </a:r>
          </a:p>
          <a:p>
            <a:r>
              <a:rPr lang="en-US" dirty="0"/>
              <a:t>Python provides us with the way to handle the Exception so that the other part of the code can be executed without any disruption. However, if we do not handle the exception, the interpreter doesn't execute all the code that exists after the that.</a:t>
            </a:r>
          </a:p>
          <a:p>
            <a:endParaRPr lang="en-US" dirty="0"/>
          </a:p>
        </p:txBody>
      </p:sp>
    </p:spTree>
    <p:extLst>
      <p:ext uri="{BB962C8B-B14F-4D97-AF65-F5344CB8AC3E}">
        <p14:creationId xmlns:p14="http://schemas.microsoft.com/office/powerpoint/2010/main" val="3014779359"/>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1143000"/>
          </a:xfrm>
        </p:spPr>
        <p:txBody>
          <a:bodyPr>
            <a:normAutofit fontScale="90000"/>
          </a:bodyPr>
          <a:lstStyle/>
          <a:p>
            <a:r>
              <a:rPr lang="en-US" dirty="0"/>
              <a:t>Common Exceptions</a:t>
            </a:r>
            <a:br>
              <a:rPr lang="en-US" dirty="0"/>
            </a:br>
            <a:endParaRPr lang="en-US" dirty="0"/>
          </a:p>
        </p:txBody>
      </p:sp>
      <p:sp>
        <p:nvSpPr>
          <p:cNvPr id="3" name="Content Placeholder 2"/>
          <p:cNvSpPr>
            <a:spLocks noGrp="1"/>
          </p:cNvSpPr>
          <p:nvPr>
            <p:ph idx="1"/>
          </p:nvPr>
        </p:nvSpPr>
        <p:spPr/>
        <p:txBody>
          <a:bodyPr>
            <a:normAutofit/>
          </a:bodyPr>
          <a:lstStyle/>
          <a:p>
            <a:r>
              <a:rPr lang="en-US" dirty="0"/>
              <a:t>A list of common exceptions that can be thrown from a normal python program is given below.</a:t>
            </a:r>
          </a:p>
          <a:p>
            <a:pPr lvl="1"/>
            <a:r>
              <a:rPr lang="en-US" b="1" dirty="0" err="1"/>
              <a:t>ZeroDivisionError</a:t>
            </a:r>
            <a:r>
              <a:rPr lang="en-US" b="1" dirty="0"/>
              <a:t>:</a:t>
            </a:r>
            <a:r>
              <a:rPr lang="en-US" dirty="0"/>
              <a:t> Occurs when a number is divided by zero.</a:t>
            </a:r>
          </a:p>
          <a:p>
            <a:pPr lvl="1"/>
            <a:r>
              <a:rPr lang="en-US" b="1" dirty="0" err="1"/>
              <a:t>NameError</a:t>
            </a:r>
            <a:r>
              <a:rPr lang="en-US" b="1" dirty="0"/>
              <a:t>:</a:t>
            </a:r>
            <a:r>
              <a:rPr lang="en-US" dirty="0"/>
              <a:t> It occurs when a name is not found. It may be local or global.</a:t>
            </a:r>
          </a:p>
          <a:p>
            <a:pPr lvl="1"/>
            <a:r>
              <a:rPr lang="en-US" b="1" dirty="0" err="1"/>
              <a:t>IndentationError</a:t>
            </a:r>
            <a:r>
              <a:rPr lang="en-US" b="1" dirty="0"/>
              <a:t>:</a:t>
            </a:r>
            <a:r>
              <a:rPr lang="en-US" dirty="0"/>
              <a:t> If incorrect indentation is given.</a:t>
            </a:r>
          </a:p>
          <a:p>
            <a:pPr lvl="1"/>
            <a:r>
              <a:rPr lang="en-US" b="1" dirty="0" err="1"/>
              <a:t>IOError</a:t>
            </a:r>
            <a:r>
              <a:rPr lang="en-US" b="1" dirty="0"/>
              <a:t>:</a:t>
            </a:r>
            <a:r>
              <a:rPr lang="en-US" dirty="0"/>
              <a:t> It occurs when Input Output operation fails.</a:t>
            </a:r>
          </a:p>
          <a:p>
            <a:pPr lvl="1"/>
            <a:r>
              <a:rPr lang="en-US" b="1" dirty="0" err="1"/>
              <a:t>EOFError</a:t>
            </a:r>
            <a:r>
              <a:rPr lang="en-US" b="1" dirty="0"/>
              <a:t>:</a:t>
            </a:r>
            <a:r>
              <a:rPr lang="en-US" dirty="0"/>
              <a:t> It occurs when the end of the file is reached, and yet operations are being performed.</a:t>
            </a:r>
          </a:p>
          <a:p>
            <a:endParaRPr lang="en-US" dirty="0"/>
          </a:p>
        </p:txBody>
      </p:sp>
    </p:spTree>
    <p:extLst>
      <p:ext uri="{BB962C8B-B14F-4D97-AF65-F5344CB8AC3E}">
        <p14:creationId xmlns:p14="http://schemas.microsoft.com/office/powerpoint/2010/main" val="3504593778"/>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r>
              <a:rPr lang="en-US" dirty="0"/>
              <a:t>Exception handling in python</a:t>
            </a:r>
            <a:br>
              <a:rPr lang="en-US" dirty="0"/>
            </a:br>
            <a:endParaRPr lang="en-US" dirty="0"/>
          </a:p>
        </p:txBody>
      </p:sp>
      <p:sp>
        <p:nvSpPr>
          <p:cNvPr id="3" name="Content Placeholder 2"/>
          <p:cNvSpPr>
            <a:spLocks noGrp="1"/>
          </p:cNvSpPr>
          <p:nvPr>
            <p:ph idx="1"/>
          </p:nvPr>
        </p:nvSpPr>
        <p:spPr>
          <a:xfrm>
            <a:off x="457200" y="1935480"/>
            <a:ext cx="8229600" cy="5151120"/>
          </a:xfrm>
        </p:spPr>
        <p:txBody>
          <a:bodyPr>
            <a:normAutofit fontScale="77500" lnSpcReduction="20000"/>
          </a:bodyPr>
          <a:lstStyle/>
          <a:p>
            <a:r>
              <a:rPr lang="en-US" dirty="0"/>
              <a:t>If the python program contains suspicious code that may throw the exception, we must place that code in the try block. The try block must be followed with the except statement which contains a block of code that will be executed if there is some exception in the try block.</a:t>
            </a:r>
          </a:p>
          <a:p>
            <a:pPr marL="640080" lvl="2" indent="0">
              <a:buNone/>
            </a:pPr>
            <a:endParaRPr lang="en-US" sz="2600" dirty="0"/>
          </a:p>
          <a:p>
            <a:pPr marL="640080" lvl="2" indent="0">
              <a:buNone/>
            </a:pPr>
            <a:r>
              <a:rPr lang="en-US" sz="2600" dirty="0"/>
              <a:t>Syntax</a:t>
            </a:r>
          </a:p>
          <a:p>
            <a:pPr marL="640080" lvl="2" indent="0">
              <a:buNone/>
            </a:pPr>
            <a:r>
              <a:rPr lang="en-US" sz="2600" b="1" dirty="0"/>
              <a:t>try</a:t>
            </a:r>
            <a:r>
              <a:rPr lang="en-US" sz="2600" dirty="0"/>
              <a:t>:  </a:t>
            </a:r>
          </a:p>
          <a:p>
            <a:pPr marL="640080" lvl="2" indent="0">
              <a:buNone/>
            </a:pPr>
            <a:r>
              <a:rPr lang="en-US" sz="2600" dirty="0"/>
              <a:t>    #block of code   </a:t>
            </a:r>
          </a:p>
          <a:p>
            <a:pPr marL="640080" lvl="2" indent="0">
              <a:buNone/>
            </a:pPr>
            <a:r>
              <a:rPr lang="en-US" sz="2600" dirty="0"/>
              <a:t>  </a:t>
            </a:r>
          </a:p>
          <a:p>
            <a:pPr marL="640080" lvl="2" indent="0">
              <a:buNone/>
            </a:pPr>
            <a:r>
              <a:rPr lang="en-US" sz="2600" b="1" dirty="0"/>
              <a:t>except</a:t>
            </a:r>
            <a:r>
              <a:rPr lang="en-US" sz="2600" dirty="0"/>
              <a:t> Exception1:  </a:t>
            </a:r>
          </a:p>
          <a:p>
            <a:pPr marL="640080" lvl="2" indent="0">
              <a:buNone/>
            </a:pPr>
            <a:r>
              <a:rPr lang="en-US" sz="2600" dirty="0"/>
              <a:t>    #block of code  </a:t>
            </a:r>
          </a:p>
          <a:p>
            <a:pPr marL="640080" lvl="2" indent="0">
              <a:buNone/>
            </a:pPr>
            <a:r>
              <a:rPr lang="en-US" sz="2600" dirty="0"/>
              <a:t>  </a:t>
            </a:r>
          </a:p>
          <a:p>
            <a:pPr marL="640080" lvl="2" indent="0">
              <a:buNone/>
            </a:pPr>
            <a:r>
              <a:rPr lang="en-US" sz="2600" b="1" dirty="0"/>
              <a:t>except</a:t>
            </a:r>
            <a:r>
              <a:rPr lang="en-US" sz="2600" dirty="0"/>
              <a:t> Exception2:  </a:t>
            </a:r>
          </a:p>
          <a:p>
            <a:pPr marL="640080" lvl="2" indent="0">
              <a:buNone/>
            </a:pPr>
            <a:r>
              <a:rPr lang="en-US" sz="2600" dirty="0"/>
              <a:t>    #block of code  </a:t>
            </a:r>
          </a:p>
          <a:p>
            <a:pPr marL="640080" lvl="2" indent="0">
              <a:buNone/>
            </a:pPr>
            <a:r>
              <a:rPr lang="en-US" sz="2600" dirty="0"/>
              <a:t>  </a:t>
            </a:r>
          </a:p>
          <a:p>
            <a:pPr marL="640080" lvl="2" indent="0">
              <a:buNone/>
            </a:pPr>
            <a:r>
              <a:rPr lang="en-US" sz="2600" dirty="0"/>
              <a:t>#other code  </a:t>
            </a:r>
          </a:p>
          <a:p>
            <a:endParaRPr lang="en-US" dirty="0"/>
          </a:p>
        </p:txBody>
      </p:sp>
    </p:spTree>
    <p:extLst>
      <p:ext uri="{BB962C8B-B14F-4D97-AF65-F5344CB8AC3E}">
        <p14:creationId xmlns:p14="http://schemas.microsoft.com/office/powerpoint/2010/main" val="805141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numbers</a:t>
            </a:r>
          </a:p>
        </p:txBody>
      </p:sp>
      <p:sp>
        <p:nvSpPr>
          <p:cNvPr id="3" name="Content Placeholder 2"/>
          <p:cNvSpPr>
            <a:spLocks noGrp="1"/>
          </p:cNvSpPr>
          <p:nvPr>
            <p:ph idx="1"/>
          </p:nvPr>
        </p:nvSpPr>
        <p:spPr/>
        <p:txBody>
          <a:bodyPr/>
          <a:lstStyle/>
          <a:p>
            <a:r>
              <a:rPr lang="en-US" dirty="0"/>
              <a:t>Number data type store numeric value. Number object are created when you assign a value to them.</a:t>
            </a:r>
          </a:p>
          <a:p>
            <a:r>
              <a:rPr lang="en-US" dirty="0"/>
              <a:t>For ex.</a:t>
            </a:r>
          </a:p>
          <a:p>
            <a:pPr lvl="2"/>
            <a:r>
              <a:rPr lang="en-US" dirty="0"/>
              <a:t>Var1=10</a:t>
            </a:r>
          </a:p>
          <a:p>
            <a:pPr lvl="2"/>
            <a:r>
              <a:rPr lang="en-US" dirty="0"/>
              <a:t>Var2=20</a:t>
            </a:r>
          </a:p>
          <a:p>
            <a:pPr lvl="2">
              <a:buNone/>
            </a:pP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295400" y="1676400"/>
            <a:ext cx="5943600" cy="3886200"/>
          </a:xfrm>
          <a:prstGeom prst="rect">
            <a:avLst/>
          </a:prstGeom>
        </p:spPr>
      </p:pic>
    </p:spTree>
    <p:extLst>
      <p:ext uri="{BB962C8B-B14F-4D97-AF65-F5344CB8AC3E}">
        <p14:creationId xmlns:p14="http://schemas.microsoft.com/office/powerpoint/2010/main" val="4114226362"/>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143000"/>
          </a:xfrm>
        </p:spPr>
        <p:txBody>
          <a:bodyPr>
            <a:normAutofit fontScale="90000"/>
          </a:bodyPr>
          <a:lstStyle/>
          <a:p>
            <a:r>
              <a:rPr lang="en-US" dirty="0"/>
              <a:t>Points to remember</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Python facilitates us to not specify the exception with the except statement.</a:t>
            </a:r>
          </a:p>
          <a:p>
            <a:r>
              <a:rPr lang="en-US" dirty="0"/>
              <a:t>We can declare multiple exceptions in the except statement since the try block may contain the statements which throw the different type of exceptions.</a:t>
            </a:r>
          </a:p>
          <a:p>
            <a:r>
              <a:rPr lang="en-US" dirty="0"/>
              <a:t>We can also specify an else block along with the try-except statement which will be executed if no exception is raised in the try block.</a:t>
            </a:r>
          </a:p>
          <a:p>
            <a:r>
              <a:rPr lang="en-US" dirty="0"/>
              <a:t>The statements that don't throw the exception should be placed inside the else block.</a:t>
            </a:r>
          </a:p>
          <a:p>
            <a:endParaRPr lang="en-US" dirty="0"/>
          </a:p>
        </p:txBody>
      </p:sp>
    </p:spTree>
    <p:extLst>
      <p:ext uri="{BB962C8B-B14F-4D97-AF65-F5344CB8AC3E}">
        <p14:creationId xmlns:p14="http://schemas.microsoft.com/office/powerpoint/2010/main" val="12414668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221" y="1066800"/>
            <a:ext cx="8229600" cy="1143000"/>
          </a:xfrm>
        </p:spPr>
        <p:txBody>
          <a:bodyPr>
            <a:normAutofit fontScale="90000"/>
          </a:bodyPr>
          <a:lstStyle/>
          <a:p>
            <a:r>
              <a:rPr lang="en-US" dirty="0"/>
              <a:t/>
            </a:r>
            <a:br>
              <a:rPr lang="en-US" dirty="0"/>
            </a:br>
            <a:r>
              <a:rPr lang="en-US" dirty="0"/>
              <a:t>The finally block</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We can use the finally block with the try block in which, we can pace the important code which must be executed before the try statement throws an exception.</a:t>
            </a:r>
          </a:p>
          <a:p>
            <a:r>
              <a:rPr lang="en-US" dirty="0"/>
              <a:t>The syntax to use the finally block is given below.</a:t>
            </a:r>
          </a:p>
          <a:p>
            <a:r>
              <a:rPr lang="en-US" dirty="0"/>
              <a:t>Syntax</a:t>
            </a:r>
          </a:p>
          <a:p>
            <a:endParaRPr lang="en-US" dirty="0"/>
          </a:p>
          <a:p>
            <a:pPr marL="365760" lvl="1" indent="0">
              <a:buNone/>
            </a:pPr>
            <a:r>
              <a:rPr lang="en-US" b="1" dirty="0"/>
              <a:t>try</a:t>
            </a:r>
            <a:r>
              <a:rPr lang="en-US" dirty="0"/>
              <a:t>:  </a:t>
            </a:r>
          </a:p>
          <a:p>
            <a:pPr marL="365760" lvl="1" indent="0">
              <a:buNone/>
            </a:pPr>
            <a:r>
              <a:rPr lang="en-US" dirty="0"/>
              <a:t>    # block of code   </a:t>
            </a:r>
          </a:p>
          <a:p>
            <a:pPr marL="365760" lvl="1" indent="0">
              <a:buNone/>
            </a:pPr>
            <a:r>
              <a:rPr lang="en-US" dirty="0"/>
              <a:t>    # this may throw an exception  </a:t>
            </a:r>
          </a:p>
          <a:p>
            <a:pPr marL="365760" lvl="1" indent="0">
              <a:buNone/>
            </a:pPr>
            <a:r>
              <a:rPr lang="en-US" b="1" dirty="0"/>
              <a:t>finally</a:t>
            </a:r>
            <a:r>
              <a:rPr lang="en-US" dirty="0"/>
              <a:t>:  </a:t>
            </a:r>
          </a:p>
          <a:p>
            <a:pPr marL="365760" lvl="1" indent="0">
              <a:buNone/>
            </a:pPr>
            <a:r>
              <a:rPr lang="en-US" dirty="0"/>
              <a:t>    # block of code  </a:t>
            </a:r>
          </a:p>
          <a:p>
            <a:pPr marL="365760" lvl="1" indent="0">
              <a:buNone/>
            </a:pPr>
            <a:r>
              <a:rPr lang="en-US" dirty="0"/>
              <a:t>    # this will always be executed   </a:t>
            </a:r>
          </a:p>
          <a:p>
            <a:endParaRPr lang="en-US" dirty="0"/>
          </a:p>
        </p:txBody>
      </p:sp>
    </p:spTree>
    <p:extLst>
      <p:ext uri="{BB962C8B-B14F-4D97-AF65-F5344CB8AC3E}">
        <p14:creationId xmlns:p14="http://schemas.microsoft.com/office/powerpoint/2010/main" val="4083338810"/>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828800" y="1219200"/>
            <a:ext cx="4876800" cy="5181600"/>
          </a:xfrm>
          <a:prstGeom prst="rect">
            <a:avLst/>
          </a:prstGeom>
        </p:spPr>
      </p:pic>
    </p:spTree>
    <p:extLst>
      <p:ext uri="{BB962C8B-B14F-4D97-AF65-F5344CB8AC3E}">
        <p14:creationId xmlns:p14="http://schemas.microsoft.com/office/powerpoint/2010/main" val="1783013240"/>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Raising exceptions</a:t>
            </a:r>
          </a:p>
        </p:txBody>
      </p:sp>
      <p:sp>
        <p:nvSpPr>
          <p:cNvPr id="3" name="Content Placeholder 2"/>
          <p:cNvSpPr>
            <a:spLocks noGrp="1"/>
          </p:cNvSpPr>
          <p:nvPr>
            <p:ph idx="1"/>
          </p:nvPr>
        </p:nvSpPr>
        <p:spPr>
          <a:xfrm>
            <a:off x="381000" y="1880070"/>
            <a:ext cx="8229600" cy="4977930"/>
          </a:xfrm>
        </p:spPr>
        <p:txBody>
          <a:bodyPr>
            <a:normAutofit fontScale="92500" lnSpcReduction="20000"/>
          </a:bodyPr>
          <a:lstStyle/>
          <a:p>
            <a:r>
              <a:rPr lang="en-US" dirty="0"/>
              <a:t>An exception can be raised by using the raise clause in python. The syntax to use the raise statement is given below.</a:t>
            </a:r>
          </a:p>
          <a:p>
            <a:pPr marL="0" indent="0">
              <a:buNone/>
            </a:pPr>
            <a:endParaRPr lang="en-US" dirty="0"/>
          </a:p>
          <a:p>
            <a:r>
              <a:rPr lang="en-US" b="1" dirty="0"/>
              <a:t>syntax</a:t>
            </a:r>
          </a:p>
          <a:p>
            <a:r>
              <a:rPr lang="en-US" dirty="0"/>
              <a:t>raise </a:t>
            </a:r>
            <a:r>
              <a:rPr lang="en-US" dirty="0" err="1"/>
              <a:t>Exception_class</a:t>
            </a:r>
            <a:r>
              <a:rPr lang="en-US" dirty="0"/>
              <a:t>,&lt;value&gt;  </a:t>
            </a:r>
          </a:p>
          <a:p>
            <a:endParaRPr lang="en-US" dirty="0"/>
          </a:p>
          <a:p>
            <a:r>
              <a:rPr lang="en-US" b="1" dirty="0"/>
              <a:t>Points to remember</a:t>
            </a:r>
          </a:p>
          <a:p>
            <a:r>
              <a:rPr lang="en-US" dirty="0"/>
              <a:t>To raise an exception, raise statement is used. The exception class name follows it.</a:t>
            </a:r>
          </a:p>
          <a:p>
            <a:r>
              <a:rPr lang="en-US" dirty="0"/>
              <a:t>An exception can be provided with a value that can be given in the parenthesis.</a:t>
            </a:r>
          </a:p>
          <a:p>
            <a:r>
              <a:rPr lang="en-US" dirty="0"/>
              <a:t>To access the value "as" keyword is used. "e" is used as a reference variable which stores the value of the exception.</a:t>
            </a:r>
          </a:p>
        </p:txBody>
      </p:sp>
    </p:spTree>
    <p:extLst>
      <p:ext uri="{BB962C8B-B14F-4D97-AF65-F5344CB8AC3E}">
        <p14:creationId xmlns:p14="http://schemas.microsoft.com/office/powerpoint/2010/main" val="3923767750"/>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Exception</a:t>
            </a:r>
          </a:p>
        </p:txBody>
      </p:sp>
      <p:sp>
        <p:nvSpPr>
          <p:cNvPr id="3" name="Content Placeholder 2"/>
          <p:cNvSpPr>
            <a:spLocks noGrp="1"/>
          </p:cNvSpPr>
          <p:nvPr>
            <p:ph idx="1"/>
          </p:nvPr>
        </p:nvSpPr>
        <p:spPr/>
        <p:txBody>
          <a:bodyPr>
            <a:normAutofit fontScale="92500" lnSpcReduction="20000"/>
          </a:bodyPr>
          <a:lstStyle/>
          <a:p>
            <a:r>
              <a:rPr lang="en-US" dirty="0"/>
              <a:t>The python allows us to create our exceptions that can be raised from the program and caught using the except clause.</a:t>
            </a:r>
          </a:p>
          <a:p>
            <a:pPr marL="365760" lvl="1" indent="0">
              <a:buNone/>
            </a:pPr>
            <a:r>
              <a:rPr lang="en-US" dirty="0"/>
              <a:t>class ErrorInCode(Exception):    </a:t>
            </a:r>
          </a:p>
          <a:p>
            <a:pPr marL="365760" lvl="1" indent="0">
              <a:buNone/>
            </a:pPr>
            <a:r>
              <a:rPr lang="en-US" dirty="0"/>
              <a:t>    def __init__(self, data):    </a:t>
            </a:r>
          </a:p>
          <a:p>
            <a:pPr marL="365760" lvl="1" indent="0">
              <a:buNone/>
            </a:pPr>
            <a:r>
              <a:rPr lang="en-US" dirty="0"/>
              <a:t>        self.data = data    </a:t>
            </a:r>
          </a:p>
          <a:p>
            <a:pPr marL="365760" lvl="1" indent="0">
              <a:buNone/>
            </a:pPr>
            <a:r>
              <a:rPr lang="en-US" dirty="0"/>
              <a:t>    def __str__(self):    </a:t>
            </a:r>
          </a:p>
          <a:p>
            <a:pPr marL="365760" lvl="1" indent="0">
              <a:buNone/>
            </a:pPr>
            <a:r>
              <a:rPr lang="en-US" dirty="0"/>
              <a:t>        return repr(self.data)    </a:t>
            </a:r>
          </a:p>
          <a:p>
            <a:pPr marL="365760" lvl="1" indent="0">
              <a:buNone/>
            </a:pPr>
            <a:r>
              <a:rPr lang="en-US" dirty="0"/>
              <a:t>    </a:t>
            </a:r>
          </a:p>
          <a:p>
            <a:pPr marL="365760" lvl="1" indent="0">
              <a:buNone/>
            </a:pPr>
            <a:r>
              <a:rPr lang="en-US" dirty="0"/>
              <a:t>try:    </a:t>
            </a:r>
          </a:p>
          <a:p>
            <a:pPr marL="365760" lvl="1" indent="0">
              <a:buNone/>
            </a:pPr>
            <a:r>
              <a:rPr lang="en-US" dirty="0"/>
              <a:t>    raise ErrorInCode(2000)    </a:t>
            </a:r>
          </a:p>
          <a:p>
            <a:pPr marL="365760" lvl="1" indent="0">
              <a:buNone/>
            </a:pPr>
            <a:r>
              <a:rPr lang="en-US" dirty="0"/>
              <a:t>except ErrorInCode as ae:    </a:t>
            </a:r>
          </a:p>
          <a:p>
            <a:pPr marL="365760" lvl="1" indent="0">
              <a:buNone/>
            </a:pPr>
            <a:r>
              <a:rPr lang="en-US" dirty="0"/>
              <a:t>    print("Received error:", ae.data) </a:t>
            </a:r>
          </a:p>
        </p:txBody>
      </p:sp>
    </p:spTree>
    <p:extLst>
      <p:ext uri="{BB962C8B-B14F-4D97-AF65-F5344CB8AC3E}">
        <p14:creationId xmlns:p14="http://schemas.microsoft.com/office/powerpoint/2010/main" val="46990219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612" y="1219200"/>
            <a:ext cx="8229600" cy="1143000"/>
          </a:xfrm>
        </p:spPr>
        <p:txBody>
          <a:bodyPr>
            <a:normAutofit fontScale="90000"/>
          </a:bodyPr>
          <a:lstStyle/>
          <a:p>
            <a:r>
              <a:rPr lang="en-US" dirty="0"/>
              <a:t>Python Date and time</a:t>
            </a:r>
            <a:br>
              <a:rPr lang="en-US" dirty="0"/>
            </a:br>
            <a:endParaRPr lang="en-US" dirty="0"/>
          </a:p>
        </p:txBody>
      </p:sp>
      <p:sp>
        <p:nvSpPr>
          <p:cNvPr id="3" name="Content Placeholder 2"/>
          <p:cNvSpPr>
            <a:spLocks noGrp="1"/>
          </p:cNvSpPr>
          <p:nvPr>
            <p:ph idx="1"/>
          </p:nvPr>
        </p:nvSpPr>
        <p:spPr/>
        <p:txBody>
          <a:bodyPr/>
          <a:lstStyle/>
          <a:p>
            <a:r>
              <a:rPr lang="en-US" dirty="0"/>
              <a:t>In python, the date is not a data type, but we can work with the date objects by importing the module named with </a:t>
            </a:r>
            <a:r>
              <a:rPr lang="en-US" dirty="0" err="1"/>
              <a:t>datetime</a:t>
            </a:r>
            <a:r>
              <a:rPr lang="en-US" dirty="0"/>
              <a:t>, time, and calendar.</a:t>
            </a:r>
          </a:p>
          <a:p>
            <a:r>
              <a:rPr lang="en-US" dirty="0"/>
              <a:t>Tick</a:t>
            </a:r>
          </a:p>
          <a:p>
            <a:r>
              <a:rPr lang="en-US" dirty="0"/>
              <a:t>In python, the time instants are counted since 12 AM, 1st January 1970. The function time() of the module time returns the total number of ticks spent since 12 AM, 1st January 1970. A tick can be seen as the smallest unit to measure the time.</a:t>
            </a:r>
          </a:p>
        </p:txBody>
      </p:sp>
    </p:spTree>
    <p:extLst>
      <p:ext uri="{BB962C8B-B14F-4D97-AF65-F5344CB8AC3E}">
        <p14:creationId xmlns:p14="http://schemas.microsoft.com/office/powerpoint/2010/main" val="3105434067"/>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Getting formatted time</a:t>
            </a:r>
          </a:p>
          <a:p>
            <a:pPr lvl="1"/>
            <a:r>
              <a:rPr lang="en-US" dirty="0"/>
              <a:t>The time can be formatted by using the </a:t>
            </a:r>
            <a:r>
              <a:rPr lang="en-US" dirty="0" err="1"/>
              <a:t>asctime</a:t>
            </a:r>
            <a:r>
              <a:rPr lang="en-US" dirty="0"/>
              <a:t>() function of time module. It returns the formatted time for the time tuple being passed.</a:t>
            </a:r>
          </a:p>
          <a:p>
            <a:pPr lvl="1"/>
            <a:r>
              <a:rPr lang="en-US" b="1" dirty="0"/>
              <a:t>import</a:t>
            </a:r>
            <a:r>
              <a:rPr lang="en-US" dirty="0"/>
              <a:t> time;  </a:t>
            </a:r>
          </a:p>
          <a:p>
            <a:pPr lvl="1"/>
            <a:r>
              <a:rPr lang="en-US" b="1" dirty="0"/>
              <a:t>print</a:t>
            </a:r>
            <a:r>
              <a:rPr lang="en-US" dirty="0"/>
              <a:t>(</a:t>
            </a:r>
            <a:r>
              <a:rPr lang="en-US" dirty="0" err="1"/>
              <a:t>time.asctime</a:t>
            </a:r>
            <a:r>
              <a:rPr lang="en-US" dirty="0"/>
              <a:t>(</a:t>
            </a:r>
            <a:r>
              <a:rPr lang="en-US" dirty="0" err="1"/>
              <a:t>time.localtime</a:t>
            </a:r>
            <a:r>
              <a:rPr lang="en-US" dirty="0"/>
              <a:t>(</a:t>
            </a:r>
            <a:r>
              <a:rPr lang="en-US" dirty="0" err="1"/>
              <a:t>time.time</a:t>
            </a:r>
            <a:r>
              <a:rPr lang="en-US" dirty="0"/>
              <a:t>())))</a:t>
            </a:r>
          </a:p>
          <a:p>
            <a:pPr lvl="1"/>
            <a:endParaRPr lang="en-US" dirty="0"/>
          </a:p>
        </p:txBody>
      </p:sp>
    </p:spTree>
    <p:extLst>
      <p:ext uri="{BB962C8B-B14F-4D97-AF65-F5344CB8AC3E}">
        <p14:creationId xmlns:p14="http://schemas.microsoft.com/office/powerpoint/2010/main" val="2949195003"/>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Python sleep time</a:t>
            </a:r>
          </a:p>
          <a:p>
            <a:r>
              <a:rPr lang="en-US" dirty="0"/>
              <a:t>The sleep() method of time module is used to stop the execution of the script for a given amount of time. The output will be delayed for the number of seconds given as float.</a:t>
            </a:r>
          </a:p>
        </p:txBody>
      </p:sp>
    </p:spTree>
    <p:extLst>
      <p:ext uri="{BB962C8B-B14F-4D97-AF65-F5344CB8AC3E}">
        <p14:creationId xmlns:p14="http://schemas.microsoft.com/office/powerpoint/2010/main" val="3537951672"/>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985" y="1066800"/>
            <a:ext cx="8229600" cy="1143000"/>
          </a:xfrm>
        </p:spPr>
        <p:txBody>
          <a:bodyPr>
            <a:normAutofit fontScale="90000"/>
          </a:bodyPr>
          <a:lstStyle/>
          <a:p>
            <a:r>
              <a:rPr lang="en-US" dirty="0"/>
              <a:t>The </a:t>
            </a:r>
            <a:r>
              <a:rPr lang="en-US" dirty="0" err="1"/>
              <a:t>datetime</a:t>
            </a:r>
            <a:r>
              <a:rPr lang="en-US" dirty="0"/>
              <a:t> Module</a:t>
            </a:r>
            <a:br>
              <a:rPr lang="en-US" dirty="0"/>
            </a:br>
            <a:endParaRPr lang="en-US" dirty="0"/>
          </a:p>
        </p:txBody>
      </p:sp>
      <p:sp>
        <p:nvSpPr>
          <p:cNvPr id="3" name="Content Placeholder 2"/>
          <p:cNvSpPr>
            <a:spLocks noGrp="1"/>
          </p:cNvSpPr>
          <p:nvPr>
            <p:ph idx="1"/>
          </p:nvPr>
        </p:nvSpPr>
        <p:spPr/>
        <p:txBody>
          <a:bodyPr/>
          <a:lstStyle/>
          <a:p>
            <a:r>
              <a:rPr lang="en-US" dirty="0"/>
              <a:t>The </a:t>
            </a:r>
            <a:r>
              <a:rPr lang="en-US" dirty="0" err="1"/>
              <a:t>datetime</a:t>
            </a:r>
            <a:r>
              <a:rPr lang="en-US" dirty="0"/>
              <a:t> module enables us to create the custom date objects, perform various operations on dates like the comparison, etc.</a:t>
            </a:r>
          </a:p>
          <a:p>
            <a:r>
              <a:rPr lang="en-US" dirty="0"/>
              <a:t>To work with dates as date objects, we have to import </a:t>
            </a:r>
            <a:r>
              <a:rPr lang="en-US" dirty="0" err="1"/>
              <a:t>datetime</a:t>
            </a:r>
            <a:r>
              <a:rPr lang="en-US" dirty="0"/>
              <a:t> module into the python source code.</a:t>
            </a:r>
          </a:p>
          <a:p>
            <a:endParaRPr lang="en-US" dirty="0"/>
          </a:p>
        </p:txBody>
      </p:sp>
    </p:spTree>
    <p:extLst>
      <p:ext uri="{BB962C8B-B14F-4D97-AF65-F5344CB8AC3E}">
        <p14:creationId xmlns:p14="http://schemas.microsoft.com/office/powerpoint/2010/main" val="4269186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Python supports four different numerical data types:</a:t>
            </a:r>
          </a:p>
          <a:p>
            <a:pPr lvl="3"/>
            <a:r>
              <a:rPr lang="en-US" dirty="0"/>
              <a:t>Int(signed integer) (10)</a:t>
            </a:r>
          </a:p>
          <a:p>
            <a:pPr lvl="3"/>
            <a:r>
              <a:rPr lang="en-US" dirty="0"/>
              <a:t>Long(octal and hexadecimal)(51924361L)</a:t>
            </a:r>
          </a:p>
          <a:p>
            <a:pPr lvl="3"/>
            <a:r>
              <a:rPr lang="en-US" dirty="0"/>
              <a:t>Float(floating point real values)(15.20)</a:t>
            </a:r>
          </a:p>
          <a:p>
            <a:pPr lvl="3"/>
            <a:r>
              <a:rPr lang="en-US" dirty="0"/>
              <a:t>Complex number(3.14j)</a:t>
            </a:r>
          </a:p>
          <a:p>
            <a:pPr lvl="3"/>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5029200"/>
          </a:xfrm>
        </p:spPr>
        <p:txBody>
          <a:bodyPr>
            <a:normAutofit fontScale="92500"/>
          </a:bodyPr>
          <a:lstStyle/>
          <a:p>
            <a:r>
              <a:rPr lang="en-US" dirty="0"/>
              <a:t>The calendar module</a:t>
            </a:r>
          </a:p>
          <a:p>
            <a:r>
              <a:rPr lang="en-US" dirty="0"/>
              <a:t>Python provides a calendar object that contains various methods to work with the calendars.</a:t>
            </a:r>
          </a:p>
          <a:p>
            <a:pPr marL="393192" lvl="1" indent="0">
              <a:buNone/>
            </a:pPr>
            <a:r>
              <a:rPr lang="en-US" b="1" dirty="0"/>
              <a:t>import</a:t>
            </a:r>
            <a:r>
              <a:rPr lang="en-US" dirty="0"/>
              <a:t> calendar;  </a:t>
            </a:r>
          </a:p>
          <a:p>
            <a:pPr marL="393192" lvl="1" indent="0">
              <a:buNone/>
            </a:pPr>
            <a:r>
              <a:rPr lang="en-US" dirty="0" err="1"/>
              <a:t>cal</a:t>
            </a:r>
            <a:r>
              <a:rPr lang="en-US" dirty="0"/>
              <a:t> = </a:t>
            </a:r>
            <a:r>
              <a:rPr lang="en-US" dirty="0" err="1"/>
              <a:t>calendar.month</a:t>
            </a:r>
            <a:r>
              <a:rPr lang="en-US" dirty="0"/>
              <a:t>(2018,12)  </a:t>
            </a:r>
          </a:p>
          <a:p>
            <a:pPr marL="393192" lvl="1" indent="0">
              <a:buNone/>
            </a:pPr>
            <a:r>
              <a:rPr lang="en-US" dirty="0"/>
              <a:t>#printing the calendar of December 2018  </a:t>
            </a:r>
          </a:p>
          <a:p>
            <a:pPr marL="393192" lvl="1" indent="0">
              <a:buNone/>
            </a:pPr>
            <a:r>
              <a:rPr lang="en-US" b="1" dirty="0"/>
              <a:t>print</a:t>
            </a:r>
            <a:r>
              <a:rPr lang="en-US" dirty="0"/>
              <a:t>(</a:t>
            </a:r>
            <a:r>
              <a:rPr lang="en-US" dirty="0" err="1"/>
              <a:t>cal</a:t>
            </a:r>
            <a:r>
              <a:rPr lang="en-US" dirty="0"/>
              <a:t>)  </a:t>
            </a:r>
          </a:p>
          <a:p>
            <a:pPr marL="393192" lvl="1" indent="0">
              <a:buNone/>
            </a:pPr>
            <a:endParaRPr lang="en-US" dirty="0"/>
          </a:p>
          <a:p>
            <a:r>
              <a:rPr lang="en-US" dirty="0"/>
              <a:t>Printing the calendar of whole year</a:t>
            </a:r>
          </a:p>
          <a:p>
            <a:r>
              <a:rPr lang="en-US" dirty="0"/>
              <a:t>The </a:t>
            </a:r>
            <a:r>
              <a:rPr lang="en-US" dirty="0" err="1"/>
              <a:t>prcal</a:t>
            </a:r>
            <a:r>
              <a:rPr lang="en-US" dirty="0"/>
              <a:t>() method of calendar module is used to print the calendar of the whole year. The year of which the calendar is to be printed must be passed into this method.</a:t>
            </a:r>
          </a:p>
          <a:p>
            <a:pPr marL="0" indent="0">
              <a:buNone/>
            </a:pPr>
            <a:endParaRPr lang="en-US" dirty="0"/>
          </a:p>
        </p:txBody>
      </p:sp>
    </p:spTree>
    <p:extLst>
      <p:ext uri="{BB962C8B-B14F-4D97-AF65-F5344CB8AC3E}">
        <p14:creationId xmlns:p14="http://schemas.microsoft.com/office/powerpoint/2010/main" val="4028025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string</a:t>
            </a:r>
          </a:p>
        </p:txBody>
      </p:sp>
      <p:sp>
        <p:nvSpPr>
          <p:cNvPr id="3" name="Content Placeholder 2"/>
          <p:cNvSpPr>
            <a:spLocks noGrp="1"/>
          </p:cNvSpPr>
          <p:nvPr>
            <p:ph idx="1"/>
          </p:nvPr>
        </p:nvSpPr>
        <p:spPr/>
        <p:txBody>
          <a:bodyPr/>
          <a:lstStyle/>
          <a:p>
            <a:r>
              <a:rPr lang="en-US" dirty="0"/>
              <a:t>String in python are identified as a contiguous set of characters represented in quotation mark</a:t>
            </a:r>
          </a:p>
          <a:p>
            <a:pPr lvl="3"/>
            <a:r>
              <a:rPr lang="en-US" dirty="0"/>
              <a:t>Mystring=“hello world”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list</a:t>
            </a:r>
          </a:p>
        </p:txBody>
      </p:sp>
      <p:sp>
        <p:nvSpPr>
          <p:cNvPr id="3" name="Content Placeholder 2"/>
          <p:cNvSpPr>
            <a:spLocks noGrp="1"/>
          </p:cNvSpPr>
          <p:nvPr>
            <p:ph idx="1"/>
          </p:nvPr>
        </p:nvSpPr>
        <p:spPr/>
        <p:txBody>
          <a:bodyPr/>
          <a:lstStyle/>
          <a:p>
            <a:r>
              <a:rPr lang="en-US" dirty="0"/>
              <a:t>A list contains items are separated by comma</a:t>
            </a:r>
          </a:p>
          <a:p>
            <a:pPr>
              <a:buNone/>
            </a:pPr>
            <a:r>
              <a:rPr lang="en-US" dirty="0"/>
              <a:t>    and enclosed within square brackets([]).</a:t>
            </a:r>
          </a:p>
          <a:p>
            <a:r>
              <a:rPr lang="en-US" dirty="0"/>
              <a:t>To some extent list are similar to array.</a:t>
            </a:r>
          </a:p>
          <a:p>
            <a:r>
              <a:rPr lang="en-US" dirty="0"/>
              <a:t>One difference is that array stores data of same type and list stores data of different type. </a:t>
            </a:r>
          </a:p>
          <a:p>
            <a:r>
              <a:rPr lang="en-US" dirty="0"/>
              <a:t>Eg:</a:t>
            </a:r>
          </a:p>
          <a:p>
            <a:pPr lvl="3"/>
            <a:r>
              <a:rPr lang="en-US" dirty="0"/>
              <a:t>List[‘Mukesh’,10,20,’ramesh’,90]</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is Python:</a:t>
            </a:r>
            <a:br>
              <a:rPr lang="en-US" b="1" dirty="0"/>
            </a:br>
            <a:endParaRPr lang="en-US" dirty="0"/>
          </a:p>
        </p:txBody>
      </p:sp>
      <p:sp>
        <p:nvSpPr>
          <p:cNvPr id="3" name="Content Placeholder 2"/>
          <p:cNvSpPr>
            <a:spLocks noGrp="1"/>
          </p:cNvSpPr>
          <p:nvPr>
            <p:ph idx="1"/>
          </p:nvPr>
        </p:nvSpPr>
        <p:spPr>
          <a:xfrm>
            <a:off x="457200" y="1676400"/>
            <a:ext cx="8229600" cy="4648200"/>
          </a:xfrm>
        </p:spPr>
        <p:txBody>
          <a:bodyPr>
            <a:normAutofit/>
          </a:bodyPr>
          <a:lstStyle/>
          <a:p>
            <a:r>
              <a:rPr lang="en-US" dirty="0"/>
              <a:t>Python is a general purpose programming language created by Guido Van Rossum.</a:t>
            </a:r>
          </a:p>
          <a:p>
            <a:r>
              <a:rPr lang="en-US" dirty="0"/>
              <a:t>Python is most praised for its elegant syntax and readable code, if you are just beginning your programming career python suits you best. </a:t>
            </a:r>
          </a:p>
          <a:p>
            <a:r>
              <a:rPr lang="en-US" dirty="0"/>
              <a:t>With python you can do everything from GUI development, Web application, System administration tasks, Financial calculation, Data Analysis, Visualization and list goes on.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Tuples</a:t>
            </a:r>
          </a:p>
        </p:txBody>
      </p:sp>
      <p:sp>
        <p:nvSpPr>
          <p:cNvPr id="3" name="Content Placeholder 2"/>
          <p:cNvSpPr>
            <a:spLocks noGrp="1"/>
          </p:cNvSpPr>
          <p:nvPr>
            <p:ph idx="1"/>
          </p:nvPr>
        </p:nvSpPr>
        <p:spPr/>
        <p:txBody>
          <a:bodyPr/>
          <a:lstStyle/>
          <a:p>
            <a:r>
              <a:rPr lang="en-US" dirty="0"/>
              <a:t>A tuple is another sequence data type that is similar to list.</a:t>
            </a:r>
          </a:p>
          <a:p>
            <a:r>
              <a:rPr lang="en-US" dirty="0"/>
              <a:t>A tuple consist of a number of values separated by commas.</a:t>
            </a:r>
          </a:p>
          <a:p>
            <a:r>
              <a:rPr lang="en-US" dirty="0"/>
              <a:t>Tuples are enclosed with parenthesis().</a:t>
            </a:r>
          </a:p>
          <a:p>
            <a:r>
              <a:rPr lang="en-US" dirty="0"/>
              <a:t>Tuples can not be updated it can be thought as read only data.</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Strings in python are immutable.</a:t>
            </a:r>
            <a:br>
              <a:rPr lang="en-US" b="1" dirty="0"/>
            </a:br>
            <a:endParaRPr lang="en-US" dirty="0"/>
          </a:p>
        </p:txBody>
      </p:sp>
      <p:sp>
        <p:nvSpPr>
          <p:cNvPr id="3" name="Content Placeholder 2"/>
          <p:cNvSpPr>
            <a:spLocks noGrp="1"/>
          </p:cNvSpPr>
          <p:nvPr>
            <p:ph idx="1"/>
          </p:nvPr>
        </p:nvSpPr>
        <p:spPr/>
        <p:txBody>
          <a:bodyPr/>
          <a:lstStyle/>
          <a:p>
            <a:r>
              <a:rPr lang="en-US" dirty="0"/>
              <a:t>What this means to you is that once string is created it can’t be modified. Let’s take an example to illustrate this point.</a:t>
            </a:r>
          </a:p>
          <a:p>
            <a:pPr lvl="1" fontAlgn="base"/>
            <a:r>
              <a:rPr lang="en-US" dirty="0"/>
              <a:t>&gt;&gt;&gt; str1 = "welcome"</a:t>
            </a:r>
          </a:p>
          <a:p>
            <a:pPr lvl="1" fontAlgn="base"/>
            <a:r>
              <a:rPr lang="en-US" dirty="0"/>
              <a:t>&gt;&gt;&gt; str2 = "welcome“</a:t>
            </a:r>
          </a:p>
          <a:p>
            <a:pPr lvl="1" fontAlgn="base"/>
            <a:r>
              <a:rPr lang="en-US" dirty="0"/>
              <a:t>here str1  and str2  refers to the same string object "welcome"  which is stored somewhere in memory. You can test whether str1  refers to same object as str2  using id()  function.</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What is </a:t>
            </a:r>
            <a:r>
              <a:rPr lang="en-US" dirty="0"/>
              <a:t>id()</a:t>
            </a:r>
            <a:r>
              <a:rPr lang="en-US" b="1" dirty="0"/>
              <a:t> </a:t>
            </a:r>
            <a:r>
              <a:rPr lang="en-US" dirty="0"/>
              <a:t> : Every object in python is stored somewhere in memory. We can useid()  to get that memory address.</a:t>
            </a:r>
          </a:p>
          <a:p>
            <a:pPr lvl="1" fontAlgn="base"/>
            <a:r>
              <a:rPr lang="en-US" dirty="0"/>
              <a:t>&gt;&gt;&gt; id(str1)</a:t>
            </a:r>
          </a:p>
          <a:p>
            <a:pPr lvl="1" fontAlgn="base"/>
            <a:r>
              <a:rPr lang="en-US" dirty="0"/>
              <a:t>78965411</a:t>
            </a:r>
          </a:p>
          <a:p>
            <a:pPr lvl="1" fontAlgn="base"/>
            <a:r>
              <a:rPr lang="en-US" dirty="0"/>
              <a:t>&gt;&gt;&gt; id(str2)</a:t>
            </a:r>
          </a:p>
          <a:p>
            <a:pPr lvl="1" fontAlgn="base"/>
            <a:r>
              <a:rPr lang="en-US" dirty="0"/>
              <a:t>78965411</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Operations on string</a:t>
            </a:r>
            <a:br>
              <a:rPr lang="en-US" b="1" dirty="0"/>
            </a:br>
            <a:endParaRPr lang="en-US" dirty="0"/>
          </a:p>
        </p:txBody>
      </p:sp>
      <p:sp>
        <p:nvSpPr>
          <p:cNvPr id="3" name="Content Placeholder 2"/>
          <p:cNvSpPr>
            <a:spLocks noGrp="1"/>
          </p:cNvSpPr>
          <p:nvPr>
            <p:ph idx="1"/>
          </p:nvPr>
        </p:nvSpPr>
        <p:spPr/>
        <p:txBody>
          <a:bodyPr>
            <a:normAutofit lnSpcReduction="10000"/>
          </a:bodyPr>
          <a:lstStyle/>
          <a:p>
            <a:r>
              <a:rPr lang="en-US" dirty="0"/>
              <a:t>String index starts from 0 , so to access the first character in the string type:</a:t>
            </a:r>
          </a:p>
          <a:p>
            <a:pPr lvl="1" fontAlgn="base"/>
            <a:r>
              <a:rPr lang="en-US" dirty="0"/>
              <a:t>&gt;&gt;&gt; name[0] </a:t>
            </a:r>
          </a:p>
          <a:p>
            <a:pPr lvl="1" fontAlgn="base"/>
            <a:r>
              <a:rPr lang="en-US" dirty="0"/>
              <a:t>T</a:t>
            </a:r>
          </a:p>
          <a:p>
            <a:pPr lvl="1" fontAlgn="base">
              <a:buNone/>
            </a:pPr>
            <a:r>
              <a:rPr lang="en-US" dirty="0"/>
              <a:t>+  operator is used to concatenate string and *  operator is a repetition operator for string.</a:t>
            </a:r>
          </a:p>
          <a:p>
            <a:pPr lvl="1" fontAlgn="base"/>
            <a:r>
              <a:rPr lang="en-US" dirty="0"/>
              <a:t>&gt;&gt;&gt; s = "tom and " + "jerry"</a:t>
            </a:r>
          </a:p>
          <a:p>
            <a:pPr lvl="1" fontAlgn="base"/>
            <a:r>
              <a:rPr lang="en-US" dirty="0"/>
              <a:t>&gt;&gt;&gt; print(s)</a:t>
            </a:r>
          </a:p>
          <a:p>
            <a:pPr lvl="1" fontAlgn="base"/>
            <a:r>
              <a:rPr lang="en-US" dirty="0"/>
              <a:t>tom and jerry</a:t>
            </a:r>
          </a:p>
          <a:p>
            <a:pPr>
              <a:buNone/>
            </a:pPr>
            <a:r>
              <a:rPr lang="en-US" dirty="0"/>
              <a:t/>
            </a:r>
            <a:br>
              <a:rPr lang="en-US" dirty="0"/>
            </a:br>
            <a:endParaRPr lang="en-US" dirty="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p:txBody>
          <a:bodyPr>
            <a:normAutofit/>
          </a:bodyPr>
          <a:lstStyle/>
          <a:p>
            <a:pPr fontAlgn="base"/>
            <a:r>
              <a:rPr lang="en-US" dirty="0"/>
              <a:t>&gt;&gt;&gt; s = "this is bad spam " * 3</a:t>
            </a:r>
          </a:p>
          <a:p>
            <a:pPr fontAlgn="base"/>
            <a:r>
              <a:rPr lang="en-US" dirty="0"/>
              <a:t>&gt;&gt;&gt; print(s)</a:t>
            </a:r>
          </a:p>
          <a:p>
            <a:pPr fontAlgn="base"/>
            <a:r>
              <a:rPr lang="en-US" dirty="0"/>
              <a:t>this is bad spam this is bad spam this is bad spam</a:t>
            </a:r>
          </a:p>
          <a:p>
            <a:r>
              <a:rPr lang="en-US" b="1" dirty="0"/>
              <a:t>Slicing string</a:t>
            </a:r>
          </a:p>
          <a:p>
            <a:pPr fontAlgn="base"/>
            <a:r>
              <a:rPr lang="en-US" sz="2400" dirty="0"/>
              <a:t>You can take subset of string from original string by using [] operator  also known as slicing operator.</a:t>
            </a:r>
          </a:p>
          <a:p>
            <a:pPr fontAlgn="base"/>
            <a:r>
              <a:rPr lang="en-US" sz="2400" b="1" dirty="0"/>
              <a:t>Syntax</a:t>
            </a:r>
            <a:r>
              <a:rPr lang="en-US" sz="2400" dirty="0"/>
              <a:t>: s[start:end]</a:t>
            </a:r>
          </a:p>
          <a:p>
            <a:pPr fontAlgn="base"/>
            <a:r>
              <a:rPr lang="en-US" sz="2400" dirty="0"/>
              <a:t>this will return part of the string starting from index start  to index end .</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4978400"/>
          </a:xfrm>
        </p:spPr>
        <p:txBody>
          <a:bodyPr>
            <a:normAutofit/>
          </a:bodyPr>
          <a:lstStyle/>
          <a:p>
            <a:r>
              <a:rPr lang="en-US" sz="1600" dirty="0"/>
              <a:t>Eg.</a:t>
            </a:r>
          </a:p>
          <a:p>
            <a:pPr lvl="1" fontAlgn="base"/>
            <a:r>
              <a:rPr lang="en-US" sz="1600" dirty="0"/>
              <a:t>&gt;&gt;&gt; s = "Welcome"</a:t>
            </a:r>
          </a:p>
          <a:p>
            <a:pPr lvl="1" fontAlgn="base"/>
            <a:r>
              <a:rPr lang="en-US" sz="1600" dirty="0"/>
              <a:t>&gt;&gt;&gt; s[1:3]</a:t>
            </a:r>
          </a:p>
          <a:p>
            <a:pPr lvl="1" fontAlgn="base"/>
            <a:r>
              <a:rPr lang="en-US" sz="1600" dirty="0"/>
              <a:t>El</a:t>
            </a:r>
          </a:p>
          <a:p>
            <a:pPr lvl="1" fontAlgn="base"/>
            <a:r>
              <a:rPr lang="en-US" sz="1600" dirty="0"/>
              <a:t>Eg.</a:t>
            </a:r>
          </a:p>
          <a:p>
            <a:pPr lvl="1" fontAlgn="base"/>
            <a:r>
              <a:rPr lang="en-US" sz="1600" dirty="0"/>
              <a:t>&gt;&gt;&gt; s = "Welcome"</a:t>
            </a:r>
          </a:p>
          <a:p>
            <a:pPr lvl="1" fontAlgn="base"/>
            <a:r>
              <a:rPr lang="en-US" sz="1600" dirty="0"/>
              <a:t>&gt;&gt;&gt; s[ : 6]</a:t>
            </a:r>
          </a:p>
          <a:p>
            <a:pPr lvl="1" fontAlgn="base"/>
            <a:r>
              <a:rPr lang="en-US" sz="1600" dirty="0"/>
              <a:t>'Welcom'</a:t>
            </a:r>
          </a:p>
          <a:p>
            <a:pPr fontAlgn="base">
              <a:buNone/>
            </a:pPr>
            <a:r>
              <a:rPr lang="en-US" sz="1600" dirty="0"/>
              <a:t> </a:t>
            </a:r>
          </a:p>
          <a:p>
            <a:pPr lvl="1" fontAlgn="base"/>
            <a:r>
              <a:rPr lang="en-US" sz="1600" dirty="0"/>
              <a:t>&gt;&gt;&gt; s[4 : ]</a:t>
            </a:r>
          </a:p>
          <a:p>
            <a:pPr lvl="1" fontAlgn="base"/>
            <a:r>
              <a:rPr lang="en-US" sz="1600" dirty="0"/>
              <a:t>'ome'</a:t>
            </a:r>
          </a:p>
          <a:p>
            <a:pPr fontAlgn="base">
              <a:buNone/>
            </a:pPr>
            <a:r>
              <a:rPr lang="en-US" sz="1600" dirty="0"/>
              <a:t> </a:t>
            </a:r>
          </a:p>
          <a:p>
            <a:pPr lvl="1" fontAlgn="base"/>
            <a:r>
              <a:rPr lang="en-US" sz="1600" dirty="0"/>
              <a:t>&gt;&gt;&gt; s[1 : -1]</a:t>
            </a:r>
          </a:p>
          <a:p>
            <a:pPr fontAlgn="base">
              <a:buNone/>
            </a:pPr>
            <a:r>
              <a:rPr lang="en-US" sz="1600" dirty="0"/>
              <a:t> 	      ‘</a:t>
            </a:r>
            <a:r>
              <a:rPr lang="en-US" sz="1600" dirty="0" err="1" smtClean="0"/>
              <a:t>elcom</a:t>
            </a:r>
            <a:r>
              <a:rPr lang="en-US" sz="1600" dirty="0" smtClean="0"/>
              <a:t>‘</a:t>
            </a:r>
          </a:p>
          <a:p>
            <a:pPr fontAlgn="base">
              <a:buNone/>
            </a:pPr>
            <a:endParaRPr lang="en-US" sz="1600" dirty="0" smtClean="0"/>
          </a:p>
          <a:p>
            <a:pPr fontAlgn="base">
              <a:buNone/>
            </a:pPr>
            <a:endParaRPr lang="en-US" dirty="0"/>
          </a:p>
          <a:p>
            <a:pPr lvl="1" fontAlgn="base"/>
            <a:endParaRPr lang="en-US" dirty="0"/>
          </a:p>
          <a:p>
            <a:pPr lvl="2"/>
            <a:endParaRPr lang="en-US" dirty="0"/>
          </a:p>
        </p:txBody>
      </p:sp>
      <p:sp>
        <p:nvSpPr>
          <p:cNvPr id="2" name="Rectangle 1"/>
          <p:cNvSpPr>
            <a:spLocks noChangeArrowheads="1"/>
          </p:cNvSpPr>
          <p:nvPr/>
        </p:nvSpPr>
        <p:spPr bwMode="auto">
          <a:xfrm>
            <a:off x="0" y="609600"/>
            <a:ext cx="9144000" cy="45720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A9B7C6"/>
                </a:solidFill>
                <a:effectLst/>
                <a:latin typeface="JetBrains Mono"/>
              </a:rPr>
              <a:t>thistuple = (</a:t>
            </a:r>
            <a:r>
              <a:rPr kumimoji="0" lang="en-US" altLang="en-US" sz="900" b="0" i="0" u="none" strike="noStrike" cap="none" normalizeH="0" baseline="0" smtClean="0">
                <a:ln>
                  <a:noFill/>
                </a:ln>
                <a:solidFill>
                  <a:srgbClr val="6A8759"/>
                </a:solidFill>
                <a:effectLst/>
                <a:latin typeface="JetBrains Mono"/>
              </a:rPr>
              <a:t>"apple"</a:t>
            </a:r>
            <a:r>
              <a:rPr kumimoji="0" lang="en-US" altLang="en-US" sz="900" b="0" i="0" u="none" strike="noStrike" cap="none" normalizeH="0" baseline="0" smtClean="0">
                <a:ln>
                  <a:noFill/>
                </a:ln>
                <a:solidFill>
                  <a:srgbClr val="CC7832"/>
                </a:solidFill>
                <a:effectLst/>
                <a:latin typeface="JetBrains Mono"/>
              </a:rPr>
              <a:t>, </a:t>
            </a:r>
            <a:r>
              <a:rPr kumimoji="0" lang="en-US" altLang="en-US" sz="900" b="0" i="0" u="none" strike="noStrike" cap="none" normalizeH="0" baseline="0" smtClean="0">
                <a:ln>
                  <a:noFill/>
                </a:ln>
                <a:solidFill>
                  <a:srgbClr val="6A8759"/>
                </a:solidFill>
                <a:effectLst/>
                <a:latin typeface="JetBrains Mono"/>
              </a:rPr>
              <a:t>"banana"</a:t>
            </a:r>
            <a:r>
              <a:rPr kumimoji="0" lang="en-US" altLang="en-US" sz="900" b="0" i="0" u="none" strike="noStrike" cap="none" normalizeH="0" baseline="0" smtClean="0">
                <a:ln>
                  <a:noFill/>
                </a:ln>
                <a:solidFill>
                  <a:srgbClr val="CC7832"/>
                </a:solidFill>
                <a:effectLst/>
                <a:latin typeface="JetBrains Mono"/>
              </a:rPr>
              <a:t>, </a:t>
            </a:r>
            <a:r>
              <a:rPr kumimoji="0" lang="en-US" altLang="en-US" sz="900" b="0" i="0" u="none" strike="noStrike" cap="none" normalizeH="0" baseline="0" smtClean="0">
                <a:ln>
                  <a:noFill/>
                </a:ln>
                <a:solidFill>
                  <a:srgbClr val="6A8759"/>
                </a:solidFill>
                <a:effectLst/>
                <a:latin typeface="JetBrains Mono"/>
              </a:rPr>
              <a:t>"cherry"</a:t>
            </a:r>
            <a:r>
              <a:rPr kumimoji="0" lang="en-US" altLang="en-US" sz="900" b="0" i="0" u="none" strike="noStrike" cap="none" normalizeH="0" baseline="0" smtClean="0">
                <a:ln>
                  <a:noFill/>
                </a:ln>
                <a:solidFill>
                  <a:srgbClr val="CC7832"/>
                </a:solidFill>
                <a:effectLst/>
                <a:latin typeface="JetBrains Mono"/>
              </a:rPr>
              <a:t>, </a:t>
            </a:r>
            <a:r>
              <a:rPr kumimoji="0" lang="en-US" altLang="en-US" sz="900" b="0" i="0" u="none" strike="noStrike" cap="none" normalizeH="0" baseline="0" smtClean="0">
                <a:ln>
                  <a:noFill/>
                </a:ln>
                <a:solidFill>
                  <a:srgbClr val="6A8759"/>
                </a:solidFill>
                <a:effectLst/>
                <a:latin typeface="JetBrains Mono"/>
              </a:rPr>
              <a:t>"orange"</a:t>
            </a:r>
            <a:r>
              <a:rPr kumimoji="0" lang="en-US" altLang="en-US" sz="900" b="0" i="0" u="none" strike="noStrike" cap="none" normalizeH="0" baseline="0" smtClean="0">
                <a:ln>
                  <a:noFill/>
                </a:ln>
                <a:solidFill>
                  <a:srgbClr val="CC7832"/>
                </a:solidFill>
                <a:effectLst/>
                <a:latin typeface="JetBrains Mono"/>
              </a:rPr>
              <a:t>, </a:t>
            </a:r>
            <a:r>
              <a:rPr kumimoji="0" lang="en-US" altLang="en-US" sz="900" b="0" i="0" u="none" strike="noStrike" cap="none" normalizeH="0" baseline="0" smtClean="0">
                <a:ln>
                  <a:noFill/>
                </a:ln>
                <a:solidFill>
                  <a:srgbClr val="6A8759"/>
                </a:solidFill>
                <a:effectLst/>
                <a:latin typeface="JetBrains Mono"/>
              </a:rPr>
              <a:t>"kiwi"</a:t>
            </a:r>
            <a:r>
              <a:rPr kumimoji="0" lang="en-US" altLang="en-US" sz="900" b="0" i="0" u="none" strike="noStrike" cap="none" normalizeH="0" baseline="0" smtClean="0">
                <a:ln>
                  <a:noFill/>
                </a:ln>
                <a:solidFill>
                  <a:srgbClr val="CC7832"/>
                </a:solidFill>
                <a:effectLst/>
                <a:latin typeface="JetBrains Mono"/>
              </a:rPr>
              <a:t>, </a:t>
            </a:r>
            <a:r>
              <a:rPr kumimoji="0" lang="en-US" altLang="en-US" sz="900" b="0" i="0" u="none" strike="noStrike" cap="none" normalizeH="0" baseline="0" smtClean="0">
                <a:ln>
                  <a:noFill/>
                </a:ln>
                <a:solidFill>
                  <a:srgbClr val="6A8759"/>
                </a:solidFill>
                <a:effectLst/>
                <a:latin typeface="JetBrains Mono"/>
              </a:rPr>
              <a:t>"melon"</a:t>
            </a:r>
            <a:r>
              <a:rPr kumimoji="0" lang="en-US" altLang="en-US" sz="900" b="0" i="0" u="none" strike="noStrike" cap="none" normalizeH="0" baseline="0" smtClean="0">
                <a:ln>
                  <a:noFill/>
                </a:ln>
                <a:solidFill>
                  <a:srgbClr val="CC7832"/>
                </a:solidFill>
                <a:effectLst/>
                <a:latin typeface="JetBrains Mono"/>
              </a:rPr>
              <a:t>, </a:t>
            </a:r>
            <a:r>
              <a:rPr kumimoji="0" lang="en-US" altLang="en-US" sz="900" b="0" i="0" u="none" strike="noStrike" cap="none" normalizeH="0" baseline="0" smtClean="0">
                <a:ln>
                  <a:noFill/>
                </a:ln>
                <a:solidFill>
                  <a:srgbClr val="6A8759"/>
                </a:solidFill>
                <a:effectLst/>
                <a:latin typeface="JetBrains Mono"/>
              </a:rPr>
              <a:t>"mango"</a:t>
            </a:r>
            <a:r>
              <a:rPr kumimoji="0" lang="en-US" altLang="en-US" sz="900" b="0" i="0" u="none" strike="noStrike" cap="none" normalizeH="0" baseline="0" smtClean="0">
                <a:ln>
                  <a:noFill/>
                </a:ln>
                <a:solidFill>
                  <a:srgbClr val="A9B7C6"/>
                </a:solidFill>
                <a:effectLst/>
                <a:latin typeface="JetBrains Mono"/>
              </a:rPr>
              <a:t>)</a:t>
            </a:r>
            <a:br>
              <a:rPr kumimoji="0" lang="en-US" altLang="en-US" sz="900" b="0" i="0" u="none" strike="noStrike" cap="none" normalizeH="0" baseline="0" smtClean="0">
                <a:ln>
                  <a:noFill/>
                </a:ln>
                <a:solidFill>
                  <a:srgbClr val="A9B7C6"/>
                </a:solidFill>
                <a:effectLst/>
                <a:latin typeface="JetBrains Mono"/>
              </a:rPr>
            </a:br>
            <a:r>
              <a:rPr kumimoji="0" lang="en-US" altLang="en-US" sz="900" b="0" i="0" u="none" strike="noStrike" cap="none" normalizeH="0" baseline="0" smtClean="0">
                <a:ln>
                  <a:noFill/>
                </a:ln>
                <a:solidFill>
                  <a:srgbClr val="8888C6"/>
                </a:solidFill>
                <a:effectLst/>
                <a:latin typeface="JetBrains Mono"/>
              </a:rPr>
              <a:t>print</a:t>
            </a:r>
            <a:r>
              <a:rPr kumimoji="0" lang="en-US" altLang="en-US" sz="900" b="0" i="0" u="none" strike="noStrike" cap="none" normalizeH="0" baseline="0" smtClean="0">
                <a:ln>
                  <a:noFill/>
                </a:ln>
                <a:solidFill>
                  <a:srgbClr val="A9B7C6"/>
                </a:solidFill>
                <a:effectLst/>
                <a:latin typeface="JetBrains Mono"/>
              </a:rPr>
              <a:t>(thistuple[::</a:t>
            </a:r>
            <a:r>
              <a:rPr kumimoji="0" lang="en-US" altLang="en-US" sz="900" b="0" i="0" u="none" strike="noStrike" cap="none" normalizeH="0" baseline="0" smtClean="0">
                <a:ln>
                  <a:noFill/>
                </a:ln>
                <a:solidFill>
                  <a:srgbClr val="6897BB"/>
                </a:solidFill>
                <a:effectLst/>
                <a:latin typeface="JetBrains Mono"/>
              </a:rPr>
              <a:t>2</a:t>
            </a:r>
            <a:r>
              <a:rPr kumimoji="0" lang="en-US" altLang="en-US" sz="900" b="0" i="0" u="none" strike="noStrike" cap="none" normalizeH="0" baseline="0" smtClean="0">
                <a:ln>
                  <a:noFill/>
                </a:ln>
                <a:solidFill>
                  <a:srgbClr val="A9B7C6"/>
                </a:solidFill>
                <a:effectLst/>
                <a:latin typeface="JetBrains Mono"/>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0"/>
            <a:ext cx="9144000" cy="45720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A9B7C6"/>
                </a:solidFill>
                <a:effectLst/>
                <a:latin typeface="JetBrains Mono"/>
              </a:rPr>
              <a:t>thistuple = (</a:t>
            </a:r>
            <a:r>
              <a:rPr kumimoji="0" lang="en-US" altLang="en-US" sz="900" b="0" i="0" u="none" strike="noStrike" cap="none" normalizeH="0" baseline="0" smtClean="0">
                <a:ln>
                  <a:noFill/>
                </a:ln>
                <a:solidFill>
                  <a:srgbClr val="6A8759"/>
                </a:solidFill>
                <a:effectLst/>
                <a:latin typeface="JetBrains Mono"/>
              </a:rPr>
              <a:t>"apple"</a:t>
            </a:r>
            <a:r>
              <a:rPr kumimoji="0" lang="en-US" altLang="en-US" sz="900" b="0" i="0" u="none" strike="noStrike" cap="none" normalizeH="0" baseline="0" smtClean="0">
                <a:ln>
                  <a:noFill/>
                </a:ln>
                <a:solidFill>
                  <a:srgbClr val="CC7832"/>
                </a:solidFill>
                <a:effectLst/>
                <a:latin typeface="JetBrains Mono"/>
              </a:rPr>
              <a:t>, </a:t>
            </a:r>
            <a:r>
              <a:rPr kumimoji="0" lang="en-US" altLang="en-US" sz="900" b="0" i="0" u="none" strike="noStrike" cap="none" normalizeH="0" baseline="0" smtClean="0">
                <a:ln>
                  <a:noFill/>
                </a:ln>
                <a:solidFill>
                  <a:srgbClr val="6A8759"/>
                </a:solidFill>
                <a:effectLst/>
                <a:latin typeface="JetBrains Mono"/>
              </a:rPr>
              <a:t>"banana"</a:t>
            </a:r>
            <a:r>
              <a:rPr kumimoji="0" lang="en-US" altLang="en-US" sz="900" b="0" i="0" u="none" strike="noStrike" cap="none" normalizeH="0" baseline="0" smtClean="0">
                <a:ln>
                  <a:noFill/>
                </a:ln>
                <a:solidFill>
                  <a:srgbClr val="CC7832"/>
                </a:solidFill>
                <a:effectLst/>
                <a:latin typeface="JetBrains Mono"/>
              </a:rPr>
              <a:t>, </a:t>
            </a:r>
            <a:r>
              <a:rPr kumimoji="0" lang="en-US" altLang="en-US" sz="900" b="0" i="0" u="none" strike="noStrike" cap="none" normalizeH="0" baseline="0" smtClean="0">
                <a:ln>
                  <a:noFill/>
                </a:ln>
                <a:solidFill>
                  <a:srgbClr val="6A8759"/>
                </a:solidFill>
                <a:effectLst/>
                <a:latin typeface="JetBrains Mono"/>
              </a:rPr>
              <a:t>"cherry"</a:t>
            </a:r>
            <a:r>
              <a:rPr kumimoji="0" lang="en-US" altLang="en-US" sz="900" b="0" i="0" u="none" strike="noStrike" cap="none" normalizeH="0" baseline="0" smtClean="0">
                <a:ln>
                  <a:noFill/>
                </a:ln>
                <a:solidFill>
                  <a:srgbClr val="CC7832"/>
                </a:solidFill>
                <a:effectLst/>
                <a:latin typeface="JetBrains Mono"/>
              </a:rPr>
              <a:t>, </a:t>
            </a:r>
            <a:r>
              <a:rPr kumimoji="0" lang="en-US" altLang="en-US" sz="900" b="0" i="0" u="none" strike="noStrike" cap="none" normalizeH="0" baseline="0" smtClean="0">
                <a:ln>
                  <a:noFill/>
                </a:ln>
                <a:solidFill>
                  <a:srgbClr val="6A8759"/>
                </a:solidFill>
                <a:effectLst/>
                <a:latin typeface="JetBrains Mono"/>
              </a:rPr>
              <a:t>"orange"</a:t>
            </a:r>
            <a:r>
              <a:rPr kumimoji="0" lang="en-US" altLang="en-US" sz="900" b="0" i="0" u="none" strike="noStrike" cap="none" normalizeH="0" baseline="0" smtClean="0">
                <a:ln>
                  <a:noFill/>
                </a:ln>
                <a:solidFill>
                  <a:srgbClr val="CC7832"/>
                </a:solidFill>
                <a:effectLst/>
                <a:latin typeface="JetBrains Mono"/>
              </a:rPr>
              <a:t>, </a:t>
            </a:r>
            <a:r>
              <a:rPr kumimoji="0" lang="en-US" altLang="en-US" sz="900" b="0" i="0" u="none" strike="noStrike" cap="none" normalizeH="0" baseline="0" smtClean="0">
                <a:ln>
                  <a:noFill/>
                </a:ln>
                <a:solidFill>
                  <a:srgbClr val="6A8759"/>
                </a:solidFill>
                <a:effectLst/>
                <a:latin typeface="JetBrains Mono"/>
              </a:rPr>
              <a:t>"kiwi"</a:t>
            </a:r>
            <a:r>
              <a:rPr kumimoji="0" lang="en-US" altLang="en-US" sz="900" b="0" i="0" u="none" strike="noStrike" cap="none" normalizeH="0" baseline="0" smtClean="0">
                <a:ln>
                  <a:noFill/>
                </a:ln>
                <a:solidFill>
                  <a:srgbClr val="CC7832"/>
                </a:solidFill>
                <a:effectLst/>
                <a:latin typeface="JetBrains Mono"/>
              </a:rPr>
              <a:t>, </a:t>
            </a:r>
            <a:r>
              <a:rPr kumimoji="0" lang="en-US" altLang="en-US" sz="900" b="0" i="0" u="none" strike="noStrike" cap="none" normalizeH="0" baseline="0" smtClean="0">
                <a:ln>
                  <a:noFill/>
                </a:ln>
                <a:solidFill>
                  <a:srgbClr val="6A8759"/>
                </a:solidFill>
                <a:effectLst/>
                <a:latin typeface="JetBrains Mono"/>
              </a:rPr>
              <a:t>"melon"</a:t>
            </a:r>
            <a:r>
              <a:rPr kumimoji="0" lang="en-US" altLang="en-US" sz="900" b="0" i="0" u="none" strike="noStrike" cap="none" normalizeH="0" baseline="0" smtClean="0">
                <a:ln>
                  <a:noFill/>
                </a:ln>
                <a:solidFill>
                  <a:srgbClr val="CC7832"/>
                </a:solidFill>
                <a:effectLst/>
                <a:latin typeface="JetBrains Mono"/>
              </a:rPr>
              <a:t>, </a:t>
            </a:r>
            <a:r>
              <a:rPr kumimoji="0" lang="en-US" altLang="en-US" sz="900" b="0" i="0" u="none" strike="noStrike" cap="none" normalizeH="0" baseline="0" smtClean="0">
                <a:ln>
                  <a:noFill/>
                </a:ln>
                <a:solidFill>
                  <a:srgbClr val="6A8759"/>
                </a:solidFill>
                <a:effectLst/>
                <a:latin typeface="JetBrains Mono"/>
              </a:rPr>
              <a:t>"mango"</a:t>
            </a:r>
            <a:r>
              <a:rPr kumimoji="0" lang="en-US" altLang="en-US" sz="900" b="0" i="0" u="none" strike="noStrike" cap="none" normalizeH="0" baseline="0" smtClean="0">
                <a:ln>
                  <a:noFill/>
                </a:ln>
                <a:solidFill>
                  <a:srgbClr val="A9B7C6"/>
                </a:solidFill>
                <a:effectLst/>
                <a:latin typeface="JetBrains Mono"/>
              </a:rPr>
              <a:t>)</a:t>
            </a:r>
            <a:br>
              <a:rPr kumimoji="0" lang="en-US" altLang="en-US" sz="900" b="0" i="0" u="none" strike="noStrike" cap="none" normalizeH="0" baseline="0" smtClean="0">
                <a:ln>
                  <a:noFill/>
                </a:ln>
                <a:solidFill>
                  <a:srgbClr val="A9B7C6"/>
                </a:solidFill>
                <a:effectLst/>
                <a:latin typeface="JetBrains Mono"/>
              </a:rPr>
            </a:br>
            <a:r>
              <a:rPr kumimoji="0" lang="en-US" altLang="en-US" sz="900" b="0" i="0" u="none" strike="noStrike" cap="none" normalizeH="0" baseline="0" smtClean="0">
                <a:ln>
                  <a:noFill/>
                </a:ln>
                <a:solidFill>
                  <a:srgbClr val="8888C6"/>
                </a:solidFill>
                <a:effectLst/>
                <a:latin typeface="JetBrains Mono"/>
              </a:rPr>
              <a:t>print</a:t>
            </a:r>
            <a:r>
              <a:rPr kumimoji="0" lang="en-US" altLang="en-US" sz="900" b="0" i="0" u="none" strike="noStrike" cap="none" normalizeH="0" baseline="0" smtClean="0">
                <a:ln>
                  <a:noFill/>
                </a:ln>
                <a:solidFill>
                  <a:srgbClr val="A9B7C6"/>
                </a:solidFill>
                <a:effectLst/>
                <a:latin typeface="JetBrains Mono"/>
              </a:rPr>
              <a:t>(thistuple[</a:t>
            </a:r>
            <a:r>
              <a:rPr kumimoji="0" lang="en-US" altLang="en-US" sz="900" b="0" i="0" u="none" strike="noStrike" cap="none" normalizeH="0" baseline="0" smtClean="0">
                <a:ln>
                  <a:noFill/>
                </a:ln>
                <a:solidFill>
                  <a:srgbClr val="6897BB"/>
                </a:solidFill>
                <a:effectLst/>
                <a:latin typeface="JetBrains Mono"/>
              </a:rPr>
              <a:t>2</a:t>
            </a:r>
            <a:r>
              <a:rPr kumimoji="0" lang="en-US" altLang="en-US" sz="900" b="0" i="0" u="none" strike="noStrike" cap="none" normalizeH="0" baseline="0" smtClean="0">
                <a:ln>
                  <a:noFill/>
                </a:ln>
                <a:solidFill>
                  <a:srgbClr val="A9B7C6"/>
                </a:solidFill>
                <a:effectLst/>
                <a:latin typeface="JetBrains Mono"/>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ord() and chr() Functions</a:t>
            </a:r>
            <a:br>
              <a:rPr lang="en-US" b="1" dirty="0"/>
            </a:br>
            <a:endParaRPr lang="en-US" dirty="0"/>
          </a:p>
        </p:txBody>
      </p:sp>
      <p:sp>
        <p:nvSpPr>
          <p:cNvPr id="3" name="Content Placeholder 2"/>
          <p:cNvSpPr>
            <a:spLocks noGrp="1"/>
          </p:cNvSpPr>
          <p:nvPr>
            <p:ph idx="1"/>
          </p:nvPr>
        </p:nvSpPr>
        <p:spPr/>
        <p:txBody>
          <a:bodyPr>
            <a:normAutofit fontScale="92500"/>
          </a:bodyPr>
          <a:lstStyle/>
          <a:p>
            <a:r>
              <a:rPr lang="en-US" b="1" dirty="0"/>
              <a:t>ord()</a:t>
            </a:r>
            <a:r>
              <a:rPr lang="en-US" dirty="0"/>
              <a:t> – function returns the ASCII code of the character.</a:t>
            </a:r>
          </a:p>
          <a:p>
            <a:r>
              <a:rPr lang="en-US" b="1" dirty="0"/>
              <a:t>chr()</a:t>
            </a:r>
            <a:r>
              <a:rPr lang="en-US" dirty="0"/>
              <a:t> – function returns character represented by a ASCII number.</a:t>
            </a:r>
          </a:p>
          <a:p>
            <a:pPr lvl="1" fontAlgn="base"/>
            <a:r>
              <a:rPr lang="en-US" dirty="0"/>
              <a:t>&gt;&gt;&gt; ch = 'b'</a:t>
            </a:r>
          </a:p>
          <a:p>
            <a:pPr lvl="1" fontAlgn="base"/>
            <a:r>
              <a:rPr lang="en-US" dirty="0"/>
              <a:t>&gt;&gt;&gt; ord(ch)</a:t>
            </a:r>
          </a:p>
          <a:p>
            <a:pPr lvl="1" fontAlgn="base"/>
            <a:r>
              <a:rPr lang="en-US" dirty="0"/>
              <a:t>98</a:t>
            </a:r>
          </a:p>
          <a:p>
            <a:pPr lvl="1" fontAlgn="base"/>
            <a:r>
              <a:rPr lang="en-US" dirty="0"/>
              <a:t>&gt;&gt;&gt; chr(97)</a:t>
            </a:r>
          </a:p>
          <a:p>
            <a:pPr lvl="1" fontAlgn="base"/>
            <a:r>
              <a:rPr lang="en-US" dirty="0"/>
              <a:t>'a'</a:t>
            </a:r>
          </a:p>
          <a:p>
            <a:pPr lvl="1" fontAlgn="base"/>
            <a:r>
              <a:rPr lang="en-US" dirty="0"/>
              <a:t>&gt;&gt;&gt; ord('A')</a:t>
            </a:r>
          </a:p>
          <a:p>
            <a:pPr lvl="1" fontAlgn="base"/>
            <a:r>
              <a:rPr lang="en-US" dirty="0"/>
              <a:t>65</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String Functions in Python</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r>
              <a:rPr lang="en-US" sz="2000" dirty="0"/>
              <a:t>FUNCTION NAME                    FUNCTION DESCRIPTION</a:t>
            </a:r>
          </a:p>
          <a:p>
            <a:r>
              <a:rPr lang="en-US" sz="2400" dirty="0"/>
              <a:t>len()		                  returns length of the string</a:t>
            </a:r>
          </a:p>
          <a:p>
            <a:r>
              <a:rPr lang="en-US" sz="2400" dirty="0"/>
              <a:t>max()           returns character having highest ASCII value  </a:t>
            </a:r>
          </a:p>
          <a:p>
            <a:r>
              <a:rPr lang="en-US" sz="2400" dirty="0"/>
              <a:t>min()            returns character having lowest ASCII value</a:t>
            </a:r>
          </a:p>
          <a:p>
            <a:endParaRPr lang="en-US" sz="2400" dirty="0"/>
          </a:p>
          <a:p>
            <a:r>
              <a:rPr lang="en-US" sz="2400" dirty="0"/>
              <a:t>Eg.</a:t>
            </a:r>
          </a:p>
          <a:p>
            <a:pPr fontAlgn="base"/>
            <a:r>
              <a:rPr lang="en-US" sz="2400" dirty="0"/>
              <a:t>&gt;&gt;&gt; len("hello")</a:t>
            </a:r>
          </a:p>
          <a:p>
            <a:pPr fontAlgn="base"/>
            <a:r>
              <a:rPr lang="en-US" sz="2400" dirty="0"/>
              <a:t>5</a:t>
            </a:r>
          </a:p>
          <a:p>
            <a:pPr fontAlgn="base"/>
            <a:r>
              <a:rPr lang="en-US" sz="2400" dirty="0"/>
              <a:t>&gt;&gt;&gt; max("abc")</a:t>
            </a:r>
          </a:p>
          <a:p>
            <a:pPr fontAlgn="base"/>
            <a:r>
              <a:rPr lang="en-US" sz="2400" dirty="0"/>
              <a:t>'c'</a:t>
            </a:r>
          </a:p>
          <a:p>
            <a:pPr fontAlgn="base"/>
            <a:r>
              <a:rPr lang="en-US" sz="2400" dirty="0"/>
              <a:t>&gt;&gt;&gt; min("abc")</a:t>
            </a:r>
          </a:p>
          <a:p>
            <a:pPr fontAlgn="base"/>
            <a:r>
              <a:rPr lang="en-US" sz="2400" dirty="0"/>
              <a:t>'a'</a:t>
            </a:r>
          </a:p>
          <a:p>
            <a:endParaRPr lang="en-US"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a:t>
            </a:r>
            <a:r>
              <a:rPr lang="en-US" b="1" dirty="0"/>
              <a:t>  and </a:t>
            </a:r>
            <a:r>
              <a:rPr lang="en-US" dirty="0"/>
              <a:t>not in</a:t>
            </a:r>
            <a:r>
              <a:rPr lang="en-US" b="1" dirty="0"/>
              <a:t>  operators</a:t>
            </a:r>
            <a:br>
              <a:rPr lang="en-US" b="1" dirty="0"/>
            </a:br>
            <a:endParaRPr lang="en-US" dirty="0"/>
          </a:p>
        </p:txBody>
      </p:sp>
      <p:sp>
        <p:nvSpPr>
          <p:cNvPr id="3" name="Content Placeholder 2"/>
          <p:cNvSpPr>
            <a:spLocks noGrp="1"/>
          </p:cNvSpPr>
          <p:nvPr>
            <p:ph idx="1"/>
          </p:nvPr>
        </p:nvSpPr>
        <p:spPr>
          <a:xfrm>
            <a:off x="457200" y="1905000"/>
            <a:ext cx="8229600" cy="4389120"/>
          </a:xfrm>
        </p:spPr>
        <p:txBody>
          <a:bodyPr/>
          <a:lstStyle/>
          <a:p>
            <a:r>
              <a:rPr lang="en-US" dirty="0"/>
              <a:t>You can use in  and not in  operators to check existence of string in another string. They are also known as membership operator.</a:t>
            </a:r>
          </a:p>
          <a:p>
            <a:pPr lvl="1" fontAlgn="base"/>
            <a:r>
              <a:rPr lang="en-US" dirty="0"/>
              <a:t>&gt;&gt;&gt; s1 = "Welcome"</a:t>
            </a:r>
          </a:p>
          <a:p>
            <a:pPr lvl="1" fontAlgn="base"/>
            <a:r>
              <a:rPr lang="en-US" dirty="0"/>
              <a:t>&gt;&gt;&gt; "come" in s1</a:t>
            </a:r>
          </a:p>
          <a:p>
            <a:pPr lvl="1" fontAlgn="base"/>
            <a:r>
              <a:rPr lang="en-US" dirty="0"/>
              <a:t>True</a:t>
            </a:r>
          </a:p>
          <a:p>
            <a:pPr lvl="1" fontAlgn="base"/>
            <a:r>
              <a:rPr lang="en-US" dirty="0"/>
              <a:t>&gt;&gt;&gt; "come" not in s1</a:t>
            </a:r>
          </a:p>
          <a:p>
            <a:pPr lvl="1" fontAlgn="base"/>
            <a:r>
              <a:rPr lang="en-US" dirty="0"/>
              <a:t>False</a:t>
            </a:r>
          </a:p>
          <a:p>
            <a:pPr lvl="1" fontAlgn="base"/>
            <a:r>
              <a:rPr lang="en-US" dirty="0"/>
              <a:t>&gt;&gt;&gt;</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String comparison</a:t>
            </a:r>
            <a:br>
              <a:rPr lang="en-US" b="1" dirty="0"/>
            </a:br>
            <a:endParaRPr lang="en-US" dirty="0"/>
          </a:p>
        </p:txBody>
      </p:sp>
      <p:sp>
        <p:nvSpPr>
          <p:cNvPr id="3" name="Content Placeholder 2"/>
          <p:cNvSpPr>
            <a:spLocks noGrp="1"/>
          </p:cNvSpPr>
          <p:nvPr>
            <p:ph idx="1"/>
          </p:nvPr>
        </p:nvSpPr>
        <p:spPr/>
        <p:txBody>
          <a:bodyPr>
            <a:normAutofit/>
          </a:bodyPr>
          <a:lstStyle/>
          <a:p>
            <a:r>
              <a:rPr lang="en-US" sz="1800" dirty="0"/>
              <a:t>You can use ( &gt; , &lt; , &lt;= , &lt;= , == , !=  ) to compare two strings. Python compares string lexicographically i.e using ASCII value of the characters.</a:t>
            </a:r>
          </a:p>
          <a:p>
            <a:pPr lvl="1"/>
            <a:r>
              <a:rPr lang="en-US" sz="1800" dirty="0"/>
              <a:t>&gt;&gt;&gt; "tim" == "tie"</a:t>
            </a:r>
          </a:p>
          <a:p>
            <a:pPr lvl="1"/>
            <a:r>
              <a:rPr lang="en-US" sz="1800" dirty="0"/>
              <a:t>False</a:t>
            </a:r>
          </a:p>
          <a:p>
            <a:pPr lvl="1"/>
            <a:r>
              <a:rPr lang="en-US" sz="1800" dirty="0"/>
              <a:t>&gt;&gt;&gt; "free" != "freedom"</a:t>
            </a:r>
          </a:p>
          <a:p>
            <a:pPr lvl="1"/>
            <a:r>
              <a:rPr lang="en-US" sz="1800" dirty="0"/>
              <a:t>True</a:t>
            </a:r>
          </a:p>
          <a:p>
            <a:pPr lvl="1"/>
            <a:r>
              <a:rPr lang="en-US" sz="1800" dirty="0"/>
              <a:t>&gt;&gt;&gt; "arrow" &gt; "aron"</a:t>
            </a:r>
          </a:p>
          <a:p>
            <a:pPr lvl="1"/>
            <a:r>
              <a:rPr lang="en-US" sz="1800" dirty="0"/>
              <a:t>True</a:t>
            </a:r>
          </a:p>
          <a:p>
            <a:pPr lvl="1"/>
            <a:r>
              <a:rPr lang="en-US" sz="1800" dirty="0"/>
              <a:t>&gt;&gt;&gt; "right" &gt;= "left"</a:t>
            </a:r>
          </a:p>
          <a:p>
            <a:pPr lvl="1"/>
            <a:r>
              <a:rPr lang="en-US" sz="1800" dirty="0"/>
              <a:t>True</a:t>
            </a:r>
          </a:p>
          <a:p>
            <a:pPr lvl="1"/>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txBody>
          <a:bodyPr>
            <a:normAutofit fontScale="90000"/>
          </a:bodyPr>
          <a:lstStyle/>
          <a:p>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What can Python do?</a:t>
            </a:r>
            <a:br>
              <a:rPr lang="en-US" dirty="0"/>
            </a:br>
            <a:endParaRPr lang="en-US" dirty="0"/>
          </a:p>
        </p:txBody>
      </p:sp>
      <p:sp>
        <p:nvSpPr>
          <p:cNvPr id="3" name="Content Placeholder 2"/>
          <p:cNvSpPr>
            <a:spLocks noGrp="1"/>
          </p:cNvSpPr>
          <p:nvPr>
            <p:ph idx="1"/>
          </p:nvPr>
        </p:nvSpPr>
        <p:spPr/>
        <p:txBody>
          <a:bodyPr/>
          <a:lstStyle/>
          <a:p>
            <a:r>
              <a:rPr lang="en-US" dirty="0"/>
              <a:t>Python can be used on a server to create web applications.</a:t>
            </a:r>
          </a:p>
          <a:p>
            <a:r>
              <a:rPr lang="en-US" dirty="0"/>
              <a:t>Python can be used alongside software to create workflows.</a:t>
            </a:r>
          </a:p>
          <a:p>
            <a:r>
              <a:rPr lang="en-US" dirty="0"/>
              <a:t>Python can connect to database systems. It can also read and modify files.</a:t>
            </a:r>
          </a:p>
          <a:p>
            <a:r>
              <a:rPr lang="en-US" dirty="0"/>
              <a:t>Python can be used to handle big data and perform complex mathematics.</a:t>
            </a:r>
          </a:p>
          <a:p>
            <a:r>
              <a:rPr lang="en-US" dirty="0"/>
              <a:t>Python can be used for rapid prototyping, or for production-ready software development.</a:t>
            </a:r>
          </a:p>
          <a:p>
            <a:endParaRPr lang="en-US" dirty="0"/>
          </a:p>
        </p:txBody>
      </p:sp>
    </p:spTree>
    <p:extLst>
      <p:ext uri="{BB962C8B-B14F-4D97-AF65-F5344CB8AC3E}">
        <p14:creationId xmlns:p14="http://schemas.microsoft.com/office/powerpoint/2010/main" val="9116810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lang="en-US" sz="1800" dirty="0"/>
              <a:t>&gt;&gt;&gt; "teeth" &lt; "tee"</a:t>
            </a:r>
          </a:p>
          <a:p>
            <a:pPr lvl="1"/>
            <a:r>
              <a:rPr lang="en-US" sz="1800" dirty="0"/>
              <a:t>False</a:t>
            </a:r>
          </a:p>
          <a:p>
            <a:pPr lvl="1"/>
            <a:r>
              <a:rPr lang="en-US" sz="1800" dirty="0"/>
              <a:t>&gt;&gt;&gt; "yellow" &lt;= "fellow"</a:t>
            </a:r>
          </a:p>
          <a:p>
            <a:pPr lvl="1"/>
            <a:r>
              <a:rPr lang="en-US" sz="1800" dirty="0"/>
              <a:t>False</a:t>
            </a:r>
          </a:p>
          <a:p>
            <a:pPr lvl="1"/>
            <a:r>
              <a:rPr lang="en-US" sz="1800" dirty="0"/>
              <a:t>&gt;&gt;&gt; "abc" &gt; ""</a:t>
            </a:r>
          </a:p>
          <a:p>
            <a:pPr lvl="1"/>
            <a:r>
              <a:rPr lang="en-US" sz="1800" dirty="0"/>
              <a:t>True</a:t>
            </a:r>
          </a:p>
          <a:p>
            <a:pPr lvl="1"/>
            <a:r>
              <a:rPr lang="en-US" sz="1800" dirty="0"/>
              <a:t>&gt;&gt;&gt;</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Iterating string using for loop</a:t>
            </a:r>
            <a:br>
              <a:rPr lang="en-US" b="1" dirty="0"/>
            </a:br>
            <a:endParaRPr lang="en-US" dirty="0"/>
          </a:p>
        </p:txBody>
      </p:sp>
      <p:sp>
        <p:nvSpPr>
          <p:cNvPr id="3" name="Content Placeholder 2"/>
          <p:cNvSpPr>
            <a:spLocks noGrp="1"/>
          </p:cNvSpPr>
          <p:nvPr>
            <p:ph idx="1"/>
          </p:nvPr>
        </p:nvSpPr>
        <p:spPr/>
        <p:txBody>
          <a:bodyPr/>
          <a:lstStyle/>
          <a:p>
            <a:r>
              <a:rPr lang="en-US" dirty="0"/>
              <a:t>String is a sequence type and also iterable using for loop.</a:t>
            </a:r>
          </a:p>
          <a:p>
            <a:r>
              <a:rPr lang="en-US" dirty="0"/>
              <a:t>Eg</a:t>
            </a:r>
          </a:p>
          <a:p>
            <a:endParaRPr lang="en-US" dirty="0"/>
          </a:p>
          <a:p>
            <a:pPr lvl="1" fontAlgn="base"/>
            <a:r>
              <a:rPr lang="en-US" dirty="0"/>
              <a:t>&gt;&gt;&gt; s = "hello"</a:t>
            </a:r>
          </a:p>
          <a:p>
            <a:pPr lvl="1" fontAlgn="base"/>
            <a:r>
              <a:rPr lang="en-US" dirty="0"/>
              <a:t>&gt;&gt;&gt; for i in s:</a:t>
            </a:r>
          </a:p>
          <a:p>
            <a:pPr lvl="1" fontAlgn="base"/>
            <a:r>
              <a:rPr lang="en-US" dirty="0"/>
              <a:t>... print(i, end="")</a:t>
            </a:r>
          </a:p>
          <a:p>
            <a:pPr lvl="1" fontAlgn="base"/>
            <a:r>
              <a:rPr lang="en-US" dirty="0"/>
              <a:t>hello</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Testing strings</a:t>
            </a:r>
            <a:br>
              <a:rPr lang="en-US" b="1" dirty="0"/>
            </a:br>
            <a:endParaRPr lang="en-US" dirty="0"/>
          </a:p>
        </p:txBody>
      </p:sp>
      <p:sp>
        <p:nvSpPr>
          <p:cNvPr id="3" name="Content Placeholder 2"/>
          <p:cNvSpPr>
            <a:spLocks noGrp="1"/>
          </p:cNvSpPr>
          <p:nvPr>
            <p:ph idx="1"/>
          </p:nvPr>
        </p:nvSpPr>
        <p:spPr/>
        <p:txBody>
          <a:bodyPr>
            <a:normAutofit fontScale="92500"/>
          </a:bodyPr>
          <a:lstStyle/>
          <a:p>
            <a:r>
              <a:rPr lang="en-US" dirty="0"/>
              <a:t>String class in python has various inbuilt methods which allows to check for different types of strings.</a:t>
            </a:r>
          </a:p>
          <a:p>
            <a:r>
              <a:rPr lang="en-US" sz="2000" b="1" dirty="0"/>
              <a:t>METHOD NAME</a:t>
            </a:r>
            <a:r>
              <a:rPr lang="en-US" sz="2000" dirty="0"/>
              <a:t>                        </a:t>
            </a:r>
            <a:r>
              <a:rPr lang="en-US" sz="2000" b="1" dirty="0"/>
              <a:t>METHOD DESCRIPTION</a:t>
            </a:r>
          </a:p>
          <a:p>
            <a:r>
              <a:rPr lang="en-US" dirty="0"/>
              <a:t>isalnum()       Returns True if string is alphanumeric</a:t>
            </a:r>
          </a:p>
          <a:p>
            <a:r>
              <a:rPr lang="en-US" dirty="0"/>
              <a:t>isalpha()        Returns True if string contains only alphabets</a:t>
            </a:r>
          </a:p>
          <a:p>
            <a:r>
              <a:rPr lang="en-US" dirty="0"/>
              <a:t>isdigit()          Returns True if string contains only digits</a:t>
            </a:r>
          </a:p>
          <a:p>
            <a:r>
              <a:rPr lang="en-US" dirty="0"/>
              <a:t>isidentifier()  Return True is string is valid identifier</a:t>
            </a:r>
          </a:p>
          <a:p>
            <a:r>
              <a:rPr lang="en-US" dirty="0"/>
              <a:t>islower()         Returns True if string is in lowercase</a:t>
            </a:r>
          </a:p>
          <a:p>
            <a:r>
              <a:rPr lang="en-US" dirty="0"/>
              <a:t>isupper()        Returns True if string is in uppercase</a:t>
            </a:r>
          </a:p>
          <a:p>
            <a:r>
              <a:rPr lang="en-US" dirty="0"/>
              <a:t>isspace()     Returns True if string contains only whitespace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Searching for Substrings</a:t>
            </a:r>
            <a:br>
              <a:rPr lang="en-US" b="1" dirty="0"/>
            </a:br>
            <a:endParaRPr lang="en-US" dirty="0"/>
          </a:p>
        </p:txBody>
      </p:sp>
      <p:sp>
        <p:nvSpPr>
          <p:cNvPr id="3" name="Content Placeholder 2"/>
          <p:cNvSpPr>
            <a:spLocks noGrp="1"/>
          </p:cNvSpPr>
          <p:nvPr>
            <p:ph idx="1"/>
          </p:nvPr>
        </p:nvSpPr>
        <p:spPr>
          <a:xfrm>
            <a:off x="381000" y="1295400"/>
            <a:ext cx="8229600" cy="5181600"/>
          </a:xfrm>
        </p:spPr>
        <p:txBody>
          <a:bodyPr>
            <a:normAutofit lnSpcReduction="10000"/>
          </a:bodyPr>
          <a:lstStyle/>
          <a:p>
            <a:r>
              <a:rPr lang="en-US" sz="2000" b="1" u="sng" dirty="0"/>
              <a:t>METHOD NAME</a:t>
            </a:r>
            <a:r>
              <a:rPr lang="en-US" sz="2000" dirty="0"/>
              <a:t>                          </a:t>
            </a:r>
            <a:r>
              <a:rPr lang="en-US" sz="2000" b="1" u="sng" dirty="0"/>
              <a:t>METHODS DESCRIPTION</a:t>
            </a:r>
            <a:r>
              <a:rPr lang="en-US" b="1" u="sng" dirty="0"/>
              <a:t>:</a:t>
            </a:r>
          </a:p>
          <a:p>
            <a:r>
              <a:rPr lang="en-US" dirty="0"/>
              <a:t>endswith(s1: str):bool    Returns True if strings ends with substring s1</a:t>
            </a:r>
          </a:p>
          <a:p>
            <a:r>
              <a:rPr lang="en-US" dirty="0"/>
              <a:t>startswith(s1: str):bool  Returns True if strings starts with substring s1</a:t>
            </a:r>
          </a:p>
          <a:p>
            <a:r>
              <a:rPr lang="en-US" dirty="0"/>
              <a:t>count(substring):int     Returns number of occurrences of substring the string</a:t>
            </a:r>
          </a:p>
          <a:p>
            <a:r>
              <a:rPr lang="en-US" dirty="0"/>
              <a:t>find(s1): int                    Returns lowest index from where s1 starts in the string, if string not found returns 1</a:t>
            </a:r>
          </a:p>
          <a:p>
            <a:r>
              <a:rPr lang="en-US" dirty="0"/>
              <a:t>rfind(s1): int                  Returns highest index from where s1 starts in the string, if string not found returns -1</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Converting Strings</a:t>
            </a:r>
            <a:br>
              <a:rPr lang="en-US" b="1" dirty="0"/>
            </a:br>
            <a:endParaRPr lang="en-US" dirty="0"/>
          </a:p>
        </p:txBody>
      </p:sp>
      <p:graphicFrame>
        <p:nvGraphicFramePr>
          <p:cNvPr id="4" name="Content Placeholder 3"/>
          <p:cNvGraphicFramePr>
            <a:graphicFrameLocks noGrp="1"/>
          </p:cNvGraphicFramePr>
          <p:nvPr>
            <p:ph idx="1"/>
          </p:nvPr>
        </p:nvGraphicFramePr>
        <p:xfrm>
          <a:off x="533397" y="1219200"/>
          <a:ext cx="7696202" cy="5105399"/>
        </p:xfrm>
        <a:graphic>
          <a:graphicData uri="http://schemas.openxmlformats.org/drawingml/2006/table">
            <a:tbl>
              <a:tblPr/>
              <a:tblGrid>
                <a:gridCol w="3848101">
                  <a:extLst>
                    <a:ext uri="{9D8B030D-6E8A-4147-A177-3AD203B41FA5}">
                      <a16:colId xmlns:a16="http://schemas.microsoft.com/office/drawing/2014/main" val="20000"/>
                    </a:ext>
                  </a:extLst>
                </a:gridCol>
                <a:gridCol w="3848101">
                  <a:extLst>
                    <a:ext uri="{9D8B030D-6E8A-4147-A177-3AD203B41FA5}">
                      <a16:colId xmlns:a16="http://schemas.microsoft.com/office/drawing/2014/main" val="20001"/>
                    </a:ext>
                  </a:extLst>
                </a:gridCol>
              </a:tblGrid>
              <a:tr h="319087">
                <a:tc>
                  <a:txBody>
                    <a:bodyPr/>
                    <a:lstStyle/>
                    <a:p>
                      <a:pPr algn="l" fontAlgn="b"/>
                      <a:r>
                        <a:rPr lang="en-US" sz="1300" b="1" cap="all" dirty="0">
                          <a:solidFill>
                            <a:srgbClr val="636363"/>
                          </a:solidFill>
                        </a:rPr>
                        <a:t>METHOD NAME</a:t>
                      </a:r>
                    </a:p>
                  </a:txBody>
                  <a:tcPr marL="56980" marR="56980" marT="56980" marB="56980"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cap="all" dirty="0">
                          <a:solidFill>
                            <a:srgbClr val="636363"/>
                          </a:solidFill>
                        </a:rPr>
                        <a:t>METHOD DESCRIPTION</a:t>
                      </a:r>
                    </a:p>
                  </a:txBody>
                  <a:tcPr marL="56980" marR="56980" marT="56980" marB="56980"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729343">
                <a:tc>
                  <a:txBody>
                    <a:bodyPr/>
                    <a:lstStyle/>
                    <a:p>
                      <a:pPr algn="l" fontAlgn="t"/>
                      <a:r>
                        <a:rPr lang="en-US" sz="1300" b="0" dirty="0"/>
                        <a:t>capitalize(): str</a:t>
                      </a:r>
                    </a:p>
                  </a:txBody>
                  <a:tcPr marL="56980" marR="56980" marT="56980" marB="5698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b="0" dirty="0"/>
                        <a:t>Returns a copy of this string with only the first character capitalized.</a:t>
                      </a:r>
                    </a:p>
                  </a:txBody>
                  <a:tcPr marL="56980" marR="56980" marT="56980" marB="5698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1"/>
                  </a:ext>
                </a:extLst>
              </a:tr>
              <a:tr h="729343">
                <a:tc>
                  <a:txBody>
                    <a:bodyPr/>
                    <a:lstStyle/>
                    <a:p>
                      <a:pPr algn="l" fontAlgn="t"/>
                      <a:r>
                        <a:rPr lang="en-US" sz="1300" b="0" dirty="0"/>
                        <a:t>lower(): str</a:t>
                      </a:r>
                    </a:p>
                  </a:txBody>
                  <a:tcPr marL="56980" marR="56980" marT="56980" marB="5698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300" b="0" dirty="0"/>
                        <a:t>Return string by converting every character to lowercase</a:t>
                      </a:r>
                    </a:p>
                  </a:txBody>
                  <a:tcPr marL="56980" marR="56980" marT="56980" marB="5698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729343">
                <a:tc>
                  <a:txBody>
                    <a:bodyPr/>
                    <a:lstStyle/>
                    <a:p>
                      <a:pPr algn="l" fontAlgn="t"/>
                      <a:r>
                        <a:rPr lang="en-US" sz="1300" b="0" dirty="0"/>
                        <a:t>upper(): str</a:t>
                      </a:r>
                    </a:p>
                  </a:txBody>
                  <a:tcPr marL="56980" marR="56980" marT="56980" marB="5698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b="0" dirty="0"/>
                        <a:t>Return string by converting every character to uppercase</a:t>
                      </a:r>
                    </a:p>
                  </a:txBody>
                  <a:tcPr marL="56980" marR="56980" marT="56980" marB="5698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3"/>
                  </a:ext>
                </a:extLst>
              </a:tr>
              <a:tr h="729343">
                <a:tc>
                  <a:txBody>
                    <a:bodyPr/>
                    <a:lstStyle/>
                    <a:p>
                      <a:pPr algn="l" fontAlgn="t"/>
                      <a:r>
                        <a:rPr lang="en-US" sz="1300" b="0" dirty="0"/>
                        <a:t>title(): str</a:t>
                      </a:r>
                    </a:p>
                  </a:txBody>
                  <a:tcPr marL="56980" marR="56980" marT="56980" marB="5698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300" b="0" dirty="0"/>
                        <a:t>This function return string by capitalizing first letter of every word in the string</a:t>
                      </a:r>
                    </a:p>
                  </a:txBody>
                  <a:tcPr marL="56980" marR="56980" marT="56980" marB="5698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934470">
                <a:tc>
                  <a:txBody>
                    <a:bodyPr/>
                    <a:lstStyle/>
                    <a:p>
                      <a:pPr algn="l" fontAlgn="t"/>
                      <a:r>
                        <a:rPr lang="en-US" sz="1300" b="0" dirty="0"/>
                        <a:t>swapcase(): str</a:t>
                      </a:r>
                    </a:p>
                  </a:txBody>
                  <a:tcPr marL="56980" marR="56980" marT="56980" marB="5698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b="0" dirty="0"/>
                        <a:t>Return a string in which the lowercase letter is converted to uppercase and uppercase to lowercase</a:t>
                      </a:r>
                    </a:p>
                  </a:txBody>
                  <a:tcPr marL="56980" marR="56980" marT="56980" marB="5698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5"/>
                  </a:ext>
                </a:extLst>
              </a:tr>
              <a:tr h="934470">
                <a:tc>
                  <a:txBody>
                    <a:bodyPr/>
                    <a:lstStyle/>
                    <a:p>
                      <a:pPr algn="l" fontAlgn="t"/>
                      <a:r>
                        <a:rPr lang="en-US" sz="1300" b="0" dirty="0"/>
                        <a:t>replace(old, new): str</a:t>
                      </a:r>
                    </a:p>
                  </a:txBody>
                  <a:tcPr marL="56980" marR="56980" marT="56980" marB="5698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sz="1300" b="0" dirty="0"/>
                        <a:t>This function returns new string by replacing the occurrence of old string with new string</a:t>
                      </a:r>
                    </a:p>
                  </a:txBody>
                  <a:tcPr marL="56980" marR="56980" marT="56980" marB="56980">
                    <a:lnL>
                      <a:noFill/>
                    </a:lnL>
                    <a:lnR>
                      <a:noFill/>
                    </a:lnR>
                    <a:lnT w="9525"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List Common Operations</a:t>
            </a:r>
            <a:br>
              <a:rPr lang="en-US" b="1" dirty="0"/>
            </a:br>
            <a:endParaRPr lang="en-US" dirty="0"/>
          </a:p>
        </p:txBody>
      </p:sp>
      <p:sp>
        <p:nvSpPr>
          <p:cNvPr id="3" name="Content Placeholder 2"/>
          <p:cNvSpPr>
            <a:spLocks noGrp="1"/>
          </p:cNvSpPr>
          <p:nvPr>
            <p:ph idx="1"/>
          </p:nvPr>
        </p:nvSpPr>
        <p:spPr>
          <a:xfrm>
            <a:off x="457200" y="1143000"/>
            <a:ext cx="8229600" cy="5181600"/>
          </a:xfrm>
        </p:spPr>
        <p:txBody>
          <a:bodyPr>
            <a:normAutofit fontScale="92500" lnSpcReduction="10000"/>
          </a:bodyPr>
          <a:lstStyle/>
          <a:p>
            <a:r>
              <a:rPr lang="en-US" b="1" u="sng" dirty="0"/>
              <a:t>METHOD NAME            DESCRIPTION</a:t>
            </a:r>
          </a:p>
          <a:p>
            <a:r>
              <a:rPr lang="en-US" dirty="0"/>
              <a:t>x in s		      True if element x is in sequences.</a:t>
            </a:r>
          </a:p>
          <a:p>
            <a:r>
              <a:rPr lang="en-US" dirty="0"/>
              <a:t>x not in s   	                   if element x is not in sequence</a:t>
            </a:r>
          </a:p>
          <a:p>
            <a:r>
              <a:rPr lang="en-US" dirty="0"/>
              <a:t> s1 + s2   	             Concatenates two sequences s1 and s2</a:t>
            </a:r>
          </a:p>
          <a:p>
            <a:r>
              <a:rPr lang="en-US" dirty="0"/>
              <a:t>s * n , n * s                n copies of sequence s concatenated</a:t>
            </a:r>
          </a:p>
          <a:p>
            <a:r>
              <a:rPr lang="en-US" dirty="0"/>
              <a:t>s[i]  			     ith element in sequences.</a:t>
            </a:r>
          </a:p>
          <a:p>
            <a:r>
              <a:rPr lang="en-US" dirty="0"/>
              <a:t>len(s)                        Length of sequence s, i.e. the number of elements in s.</a:t>
            </a:r>
          </a:p>
          <a:p>
            <a:r>
              <a:rPr lang="en-US" dirty="0"/>
              <a:t>min(s)              	  Smallest element in sequences.</a:t>
            </a:r>
          </a:p>
          <a:p>
            <a:r>
              <a:rPr lang="en-US" dirty="0"/>
              <a:t>max(s) 		  Largest element in sequences.</a:t>
            </a:r>
          </a:p>
          <a:p>
            <a:r>
              <a:rPr lang="en-US" dirty="0"/>
              <a:t>sum(s)                     Sum of all numbers in sequences.</a:t>
            </a:r>
          </a:p>
          <a:p>
            <a:r>
              <a:rPr lang="en-US" dirty="0"/>
              <a:t>for loop                Traverses elements from left to right in a for loop.</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List slicing</a:t>
            </a:r>
            <a:br>
              <a:rPr lang="en-US" b="1" dirty="0"/>
            </a:br>
            <a:endParaRPr lang="en-US" dirty="0"/>
          </a:p>
        </p:txBody>
      </p:sp>
      <p:sp>
        <p:nvSpPr>
          <p:cNvPr id="3" name="Content Placeholder 2"/>
          <p:cNvSpPr>
            <a:spLocks noGrp="1"/>
          </p:cNvSpPr>
          <p:nvPr>
            <p:ph idx="1"/>
          </p:nvPr>
        </p:nvSpPr>
        <p:spPr/>
        <p:txBody>
          <a:bodyPr/>
          <a:lstStyle/>
          <a:p>
            <a:pPr fontAlgn="base"/>
            <a:r>
              <a:rPr lang="en-US" dirty="0"/>
              <a:t>Slice operator ( [start:end] ) allows to fetch sublist from the list. It works similar to string.</a:t>
            </a:r>
          </a:p>
          <a:p>
            <a:pPr fontAlgn="base"/>
            <a:r>
              <a:rPr lang="en-US" dirty="0"/>
              <a:t>Eg.</a:t>
            </a:r>
            <a:br>
              <a:rPr lang="en-US" dirty="0"/>
            </a:br>
            <a:r>
              <a:rPr lang="en-US" dirty="0"/>
              <a:t>    &gt;&gt;&gt; list = [11,33,44,66,788,1]</a:t>
            </a:r>
          </a:p>
          <a:p>
            <a:pPr lvl="1" fontAlgn="base"/>
            <a:r>
              <a:rPr lang="en-US" dirty="0"/>
              <a:t>&gt;&gt;&gt; list[0:5] # this will return list starting from index 0 to index 4</a:t>
            </a:r>
          </a:p>
          <a:p>
            <a:pPr lvl="1" fontAlgn="base"/>
            <a:r>
              <a:rPr lang="en-US" dirty="0"/>
              <a:t>[11,33,44,66,788]</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t>
            </a:r>
            <a:r>
              <a:rPr lang="en-US" b="1" dirty="0"/>
              <a:t>  and </a:t>
            </a:r>
            <a:r>
              <a:rPr lang="en-US" dirty="0"/>
              <a:t>*</a:t>
            </a:r>
            <a:r>
              <a:rPr lang="en-US" b="1" dirty="0"/>
              <a:t>  operators in list</a:t>
            </a:r>
            <a:br>
              <a:rPr lang="en-US" b="1" dirty="0"/>
            </a:br>
            <a:endParaRPr lang="en-US" dirty="0"/>
          </a:p>
        </p:txBody>
      </p:sp>
      <p:sp>
        <p:nvSpPr>
          <p:cNvPr id="3" name="Content Placeholder 2"/>
          <p:cNvSpPr>
            <a:spLocks noGrp="1"/>
          </p:cNvSpPr>
          <p:nvPr>
            <p:ph idx="1"/>
          </p:nvPr>
        </p:nvSpPr>
        <p:spPr/>
        <p:txBody>
          <a:bodyPr/>
          <a:lstStyle/>
          <a:p>
            <a:r>
              <a:rPr lang="en-US" dirty="0"/>
              <a:t>+  operator joins the two list</a:t>
            </a:r>
          </a:p>
          <a:p>
            <a:r>
              <a:rPr lang="en-US" dirty="0"/>
              <a:t>Eg.</a:t>
            </a:r>
          </a:p>
          <a:p>
            <a:pPr lvl="1" fontAlgn="base"/>
            <a:r>
              <a:rPr lang="en-US" dirty="0"/>
              <a:t>&gt;&gt;&gt; list1 = [11, 33]</a:t>
            </a:r>
          </a:p>
          <a:p>
            <a:pPr lvl="1" fontAlgn="base"/>
            <a:r>
              <a:rPr lang="en-US" dirty="0"/>
              <a:t>&gt;&gt;&gt; list2 = [1, 9]</a:t>
            </a:r>
          </a:p>
          <a:p>
            <a:pPr lvl="1" fontAlgn="base"/>
            <a:r>
              <a:rPr lang="en-US" dirty="0"/>
              <a:t>&gt;&gt;&gt; list3 = list1 + list2</a:t>
            </a:r>
          </a:p>
          <a:p>
            <a:pPr lvl="1" fontAlgn="base"/>
            <a:r>
              <a:rPr lang="en-US" dirty="0"/>
              <a:t>&gt;&gt;&gt; list3</a:t>
            </a:r>
          </a:p>
          <a:p>
            <a:pPr lvl="1" fontAlgn="base"/>
            <a:r>
              <a:rPr lang="en-US" dirty="0"/>
              <a:t>[11, 33, 1, 9]</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  operator replicates the elements in the list.</a:t>
            </a:r>
          </a:p>
          <a:p>
            <a:r>
              <a:rPr lang="en-US" dirty="0"/>
              <a:t>Eg.</a:t>
            </a:r>
          </a:p>
          <a:p>
            <a:pPr lvl="1" fontAlgn="base"/>
            <a:r>
              <a:rPr lang="en-US" dirty="0"/>
              <a:t>&gt;&gt;&gt; list4 = [1, 2, 3, 4]</a:t>
            </a:r>
          </a:p>
          <a:p>
            <a:pPr lvl="1" fontAlgn="base"/>
            <a:r>
              <a:rPr lang="en-US" dirty="0"/>
              <a:t>&gt;&gt;&gt; list5 = list4 * 3</a:t>
            </a:r>
          </a:p>
          <a:p>
            <a:pPr lvl="1" fontAlgn="base"/>
            <a:r>
              <a:rPr lang="en-US" dirty="0"/>
              <a:t>&gt;&gt;&gt; list5</a:t>
            </a:r>
          </a:p>
          <a:p>
            <a:pPr lvl="1" fontAlgn="base"/>
            <a:r>
              <a:rPr lang="en-US" dirty="0"/>
              <a:t>[1, 2, 3, 4, 1, 2, 3, 4, 1, 2, 3, 4]</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a:t>
            </a:r>
            <a:r>
              <a:rPr lang="en-US" b="1" dirty="0"/>
              <a:t>  or </a:t>
            </a:r>
            <a:r>
              <a:rPr lang="en-US" dirty="0"/>
              <a:t>not in</a:t>
            </a:r>
            <a:r>
              <a:rPr lang="en-US" b="1" dirty="0"/>
              <a:t> operator</a:t>
            </a:r>
            <a:br>
              <a:rPr lang="en-US" b="1" dirty="0"/>
            </a:br>
            <a:endParaRPr lang="en-US" dirty="0"/>
          </a:p>
        </p:txBody>
      </p:sp>
      <p:sp>
        <p:nvSpPr>
          <p:cNvPr id="3" name="Content Placeholder 2"/>
          <p:cNvSpPr>
            <a:spLocks noGrp="1"/>
          </p:cNvSpPr>
          <p:nvPr>
            <p:ph idx="1"/>
          </p:nvPr>
        </p:nvSpPr>
        <p:spPr/>
        <p:txBody>
          <a:bodyPr/>
          <a:lstStyle/>
          <a:p>
            <a:r>
              <a:rPr lang="en-US" dirty="0"/>
              <a:t>in  operator is used to determine whether the elements exists in the list. On success it returns True  on failure it returns False .</a:t>
            </a:r>
          </a:p>
          <a:p>
            <a:r>
              <a:rPr lang="en-US" dirty="0"/>
              <a:t>Eg.</a:t>
            </a:r>
          </a:p>
          <a:p>
            <a:pPr lvl="1" fontAlgn="base"/>
            <a:r>
              <a:rPr lang="en-US" dirty="0"/>
              <a:t>&gt;&gt;&gt; list1 = [11, 22, 44, 16, 77, 98]</a:t>
            </a:r>
          </a:p>
          <a:p>
            <a:pPr lvl="1" fontAlgn="base"/>
            <a:r>
              <a:rPr lang="en-US" dirty="0"/>
              <a:t>&gt;&gt;&gt; 22 in list1</a:t>
            </a:r>
          </a:p>
          <a:p>
            <a:pPr lvl="1" fontAlgn="base"/>
            <a:r>
              <a:rPr lang="en-US" dirty="0"/>
              <a:t>True</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r>
              <a:rPr lang="en-US" dirty="0"/>
              <a:t>Why Python?</a:t>
            </a:r>
            <a:br>
              <a:rPr lang="en-US" dirty="0"/>
            </a:br>
            <a:endParaRPr lang="en-US" dirty="0"/>
          </a:p>
        </p:txBody>
      </p:sp>
      <p:sp>
        <p:nvSpPr>
          <p:cNvPr id="3" name="Content Placeholder 2"/>
          <p:cNvSpPr>
            <a:spLocks noGrp="1"/>
          </p:cNvSpPr>
          <p:nvPr>
            <p:ph idx="1"/>
          </p:nvPr>
        </p:nvSpPr>
        <p:spPr/>
        <p:txBody>
          <a:bodyPr>
            <a:normAutofit fontScale="92500"/>
          </a:bodyPr>
          <a:lstStyle/>
          <a:p>
            <a:r>
              <a:rPr lang="en-US" dirty="0"/>
              <a:t>Python works on different platforms (Windows, Mac, Linux, Raspberry Pi, </a:t>
            </a:r>
            <a:r>
              <a:rPr lang="en-US" dirty="0" err="1"/>
              <a:t>etc</a:t>
            </a:r>
            <a:r>
              <a:rPr lang="en-US" dirty="0"/>
              <a:t>).</a:t>
            </a:r>
          </a:p>
          <a:p>
            <a:r>
              <a:rPr lang="en-US" dirty="0"/>
              <a:t>Python has a simple syntax similar to the English language.</a:t>
            </a:r>
          </a:p>
          <a:p>
            <a:r>
              <a:rPr lang="en-US" dirty="0"/>
              <a:t>Python has syntax that allows developers to write programs with fewer lines than some other programming languages.</a:t>
            </a:r>
          </a:p>
          <a:p>
            <a:r>
              <a:rPr lang="en-US" dirty="0"/>
              <a:t>Python runs on an interpreter system, meaning that code can be executed as soon as it is written. This means that prototyping can be very quick.</a:t>
            </a:r>
          </a:p>
          <a:p>
            <a:r>
              <a:rPr lang="en-US" dirty="0"/>
              <a:t>Python can be treated in a procedural way, an object-orientated way or a functional way.</a:t>
            </a:r>
          </a:p>
          <a:p>
            <a:endParaRPr lang="en-US" dirty="0"/>
          </a:p>
        </p:txBody>
      </p:sp>
    </p:spTree>
    <p:extLst>
      <p:ext uri="{BB962C8B-B14F-4D97-AF65-F5344CB8AC3E}">
        <p14:creationId xmlns:p14="http://schemas.microsoft.com/office/powerpoint/2010/main" val="23714760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Similarly not in  is opposite of in  operator.</a:t>
            </a:r>
          </a:p>
          <a:p>
            <a:pPr fontAlgn="base"/>
            <a:r>
              <a:rPr lang="en-US" dirty="0"/>
              <a:t>Eg.</a:t>
            </a:r>
          </a:p>
          <a:p>
            <a:pPr lvl="1" fontAlgn="base"/>
            <a:r>
              <a:rPr lang="en-US" dirty="0"/>
              <a:t>&gt;&gt;&gt; 22 not in list1</a:t>
            </a:r>
          </a:p>
          <a:p>
            <a:pPr lvl="1" fontAlgn="base"/>
            <a:r>
              <a:rPr lang="en-US" dirty="0"/>
              <a:t>False</a:t>
            </a: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Traversing list using for loop</a:t>
            </a:r>
            <a:br>
              <a:rPr lang="en-US" b="1" dirty="0"/>
            </a:br>
            <a:endParaRPr lang="en-US" dirty="0"/>
          </a:p>
        </p:txBody>
      </p:sp>
      <p:sp>
        <p:nvSpPr>
          <p:cNvPr id="3" name="Content Placeholder 2"/>
          <p:cNvSpPr>
            <a:spLocks noGrp="1"/>
          </p:cNvSpPr>
          <p:nvPr>
            <p:ph idx="1"/>
          </p:nvPr>
        </p:nvSpPr>
        <p:spPr>
          <a:xfrm>
            <a:off x="457200" y="2057400"/>
            <a:ext cx="8229600" cy="4389120"/>
          </a:xfrm>
        </p:spPr>
        <p:txBody>
          <a:bodyPr/>
          <a:lstStyle/>
          <a:p>
            <a:r>
              <a:rPr lang="en-US" dirty="0"/>
              <a:t>As already discussed list is a sequence and also iterable. Means you can use for loop to loop through all the elements of the list.</a:t>
            </a:r>
          </a:p>
          <a:p>
            <a:r>
              <a:rPr lang="en-US" dirty="0"/>
              <a:t>Eg.</a:t>
            </a:r>
          </a:p>
          <a:p>
            <a:pPr lvl="1" fontAlgn="base"/>
            <a:r>
              <a:rPr lang="en-US" dirty="0"/>
              <a:t>&gt;&gt;&gt; list = [1,2,3,4,5]</a:t>
            </a:r>
          </a:p>
          <a:p>
            <a:pPr lvl="1" fontAlgn="base"/>
            <a:r>
              <a:rPr lang="en-US" dirty="0"/>
              <a:t>&gt;&gt;&gt; for i in list:</a:t>
            </a:r>
          </a:p>
          <a:p>
            <a:pPr lvl="1" fontAlgn="base"/>
            <a:r>
              <a:rPr lang="en-US" dirty="0"/>
              <a:t>... print(i, end=" ")</a:t>
            </a:r>
          </a:p>
          <a:p>
            <a:pPr lvl="1" fontAlgn="base"/>
            <a:r>
              <a:rPr lang="en-US" dirty="0"/>
              <a:t>1 2 3 4 5</a:t>
            </a:r>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a:t>Commonly used list methods with return type</a:t>
            </a:r>
            <a:r>
              <a:rPr lang="en-US" b="1" dirty="0"/>
              <a:t/>
            </a:r>
            <a:br>
              <a:rPr lang="en-US" b="1" dirty="0"/>
            </a:br>
            <a:endParaRPr lang="en-US" dirty="0"/>
          </a:p>
        </p:txBody>
      </p:sp>
      <p:sp>
        <p:nvSpPr>
          <p:cNvPr id="3" name="Content Placeholder 2"/>
          <p:cNvSpPr>
            <a:spLocks noGrp="1"/>
          </p:cNvSpPr>
          <p:nvPr>
            <p:ph idx="1"/>
          </p:nvPr>
        </p:nvSpPr>
        <p:spPr>
          <a:xfrm>
            <a:off x="457200" y="1295400"/>
            <a:ext cx="8229600" cy="5029200"/>
          </a:xfrm>
        </p:spPr>
        <p:txBody>
          <a:bodyPr>
            <a:normAutofit lnSpcReduction="10000"/>
          </a:bodyPr>
          <a:lstStyle/>
          <a:p>
            <a:r>
              <a:rPr lang="en-US" b="1" u="sng" dirty="0"/>
              <a:t>METHOD NAME                   DESCRIPTION</a:t>
            </a:r>
          </a:p>
          <a:p>
            <a:r>
              <a:rPr lang="en-US" dirty="0"/>
              <a:t>append(x:object):None     Adds an element x to the 				    end of the list and returns 				    None.</a:t>
            </a:r>
          </a:p>
          <a:p>
            <a:r>
              <a:rPr lang="en-US" dirty="0"/>
              <a:t>count(x:object):int 	    Returns the number of 					    times element x appears in 				    the list.</a:t>
            </a:r>
          </a:p>
          <a:p>
            <a:r>
              <a:rPr lang="en-US" dirty="0"/>
              <a:t>extend(l:list):None            Appends all the elements 				   in l  to the list and returns 				   None.</a:t>
            </a:r>
          </a:p>
          <a:p>
            <a:r>
              <a:rPr lang="en-US" dirty="0"/>
              <a:t>index(x: object):int 	        Returns the index of the first occurrence of element x in the list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fontScale="92500" lnSpcReduction="20000"/>
          </a:bodyPr>
          <a:lstStyle/>
          <a:p>
            <a:r>
              <a:rPr lang="en-US" dirty="0"/>
              <a:t>insert(index: int, x:object):  None Inserts an element x 				    at a given index. Note that 				    the first element in the list 				    has index 0 and returns None..</a:t>
            </a:r>
          </a:p>
          <a:p>
            <a:r>
              <a:rPr lang="en-US" dirty="0"/>
              <a:t>remove(x:object):None       Removes the first occurrence of 				  element x from the list and 				  returns None</a:t>
            </a:r>
          </a:p>
          <a:p>
            <a:r>
              <a:rPr lang="en-US" dirty="0"/>
              <a:t>reverse():None                     Reverse the list and returns 				   None</a:t>
            </a:r>
          </a:p>
          <a:p>
            <a:r>
              <a:rPr lang="en-US" dirty="0"/>
              <a:t>sort(): None                          Sorts the elements in the list in 				   ascending order and returns 				   None.</a:t>
            </a:r>
          </a:p>
          <a:p>
            <a:r>
              <a:rPr lang="en-US" dirty="0"/>
              <a:t>pop(i): object		   Removes the element at the 				   given position and returns it. 				  The parameter i is optional. If it 				   is not specified, pop() removes and returns the last element in the list.</a:t>
            </a:r>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List Comprehension</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List comprehension provides a concise way to create list. It consists of square brackets containing expression followed by for clause then zero or more for or if clauses.</a:t>
            </a:r>
          </a:p>
          <a:p>
            <a:r>
              <a:rPr lang="en-US" dirty="0"/>
              <a:t>Ex.</a:t>
            </a:r>
          </a:p>
          <a:p>
            <a:pPr fontAlgn="base"/>
            <a:r>
              <a:rPr lang="en-US" dirty="0"/>
              <a:t>&gt;&gt;&gt; list1 = [ x for x in range(10) ]</a:t>
            </a:r>
          </a:p>
          <a:p>
            <a:pPr fontAlgn="base"/>
            <a:r>
              <a:rPr lang="en-US" dirty="0"/>
              <a:t>&gt;&gt;&gt; list1</a:t>
            </a:r>
          </a:p>
          <a:p>
            <a:pPr fontAlgn="base"/>
            <a:r>
              <a:rPr lang="en-US" dirty="0"/>
              <a:t>[0, 1, 2, 3, 4, 5, 6, 7, 8, 9]</a:t>
            </a:r>
          </a:p>
          <a:p>
            <a:pPr fontAlgn="base">
              <a:buNone/>
            </a:pPr>
            <a:endParaRPr lang="en-US" dirty="0"/>
          </a:p>
          <a:p>
            <a:pPr fontAlgn="base"/>
            <a:r>
              <a:rPr lang="en-US" dirty="0"/>
              <a:t>&gt;&gt;&gt; list2 = [ x + 1 for x in range(10) ]</a:t>
            </a:r>
          </a:p>
          <a:p>
            <a:pPr fontAlgn="base"/>
            <a:r>
              <a:rPr lang="en-US" dirty="0"/>
              <a:t>&gt;&gt;&gt; list2</a:t>
            </a:r>
          </a:p>
          <a:p>
            <a:pPr fontAlgn="base"/>
            <a:r>
              <a:rPr lang="en-US" dirty="0"/>
              <a:t>[1, 2, 3, 4, 5, 6, 7, 8, 9, 10]</a:t>
            </a:r>
          </a:p>
          <a:p>
            <a:pPr fontAlgn="base">
              <a:buNone/>
            </a:pPr>
            <a:r>
              <a:rPr lang="en-US" dirty="0"/>
              <a:t> </a:t>
            </a: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base"/>
            <a:r>
              <a:rPr lang="en-US" dirty="0"/>
              <a:t>&gt;&gt;&gt; list3 = [ x for x in range(10) if x % 2 == 0 ]</a:t>
            </a:r>
          </a:p>
          <a:p>
            <a:pPr fontAlgn="base"/>
            <a:r>
              <a:rPr lang="en-US" dirty="0"/>
              <a:t>&gt;&gt;&gt; list3</a:t>
            </a:r>
          </a:p>
          <a:p>
            <a:pPr fontAlgn="base"/>
            <a:r>
              <a:rPr lang="en-US" dirty="0"/>
              <a:t>[0, 2, 4, 6, 8]</a:t>
            </a:r>
          </a:p>
          <a:p>
            <a:pPr fontAlgn="base">
              <a:buNone/>
            </a:pPr>
            <a:r>
              <a:rPr lang="en-US" dirty="0"/>
              <a:t> </a:t>
            </a:r>
          </a:p>
          <a:p>
            <a:pPr fontAlgn="base"/>
            <a:r>
              <a:rPr lang="en-US" dirty="0"/>
              <a:t>&gt;&gt;&gt; list4 = [ x *2 for x in range(10) if x % 2 == 0 ]</a:t>
            </a:r>
          </a:p>
          <a:p>
            <a:pPr fontAlgn="base"/>
            <a:r>
              <a:rPr lang="en-US" dirty="0"/>
              <a:t>[0, 4, 8, 12, 16]</a:t>
            </a:r>
          </a:p>
          <a:p>
            <a:pPr fontAlgn="base">
              <a:buNone/>
            </a:pPr>
            <a:r>
              <a:rPr lang="en-US" dirty="0"/>
              <a:t> </a:t>
            </a:r>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Python Dictionaries</a:t>
            </a:r>
            <a:br>
              <a:rPr lang="en-US" dirty="0"/>
            </a:br>
            <a:endParaRPr lang="en-US" dirty="0"/>
          </a:p>
        </p:txBody>
      </p:sp>
      <p:sp>
        <p:nvSpPr>
          <p:cNvPr id="3" name="Content Placeholder 2"/>
          <p:cNvSpPr>
            <a:spLocks noGrp="1"/>
          </p:cNvSpPr>
          <p:nvPr>
            <p:ph idx="1"/>
          </p:nvPr>
        </p:nvSpPr>
        <p:spPr>
          <a:xfrm>
            <a:off x="457200" y="1143000"/>
            <a:ext cx="8229600" cy="5181600"/>
          </a:xfrm>
        </p:spPr>
        <p:txBody>
          <a:bodyPr/>
          <a:lstStyle/>
          <a:p>
            <a:pPr fontAlgn="base"/>
            <a:r>
              <a:rPr lang="en-US" dirty="0"/>
              <a:t>Dictionary is a python data type that is used to store key value pairs. It enables you to quickly retrieve, add, remove, modify, values using key. Dictionary is very similar to what we call associative array or hash on other languages.</a:t>
            </a:r>
          </a:p>
          <a:p>
            <a:pPr fontAlgn="base"/>
            <a:r>
              <a:rPr lang="en-US" b="1" dirty="0"/>
              <a:t>Note</a:t>
            </a:r>
            <a:r>
              <a:rPr lang="en-US" dirty="0"/>
              <a:t>: Dictionaries are mutable.</a:t>
            </a:r>
          </a:p>
          <a:p>
            <a:pPr fontAlgn="base"/>
            <a:r>
              <a:rPr lang="en-US" b="1" dirty="0"/>
              <a:t>Creating Dictionary</a:t>
            </a:r>
          </a:p>
          <a:p>
            <a:pPr lvl="1" fontAlgn="base"/>
            <a:r>
              <a:rPr lang="en-US" dirty="0"/>
              <a:t>Dictionaries can be created using pair of curly braces ( {}  ). Each item in the dictionary consist of key, followed by a colon, which is followed by value. And each item is separated using commas ( ,). Let’s take an example.</a:t>
            </a:r>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685800"/>
            <a:ext cx="8229600" cy="5638800"/>
          </a:xfrm>
        </p:spPr>
        <p:txBody>
          <a:bodyPr/>
          <a:lstStyle/>
          <a:p>
            <a:pPr fontAlgn="base"/>
            <a:r>
              <a:rPr lang="en-US" dirty="0"/>
              <a:t>Eg.</a:t>
            </a:r>
          </a:p>
          <a:p>
            <a:pPr lvl="1" fontAlgn="base"/>
            <a:r>
              <a:rPr lang="en-US" dirty="0"/>
              <a:t>friends = {</a:t>
            </a:r>
          </a:p>
          <a:p>
            <a:pPr lvl="1" fontAlgn="base"/>
            <a:r>
              <a:rPr lang="en-US" dirty="0"/>
              <a:t>'tom' : '111-222-333',</a:t>
            </a:r>
          </a:p>
          <a:p>
            <a:pPr lvl="1" fontAlgn="base"/>
            <a:r>
              <a:rPr lang="en-US" dirty="0"/>
              <a:t>'jerry' : '666-33-111'</a:t>
            </a:r>
          </a:p>
          <a:p>
            <a:pPr lvl="1" fontAlgn="base"/>
            <a:r>
              <a:rPr lang="en-US" dirty="0"/>
              <a:t>}</a:t>
            </a:r>
          </a:p>
          <a:p>
            <a:pPr lvl="1" fontAlgn="base"/>
            <a:r>
              <a:rPr lang="en-US" dirty="0"/>
              <a:t>here friends  is a dictionary with two items. One point to note that key must be of hashable type, but value can be of any type. Each key in the dictionary must be unique.</a:t>
            </a:r>
          </a:p>
          <a:p>
            <a:pPr lvl="1" fontAlgn="base"/>
            <a:endParaRPr lang="en-US" dirty="0"/>
          </a:p>
          <a:p>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lstStyle/>
          <a:p>
            <a:pPr fontAlgn="base">
              <a:buNone/>
            </a:pPr>
            <a:r>
              <a:rPr lang="en-US" b="1" dirty="0"/>
              <a:t>Retrieving, modifying and adding elements in the dictionary</a:t>
            </a:r>
          </a:p>
          <a:p>
            <a:pPr fontAlgn="base"/>
            <a:r>
              <a:rPr lang="en-US" dirty="0"/>
              <a:t>To get an item from dictionary, use the following syntax:</a:t>
            </a:r>
          </a:p>
          <a:p>
            <a:pPr fontAlgn="base"/>
            <a:r>
              <a:rPr lang="en-US" dirty="0"/>
              <a:t>&gt;&gt;&gt; dictionary_name['key']</a:t>
            </a:r>
          </a:p>
          <a:p>
            <a:pPr fontAlgn="base"/>
            <a:r>
              <a:rPr lang="en-US" dirty="0"/>
              <a:t>Eg.</a:t>
            </a:r>
          </a:p>
          <a:p>
            <a:pPr lvl="1" fontAlgn="base"/>
            <a:r>
              <a:rPr lang="en-US" dirty="0"/>
              <a:t>&gt;&gt;&gt; friends['tom']</a:t>
            </a:r>
          </a:p>
          <a:p>
            <a:pPr lvl="1" fontAlgn="base"/>
            <a:r>
              <a:rPr lang="en-US" dirty="0"/>
              <a:t>'111-222-333‘</a:t>
            </a:r>
          </a:p>
          <a:p>
            <a:pPr lvl="1" fontAlgn="base">
              <a:buNone/>
            </a:pPr>
            <a:endParaRPr lang="en-US" dirty="0"/>
          </a:p>
          <a:p>
            <a:pPr lvl="1" fontAlgn="base"/>
            <a:endParaRPr lang="en-US" dirty="0"/>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lstStyle/>
          <a:p>
            <a:pPr fontAlgn="base"/>
            <a:r>
              <a:rPr lang="en-US" dirty="0"/>
              <a:t>To add or modify an item, use the following syntax:</a:t>
            </a:r>
          </a:p>
          <a:p>
            <a:pPr fontAlgn="base"/>
            <a:r>
              <a:rPr lang="en-US" dirty="0"/>
              <a:t>&gt;&gt;&gt; dictionary_name['newkey'] = 'newvalue'</a:t>
            </a:r>
          </a:p>
          <a:p>
            <a:r>
              <a:rPr lang="en-US" dirty="0"/>
              <a:t>Eg:</a:t>
            </a:r>
          </a:p>
          <a:p>
            <a:pPr lvl="1" fontAlgn="base"/>
            <a:r>
              <a:rPr lang="en-US" dirty="0"/>
              <a:t>&gt;&gt;&gt; friends['bob'] = '888-999-666'</a:t>
            </a:r>
          </a:p>
          <a:p>
            <a:pPr lvl="1" fontAlgn="base"/>
            <a:r>
              <a:rPr lang="en-US" dirty="0"/>
              <a:t>&gt;&gt;&gt; friends</a:t>
            </a:r>
          </a:p>
          <a:p>
            <a:pPr fontAlgn="base">
              <a:buNone/>
            </a:pPr>
            <a:r>
              <a:rPr lang="en-US" dirty="0"/>
              <a:t>		{'tom': '111-222-333', 'bob': '888-999-666', 'jerry': 	'666-33-111'}</a:t>
            </a:r>
          </a:p>
          <a:p>
            <a:pPr>
              <a:buFont typeface="Arial" pitchFamily="34" charset="0"/>
              <a:buChar char="•"/>
            </a:pPr>
            <a:r>
              <a:rPr lang="en-US" dirty="0"/>
              <a:t>Deleting Items from dictionary. </a:t>
            </a:r>
            <a:br>
              <a:rPr lang="en-US" dirty="0"/>
            </a:br>
            <a:r>
              <a:rPr lang="en-US" dirty="0"/>
              <a:t> &gt;&gt;&gt; del dictionary_name['key']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454" y="795892"/>
            <a:ext cx="8229600" cy="1143000"/>
          </a:xfrm>
        </p:spPr>
        <p:txBody>
          <a:bodyPr>
            <a:normAutofit fontScale="90000"/>
          </a:bodyPr>
          <a:lstStyle/>
          <a:p>
            <a:r>
              <a:rPr lang="en-US" dirty="0"/>
              <a:t>Python Syntax compared to other programming languages</a:t>
            </a:r>
          </a:p>
        </p:txBody>
      </p:sp>
      <p:sp>
        <p:nvSpPr>
          <p:cNvPr id="3" name="Content Placeholder 2"/>
          <p:cNvSpPr>
            <a:spLocks noGrp="1"/>
          </p:cNvSpPr>
          <p:nvPr>
            <p:ph idx="1"/>
          </p:nvPr>
        </p:nvSpPr>
        <p:spPr/>
        <p:txBody>
          <a:bodyPr/>
          <a:lstStyle/>
          <a:p>
            <a:r>
              <a:rPr lang="en-US" dirty="0"/>
              <a:t>Python was designed for readability, and has some similarities to the English language with influence from mathematics.</a:t>
            </a:r>
          </a:p>
          <a:p>
            <a:r>
              <a:rPr lang="en-US" dirty="0"/>
              <a:t>Python uses new lines to complete a command, as opposed to other programming languages which often use semicolons or parentheses.</a:t>
            </a:r>
          </a:p>
          <a:p>
            <a:r>
              <a:rPr lang="en-US" dirty="0"/>
              <a:t>Python relies on indentation, using whitespace, to define scope; such as the scope of loops, functions and classes. Other programming languages often use curly-brackets for this purpose.</a:t>
            </a:r>
          </a:p>
          <a:p>
            <a:endParaRPr lang="en-US" dirty="0"/>
          </a:p>
        </p:txBody>
      </p:sp>
    </p:spTree>
    <p:extLst>
      <p:ext uri="{BB962C8B-B14F-4D97-AF65-F5344CB8AC3E}">
        <p14:creationId xmlns:p14="http://schemas.microsoft.com/office/powerpoint/2010/main" val="17601213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fontScale="92500" lnSpcReduction="20000"/>
          </a:bodyPr>
          <a:lstStyle/>
          <a:p>
            <a:pPr fontAlgn="base"/>
            <a:r>
              <a:rPr lang="en-US" b="1" dirty="0"/>
              <a:t>Looping items in the dictionary</a:t>
            </a:r>
          </a:p>
          <a:p>
            <a:pPr fontAlgn="base"/>
            <a:r>
              <a:rPr lang="en-US" dirty="0"/>
              <a:t>You can use for loop to traverse elements in the dictionary.</a:t>
            </a:r>
          </a:p>
          <a:p>
            <a:pPr fontAlgn="base"/>
            <a:r>
              <a:rPr lang="en-US" dirty="0"/>
              <a:t>Eg.</a:t>
            </a:r>
          </a:p>
          <a:p>
            <a:pPr lvl="1" fontAlgn="base"/>
            <a:r>
              <a:rPr lang="en-US" dirty="0"/>
              <a:t>&gt;&gt;&gt; friends = {</a:t>
            </a:r>
          </a:p>
          <a:p>
            <a:pPr lvl="1" fontAlgn="base"/>
            <a:r>
              <a:rPr lang="en-US" dirty="0"/>
              <a:t>... 'tom' : '111-222-333',</a:t>
            </a:r>
          </a:p>
          <a:p>
            <a:pPr lvl="1" fontAlgn="base"/>
            <a:r>
              <a:rPr lang="en-US" dirty="0"/>
              <a:t>... 'jerry' : '666-33-111'</a:t>
            </a:r>
          </a:p>
          <a:p>
            <a:pPr lvl="1" fontAlgn="base"/>
            <a:r>
              <a:rPr lang="en-US" dirty="0"/>
              <a:t>...}</a:t>
            </a:r>
          </a:p>
          <a:p>
            <a:pPr lvl="1" fontAlgn="base"/>
            <a:r>
              <a:rPr lang="en-US" dirty="0"/>
              <a:t>&gt;&gt;&gt;</a:t>
            </a:r>
          </a:p>
          <a:p>
            <a:pPr lvl="1" fontAlgn="base"/>
            <a:r>
              <a:rPr lang="en-US" dirty="0"/>
              <a:t>&gt;&gt;&gt; for key in friends:</a:t>
            </a:r>
          </a:p>
          <a:p>
            <a:pPr lvl="1" fontAlgn="base"/>
            <a:r>
              <a:rPr lang="en-US" dirty="0"/>
              <a:t>... print(key, ":", friends[key])</a:t>
            </a:r>
          </a:p>
          <a:p>
            <a:pPr lvl="1" fontAlgn="base"/>
            <a:r>
              <a:rPr lang="en-US" dirty="0"/>
              <a:t>...</a:t>
            </a:r>
          </a:p>
          <a:p>
            <a:pPr lvl="1" fontAlgn="base"/>
            <a:r>
              <a:rPr lang="en-US" dirty="0"/>
              <a:t>tom : 111-222-333</a:t>
            </a:r>
          </a:p>
          <a:p>
            <a:pPr lvl="1" fontAlgn="base"/>
            <a:r>
              <a:rPr lang="en-US" dirty="0"/>
              <a:t>jerry : 666-33-111</a:t>
            </a:r>
          </a:p>
          <a:p>
            <a:pPr lvl="1" fontAlgn="base"/>
            <a:r>
              <a:rPr lang="en-US" dirty="0"/>
              <a:t>&gt;&gt;&gt;</a:t>
            </a:r>
          </a:p>
          <a:p>
            <a:pPr lvl="1" fontAlgn="base"/>
            <a:r>
              <a:rPr lang="en-US" dirty="0"/>
              <a:t>&gt;&gt;&gt;</a:t>
            </a:r>
          </a:p>
          <a:p>
            <a:pPr fontAlgn="base"/>
            <a:endParaRPr lang="en-US" dirty="0"/>
          </a:p>
          <a:p>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lstStyle/>
          <a:p>
            <a:pPr fontAlgn="base"/>
            <a:r>
              <a:rPr lang="en-US" b="1" dirty="0"/>
              <a:t>Find the length of the dictionary</a:t>
            </a:r>
          </a:p>
          <a:p>
            <a:pPr fontAlgn="base"/>
            <a:r>
              <a:rPr lang="en-US" dirty="0"/>
              <a:t>You can use len()  function to find the length of the dictionary.</a:t>
            </a:r>
          </a:p>
          <a:p>
            <a:pPr fontAlgn="base"/>
            <a:r>
              <a:rPr lang="en-US" dirty="0"/>
              <a:t>Eg.</a:t>
            </a:r>
          </a:p>
          <a:p>
            <a:pPr lvl="2" fontAlgn="base"/>
            <a:r>
              <a:rPr lang="en-US" dirty="0"/>
              <a:t>&gt;&gt;&gt; len(friends)</a:t>
            </a:r>
          </a:p>
          <a:p>
            <a:pPr lvl="2" fontAlgn="base"/>
            <a:r>
              <a:rPr lang="en-US" dirty="0"/>
              <a:t>2</a:t>
            </a:r>
          </a:p>
          <a:p>
            <a:pPr fontAlgn="base"/>
            <a:endParaRPr lang="en-US" dirty="0"/>
          </a:p>
          <a:p>
            <a:pPr fontAlgn="base"/>
            <a:r>
              <a:rPr lang="en-US" b="1" dirty="0"/>
              <a:t>in or not in operators</a:t>
            </a:r>
          </a:p>
          <a:p>
            <a:pPr fontAlgn="base"/>
            <a:r>
              <a:rPr lang="en-US" dirty="0"/>
              <a:t>in  and not in  operators to check whether key exists in the dictionary.</a:t>
            </a:r>
          </a:p>
          <a:p>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lstStyle/>
          <a:p>
            <a:pPr fontAlgn="base"/>
            <a:r>
              <a:rPr lang="en-US" dirty="0"/>
              <a:t>Eg.</a:t>
            </a:r>
          </a:p>
          <a:p>
            <a:pPr lvl="1" fontAlgn="base"/>
            <a:r>
              <a:rPr lang="en-US" dirty="0"/>
              <a:t>&gt;&gt;&gt; 'tom' in friends</a:t>
            </a:r>
          </a:p>
          <a:p>
            <a:pPr lvl="1" fontAlgn="base"/>
            <a:r>
              <a:rPr lang="en-US" dirty="0"/>
              <a:t>True</a:t>
            </a:r>
          </a:p>
          <a:p>
            <a:pPr lvl="1" fontAlgn="base"/>
            <a:r>
              <a:rPr lang="en-US" dirty="0"/>
              <a:t>&gt;&gt;&gt; 'tom' not in friends</a:t>
            </a:r>
          </a:p>
          <a:p>
            <a:pPr lvl="1" fontAlgn="base"/>
            <a:r>
              <a:rPr lang="en-US" dirty="0"/>
              <a:t>False</a:t>
            </a:r>
          </a:p>
          <a:p>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lnSpcReduction="10000"/>
          </a:bodyPr>
          <a:lstStyle/>
          <a:p>
            <a:pPr fontAlgn="base"/>
            <a:r>
              <a:rPr lang="en-US" b="1" dirty="0"/>
              <a:t>Equality Tests in dictionary</a:t>
            </a:r>
          </a:p>
          <a:p>
            <a:pPr fontAlgn="base"/>
            <a:r>
              <a:rPr lang="en-US" dirty="0"/>
              <a:t>==  and !=  operators tells whether dictionary contains same items not.</a:t>
            </a:r>
          </a:p>
          <a:p>
            <a:pPr fontAlgn="base"/>
            <a:r>
              <a:rPr lang="en-US" dirty="0"/>
              <a:t>Eg.</a:t>
            </a:r>
          </a:p>
          <a:p>
            <a:pPr lvl="1" fontAlgn="base"/>
            <a:r>
              <a:rPr lang="en-US" dirty="0"/>
              <a:t>&gt;&gt;&gt; d1 = {"mike":41, "bob":3}</a:t>
            </a:r>
          </a:p>
          <a:p>
            <a:pPr lvl="1" fontAlgn="base"/>
            <a:r>
              <a:rPr lang="en-US" dirty="0"/>
              <a:t>&gt;&gt;&gt; d2 = {"bob":3, "mike":41}</a:t>
            </a:r>
          </a:p>
          <a:p>
            <a:pPr lvl="1" fontAlgn="base"/>
            <a:r>
              <a:rPr lang="en-US" dirty="0"/>
              <a:t>&gt;&gt;&gt; d1 == d2</a:t>
            </a:r>
          </a:p>
          <a:p>
            <a:pPr lvl="1" fontAlgn="base"/>
            <a:r>
              <a:rPr lang="en-US" dirty="0"/>
              <a:t>True</a:t>
            </a:r>
          </a:p>
          <a:p>
            <a:pPr lvl="1" fontAlgn="base"/>
            <a:r>
              <a:rPr lang="en-US" dirty="0"/>
              <a:t>&gt;&gt;&gt; d1 != d2</a:t>
            </a:r>
          </a:p>
          <a:p>
            <a:pPr lvl="1" fontAlgn="base"/>
            <a:r>
              <a:rPr lang="en-US" dirty="0"/>
              <a:t>False</a:t>
            </a:r>
          </a:p>
          <a:p>
            <a:pPr lvl="1" fontAlgn="base"/>
            <a:r>
              <a:rPr lang="en-US" dirty="0"/>
              <a:t>&gt;&gt;&gt;</a:t>
            </a:r>
          </a:p>
          <a:p>
            <a:pPr lvl="1" fontAlgn="base"/>
            <a:r>
              <a:rPr lang="en-US" b="1" dirty="0"/>
              <a:t>Note: You can’t use other relational operators like &lt;  , &gt; , &gt;= , &lt;=  to compare dictionaries.</a:t>
            </a:r>
          </a:p>
          <a:p>
            <a:pPr fontAlgn="base"/>
            <a:endParaRPr lang="en-US" dirty="0"/>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normAutofit fontScale="92500" lnSpcReduction="20000"/>
          </a:bodyPr>
          <a:lstStyle/>
          <a:p>
            <a:pPr fontAlgn="base"/>
            <a:r>
              <a:rPr lang="en-US" b="1" dirty="0"/>
              <a:t>Dictionary methods</a:t>
            </a:r>
          </a:p>
          <a:p>
            <a:pPr fontAlgn="base"/>
            <a:r>
              <a:rPr lang="en-US" dirty="0"/>
              <a:t>Python provides you several built-in methods for working with dictionaries.</a:t>
            </a:r>
          </a:p>
          <a:p>
            <a:pPr fontAlgn="base"/>
            <a:r>
              <a:rPr lang="en-US" b="1" u="sng" dirty="0"/>
              <a:t>METHODS                 DESCRIPTION</a:t>
            </a:r>
          </a:p>
          <a:p>
            <a:pPr fontAlgn="base"/>
            <a:r>
              <a:rPr lang="en-US" dirty="0"/>
              <a:t>popitem()		Returns randomly select item from     			dictionary and also remove the 				selected</a:t>
            </a:r>
          </a:p>
          <a:p>
            <a:pPr fontAlgn="base"/>
            <a:r>
              <a:rPr lang="en-US" dirty="0"/>
              <a:t> clear()	           Delete everything from dictionary</a:t>
            </a:r>
          </a:p>
          <a:p>
            <a:pPr fontAlgn="base"/>
            <a:r>
              <a:rPr lang="en-US" dirty="0"/>
              <a:t> keys()		Return keys in dictionary as tuples</a:t>
            </a:r>
          </a:p>
          <a:p>
            <a:pPr fontAlgn="base"/>
            <a:r>
              <a:rPr lang="en-US" dirty="0"/>
              <a:t> values()		Return values in dictionary as tuples</a:t>
            </a:r>
          </a:p>
          <a:p>
            <a:pPr fontAlgn="base"/>
            <a:r>
              <a:rPr lang="en-US" dirty="0"/>
              <a:t> get(key)                  Return value of key, if key is not found 			 it returns None, instead on throwing 			KeyError exception</a:t>
            </a:r>
          </a:p>
          <a:p>
            <a:pPr fontAlgn="base"/>
            <a:r>
              <a:rPr lang="en-US" dirty="0"/>
              <a:t>pop(key)		Remove the item from the dictionary, if 			key is not found KeyError will be 				thrown</a:t>
            </a:r>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Python Tuples</a:t>
            </a:r>
            <a:br>
              <a:rPr lang="en-US" dirty="0"/>
            </a:br>
            <a:endParaRPr lang="en-US" dirty="0"/>
          </a:p>
        </p:txBody>
      </p:sp>
      <p:sp>
        <p:nvSpPr>
          <p:cNvPr id="3" name="Content Placeholder 2"/>
          <p:cNvSpPr>
            <a:spLocks noGrp="1"/>
          </p:cNvSpPr>
          <p:nvPr>
            <p:ph idx="1"/>
          </p:nvPr>
        </p:nvSpPr>
        <p:spPr>
          <a:xfrm>
            <a:off x="457200" y="1219200"/>
            <a:ext cx="8229600" cy="5105400"/>
          </a:xfrm>
        </p:spPr>
        <p:txBody>
          <a:bodyPr>
            <a:normAutofit/>
          </a:bodyPr>
          <a:lstStyle/>
          <a:p>
            <a:r>
              <a:rPr lang="en-US" dirty="0"/>
              <a:t>In Python Tuples are very similar to list but once a tuple is created, you cannot add, delete, replace, reorder elements.</a:t>
            </a:r>
          </a:p>
          <a:p>
            <a:r>
              <a:rPr lang="en-US" sz="2400" b="1" dirty="0"/>
              <a:t>Note</a:t>
            </a:r>
            <a:r>
              <a:rPr lang="en-US" sz="2400" dirty="0"/>
              <a:t>: Tuples are immutable.</a:t>
            </a:r>
          </a:p>
          <a:p>
            <a:r>
              <a:rPr lang="en-US" sz="2400" b="1" dirty="0"/>
              <a:t>Creating a tuple</a:t>
            </a:r>
          </a:p>
          <a:p>
            <a:pPr lvl="1" fontAlgn="base"/>
            <a:r>
              <a:rPr lang="en-US" sz="2200" dirty="0"/>
              <a:t>&gt;&gt;&gt; t1 = () # creates an empty tuple with no data</a:t>
            </a:r>
          </a:p>
          <a:p>
            <a:pPr fontAlgn="base">
              <a:buNone/>
            </a:pPr>
            <a:r>
              <a:rPr lang="en-US" sz="2400" dirty="0"/>
              <a:t> </a:t>
            </a:r>
          </a:p>
          <a:p>
            <a:pPr lvl="1" fontAlgn="base"/>
            <a:r>
              <a:rPr lang="en-US" sz="2200" dirty="0"/>
              <a:t>&gt;&gt;&gt; t2 = (11,22,33)</a:t>
            </a:r>
          </a:p>
          <a:p>
            <a:pPr fontAlgn="base">
              <a:buNone/>
            </a:pPr>
            <a:r>
              <a:rPr lang="en-US" sz="2400" dirty="0"/>
              <a:t> </a:t>
            </a:r>
          </a:p>
          <a:p>
            <a:pPr lvl="1" fontAlgn="base"/>
            <a:r>
              <a:rPr lang="en-US" sz="2200" dirty="0"/>
              <a:t>&gt;&gt;&gt; t3 = tuple([1,2,3,4,4]) # tuple from array</a:t>
            </a:r>
          </a:p>
          <a:p>
            <a:pPr fontAlgn="base">
              <a:buNone/>
            </a:pPr>
            <a:r>
              <a:rPr lang="en-US" sz="2400" dirty="0"/>
              <a:t> </a:t>
            </a:r>
          </a:p>
          <a:p>
            <a:pPr lvl="1" fontAlgn="base"/>
            <a:r>
              <a:rPr lang="en-US" sz="2200" dirty="0"/>
              <a:t>&gt;&gt;&gt; t4 = tuple("abc") # tuple from string</a:t>
            </a:r>
          </a:p>
          <a:p>
            <a:endParaRPr lang="en-US" sz="24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normAutofit lnSpcReduction="10000"/>
          </a:bodyPr>
          <a:lstStyle/>
          <a:p>
            <a:r>
              <a:rPr lang="en-US" b="1" dirty="0"/>
              <a:t>Tuples functions:</a:t>
            </a:r>
          </a:p>
          <a:p>
            <a:r>
              <a:rPr lang="en-US" dirty="0"/>
              <a:t>Functions like max , min , len , sum  can also be used with Tuples.</a:t>
            </a:r>
          </a:p>
          <a:p>
            <a:r>
              <a:rPr lang="en-US" dirty="0"/>
              <a:t>Eg.</a:t>
            </a:r>
          </a:p>
          <a:p>
            <a:pPr lvl="1" fontAlgn="base"/>
            <a:r>
              <a:rPr lang="en-US" dirty="0"/>
              <a:t>&gt;&gt;&gt; t1 = (1, 12, 55, 12, 81)</a:t>
            </a:r>
          </a:p>
          <a:p>
            <a:pPr lvl="1" fontAlgn="base"/>
            <a:r>
              <a:rPr lang="en-US" dirty="0"/>
              <a:t>&gt;&gt;&gt; min(t1)</a:t>
            </a:r>
          </a:p>
          <a:p>
            <a:pPr lvl="1" fontAlgn="base"/>
            <a:r>
              <a:rPr lang="en-US" dirty="0"/>
              <a:t>1</a:t>
            </a:r>
          </a:p>
          <a:p>
            <a:pPr lvl="1" fontAlgn="base"/>
            <a:r>
              <a:rPr lang="en-US" dirty="0"/>
              <a:t>&gt;&gt;&gt; max(t1)</a:t>
            </a:r>
          </a:p>
          <a:p>
            <a:pPr lvl="1" fontAlgn="base"/>
            <a:r>
              <a:rPr lang="en-US" dirty="0"/>
              <a:t>81</a:t>
            </a:r>
          </a:p>
          <a:p>
            <a:pPr lvl="1" fontAlgn="base"/>
            <a:r>
              <a:rPr lang="en-US" dirty="0"/>
              <a:t>&gt;&gt;&gt; sum(t1)</a:t>
            </a:r>
          </a:p>
          <a:p>
            <a:pPr lvl="1" fontAlgn="base"/>
            <a:r>
              <a:rPr lang="en-US" dirty="0"/>
              <a:t>161</a:t>
            </a:r>
          </a:p>
          <a:p>
            <a:pPr lvl="1" fontAlgn="base"/>
            <a:r>
              <a:rPr lang="en-US" dirty="0"/>
              <a:t>&gt;&gt;&gt; len(t1)</a:t>
            </a:r>
          </a:p>
          <a:p>
            <a:pPr lvl="1" fontAlgn="base"/>
            <a:r>
              <a:rPr lang="en-US" dirty="0"/>
              <a:t>5</a:t>
            </a:r>
          </a:p>
          <a:p>
            <a:endParaRPr lang="en-US" b="1" dirty="0"/>
          </a:p>
          <a:p>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normAutofit lnSpcReduction="10000"/>
          </a:bodyPr>
          <a:lstStyle/>
          <a:p>
            <a:r>
              <a:rPr lang="en-US" b="1" dirty="0"/>
              <a:t>Iterating through Tuples</a:t>
            </a:r>
          </a:p>
          <a:p>
            <a:r>
              <a:rPr lang="en-US" dirty="0"/>
              <a:t>Tuples are iterable using for loop</a:t>
            </a:r>
          </a:p>
          <a:p>
            <a:pPr lvl="1" fontAlgn="base"/>
            <a:r>
              <a:rPr lang="en-US" dirty="0"/>
              <a:t>&gt;&gt;&gt; t = (11,22,33,44,55)</a:t>
            </a:r>
          </a:p>
          <a:p>
            <a:pPr lvl="1" fontAlgn="base"/>
            <a:r>
              <a:rPr lang="en-US" dirty="0"/>
              <a:t>&gt;&gt;&gt; for i in t:</a:t>
            </a:r>
          </a:p>
          <a:p>
            <a:pPr lvl="1" fontAlgn="base"/>
            <a:r>
              <a:rPr lang="en-US" dirty="0"/>
              <a:t>... print(i, end=" ")</a:t>
            </a:r>
          </a:p>
          <a:p>
            <a:pPr lvl="1" fontAlgn="base"/>
            <a:r>
              <a:rPr lang="en-US" dirty="0"/>
              <a:t>&gt;&gt;&gt; 11 22 33 44 55</a:t>
            </a:r>
          </a:p>
          <a:p>
            <a:pPr lvl="1" fontAlgn="base"/>
            <a:endParaRPr lang="en-US" dirty="0"/>
          </a:p>
          <a:p>
            <a:r>
              <a:rPr lang="en-US" b="1" dirty="0"/>
              <a:t>Slicing Tuples</a:t>
            </a:r>
          </a:p>
          <a:p>
            <a:r>
              <a:rPr lang="en-US" dirty="0"/>
              <a:t>Slicing operators works same in tuples as in list and string.</a:t>
            </a:r>
          </a:p>
          <a:p>
            <a:pPr lvl="1" fontAlgn="base"/>
            <a:r>
              <a:rPr lang="en-US" dirty="0"/>
              <a:t>&gt;&gt;&gt; t = (11,22,33,44,55)</a:t>
            </a:r>
          </a:p>
          <a:p>
            <a:pPr lvl="1" fontAlgn="base"/>
            <a:r>
              <a:rPr lang="en-US" dirty="0"/>
              <a:t>&gt;&gt;&gt; t[0:2]</a:t>
            </a:r>
          </a:p>
          <a:p>
            <a:pPr lvl="1" fontAlgn="base"/>
            <a:r>
              <a:rPr lang="en-US" dirty="0"/>
              <a:t>(11,22)</a:t>
            </a:r>
          </a:p>
          <a:p>
            <a:endParaRPr lang="en-US" b="1" dirty="0"/>
          </a:p>
          <a:p>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lstStyle/>
          <a:p>
            <a:r>
              <a:rPr lang="en-US" dirty="0"/>
              <a:t>in</a:t>
            </a:r>
            <a:r>
              <a:rPr lang="en-US" b="1" dirty="0"/>
              <a:t>  and </a:t>
            </a:r>
            <a:r>
              <a:rPr lang="en-US" dirty="0"/>
              <a:t>not in</a:t>
            </a:r>
            <a:r>
              <a:rPr lang="en-US" b="1" dirty="0"/>
              <a:t>  operator</a:t>
            </a:r>
          </a:p>
          <a:p>
            <a:r>
              <a:rPr lang="en-US" dirty="0"/>
              <a:t>You can use in  and not in  operators to check existence of item in tuples as follows.</a:t>
            </a:r>
          </a:p>
          <a:p>
            <a:pPr lvl="2" fontAlgn="base"/>
            <a:r>
              <a:rPr lang="de-DE" dirty="0"/>
              <a:t>&gt;&gt;&gt; t = (11,22,33,44,55)</a:t>
            </a:r>
          </a:p>
          <a:p>
            <a:pPr lvl="2" fontAlgn="base"/>
            <a:r>
              <a:rPr lang="de-DE" dirty="0"/>
              <a:t>&gt;&gt;&gt; 22 in t</a:t>
            </a:r>
          </a:p>
          <a:p>
            <a:pPr lvl="2" fontAlgn="base"/>
            <a:r>
              <a:rPr lang="de-DE" dirty="0"/>
              <a:t>True</a:t>
            </a:r>
          </a:p>
          <a:p>
            <a:pPr lvl="2" fontAlgn="base"/>
            <a:r>
              <a:rPr lang="de-DE" dirty="0"/>
              <a:t>&gt;&gt;&gt; 22 not in t</a:t>
            </a:r>
          </a:p>
          <a:p>
            <a:pPr lvl="2" fontAlgn="base"/>
            <a:r>
              <a:rPr lang="de-DE" dirty="0"/>
              <a:t>False</a:t>
            </a:r>
          </a:p>
          <a:p>
            <a:endParaRPr lang="en-US" b="1" dirty="0"/>
          </a:p>
          <a:p>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Datatype conversion</a:t>
            </a:r>
            <a:br>
              <a:rPr lang="en-US" dirty="0"/>
            </a:br>
            <a:endParaRPr lang="en-US" dirty="0"/>
          </a:p>
        </p:txBody>
      </p:sp>
      <p:sp>
        <p:nvSpPr>
          <p:cNvPr id="3" name="Content Placeholder 2"/>
          <p:cNvSpPr>
            <a:spLocks noGrp="1"/>
          </p:cNvSpPr>
          <p:nvPr>
            <p:ph idx="1"/>
          </p:nvPr>
        </p:nvSpPr>
        <p:spPr>
          <a:xfrm>
            <a:off x="457200" y="1066800"/>
            <a:ext cx="8229600" cy="5257800"/>
          </a:xfrm>
        </p:spPr>
        <p:txBody>
          <a:bodyPr/>
          <a:lstStyle/>
          <a:p>
            <a:r>
              <a:rPr lang="en-US" dirty="0"/>
              <a:t>Once in a while you will want to convert data type of one type to another type. Data type conversion is also known as Type casting.</a:t>
            </a:r>
          </a:p>
          <a:p>
            <a:r>
              <a:rPr lang="en-US" b="1" dirty="0"/>
              <a:t>Converting int to float</a:t>
            </a:r>
          </a:p>
          <a:p>
            <a:r>
              <a:rPr lang="en-US" dirty="0"/>
              <a:t>To convert int  to float  you need to use float() function.</a:t>
            </a:r>
          </a:p>
          <a:p>
            <a:pPr lvl="1" fontAlgn="base"/>
            <a:r>
              <a:rPr lang="en-US" dirty="0"/>
              <a:t>&gt;&gt;&gt; i = 10</a:t>
            </a:r>
          </a:p>
          <a:p>
            <a:pPr lvl="1" fontAlgn="base"/>
            <a:r>
              <a:rPr lang="en-US" dirty="0"/>
              <a:t>&gt;&gt;&gt; float(i)</a:t>
            </a:r>
          </a:p>
          <a:p>
            <a:pPr lvl="1" fontAlgn="base"/>
            <a:r>
              <a:rPr lang="en-US" dirty="0"/>
              <a:t>10.0</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Python is interpreted language</a:t>
            </a:r>
            <a:br>
              <a:rPr lang="en-US" b="1" dirty="0"/>
            </a:br>
            <a:endParaRPr lang="en-US" dirty="0"/>
          </a:p>
        </p:txBody>
      </p:sp>
      <p:sp>
        <p:nvSpPr>
          <p:cNvPr id="3" name="Content Placeholder 2"/>
          <p:cNvSpPr>
            <a:spLocks noGrp="1"/>
          </p:cNvSpPr>
          <p:nvPr>
            <p:ph idx="1"/>
          </p:nvPr>
        </p:nvSpPr>
        <p:spPr/>
        <p:txBody>
          <a:bodyPr/>
          <a:lstStyle/>
          <a:p>
            <a:r>
              <a:rPr lang="en-US" dirty="0"/>
              <a:t>Yes, python is interpreted language, when you run python program an interpreter will parse python program line by line basis, as compared to compiled languages like C or C++, where compiler first compiles the program and then start running.</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lstStyle/>
          <a:p>
            <a:r>
              <a:rPr lang="en-US" b="1" dirty="0"/>
              <a:t>Converting float to int</a:t>
            </a:r>
          </a:p>
          <a:p>
            <a:r>
              <a:rPr lang="en-US" dirty="0"/>
              <a:t>To convert float  to int  you need to use int() function.</a:t>
            </a:r>
          </a:p>
          <a:p>
            <a:pPr lvl="1" fontAlgn="base"/>
            <a:r>
              <a:rPr lang="en-US" dirty="0"/>
              <a:t>&gt;&gt;&gt; f = 14.66</a:t>
            </a:r>
          </a:p>
          <a:p>
            <a:pPr lvl="1" fontAlgn="base"/>
            <a:r>
              <a:rPr lang="en-US" dirty="0"/>
              <a:t>&gt;&gt;&gt; int(f)</a:t>
            </a:r>
          </a:p>
          <a:p>
            <a:pPr lvl="1" fontAlgn="base"/>
            <a:r>
              <a:rPr lang="en-US" dirty="0"/>
              <a:t>14</a:t>
            </a:r>
          </a:p>
          <a:p>
            <a:pPr marL="274320" lvl="1" indent="-274320" fontAlgn="base">
              <a:buClr>
                <a:schemeClr val="accent3"/>
              </a:buClr>
              <a:buSzPct val="95000"/>
            </a:pPr>
            <a:r>
              <a:rPr lang="en-US" b="1" dirty="0"/>
              <a:t>Converting string to int</a:t>
            </a:r>
          </a:p>
          <a:p>
            <a:pPr fontAlgn="base"/>
            <a:r>
              <a:rPr lang="en-US" dirty="0"/>
              <a:t>You can also use int()  to convert string  to int</a:t>
            </a:r>
          </a:p>
          <a:p>
            <a:pPr lvl="1" fontAlgn="base"/>
            <a:r>
              <a:rPr lang="en-US" dirty="0"/>
              <a:t>&gt;&gt;&gt; s = "123"</a:t>
            </a:r>
          </a:p>
          <a:p>
            <a:pPr lvl="1" fontAlgn="base"/>
            <a:r>
              <a:rPr lang="en-US" dirty="0"/>
              <a:t>&gt;&gt;&gt; int(s)</a:t>
            </a:r>
          </a:p>
          <a:p>
            <a:pPr lvl="1" fontAlgn="base"/>
            <a:r>
              <a:rPr lang="en-US" dirty="0"/>
              <a:t>123</a:t>
            </a:r>
          </a:p>
          <a:p>
            <a:pPr lvl="1" fontAlgn="base"/>
            <a:r>
              <a:rPr lang="en-US" sz="2000" b="1" dirty="0"/>
              <a:t>Note</a:t>
            </a:r>
            <a:r>
              <a:rPr lang="en-US" sz="2000" dirty="0"/>
              <a:t>: If string contains non numeric character then int()  will throw ValueError.</a:t>
            </a:r>
          </a:p>
          <a:p>
            <a:endParaRPr lang="en-US" dirty="0"/>
          </a:p>
          <a:p>
            <a:pPr lvl="1" fontAlgn="base"/>
            <a:endParaRPr lang="en-US" dirty="0"/>
          </a:p>
          <a:p>
            <a:pPr lvl="1" fontAlgn="base"/>
            <a:endParaRPr lang="en-US" dirty="0"/>
          </a:p>
          <a:p>
            <a:endParaRPr lang="en-US" b="1" dirty="0"/>
          </a:p>
          <a:p>
            <a:endParaRPr lang="en-US" b="1"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lstStyle/>
          <a:p>
            <a:pPr fontAlgn="base"/>
            <a:r>
              <a:rPr lang="en-US" b="1" dirty="0"/>
              <a:t>Converting number to string</a:t>
            </a:r>
          </a:p>
          <a:p>
            <a:pPr fontAlgn="base"/>
            <a:r>
              <a:rPr lang="en-US" dirty="0"/>
              <a:t>To convert number  to string  you need to use str()  function.</a:t>
            </a:r>
          </a:p>
          <a:p>
            <a:pPr lvl="1" fontAlgn="base"/>
            <a:r>
              <a:rPr lang="en-US" dirty="0"/>
              <a:t>&gt;&gt;&gt; i = 100</a:t>
            </a:r>
          </a:p>
          <a:p>
            <a:pPr lvl="1" fontAlgn="base"/>
            <a:r>
              <a:rPr lang="en-US" dirty="0"/>
              <a:t>&gt;&gt;&gt; str(i)</a:t>
            </a:r>
          </a:p>
          <a:p>
            <a:pPr lvl="1" fontAlgn="base"/>
            <a:r>
              <a:rPr lang="en-US" dirty="0"/>
              <a:t>"100"</a:t>
            </a:r>
          </a:p>
          <a:p>
            <a:pPr lvl="1" fontAlgn="base"/>
            <a:r>
              <a:rPr lang="en-US" dirty="0"/>
              <a:t>&gt;&gt;&gt; f = 1.3</a:t>
            </a:r>
          </a:p>
          <a:p>
            <a:pPr lvl="1" fontAlgn="base"/>
            <a:r>
              <a:rPr lang="en-US" dirty="0"/>
              <a:t>str(f)</a:t>
            </a:r>
          </a:p>
          <a:p>
            <a:pPr lvl="1" fontAlgn="base"/>
            <a:r>
              <a:rPr lang="en-US" dirty="0"/>
              <a:t>'1.3‘</a:t>
            </a:r>
          </a:p>
          <a:p>
            <a:pPr lvl="1" fontAlgn="base"/>
            <a:endParaRPr lang="en-US" dirty="0"/>
          </a:p>
          <a:p>
            <a:pPr fontAlgn="base"/>
            <a:endParaRPr lang="en-US" dirty="0"/>
          </a:p>
          <a:p>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lstStyle/>
          <a:p>
            <a:r>
              <a:rPr lang="en-US" b="1" dirty="0"/>
              <a:t>Rounding numbers:</a:t>
            </a:r>
          </a:p>
          <a:p>
            <a:pPr fontAlgn="base"/>
            <a:r>
              <a:rPr lang="en-US" dirty="0"/>
              <a:t>To round numbers you need to use round()  function.</a:t>
            </a:r>
          </a:p>
          <a:p>
            <a:pPr fontAlgn="base"/>
            <a:r>
              <a:rPr lang="en-US" b="1" dirty="0"/>
              <a:t>Syntax</a:t>
            </a:r>
            <a:r>
              <a:rPr lang="en-US" dirty="0"/>
              <a:t>: round(number,ndigits)</a:t>
            </a:r>
          </a:p>
          <a:p>
            <a:pPr lvl="1" fontAlgn="base"/>
            <a:r>
              <a:rPr lang="en-US" dirty="0"/>
              <a:t>&gt;&gt;&gt; i = 23.97312</a:t>
            </a:r>
          </a:p>
          <a:p>
            <a:pPr lvl="1" fontAlgn="base"/>
            <a:r>
              <a:rPr lang="en-US" dirty="0"/>
              <a:t>&gt;&gt;&gt; round(i, 2)</a:t>
            </a:r>
          </a:p>
          <a:p>
            <a:pPr lvl="1" fontAlgn="base"/>
            <a:r>
              <a:rPr lang="en-US" dirty="0"/>
              <a:t>23.97</a:t>
            </a:r>
          </a:p>
          <a:p>
            <a:pPr lvl="1" fontAlgn="base"/>
            <a:endParaRPr lang="en-US" dirty="0"/>
          </a:p>
          <a:p>
            <a:endParaRPr lang="en-US" b="1" dirty="0"/>
          </a:p>
          <a:p>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Python Control Statements</a:t>
            </a:r>
            <a:br>
              <a:rPr lang="en-US" dirty="0"/>
            </a:br>
            <a:endParaRPr lang="en-US" dirty="0"/>
          </a:p>
        </p:txBody>
      </p:sp>
      <p:sp>
        <p:nvSpPr>
          <p:cNvPr id="3" name="Content Placeholder 2"/>
          <p:cNvSpPr>
            <a:spLocks noGrp="1"/>
          </p:cNvSpPr>
          <p:nvPr>
            <p:ph idx="1"/>
          </p:nvPr>
        </p:nvSpPr>
        <p:spPr>
          <a:xfrm>
            <a:off x="457200" y="1219200"/>
            <a:ext cx="8229600" cy="5105400"/>
          </a:xfrm>
        </p:spPr>
        <p:txBody>
          <a:bodyPr>
            <a:normAutofit lnSpcReduction="10000"/>
          </a:bodyPr>
          <a:lstStyle/>
          <a:p>
            <a:r>
              <a:rPr lang="en-US" dirty="0"/>
              <a:t>It is very common for programs to execute statements based on some conditions. In this section we will learn about python </a:t>
            </a:r>
            <a:r>
              <a:rPr lang="en-US" b="1" dirty="0"/>
              <a:t>if .. else ...</a:t>
            </a:r>
            <a:r>
              <a:rPr lang="en-US" dirty="0"/>
              <a:t>  statement.</a:t>
            </a:r>
          </a:p>
          <a:p>
            <a:r>
              <a:rPr lang="en-US" dirty="0"/>
              <a:t>But before we need to learn about relational operators. Relational operators allows us to compare two objects.</a:t>
            </a:r>
          </a:p>
          <a:p>
            <a:r>
              <a:rPr lang="en-US" b="1" u="sng" dirty="0"/>
              <a:t>SYMBOL			DESCRIPTION</a:t>
            </a:r>
          </a:p>
          <a:p>
            <a:pPr lvl="1"/>
            <a:r>
              <a:rPr lang="en-US" dirty="0"/>
              <a:t>&lt;=                            	 smaller than or equal to</a:t>
            </a:r>
          </a:p>
          <a:p>
            <a:pPr lvl="1"/>
            <a:r>
              <a:rPr lang="en-US" dirty="0"/>
              <a:t>&lt; 			   	 smaller than</a:t>
            </a:r>
          </a:p>
          <a:p>
            <a:pPr lvl="1"/>
            <a:r>
              <a:rPr lang="en-US" dirty="0"/>
              <a:t>&gt;			   	 greater than</a:t>
            </a:r>
          </a:p>
          <a:p>
            <a:pPr lvl="1"/>
            <a:r>
              <a:rPr lang="en-US" dirty="0"/>
              <a:t>&gt;=			 greater than or equal to</a:t>
            </a:r>
          </a:p>
          <a:p>
            <a:pPr lvl="1"/>
            <a:r>
              <a:rPr lang="en-US" dirty="0"/>
              <a:t>==			 equal to</a:t>
            </a:r>
          </a:p>
          <a:p>
            <a:pPr lvl="1"/>
            <a:r>
              <a:rPr lang="en-US" dirty="0"/>
              <a:t>!=			   	 not equal to</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normAutofit/>
          </a:bodyPr>
          <a:lstStyle/>
          <a:p>
            <a:r>
              <a:rPr lang="en-US" dirty="0"/>
              <a:t>The result of comparison will always be a boolean value i.e True or  False . Remember True  and False  are python keyword for denoting boolean values.</a:t>
            </a:r>
          </a:p>
          <a:p>
            <a:r>
              <a:rPr lang="en-US" dirty="0"/>
              <a:t>The syntax of If statement  is:</a:t>
            </a:r>
          </a:p>
          <a:p>
            <a:pPr lvl="1" fontAlgn="base"/>
            <a:r>
              <a:rPr lang="en-US" b="1" dirty="0"/>
              <a:t>if boolean-expression:</a:t>
            </a:r>
          </a:p>
          <a:p>
            <a:pPr fontAlgn="base">
              <a:buNone/>
            </a:pPr>
            <a:r>
              <a:rPr lang="en-US" b="1" dirty="0"/>
              <a:t>		   	#statements</a:t>
            </a:r>
          </a:p>
          <a:p>
            <a:pPr lvl="1" fontAlgn="base"/>
            <a:r>
              <a:rPr lang="en-US" b="1" dirty="0"/>
              <a:t>else:</a:t>
            </a:r>
          </a:p>
          <a:p>
            <a:pPr fontAlgn="base">
              <a:buNone/>
            </a:pPr>
            <a:r>
              <a:rPr lang="en-US" b="1" dirty="0"/>
              <a:t>		   	#statements</a:t>
            </a:r>
          </a:p>
          <a:p>
            <a:pPr fontAlgn="base">
              <a:buNone/>
            </a:pPr>
            <a:r>
              <a:rPr lang="en-US" sz="2400" b="1" dirty="0"/>
              <a:t>Note</a:t>
            </a:r>
            <a:r>
              <a:rPr lang="en-US" sz="2400" dirty="0"/>
              <a:t>: Each statements in the if block must be indented using the same number of spaces, otherwise it will lead to syntax error. This is very different from many other languages like Java, C, C# where curly braces (  {} ) is used.</a:t>
            </a:r>
            <a:endParaRPr lang="en-US" sz="2400" b="1" dirty="0"/>
          </a:p>
          <a:p>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lstStyle/>
          <a:p>
            <a:pPr lvl="1" fontAlgn="base"/>
            <a:r>
              <a:rPr lang="en-US" dirty="0"/>
              <a:t>i = 10</a:t>
            </a:r>
          </a:p>
          <a:p>
            <a:pPr lvl="1" fontAlgn="base"/>
            <a:r>
              <a:rPr lang="en-US" dirty="0"/>
              <a:t>if i % 2 == 0:</a:t>
            </a:r>
          </a:p>
          <a:p>
            <a:pPr fontAlgn="base">
              <a:buNone/>
            </a:pPr>
            <a:r>
              <a:rPr lang="en-US" dirty="0"/>
              <a:t>	   	print("Number is even")</a:t>
            </a:r>
          </a:p>
          <a:p>
            <a:pPr lvl="1" fontAlgn="base"/>
            <a:r>
              <a:rPr lang="en-US" dirty="0"/>
              <a:t>else:</a:t>
            </a:r>
          </a:p>
          <a:p>
            <a:pPr fontAlgn="base">
              <a:buNone/>
            </a:pPr>
            <a:r>
              <a:rPr lang="en-US" dirty="0"/>
              <a:t>	   	print("Number is odd")</a:t>
            </a:r>
          </a:p>
          <a:p>
            <a:pPr fontAlgn="base">
              <a:buNone/>
            </a:pPr>
            <a:r>
              <a:rPr lang="en-US" b="1" dirty="0"/>
              <a:t>Note</a:t>
            </a:r>
            <a:r>
              <a:rPr lang="en-US" dirty="0"/>
              <a:t>: else clause is optional you can use only if clause if you want, like this</a:t>
            </a:r>
          </a:p>
          <a:p>
            <a:pPr lvl="1" fontAlgn="base"/>
            <a:r>
              <a:rPr lang="en-US" dirty="0"/>
              <a:t>	 if today == "party":</a:t>
            </a:r>
          </a:p>
          <a:p>
            <a:pPr lvl="1" fontAlgn="base"/>
            <a:r>
              <a:rPr lang="en-US" dirty="0"/>
              <a:t> 	   print("thumbs up!")</a:t>
            </a:r>
          </a:p>
          <a:p>
            <a:pPr lvl="1" fontAlgn="base"/>
            <a:endParaRPr lang="en-US" dirty="0"/>
          </a:p>
          <a:p>
            <a:pPr fontAlgn="base">
              <a:buNone/>
            </a:pPr>
            <a:endParaRPr lang="en-US" dirty="0"/>
          </a:p>
          <a:p>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a:bodyPr>
          <a:lstStyle/>
          <a:p>
            <a:r>
              <a:rPr lang="en-US" dirty="0"/>
              <a:t>If your programs needs to check long list of conditions then you need to use if-elif-else statements.</a:t>
            </a:r>
          </a:p>
          <a:p>
            <a:pPr lvl="1" fontAlgn="base"/>
            <a:r>
              <a:rPr lang="en-US" dirty="0"/>
              <a:t>if boolean-expression:</a:t>
            </a:r>
          </a:p>
          <a:p>
            <a:pPr lvl="1" fontAlgn="base"/>
            <a:r>
              <a:rPr lang="en-US" dirty="0"/>
              <a:t>   	#statements</a:t>
            </a:r>
          </a:p>
          <a:p>
            <a:pPr lvl="1" fontAlgn="base"/>
            <a:r>
              <a:rPr lang="en-US" dirty="0"/>
              <a:t>elif boolean-expression:</a:t>
            </a:r>
          </a:p>
          <a:p>
            <a:pPr lvl="1" fontAlgn="base"/>
            <a:r>
              <a:rPr lang="en-US" dirty="0"/>
              <a:t>   #statements</a:t>
            </a:r>
          </a:p>
          <a:p>
            <a:pPr lvl="1" fontAlgn="base"/>
            <a:r>
              <a:rPr lang="en-US" dirty="0"/>
              <a:t>elif boolean-expression:</a:t>
            </a:r>
          </a:p>
          <a:p>
            <a:pPr lvl="1" fontAlgn="base"/>
            <a:r>
              <a:rPr lang="en-US" dirty="0"/>
              <a:t>   #statements</a:t>
            </a:r>
          </a:p>
          <a:p>
            <a:pPr lvl="1" fontAlgn="base"/>
            <a:r>
              <a:rPr lang="en-US" dirty="0"/>
              <a:t>elif boolean-expression:</a:t>
            </a:r>
          </a:p>
          <a:p>
            <a:pPr lvl="1" fontAlgn="base"/>
            <a:r>
              <a:rPr lang="en-US" dirty="0"/>
              <a:t>   #statements</a:t>
            </a:r>
          </a:p>
          <a:p>
            <a:pPr lvl="1" fontAlgn="base"/>
            <a:r>
              <a:rPr lang="en-US" dirty="0"/>
              <a:t>else:</a:t>
            </a:r>
          </a:p>
          <a:p>
            <a:pPr lvl="1" fontAlgn="base"/>
            <a:r>
              <a:rPr lang="en-US" dirty="0"/>
              <a:t>   #statements</a:t>
            </a:r>
          </a:p>
          <a:p>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fontScale="77500" lnSpcReduction="20000"/>
          </a:bodyPr>
          <a:lstStyle/>
          <a:p>
            <a:pPr lvl="1" fontAlgn="base"/>
            <a:r>
              <a:rPr lang="en-US" dirty="0"/>
              <a:t>today = "monday"</a:t>
            </a:r>
          </a:p>
          <a:p>
            <a:pPr lvl="1" fontAlgn="base">
              <a:buNone/>
            </a:pPr>
            <a:r>
              <a:rPr lang="en-US" dirty="0"/>
              <a:t> </a:t>
            </a:r>
          </a:p>
          <a:p>
            <a:pPr lvl="1" fontAlgn="base"/>
            <a:r>
              <a:rPr lang="en-US" dirty="0"/>
              <a:t>if today == "monday":</a:t>
            </a:r>
          </a:p>
          <a:p>
            <a:pPr lvl="1" fontAlgn="base"/>
            <a:r>
              <a:rPr lang="en-US" dirty="0"/>
              <a:t>   print("this is monday")</a:t>
            </a:r>
          </a:p>
          <a:p>
            <a:pPr lvl="1" fontAlgn="base"/>
            <a:r>
              <a:rPr lang="en-US" dirty="0"/>
              <a:t>elif today == "tuesday":</a:t>
            </a:r>
          </a:p>
          <a:p>
            <a:pPr lvl="1" fontAlgn="base"/>
            <a:r>
              <a:rPr lang="en-US" dirty="0"/>
              <a:t>   print("this is tuesday")</a:t>
            </a:r>
          </a:p>
          <a:p>
            <a:pPr lvl="1" fontAlgn="base"/>
            <a:r>
              <a:rPr lang="en-US" dirty="0"/>
              <a:t>elif today == "wednesday":</a:t>
            </a:r>
          </a:p>
          <a:p>
            <a:pPr lvl="1" fontAlgn="base"/>
            <a:r>
              <a:rPr lang="en-US" dirty="0"/>
              <a:t>   print("this is wednesday")</a:t>
            </a:r>
          </a:p>
          <a:p>
            <a:pPr lvl="1" fontAlgn="base"/>
            <a:r>
              <a:rPr lang="en-US" dirty="0"/>
              <a:t>elif today == "thursday":</a:t>
            </a:r>
          </a:p>
          <a:p>
            <a:pPr lvl="1" fontAlgn="base"/>
            <a:r>
              <a:rPr lang="en-US" dirty="0"/>
              <a:t>   print("this is thursday")</a:t>
            </a:r>
          </a:p>
          <a:p>
            <a:pPr lvl="1" fontAlgn="base"/>
            <a:r>
              <a:rPr lang="en-US" dirty="0"/>
              <a:t>elif today == "friday":</a:t>
            </a:r>
          </a:p>
          <a:p>
            <a:pPr lvl="1" fontAlgn="base"/>
            <a:r>
              <a:rPr lang="en-US" dirty="0"/>
              <a:t>   print("this is friday")</a:t>
            </a:r>
          </a:p>
          <a:p>
            <a:pPr lvl="1" fontAlgn="base"/>
            <a:r>
              <a:rPr lang="en-US" dirty="0"/>
              <a:t>elif today == "saturday":</a:t>
            </a:r>
          </a:p>
          <a:p>
            <a:pPr lvl="1" fontAlgn="base"/>
            <a:r>
              <a:rPr lang="en-US" dirty="0"/>
              <a:t>   print("this is saturday")</a:t>
            </a:r>
          </a:p>
          <a:p>
            <a:pPr lvl="1" fontAlgn="base"/>
            <a:r>
              <a:rPr lang="en-US" dirty="0"/>
              <a:t>elif today == "sunday":</a:t>
            </a:r>
          </a:p>
          <a:p>
            <a:pPr lvl="1" fontAlgn="base"/>
            <a:r>
              <a:rPr lang="en-US" dirty="0"/>
              <a:t>   print("this is sunday")</a:t>
            </a:r>
          </a:p>
          <a:p>
            <a:pPr lvl="1" fontAlgn="base"/>
            <a:r>
              <a:rPr lang="en-US" dirty="0"/>
              <a:t>else:</a:t>
            </a:r>
          </a:p>
          <a:p>
            <a:pPr lvl="1" fontAlgn="base"/>
            <a:r>
              <a:rPr lang="en-US" dirty="0"/>
              <a:t>   print("something else")</a:t>
            </a:r>
          </a:p>
          <a:p>
            <a:pPr lvl="1"/>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normAutofit/>
          </a:bodyPr>
          <a:lstStyle/>
          <a:p>
            <a:pPr fontAlgn="base"/>
            <a:r>
              <a:rPr lang="en-US" b="1" dirty="0"/>
              <a:t>Nested if statements:</a:t>
            </a:r>
          </a:p>
          <a:p>
            <a:pPr fontAlgn="base"/>
            <a:r>
              <a:rPr lang="en-US" dirty="0"/>
              <a:t>You can nest if statements  inside another if statements  as follows:</a:t>
            </a:r>
          </a:p>
          <a:p>
            <a:pPr lvl="1" fontAlgn="base"/>
            <a:r>
              <a:rPr lang="en-US" dirty="0"/>
              <a:t>today = "holiday"</a:t>
            </a:r>
          </a:p>
          <a:p>
            <a:pPr lvl="1" fontAlgn="base"/>
            <a:r>
              <a:rPr lang="en-US" dirty="0"/>
              <a:t>bank_balance = 25000</a:t>
            </a:r>
          </a:p>
          <a:p>
            <a:pPr lvl="1" fontAlgn="base"/>
            <a:r>
              <a:rPr lang="en-US" dirty="0"/>
              <a:t>if today == "holiday":</a:t>
            </a:r>
          </a:p>
          <a:p>
            <a:pPr lvl="1" fontAlgn="base"/>
            <a:r>
              <a:rPr lang="en-US" dirty="0"/>
              <a:t>   if bank_balance &gt; 20000:</a:t>
            </a:r>
          </a:p>
          <a:p>
            <a:pPr lvl="1" fontAlgn="base"/>
            <a:r>
              <a:rPr lang="en-US" dirty="0"/>
              <a:t>      print("Go for shopping")</a:t>
            </a:r>
          </a:p>
          <a:p>
            <a:pPr lvl="1" fontAlgn="base"/>
            <a:r>
              <a:rPr lang="en-US" dirty="0"/>
              <a:t>   else:</a:t>
            </a:r>
          </a:p>
          <a:p>
            <a:pPr lvl="1" fontAlgn="base"/>
            <a:r>
              <a:rPr lang="en-US" dirty="0"/>
              <a:t>      print("Watch TV")</a:t>
            </a:r>
          </a:p>
          <a:p>
            <a:pPr lvl="1" fontAlgn="base"/>
            <a:r>
              <a:rPr lang="en-US" dirty="0"/>
              <a:t>else:</a:t>
            </a:r>
          </a:p>
          <a:p>
            <a:pPr lvl="1" fontAlgn="base"/>
            <a:r>
              <a:rPr lang="en-US" dirty="0"/>
              <a:t>   print("normal working day")</a:t>
            </a:r>
          </a:p>
          <a:p>
            <a:pPr fontAlgn="base"/>
            <a:endParaRPr lang="en-US" dirty="0"/>
          </a:p>
          <a:p>
            <a:pPr fontAlgn="base"/>
            <a:endParaRPr lang="en-US" dirty="0"/>
          </a:p>
          <a:p>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Python Functions</a:t>
            </a:r>
            <a:br>
              <a:rPr lang="en-US" dirty="0"/>
            </a:br>
            <a:endParaRPr lang="en-US" dirty="0"/>
          </a:p>
        </p:txBody>
      </p:sp>
      <p:sp>
        <p:nvSpPr>
          <p:cNvPr id="3" name="Content Placeholder 2"/>
          <p:cNvSpPr>
            <a:spLocks noGrp="1"/>
          </p:cNvSpPr>
          <p:nvPr>
            <p:ph idx="1"/>
          </p:nvPr>
        </p:nvSpPr>
        <p:spPr>
          <a:xfrm>
            <a:off x="457200" y="1219200"/>
            <a:ext cx="8229600" cy="5105400"/>
          </a:xfrm>
        </p:spPr>
        <p:txBody>
          <a:bodyPr/>
          <a:lstStyle/>
          <a:p>
            <a:r>
              <a:rPr lang="en-US" dirty="0"/>
              <a:t>Functions are the re-usable pieces of code which helps us to organize structure of the code. We create functions so that we can run a set of statements multiple times during in the program without repeating ourselves.</a:t>
            </a:r>
          </a:p>
          <a:p>
            <a:r>
              <a:rPr lang="en-US" b="1" dirty="0"/>
              <a:t>Creating functions</a:t>
            </a:r>
          </a:p>
          <a:p>
            <a:r>
              <a:rPr lang="en-US" dirty="0"/>
              <a:t>Python uses </a:t>
            </a:r>
            <a:r>
              <a:rPr lang="en-US" b="1" u="sng" dirty="0"/>
              <a:t>def</a:t>
            </a:r>
            <a:r>
              <a:rPr lang="en-US" dirty="0"/>
              <a:t> keyword to start a function, here is the syntax:</a:t>
            </a:r>
          </a:p>
          <a:p>
            <a:pPr lvl="1" fontAlgn="base"/>
            <a:r>
              <a:rPr lang="en-US" b="1" dirty="0"/>
              <a:t>def function_name(arg1, arg2, arg3, .... argN):</a:t>
            </a:r>
          </a:p>
          <a:p>
            <a:pPr lvl="1" fontAlgn="base"/>
            <a:r>
              <a:rPr lang="en-US" b="1" dirty="0"/>
              <a:t>     #statement inside function</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Python is Dynamically Typed</a:t>
            </a:r>
            <a:br>
              <a:rPr lang="en-US" b="1" dirty="0"/>
            </a:br>
            <a:endParaRPr lang="en-US" dirty="0"/>
          </a:p>
        </p:txBody>
      </p:sp>
      <p:sp>
        <p:nvSpPr>
          <p:cNvPr id="3" name="Content Placeholder 2"/>
          <p:cNvSpPr>
            <a:spLocks noGrp="1"/>
          </p:cNvSpPr>
          <p:nvPr>
            <p:ph idx="1"/>
          </p:nvPr>
        </p:nvSpPr>
        <p:spPr/>
        <p:txBody>
          <a:bodyPr>
            <a:normAutofit/>
          </a:bodyPr>
          <a:lstStyle/>
          <a:p>
            <a:r>
              <a:rPr lang="en-US" dirty="0"/>
              <a:t>In python you don’t need to define variable data type ahead of time, python automatically guesses the data type of the variable based on the type of value it contains.</a:t>
            </a:r>
          </a:p>
          <a:p>
            <a:r>
              <a:rPr lang="en-US" dirty="0"/>
              <a:t>EG.</a:t>
            </a:r>
          </a:p>
          <a:p>
            <a:pPr lvl="1"/>
            <a:r>
              <a:rPr lang="en-US" sz="2000" u="sng" dirty="0"/>
              <a:t>myvar = "Hello Python“</a:t>
            </a:r>
          </a:p>
          <a:p>
            <a:pPr lvl="1"/>
            <a:r>
              <a:rPr lang="en-US" dirty="0"/>
              <a:t>In the above line "Hello Python"  is assigned to myvar  , so the type of myvar  is string.</a:t>
            </a:r>
            <a:br>
              <a:rPr lang="en-US" dirty="0"/>
            </a:br>
            <a:r>
              <a:rPr lang="en-US" dirty="0"/>
              <a:t>Note that in python you do not need to end a statement with a semicolon ( ; ) .</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fontScale="92500" lnSpcReduction="10000"/>
          </a:bodyPr>
          <a:lstStyle/>
          <a:p>
            <a:r>
              <a:rPr lang="en-US" b="1" dirty="0"/>
              <a:t>Note</a:t>
            </a:r>
            <a:r>
              <a:rPr lang="en-US" dirty="0"/>
              <a:t>: All the statements inside the function should be indented using equal spaces. Function can accept zero or more arguments(also known as parameters) enclosed in parentheses. You can also omit the body of the function using the  </a:t>
            </a:r>
            <a:r>
              <a:rPr lang="en-US" b="1" u="sng" dirty="0"/>
              <a:t>pass</a:t>
            </a:r>
            <a:r>
              <a:rPr lang="en-US" dirty="0"/>
              <a:t> keyword, like this:</a:t>
            </a:r>
          </a:p>
          <a:p>
            <a:r>
              <a:rPr lang="en-US" dirty="0"/>
              <a:t>Eg.</a:t>
            </a:r>
          </a:p>
          <a:p>
            <a:pPr lvl="1"/>
            <a:r>
              <a:rPr lang="en-US" dirty="0"/>
              <a:t>def myfunc():</a:t>
            </a:r>
          </a:p>
          <a:p>
            <a:pPr lvl="1"/>
            <a:r>
              <a:rPr lang="en-US" dirty="0"/>
              <a:t>    pass</a:t>
            </a:r>
          </a:p>
          <a:p>
            <a:pPr lvl="1" fontAlgn="base"/>
            <a:r>
              <a:rPr lang="en-US" dirty="0"/>
              <a:t>def sum(start, end):</a:t>
            </a:r>
          </a:p>
          <a:p>
            <a:pPr lvl="2" fontAlgn="base"/>
            <a:r>
              <a:rPr lang="en-US" dirty="0"/>
              <a:t>   result = 0</a:t>
            </a:r>
          </a:p>
          <a:p>
            <a:pPr lvl="1" fontAlgn="base"/>
            <a:r>
              <a:rPr lang="en-US" dirty="0"/>
              <a:t>   for i in range(start, end + 1):</a:t>
            </a:r>
          </a:p>
          <a:p>
            <a:pPr lvl="1" fontAlgn="base"/>
            <a:r>
              <a:rPr lang="en-US" dirty="0"/>
              <a:t>       result += i</a:t>
            </a:r>
          </a:p>
          <a:p>
            <a:pPr lvl="1" fontAlgn="base"/>
            <a:r>
              <a:rPr lang="en-US" dirty="0"/>
              <a:t>   print(result)</a:t>
            </a:r>
          </a:p>
          <a:p>
            <a:pPr lvl="1" fontAlgn="base"/>
            <a:r>
              <a:rPr lang="en-US" dirty="0"/>
              <a:t> </a:t>
            </a:r>
          </a:p>
          <a:p>
            <a:pPr lvl="1" fontAlgn="base"/>
            <a:r>
              <a:rPr lang="en-US" dirty="0"/>
              <a:t>sum(10, 50)</a:t>
            </a:r>
          </a:p>
          <a:p>
            <a:pPr lvl="1"/>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normAutofit fontScale="92500" lnSpcReduction="10000"/>
          </a:bodyPr>
          <a:lstStyle/>
          <a:p>
            <a:pPr fontAlgn="base"/>
            <a:r>
              <a:rPr lang="en-US" b="1" dirty="0"/>
              <a:t>Function with return value.</a:t>
            </a:r>
          </a:p>
          <a:p>
            <a:pPr fontAlgn="base"/>
            <a:r>
              <a:rPr lang="en-US" dirty="0"/>
              <a:t>The above function simply prints the result to the console, what if we want to assign the result to a variable for further processing ? Then we need to use the return statement. The return statement sends a result back to the caller and exits the function.</a:t>
            </a:r>
          </a:p>
          <a:p>
            <a:pPr lvl="1" fontAlgn="base"/>
            <a:r>
              <a:rPr lang="en-US" dirty="0"/>
              <a:t>def sum(start, end):</a:t>
            </a:r>
          </a:p>
          <a:p>
            <a:pPr lvl="1" fontAlgn="base"/>
            <a:r>
              <a:rPr lang="en-US" dirty="0"/>
              <a:t>   result = 0</a:t>
            </a:r>
          </a:p>
          <a:p>
            <a:pPr lvl="1" fontAlgn="base"/>
            <a:r>
              <a:rPr lang="en-US" dirty="0"/>
              <a:t>   for i in range(start, end + 1):</a:t>
            </a:r>
          </a:p>
          <a:p>
            <a:pPr lvl="1" fontAlgn="base"/>
            <a:r>
              <a:rPr lang="en-US" dirty="0"/>
              <a:t>       result += i</a:t>
            </a:r>
          </a:p>
          <a:p>
            <a:pPr lvl="1" fontAlgn="base"/>
            <a:r>
              <a:rPr lang="en-US" dirty="0"/>
              <a:t>   return result</a:t>
            </a:r>
          </a:p>
          <a:p>
            <a:pPr lvl="1" fontAlgn="base"/>
            <a:r>
              <a:rPr lang="en-US" dirty="0"/>
              <a:t> </a:t>
            </a:r>
          </a:p>
          <a:p>
            <a:pPr lvl="1" fontAlgn="base"/>
            <a:r>
              <a:rPr lang="en-US" dirty="0"/>
              <a:t>s = sum(10, 50)</a:t>
            </a:r>
          </a:p>
          <a:p>
            <a:pPr lvl="1" fontAlgn="base"/>
            <a:r>
              <a:rPr lang="en-US" dirty="0"/>
              <a:t>print(s)</a:t>
            </a:r>
          </a:p>
          <a:p>
            <a:pPr fontAlgn="base"/>
            <a:endParaRPr lang="en-US" dirty="0"/>
          </a:p>
          <a:p>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fontScale="92500" lnSpcReduction="10000"/>
          </a:bodyPr>
          <a:lstStyle/>
          <a:p>
            <a:r>
              <a:rPr lang="en-US" dirty="0"/>
              <a:t>You can also use the return statement without a return value.</a:t>
            </a:r>
          </a:p>
          <a:p>
            <a:pPr lvl="1" fontAlgn="base"/>
            <a:r>
              <a:rPr lang="en-US" dirty="0"/>
              <a:t>def sum(start, end):</a:t>
            </a:r>
          </a:p>
          <a:p>
            <a:pPr lvl="1" fontAlgn="base"/>
            <a:r>
              <a:rPr lang="en-US" dirty="0"/>
              <a:t>   if(start &gt; end):</a:t>
            </a:r>
          </a:p>
          <a:p>
            <a:pPr lvl="1" fontAlgn="base"/>
            <a:r>
              <a:rPr lang="en-US" dirty="0"/>
              <a:t>       print("start should be less than end")</a:t>
            </a:r>
          </a:p>
          <a:p>
            <a:pPr lvl="1" fontAlgn="base"/>
            <a:r>
              <a:rPr lang="en-US" dirty="0"/>
              <a:t>       return    </a:t>
            </a:r>
            <a:r>
              <a:rPr lang="en-US" sz="2200" dirty="0"/>
              <a:t># here we are not returning any value so a special  			value None is returned</a:t>
            </a:r>
          </a:p>
          <a:p>
            <a:pPr lvl="1" fontAlgn="base"/>
            <a:r>
              <a:rPr lang="en-US" dirty="0"/>
              <a:t>   result = 0</a:t>
            </a:r>
          </a:p>
          <a:p>
            <a:pPr lvl="1" fontAlgn="base"/>
            <a:r>
              <a:rPr lang="en-US" dirty="0"/>
              <a:t>   for i in range(start, end + 1):</a:t>
            </a:r>
          </a:p>
          <a:p>
            <a:pPr lvl="1" fontAlgn="base"/>
            <a:r>
              <a:rPr lang="en-US" dirty="0"/>
              <a:t>       result += i</a:t>
            </a:r>
          </a:p>
          <a:p>
            <a:pPr lvl="1" fontAlgn="base"/>
            <a:r>
              <a:rPr lang="en-US" dirty="0"/>
              <a:t>   return result</a:t>
            </a:r>
          </a:p>
          <a:p>
            <a:pPr lvl="1" fontAlgn="base"/>
            <a:r>
              <a:rPr lang="en-US" dirty="0"/>
              <a:t> </a:t>
            </a:r>
          </a:p>
          <a:p>
            <a:pPr lvl="1" fontAlgn="base"/>
            <a:r>
              <a:rPr lang="en-US" dirty="0"/>
              <a:t>s = sum(110, 50)</a:t>
            </a:r>
          </a:p>
          <a:p>
            <a:pPr lvl="1" fontAlgn="base"/>
            <a:r>
              <a:rPr lang="en-US" dirty="0"/>
              <a:t>print(s)</a:t>
            </a:r>
          </a:p>
          <a:p>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lstStyle/>
          <a:p>
            <a:r>
              <a:rPr lang="en-US" dirty="0"/>
              <a:t>In python if you do not explicitly return value from a function , then a special value None  is always returned. Let’s take an example</a:t>
            </a:r>
          </a:p>
          <a:p>
            <a:pPr lvl="1" fontAlgn="base"/>
            <a:r>
              <a:rPr lang="en-US" dirty="0"/>
              <a:t>def test():   # test function with only one statement</a:t>
            </a:r>
          </a:p>
          <a:p>
            <a:pPr lvl="1" fontAlgn="base"/>
            <a:r>
              <a:rPr lang="en-US" dirty="0"/>
              <a:t>    i = 100</a:t>
            </a:r>
          </a:p>
          <a:p>
            <a:pPr lvl="1" fontAlgn="base"/>
            <a:r>
              <a:rPr lang="en-US" dirty="0"/>
              <a:t>print(test())</a:t>
            </a:r>
          </a:p>
          <a:p>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ES" b="1" dirty="0"/>
              <a:t>Global variables vs local variables</a:t>
            </a:r>
            <a:br>
              <a:rPr lang="es-ES" b="1" dirty="0"/>
            </a:br>
            <a:endParaRPr lang="en-US" dirty="0"/>
          </a:p>
        </p:txBody>
      </p:sp>
      <p:sp>
        <p:nvSpPr>
          <p:cNvPr id="3" name="Content Placeholder 2"/>
          <p:cNvSpPr>
            <a:spLocks noGrp="1"/>
          </p:cNvSpPr>
          <p:nvPr>
            <p:ph idx="1"/>
          </p:nvPr>
        </p:nvSpPr>
        <p:spPr>
          <a:xfrm>
            <a:off x="457200" y="1219200"/>
            <a:ext cx="8229600" cy="5105400"/>
          </a:xfrm>
        </p:spPr>
        <p:txBody>
          <a:bodyPr>
            <a:normAutofit fontScale="92500" lnSpcReduction="10000"/>
          </a:bodyPr>
          <a:lstStyle/>
          <a:p>
            <a:pPr fontAlgn="base"/>
            <a:r>
              <a:rPr lang="en-US" b="1" dirty="0"/>
              <a:t>Global variables</a:t>
            </a:r>
            <a:r>
              <a:rPr lang="en-US" dirty="0"/>
              <a:t>: Variables that are not bound to any function , but can be accessed inside as well as outside the function are called global variables.</a:t>
            </a:r>
          </a:p>
          <a:p>
            <a:pPr fontAlgn="base"/>
            <a:r>
              <a:rPr lang="en-US" b="1" dirty="0"/>
              <a:t>Local variables</a:t>
            </a:r>
            <a:r>
              <a:rPr lang="en-US" dirty="0"/>
              <a:t>: Variables which are declared inside a function are called local variables.</a:t>
            </a:r>
          </a:p>
          <a:p>
            <a:pPr fontAlgn="base"/>
            <a:r>
              <a:rPr lang="en-US" b="1" dirty="0"/>
              <a:t>Example 1</a:t>
            </a:r>
            <a:r>
              <a:rPr lang="en-US" dirty="0"/>
              <a:t>:</a:t>
            </a:r>
          </a:p>
          <a:p>
            <a:pPr lvl="1" fontAlgn="base"/>
            <a:r>
              <a:rPr lang="en-US" sz="2100" dirty="0"/>
              <a:t>global_var = 12         # a global variable</a:t>
            </a:r>
          </a:p>
          <a:p>
            <a:pPr lvl="1" fontAlgn="base"/>
            <a:endParaRPr lang="en-US" sz="2100" dirty="0"/>
          </a:p>
          <a:p>
            <a:pPr lvl="1" fontAlgn="base"/>
            <a:r>
              <a:rPr lang="en-US" sz="2100" dirty="0"/>
              <a:t>def func():</a:t>
            </a:r>
          </a:p>
          <a:p>
            <a:pPr lvl="1" fontAlgn="base"/>
            <a:r>
              <a:rPr lang="en-US" sz="2100" dirty="0"/>
              <a:t>    local_var = 100     # this is local variable</a:t>
            </a:r>
          </a:p>
          <a:p>
            <a:pPr lvl="1" fontAlgn="base"/>
            <a:r>
              <a:rPr lang="en-US" sz="2100" dirty="0"/>
              <a:t>    print(global_var)   # you can access global variables in side function</a:t>
            </a:r>
          </a:p>
          <a:p>
            <a:pPr lvl="1" fontAlgn="base">
              <a:buNone/>
            </a:pPr>
            <a:r>
              <a:rPr lang="en-US" sz="2100" dirty="0"/>
              <a:t> </a:t>
            </a:r>
          </a:p>
          <a:p>
            <a:pPr lvl="1" fontAlgn="base"/>
            <a:r>
              <a:rPr lang="en-US" sz="2100" dirty="0"/>
              <a:t>func()                  # calling function func()</a:t>
            </a:r>
          </a:p>
          <a:p>
            <a:pPr lvl="1" fontAlgn="base"/>
            <a:r>
              <a:rPr lang="en-US" sz="2100" dirty="0"/>
              <a:t> </a:t>
            </a:r>
          </a:p>
          <a:p>
            <a:pPr lvl="1" fontAlgn="base"/>
            <a:r>
              <a:rPr lang="en-US" sz="2100" dirty="0"/>
              <a:t>#print(local_var)  </a:t>
            </a:r>
          </a:p>
          <a:p>
            <a:pPr fontAlgn="base"/>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a:bodyPr>
          <a:lstStyle/>
          <a:p>
            <a:pPr fontAlgn="base"/>
            <a:r>
              <a:rPr lang="en-US" b="1" dirty="0"/>
              <a:t>Argument with default values</a:t>
            </a:r>
          </a:p>
          <a:p>
            <a:pPr fontAlgn="base"/>
            <a:r>
              <a:rPr lang="en-US" dirty="0"/>
              <a:t>To specify default values of argument, you just need to assign a value using assignment operator.</a:t>
            </a:r>
          </a:p>
          <a:p>
            <a:pPr lvl="1" fontAlgn="base"/>
            <a:r>
              <a:rPr lang="en-US" dirty="0"/>
              <a:t>def func(i, j = 100):</a:t>
            </a:r>
          </a:p>
          <a:p>
            <a:pPr lvl="1" fontAlgn="base"/>
            <a:r>
              <a:rPr lang="en-US" dirty="0"/>
              <a:t>    print(i, j)</a:t>
            </a:r>
          </a:p>
          <a:p>
            <a:pPr lvl="1" fontAlgn="base">
              <a:buNone/>
            </a:pPr>
            <a:endParaRPr lang="en-US" dirty="0"/>
          </a:p>
          <a:p>
            <a:pPr lvl="1" fontAlgn="base">
              <a:buNone/>
            </a:pPr>
            <a:endParaRPr lang="en-US" b="1" dirty="0"/>
          </a:p>
          <a:p>
            <a:pPr lvl="1" fontAlgn="base">
              <a:buNone/>
            </a:pPr>
            <a:endParaRPr lang="en-US" dirty="0"/>
          </a:p>
          <a:p>
            <a:pPr lvl="1" fontAlgn="base"/>
            <a:endParaRPr lang="en-US" dirty="0"/>
          </a:p>
          <a:p>
            <a:pPr lvl="1" fontAlgn="base">
              <a:buNone/>
            </a:pPr>
            <a:endParaRPr lang="en-US" dirty="0"/>
          </a:p>
          <a:p>
            <a:pPr lvl="1" fontAlgn="base"/>
            <a:endParaRPr lang="en-US" dirty="0"/>
          </a:p>
          <a:p>
            <a:pPr lvl="1" fontAlgn="base"/>
            <a:endParaRPr lang="en-US" dirty="0"/>
          </a:p>
          <a:p>
            <a:pPr fontAlgn="base"/>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lstStyle/>
          <a:p>
            <a:pPr lvl="1" fontAlgn="base">
              <a:buNone/>
            </a:pPr>
            <a:r>
              <a:rPr lang="en-US" b="1" dirty="0"/>
              <a:t>Keyword arguments</a:t>
            </a:r>
          </a:p>
          <a:p>
            <a:pPr fontAlgn="base"/>
            <a:r>
              <a:rPr lang="en-US" dirty="0"/>
              <a:t>There are two ways to pass arguments to method: </a:t>
            </a:r>
            <a:r>
              <a:rPr lang="en-US" b="1" dirty="0"/>
              <a:t>positional arguments</a:t>
            </a:r>
            <a:r>
              <a:rPr lang="en-US" dirty="0"/>
              <a:t> and </a:t>
            </a:r>
            <a:r>
              <a:rPr lang="en-US" b="1" dirty="0"/>
              <a:t>Keyword</a:t>
            </a:r>
            <a:r>
              <a:rPr lang="en-US" dirty="0"/>
              <a:t> </a:t>
            </a:r>
            <a:r>
              <a:rPr lang="en-US" b="1" dirty="0"/>
              <a:t>arguments</a:t>
            </a:r>
            <a:r>
              <a:rPr lang="en-US" dirty="0"/>
              <a:t>. We have already seen how positional arguments work in the previous section. In this section we will learn about keyword arguments.</a:t>
            </a:r>
          </a:p>
          <a:p>
            <a:pPr fontAlgn="base"/>
            <a:r>
              <a:rPr lang="en-US" dirty="0"/>
              <a:t>Keyword arguments allows you to pass each arguments using name value pairs like this  name=value . Let’s take an example:</a:t>
            </a:r>
          </a:p>
          <a:p>
            <a:pPr lvl="1" fontAlgn="base"/>
            <a:r>
              <a:rPr lang="en-US" dirty="0"/>
              <a:t>def named_args(name, greeting):</a:t>
            </a:r>
          </a:p>
          <a:p>
            <a:pPr lvl="1" fontAlgn="base"/>
            <a:r>
              <a:rPr lang="en-US" dirty="0"/>
              <a:t>    print(greeting + " " + name )</a:t>
            </a:r>
          </a:p>
          <a:p>
            <a:pPr lvl="1" fontAlgn="base"/>
            <a:r>
              <a:rPr lang="en-US" dirty="0"/>
              <a:t>named_args(name='jim', greeting='Hello')</a:t>
            </a:r>
          </a:p>
          <a:p>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normAutofit lnSpcReduction="10000"/>
          </a:bodyPr>
          <a:lstStyle/>
          <a:p>
            <a:pPr fontAlgn="base"/>
            <a:r>
              <a:rPr lang="en-US" b="1" dirty="0"/>
              <a:t>Returning multiple values from Function</a:t>
            </a:r>
          </a:p>
          <a:p>
            <a:pPr fontAlgn="base"/>
            <a:r>
              <a:rPr lang="en-US" dirty="0"/>
              <a:t>We can return multiple values from function using the return statement by separating them with  a comma ( ,). Multiple values are returned as </a:t>
            </a:r>
            <a:r>
              <a:rPr lang="en-US" dirty="0">
                <a:solidFill>
                  <a:srgbClr val="FF0000"/>
                </a:solidFill>
              </a:rPr>
              <a:t>tuples.</a:t>
            </a:r>
          </a:p>
          <a:p>
            <a:pPr lvl="1" fontAlgn="base"/>
            <a:r>
              <a:rPr lang="en-US" dirty="0"/>
              <a:t>def bigger(a, b):</a:t>
            </a:r>
          </a:p>
          <a:p>
            <a:pPr lvl="1" fontAlgn="base"/>
            <a:r>
              <a:rPr lang="en-US" dirty="0"/>
              <a:t>    if a &gt; b:</a:t>
            </a:r>
          </a:p>
          <a:p>
            <a:pPr lvl="1" fontAlgn="base"/>
            <a:r>
              <a:rPr lang="en-US" dirty="0"/>
              <a:t>        return a, b</a:t>
            </a:r>
          </a:p>
          <a:p>
            <a:pPr lvl="1" fontAlgn="base"/>
            <a:r>
              <a:rPr lang="en-US" dirty="0"/>
              <a:t>    else:</a:t>
            </a:r>
          </a:p>
          <a:p>
            <a:pPr lvl="1" fontAlgn="base"/>
            <a:r>
              <a:rPr lang="en-US" dirty="0"/>
              <a:t>        return b, a</a:t>
            </a:r>
          </a:p>
          <a:p>
            <a:pPr lvl="1" fontAlgn="base"/>
            <a:r>
              <a:rPr lang="en-US" dirty="0"/>
              <a:t> </a:t>
            </a:r>
          </a:p>
          <a:p>
            <a:pPr lvl="1" fontAlgn="base"/>
            <a:r>
              <a:rPr lang="en-US" dirty="0"/>
              <a:t>s = bigger(12, 100)</a:t>
            </a:r>
          </a:p>
          <a:p>
            <a:pPr lvl="1" fontAlgn="base"/>
            <a:r>
              <a:rPr lang="en-US" dirty="0"/>
              <a:t>print(s)</a:t>
            </a:r>
          </a:p>
          <a:p>
            <a:pPr lvl="1" fontAlgn="base"/>
            <a:r>
              <a:rPr lang="en-US" dirty="0"/>
              <a:t>print(type(s))</a:t>
            </a:r>
          </a:p>
          <a:p>
            <a:pPr fontAlgn="base"/>
            <a:endParaRPr lang="en-US" dirty="0">
              <a:solidFill>
                <a:srgbClr val="FF0000"/>
              </a:solidFill>
            </a:endParaRPr>
          </a:p>
          <a:p>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Python Loops</a:t>
            </a:r>
            <a:br>
              <a:rPr lang="en-US" dirty="0"/>
            </a:br>
            <a:endParaRPr lang="en-US" dirty="0"/>
          </a:p>
        </p:txBody>
      </p:sp>
      <p:sp>
        <p:nvSpPr>
          <p:cNvPr id="3" name="Content Placeholder 2"/>
          <p:cNvSpPr>
            <a:spLocks noGrp="1"/>
          </p:cNvSpPr>
          <p:nvPr>
            <p:ph idx="1"/>
          </p:nvPr>
        </p:nvSpPr>
        <p:spPr>
          <a:xfrm>
            <a:off x="457200" y="1143000"/>
            <a:ext cx="8229600" cy="5181600"/>
          </a:xfrm>
        </p:spPr>
        <p:txBody>
          <a:bodyPr>
            <a:normAutofit lnSpcReduction="10000"/>
          </a:bodyPr>
          <a:lstStyle/>
          <a:p>
            <a:r>
              <a:rPr lang="en-US" dirty="0"/>
              <a:t>Python has only two loops: for loop  and while loop</a:t>
            </a:r>
          </a:p>
          <a:p>
            <a:pPr fontAlgn="base"/>
            <a:r>
              <a:rPr lang="en-US" b="1" dirty="0"/>
              <a:t>For loop</a:t>
            </a:r>
          </a:p>
          <a:p>
            <a:pPr fontAlgn="base"/>
            <a:r>
              <a:rPr lang="en-US" dirty="0"/>
              <a:t>For loop</a:t>
            </a:r>
            <a:r>
              <a:rPr lang="en-US" b="1" dirty="0"/>
              <a:t> </a:t>
            </a:r>
            <a:r>
              <a:rPr lang="en-US" dirty="0"/>
              <a:t>Syntax:</a:t>
            </a:r>
          </a:p>
          <a:p>
            <a:pPr lvl="1" fontAlgn="base"/>
            <a:r>
              <a:rPr lang="en-US" dirty="0"/>
              <a:t>for i in iterable_object:</a:t>
            </a:r>
          </a:p>
          <a:p>
            <a:pPr lvl="1" fontAlgn="base"/>
            <a:r>
              <a:rPr lang="en-US" dirty="0"/>
              <a:t>   # do something</a:t>
            </a:r>
          </a:p>
          <a:p>
            <a:pPr fontAlgn="base"/>
            <a:r>
              <a:rPr lang="en-US" b="1" dirty="0"/>
              <a:t>Note</a:t>
            </a:r>
            <a:r>
              <a:rPr lang="en-US" dirty="0"/>
              <a:t>: all the statements inside for  and while loop must be indented to the same number of spaces. Otherwise SyntaxError  will be thrown.</a:t>
            </a:r>
          </a:p>
          <a:p>
            <a:pPr fontAlgn="base"/>
            <a:r>
              <a:rPr lang="en-US" dirty="0"/>
              <a:t>Let’s take an example:</a:t>
            </a:r>
          </a:p>
          <a:p>
            <a:pPr lvl="1" fontAlgn="base"/>
            <a:r>
              <a:rPr lang="en-US" dirty="0"/>
              <a:t>my_list = [1,2,3,4]</a:t>
            </a:r>
          </a:p>
          <a:p>
            <a:pPr lvl="1" fontAlgn="base"/>
            <a:r>
              <a:rPr lang="en-US" dirty="0"/>
              <a:t>for i in my_list:</a:t>
            </a:r>
          </a:p>
          <a:p>
            <a:pPr lvl="1" fontAlgn="base"/>
            <a:r>
              <a:rPr lang="en-US" dirty="0"/>
              <a:t>    print(i)</a:t>
            </a:r>
          </a:p>
          <a:p>
            <a:pPr fontAlgn="base"/>
            <a:endParaRPr lang="en-US" dirty="0"/>
          </a:p>
          <a:p>
            <a:pPr lvl="1" fontAlgn="base"/>
            <a:endParaRPr lang="en-US" dirty="0"/>
          </a:p>
          <a:p>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lstStyle/>
          <a:p>
            <a:pPr fontAlgn="base"/>
            <a:r>
              <a:rPr lang="en-US" b="1" dirty="0"/>
              <a:t>range(a, b) Function</a:t>
            </a:r>
          </a:p>
          <a:p>
            <a:pPr fontAlgn="base"/>
            <a:r>
              <a:rPr lang="en-US" dirty="0"/>
              <a:t>range(a, b)  functions returns sequence of integers from a , a + 1 , a+ 2  …. , b -2 , b - 1 . For e.g</a:t>
            </a:r>
          </a:p>
          <a:p>
            <a:pPr lvl="1" fontAlgn="base"/>
            <a:r>
              <a:rPr lang="en-US" dirty="0"/>
              <a:t>for i in range(1, 10):</a:t>
            </a:r>
          </a:p>
          <a:p>
            <a:pPr lvl="1" fontAlgn="base"/>
            <a:r>
              <a:rPr lang="en-US" dirty="0"/>
              <a:t>    print(i)</a:t>
            </a:r>
          </a:p>
          <a:p>
            <a:pPr lvl="1" fontAlgn="base">
              <a:buNone/>
            </a:pPr>
            <a:endParaRPr lang="en-US" dirty="0"/>
          </a:p>
          <a:p>
            <a:pPr lvl="1" fontAlgn="base">
              <a:buNone/>
            </a:pPr>
            <a:endParaRPr lang="en-US" dirty="0"/>
          </a:p>
          <a:p>
            <a:pPr fontAlgn="base"/>
            <a:r>
              <a:rPr lang="en-US" dirty="0"/>
              <a:t>You can also use range()  function by supplying only one argument like this:</a:t>
            </a:r>
          </a:p>
          <a:p>
            <a:pPr lvl="1" fontAlgn="base"/>
            <a:r>
              <a:rPr lang="en-US" dirty="0"/>
              <a:t>&gt;&gt;&gt; for i in range(10):</a:t>
            </a:r>
          </a:p>
          <a:p>
            <a:pPr lvl="1" fontAlgn="base"/>
            <a:r>
              <a:rPr lang="en-US" dirty="0"/>
              <a:t>...        print(i)</a:t>
            </a:r>
          </a:p>
          <a:p>
            <a:pPr fontAlgn="base"/>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base"/>
            <a:r>
              <a:rPr lang="en-US" dirty="0"/>
              <a:t>Suppose little bit later in the program we assign  myvar a value of  1 i.e</a:t>
            </a:r>
          </a:p>
          <a:p>
            <a:pPr>
              <a:buNone/>
            </a:pPr>
            <a:r>
              <a:rPr lang="en-US" dirty="0"/>
              <a:t>		eg.</a:t>
            </a:r>
          </a:p>
          <a:p>
            <a:pPr>
              <a:buNone/>
            </a:pPr>
            <a:r>
              <a:rPr lang="en-US" dirty="0"/>
              <a:t>			</a:t>
            </a:r>
            <a:r>
              <a:rPr lang="en-US" sz="2400" u="sng" dirty="0"/>
              <a:t>myvar = 1</a:t>
            </a:r>
            <a:endParaRPr lang="en-US" sz="2400" dirty="0"/>
          </a:p>
          <a:p>
            <a:pPr>
              <a:buNone/>
            </a:pPr>
            <a:r>
              <a:rPr lang="en-US" sz="2400" dirty="0"/>
              <a:t>	now myvar  is of type int.</a:t>
            </a:r>
            <a:endParaRPr lang="en-US" sz="2400" u="sng" dirty="0"/>
          </a:p>
          <a:p>
            <a:pPr>
              <a:buNone/>
            </a:pPr>
            <a:endParaRPr lang="en-US" sz="2400" dirty="0"/>
          </a:p>
          <a:p>
            <a:pPr>
              <a:buNone/>
            </a:pPr>
            <a:r>
              <a:rPr lang="en-US" dirty="0"/>
              <a:t/>
            </a:r>
            <a:br>
              <a:rPr lang="en-US" dirty="0"/>
            </a:b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normAutofit lnSpcReduction="10000"/>
          </a:bodyPr>
          <a:lstStyle/>
          <a:p>
            <a:pPr fontAlgn="base"/>
            <a:r>
              <a:rPr lang="en-US" dirty="0"/>
              <a:t>range(a, b)  function has an optional third parameter to specify the step size. For e.g</a:t>
            </a:r>
          </a:p>
          <a:p>
            <a:pPr lvl="1" fontAlgn="base"/>
            <a:r>
              <a:rPr lang="en-US" dirty="0"/>
              <a:t>for i in range(1, 20, 2):</a:t>
            </a:r>
          </a:p>
          <a:p>
            <a:pPr lvl="1" fontAlgn="base"/>
            <a:r>
              <a:rPr lang="en-US" dirty="0"/>
              <a:t>    print(i)</a:t>
            </a:r>
          </a:p>
          <a:p>
            <a:pPr fontAlgn="base"/>
            <a:r>
              <a:rPr lang="en-US" b="1" u="sng" dirty="0"/>
              <a:t>While loop</a:t>
            </a:r>
          </a:p>
          <a:p>
            <a:pPr fontAlgn="base"/>
            <a:r>
              <a:rPr lang="en-US" dirty="0"/>
              <a:t>Syntax:</a:t>
            </a:r>
          </a:p>
          <a:p>
            <a:pPr lvl="1" fontAlgn="base"/>
            <a:r>
              <a:rPr lang="en-US" dirty="0"/>
              <a:t>while condition:</a:t>
            </a:r>
          </a:p>
          <a:p>
            <a:pPr lvl="1" fontAlgn="base"/>
            <a:r>
              <a:rPr lang="en-US" dirty="0"/>
              <a:t>    # do something</a:t>
            </a:r>
          </a:p>
          <a:p>
            <a:r>
              <a:rPr lang="en-US" dirty="0"/>
              <a:t>While loop keeps executing statements inside it until condition becomes false. After each iteration condition is checked and if its True then once again statements inside the while loop will be executed.</a:t>
            </a:r>
            <a:br>
              <a:rPr lang="en-US" dirty="0"/>
            </a:b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lstStyle/>
          <a:p>
            <a:pPr lvl="1" fontAlgn="base"/>
            <a:r>
              <a:rPr lang="en-US" dirty="0"/>
              <a:t>count = 0</a:t>
            </a:r>
          </a:p>
          <a:p>
            <a:pPr lvl="1" fontAlgn="base"/>
            <a:r>
              <a:rPr lang="en-US" dirty="0"/>
              <a:t> </a:t>
            </a:r>
          </a:p>
          <a:p>
            <a:pPr lvl="1" fontAlgn="base"/>
            <a:r>
              <a:rPr lang="en-US" dirty="0"/>
              <a:t>while count &lt; 10:</a:t>
            </a:r>
          </a:p>
          <a:p>
            <a:pPr lvl="1" fontAlgn="base"/>
            <a:r>
              <a:rPr lang="en-US" dirty="0"/>
              <a:t>    print(count)</a:t>
            </a:r>
          </a:p>
          <a:p>
            <a:pPr lvl="1" fontAlgn="base"/>
            <a:r>
              <a:rPr lang="en-US" dirty="0"/>
              <a:t>    count += 1</a:t>
            </a:r>
          </a:p>
          <a:p>
            <a:pPr fontAlgn="base"/>
            <a:r>
              <a:rPr lang="en-US" b="1" dirty="0"/>
              <a:t>break statement</a:t>
            </a:r>
          </a:p>
          <a:p>
            <a:pPr fontAlgn="base"/>
            <a:r>
              <a:rPr lang="en-US" dirty="0"/>
              <a:t>break  statement allows to breakout out of the loop.</a:t>
            </a:r>
          </a:p>
          <a:p>
            <a:r>
              <a:rPr lang="en-US" dirty="0"/>
              <a:t/>
            </a:r>
            <a:br>
              <a:rPr lang="en-US" dirty="0"/>
            </a:br>
            <a:endParaRPr lang="en-US" dirty="0"/>
          </a:p>
          <a:p>
            <a:pPr lvl="1" fontAlgn="base"/>
            <a:endParaRPr lang="en-US" dirty="0"/>
          </a:p>
          <a:p>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a:bodyPr>
          <a:lstStyle/>
          <a:p>
            <a:pPr lvl="1" fontAlgn="base"/>
            <a:r>
              <a:rPr lang="en-US" dirty="0"/>
              <a:t>count = 0</a:t>
            </a:r>
          </a:p>
          <a:p>
            <a:pPr lvl="1" fontAlgn="base">
              <a:buNone/>
            </a:pPr>
            <a:r>
              <a:rPr lang="en-US" dirty="0"/>
              <a:t> </a:t>
            </a:r>
          </a:p>
          <a:p>
            <a:pPr lvl="1" fontAlgn="base"/>
            <a:r>
              <a:rPr lang="en-US" dirty="0"/>
              <a:t>while count &lt; 10:</a:t>
            </a:r>
          </a:p>
          <a:p>
            <a:pPr lvl="1" fontAlgn="base"/>
            <a:r>
              <a:rPr lang="en-US" dirty="0"/>
              <a:t>    count += 1</a:t>
            </a:r>
          </a:p>
          <a:p>
            <a:pPr lvl="1" fontAlgn="base"/>
            <a:r>
              <a:rPr lang="en-US" dirty="0"/>
              <a:t>    if count == 5:</a:t>
            </a:r>
          </a:p>
          <a:p>
            <a:pPr lvl="1" fontAlgn="base"/>
            <a:r>
              <a:rPr lang="en-US" dirty="0"/>
              <a:t>         break    </a:t>
            </a:r>
          </a:p>
          <a:p>
            <a:pPr lvl="1" fontAlgn="base"/>
            <a:r>
              <a:rPr lang="en-US" dirty="0"/>
              <a:t>    print("inside loop", count)</a:t>
            </a:r>
          </a:p>
          <a:p>
            <a:pPr lvl="1" fontAlgn="base">
              <a:buNone/>
            </a:pPr>
            <a:r>
              <a:rPr lang="en-US" dirty="0"/>
              <a:t> </a:t>
            </a:r>
          </a:p>
          <a:p>
            <a:pPr lvl="1" fontAlgn="base">
              <a:buNone/>
            </a:pPr>
            <a:r>
              <a:rPr lang="en-US" dirty="0"/>
              <a:t> </a:t>
            </a:r>
          </a:p>
          <a:p>
            <a:pPr lvl="1" fontAlgn="base"/>
            <a:r>
              <a:rPr lang="en-US" dirty="0"/>
              <a:t>print("out of while loop")</a:t>
            </a:r>
          </a:p>
          <a:p>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normAutofit lnSpcReduction="10000"/>
          </a:bodyPr>
          <a:lstStyle/>
          <a:p>
            <a:pPr fontAlgn="base"/>
            <a:r>
              <a:rPr lang="en-US" b="1" dirty="0"/>
              <a:t>continue statement</a:t>
            </a:r>
          </a:p>
          <a:p>
            <a:pPr fontAlgn="base"/>
            <a:r>
              <a:rPr lang="en-US" dirty="0"/>
              <a:t>When continue  statement encountered in the loop, it ends the current iteration and programs control goes to the end of the loop body.</a:t>
            </a:r>
          </a:p>
          <a:p>
            <a:pPr lvl="1" fontAlgn="base"/>
            <a:r>
              <a:rPr lang="en-US" dirty="0"/>
              <a:t>count = 0</a:t>
            </a:r>
          </a:p>
          <a:p>
            <a:pPr lvl="1" fontAlgn="base">
              <a:buNone/>
            </a:pPr>
            <a:r>
              <a:rPr lang="en-US" dirty="0"/>
              <a:t> </a:t>
            </a:r>
          </a:p>
          <a:p>
            <a:pPr lvl="1" fontAlgn="base"/>
            <a:r>
              <a:rPr lang="en-US" dirty="0"/>
              <a:t>while count &lt; 10:</a:t>
            </a:r>
          </a:p>
          <a:p>
            <a:pPr lvl="1" fontAlgn="base"/>
            <a:r>
              <a:rPr lang="en-US" dirty="0"/>
              <a:t>    count += 1</a:t>
            </a:r>
          </a:p>
          <a:p>
            <a:pPr lvl="1" fontAlgn="base"/>
            <a:r>
              <a:rPr lang="en-US" dirty="0"/>
              <a:t>    if count % 2 == 0:</a:t>
            </a:r>
          </a:p>
          <a:p>
            <a:pPr lvl="1" fontAlgn="base"/>
            <a:r>
              <a:rPr lang="en-US" dirty="0"/>
              <a:t>           continue</a:t>
            </a:r>
          </a:p>
          <a:p>
            <a:pPr lvl="1" fontAlgn="base"/>
            <a:r>
              <a:rPr lang="en-US" dirty="0"/>
              <a:t>    print(count)</a:t>
            </a:r>
          </a:p>
          <a:p>
            <a:r>
              <a:rPr lang="en-US" dirty="0"/>
              <a:t/>
            </a:r>
            <a:br>
              <a:rPr lang="en-US" dirty="0"/>
            </a:b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Python Mathematical Function</a:t>
            </a:r>
            <a:br>
              <a:rPr lang="en-US" dirty="0"/>
            </a:br>
            <a:endParaRPr lang="en-US" dirty="0"/>
          </a:p>
        </p:txBody>
      </p:sp>
      <p:sp>
        <p:nvSpPr>
          <p:cNvPr id="3" name="Content Placeholder 2"/>
          <p:cNvSpPr>
            <a:spLocks noGrp="1"/>
          </p:cNvSpPr>
          <p:nvPr>
            <p:ph idx="1"/>
          </p:nvPr>
        </p:nvSpPr>
        <p:spPr>
          <a:xfrm>
            <a:off x="457200" y="1143000"/>
            <a:ext cx="8229600" cy="5181600"/>
          </a:xfrm>
        </p:spPr>
        <p:txBody>
          <a:bodyPr>
            <a:normAutofit/>
          </a:bodyPr>
          <a:lstStyle/>
          <a:p>
            <a:r>
              <a:rPr lang="en-US" b="1" u="sng" dirty="0"/>
              <a:t>METHOD		                     DESCRIPTION</a:t>
            </a:r>
          </a:p>
          <a:p>
            <a:r>
              <a:rPr lang="en-US" dirty="0"/>
              <a:t>round(number[ ndigits]) rounds the number, you can 				   also specify precision in the 				   second argument</a:t>
            </a:r>
          </a:p>
          <a:p>
            <a:r>
              <a:rPr lang="en-US" dirty="0"/>
              <a:t>pow(a, b)                           Returns a raise to the power 				   of b</a:t>
            </a:r>
          </a:p>
          <a:p>
            <a:r>
              <a:rPr lang="en-US" dirty="0"/>
              <a:t>abs(x)                                 Return absolute value of x</a:t>
            </a:r>
          </a:p>
          <a:p>
            <a:r>
              <a:rPr lang="en-US" dirty="0"/>
              <a:t>max(x1, x2, …, xn)             Returns largest value among 				   supplied arguments</a:t>
            </a:r>
          </a:p>
          <a:p>
            <a:r>
              <a:rPr lang="en-US" dirty="0"/>
              <a:t>min(x1, x2, …, xn)	   Returns smallest value 					   among supplied arguments</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lstStyle/>
          <a:p>
            <a:r>
              <a:rPr lang="en-US" b="1" u="sng" dirty="0"/>
              <a:t>METHOD			DESCRIPTION</a:t>
            </a:r>
          </a:p>
          <a:p>
            <a:r>
              <a:rPr lang="en-US" dirty="0"/>
              <a:t>ceil(x)                   This function rounds the number up 			and returns its nearest integer.</a:t>
            </a:r>
          </a:p>
          <a:p>
            <a:r>
              <a:rPr lang="en-US" dirty="0"/>
              <a:t>floor(x)		This function rounds the down up 			and returns its nearest integer</a:t>
            </a:r>
          </a:p>
          <a:p>
            <a:r>
              <a:rPr lang="en-US" dirty="0"/>
              <a:t>sqrt(x)		Returns the square root of the 				number</a:t>
            </a:r>
          </a:p>
          <a:p>
            <a:r>
              <a:rPr lang="en-US" dirty="0"/>
              <a:t>sin(x)		Returns sin of x where x is in radian</a:t>
            </a:r>
          </a:p>
          <a:p>
            <a:r>
              <a:rPr lang="en-US" dirty="0"/>
              <a:t>cos(x)		Returns cosine of x where x is in 			radian</a:t>
            </a:r>
          </a:p>
          <a:p>
            <a:r>
              <a:rPr lang="en-US" dirty="0"/>
              <a:t>tan(x)		Returns tangent of x where x is in 			radian</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085088"/>
          </a:xfrm>
        </p:spPr>
        <p:txBody>
          <a:bodyPr>
            <a:normAutofit fontScale="90000"/>
          </a:bodyPr>
          <a:lstStyle/>
          <a:p>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a:xfrm>
            <a:off x="457200" y="838200"/>
            <a:ext cx="8229600" cy="5486400"/>
          </a:xfrm>
        </p:spPr>
        <p:txBody>
          <a:bodyPr/>
          <a:lstStyle/>
          <a:p>
            <a:r>
              <a:rPr lang="en-US" b="1" dirty="0"/>
              <a:t>Python Generating Random numbers:</a:t>
            </a:r>
          </a:p>
          <a:p>
            <a:r>
              <a:rPr lang="en-US" dirty="0"/>
              <a:t>Python random  module contains function to generate random numbers. So first you need to import random  module using the following line.</a:t>
            </a:r>
          </a:p>
          <a:p>
            <a:r>
              <a:rPr lang="en-US" dirty="0"/>
              <a:t>import random</a:t>
            </a:r>
            <a:endParaRPr lang="en-US" b="1" dirty="0"/>
          </a:p>
          <a:p>
            <a:pPr fontAlgn="base"/>
            <a:r>
              <a:rPr lang="en-US" b="1" dirty="0"/>
              <a:t>random() Function</a:t>
            </a:r>
          </a:p>
          <a:p>
            <a:pPr fontAlgn="base"/>
            <a:r>
              <a:rPr lang="en-US" dirty="0"/>
              <a:t>random()  function returns random number r  such that 0 &lt;= r &lt; 1.0</a:t>
            </a:r>
          </a:p>
          <a:p>
            <a:pPr lvl="1" fontAlgn="base"/>
            <a:r>
              <a:rPr lang="en-US" dirty="0"/>
              <a:t>&gt;&gt;&gt; import random</a:t>
            </a:r>
          </a:p>
          <a:p>
            <a:pPr lvl="1" fontAlgn="base"/>
            <a:r>
              <a:rPr lang="en-US" dirty="0"/>
              <a:t>&gt;&gt;&gt; for i in range(0, 10):</a:t>
            </a:r>
          </a:p>
          <a:p>
            <a:pPr lvl="1" fontAlgn="base"/>
            <a:r>
              <a:rPr lang="en-US" dirty="0"/>
              <a:t>... print(random.random())</a:t>
            </a:r>
          </a:p>
          <a:p>
            <a:endParaRPr lang="en-US" b="1"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lstStyle/>
          <a:p>
            <a:r>
              <a:rPr lang="en-US" dirty="0"/>
              <a:t>randint(a, b)  generate random numbers between a  and b.</a:t>
            </a:r>
          </a:p>
          <a:p>
            <a:pPr lvl="1" fontAlgn="base"/>
            <a:r>
              <a:rPr lang="en-US" dirty="0"/>
              <a:t>&gt;&gt;&gt; import random</a:t>
            </a:r>
          </a:p>
          <a:p>
            <a:pPr lvl="1" fontAlgn="base"/>
            <a:r>
              <a:rPr lang="en-US" dirty="0"/>
              <a:t>&gt;&gt;&gt; for i in range(0, 10):</a:t>
            </a:r>
          </a:p>
          <a:p>
            <a:pPr lvl="1" fontAlgn="base"/>
            <a:r>
              <a:rPr lang="en-US" dirty="0"/>
              <a:t>... print(random.randint(1, 10))</a:t>
            </a:r>
          </a:p>
          <a:p>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Python File Handling</a:t>
            </a:r>
            <a:br>
              <a:rPr lang="en-US" dirty="0"/>
            </a:br>
            <a:endParaRPr lang="en-US" dirty="0"/>
          </a:p>
        </p:txBody>
      </p:sp>
      <p:sp>
        <p:nvSpPr>
          <p:cNvPr id="3" name="Content Placeholder 2"/>
          <p:cNvSpPr>
            <a:spLocks noGrp="1"/>
          </p:cNvSpPr>
          <p:nvPr>
            <p:ph idx="1"/>
          </p:nvPr>
        </p:nvSpPr>
        <p:spPr>
          <a:xfrm>
            <a:off x="457200" y="1219200"/>
            <a:ext cx="8229600" cy="5105400"/>
          </a:xfrm>
        </p:spPr>
        <p:txBody>
          <a:bodyPr>
            <a:normAutofit lnSpcReduction="10000"/>
          </a:bodyPr>
          <a:lstStyle/>
          <a:p>
            <a:r>
              <a:rPr lang="en-US" dirty="0"/>
              <a:t>We can use File handling to read and write data to and from the file.</a:t>
            </a:r>
          </a:p>
          <a:p>
            <a:pPr fontAlgn="base"/>
            <a:r>
              <a:rPr lang="en-US" b="1" u="sng" dirty="0"/>
              <a:t>Opening a file</a:t>
            </a:r>
          </a:p>
          <a:p>
            <a:pPr fontAlgn="base"/>
            <a:r>
              <a:rPr lang="en-US" dirty="0"/>
              <a:t>Before reading/writing you first need to open the file. Syntax of opening a file is.</a:t>
            </a:r>
          </a:p>
          <a:p>
            <a:r>
              <a:rPr lang="en-US" dirty="0"/>
              <a:t>f = open(filename, mode)</a:t>
            </a:r>
          </a:p>
          <a:p>
            <a:r>
              <a:rPr lang="en-US" dirty="0"/>
              <a:t>open()  function accepts two arguments filename and mode . filename is a string argument which specify filename  along with it’s path  and mode is also a string argument which is used to specify how file will be used i.e for reading or writing. And f  is a file handler object also known as file pointer.</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lstStyle/>
          <a:p>
            <a:pPr fontAlgn="base"/>
            <a:r>
              <a:rPr lang="en-US" b="1" dirty="0"/>
              <a:t>Closing a file</a:t>
            </a:r>
          </a:p>
          <a:p>
            <a:pPr fontAlgn="base"/>
            <a:r>
              <a:rPr lang="en-US" dirty="0"/>
              <a:t>After you have finished reading/writing to the file you need to close the file using close()  method like this,</a:t>
            </a:r>
          </a:p>
          <a:p>
            <a:pPr fontAlgn="base"/>
            <a:r>
              <a:rPr lang="en-US" dirty="0"/>
              <a:t>f.close()</a:t>
            </a:r>
          </a:p>
          <a:p>
            <a:pPr fontAlgn="base"/>
            <a:endParaRPr lang="en-U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Python is strongly typed</a:t>
            </a:r>
            <a:br>
              <a:rPr lang="en-US" b="1" dirty="0"/>
            </a:br>
            <a:endParaRPr lang="en-US" dirty="0"/>
          </a:p>
        </p:txBody>
      </p:sp>
      <p:sp>
        <p:nvSpPr>
          <p:cNvPr id="3" name="Content Placeholder 2"/>
          <p:cNvSpPr>
            <a:spLocks noGrp="1"/>
          </p:cNvSpPr>
          <p:nvPr>
            <p:ph idx="1"/>
          </p:nvPr>
        </p:nvSpPr>
        <p:spPr/>
        <p:txBody>
          <a:bodyPr/>
          <a:lstStyle/>
          <a:p>
            <a:pPr fontAlgn="base"/>
            <a:r>
              <a:rPr lang="en-US" dirty="0"/>
              <a:t>If you have programmed in php or javascript. You may have noticed that they both convert data of one data type to other data type automatically.</a:t>
            </a:r>
          </a:p>
          <a:p>
            <a:pPr fontAlgn="base"/>
            <a:r>
              <a:rPr lang="en-US" dirty="0"/>
              <a:t>For e.g:</a:t>
            </a:r>
          </a:p>
          <a:p>
            <a:pPr fontAlgn="base"/>
            <a:r>
              <a:rPr lang="en-US" dirty="0"/>
              <a:t>in JavaScript</a:t>
            </a:r>
          </a:p>
          <a:p>
            <a:pPr lvl="1">
              <a:buNone/>
            </a:pPr>
            <a:r>
              <a:rPr lang="en-US" dirty="0"/>
              <a:t>        1 + "2“</a:t>
            </a:r>
          </a:p>
          <a:p>
            <a:pPr lvl="1">
              <a:buNone/>
            </a:pPr>
            <a:r>
              <a:rPr lang="en-US" dirty="0"/>
              <a:t>will be '12'</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fontAlgn="base"/>
            <a:r>
              <a:rPr lang="en-US" b="1" dirty="0"/>
              <a:t>Different modes of opening a file are</a:t>
            </a:r>
          </a:p>
          <a:p>
            <a:pPr fontAlgn="base"/>
            <a:r>
              <a:rPr lang="en-US" b="1" u="sng" dirty="0"/>
              <a:t>MODES                                DESCRIPTION</a:t>
            </a:r>
          </a:p>
          <a:p>
            <a:pPr fontAlgn="base"/>
            <a:r>
              <a:rPr lang="en-US" dirty="0"/>
              <a:t>"r"  			Open a file for read only</a:t>
            </a:r>
          </a:p>
          <a:p>
            <a:pPr fontAlgn="base"/>
            <a:r>
              <a:rPr lang="en-US" dirty="0"/>
              <a:t>"w"  		            Open a file for writing. If file already 			exists its data will be cleared before 			opening. Otherwise new file will be 			created.</a:t>
            </a:r>
          </a:p>
          <a:p>
            <a:pPr fontAlgn="base"/>
            <a:r>
              <a:rPr lang="en-US" dirty="0"/>
              <a:t>"a"  			Opens a file in append mode i.e to write 			a data to the end of the file</a:t>
            </a:r>
          </a:p>
          <a:p>
            <a:pPr fontAlgn="base"/>
            <a:r>
              <a:rPr lang="en-US" dirty="0"/>
              <a:t>"wb"  		Open a file to write in binary 				mode</a:t>
            </a:r>
          </a:p>
          <a:p>
            <a:pPr fontAlgn="base"/>
            <a:r>
              <a:rPr lang="en-US" dirty="0"/>
              <a:t>"rb"                         Open a file to read in binary mode</a:t>
            </a:r>
          </a:p>
          <a:p>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normAutofit fontScale="92500" lnSpcReduction="10000"/>
          </a:bodyPr>
          <a:lstStyle/>
          <a:p>
            <a:r>
              <a:rPr lang="en-US" b="1" dirty="0"/>
              <a:t>Writing data to the file</a:t>
            </a:r>
          </a:p>
          <a:p>
            <a:pPr lvl="1" fontAlgn="base"/>
            <a:r>
              <a:rPr lang="en-US" dirty="0"/>
              <a:t>&gt;&gt;&gt; f = open('myfile.txt', 'w')    </a:t>
            </a:r>
          </a:p>
          <a:p>
            <a:pPr lvl="1" fontAlgn="base"/>
            <a:r>
              <a:rPr lang="en-US" dirty="0"/>
              <a:t>&gt;&gt;&gt; f.write('this first line\n')   </a:t>
            </a:r>
          </a:p>
          <a:p>
            <a:pPr lvl="1" fontAlgn="base"/>
            <a:r>
              <a:rPr lang="en-US" dirty="0"/>
              <a:t>&gt;&gt;&gt; f.write('this second line\n') </a:t>
            </a:r>
          </a:p>
          <a:p>
            <a:pPr lvl="1" fontAlgn="base"/>
            <a:r>
              <a:rPr lang="en-US" dirty="0"/>
              <a:t>&gt;&gt;&gt; f.close()       </a:t>
            </a:r>
          </a:p>
          <a:p>
            <a:pPr fontAlgn="base"/>
            <a:r>
              <a:rPr lang="en-US" b="1" dirty="0"/>
              <a:t>Reading data from the file</a:t>
            </a:r>
          </a:p>
          <a:p>
            <a:pPr fontAlgn="base"/>
            <a:r>
              <a:rPr lang="en-US" dirty="0"/>
              <a:t>To read data back from the file you need one of these three methods.</a:t>
            </a:r>
          </a:p>
          <a:p>
            <a:pPr lvl="1" fontAlgn="base"/>
            <a:r>
              <a:rPr lang="en-US" dirty="0"/>
              <a:t>METHODS                         DESCRIPTION</a:t>
            </a:r>
          </a:p>
          <a:p>
            <a:pPr lvl="1" fontAlgn="base"/>
            <a:r>
              <a:rPr lang="en-US" dirty="0"/>
              <a:t>read([number])      Return specified number of characters 			   from the file. if omitted it will read the  			   entire contents of the file.</a:t>
            </a:r>
          </a:p>
          <a:p>
            <a:pPr lvl="1" fontAlgn="base"/>
            <a:r>
              <a:rPr lang="en-US" dirty="0"/>
              <a:t>readline()                Return the next line of the file.</a:t>
            </a:r>
          </a:p>
          <a:p>
            <a:pPr lvl="1" fontAlgn="base"/>
            <a:r>
              <a:rPr lang="en-US" dirty="0"/>
              <a:t>readlines()              Read all the lines as a list of strings in the 			   file               </a:t>
            </a:r>
            <a:endParaRPr lang="en-US" b="1" dirty="0"/>
          </a:p>
          <a:p>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normAutofit/>
          </a:bodyPr>
          <a:lstStyle/>
          <a:p>
            <a:pPr fontAlgn="base"/>
            <a:r>
              <a:rPr lang="en-US" b="1" dirty="0"/>
              <a:t>Reading all the data at once.</a:t>
            </a:r>
            <a:endParaRPr lang="en-US" dirty="0"/>
          </a:p>
          <a:p>
            <a:pPr fontAlgn="base"/>
            <a:r>
              <a:rPr lang="en-US" dirty="0"/>
              <a:t>&gt;&gt;&gt; f = open('myfile.txt', 'r')</a:t>
            </a:r>
          </a:p>
          <a:p>
            <a:pPr fontAlgn="base"/>
            <a:r>
              <a:rPr lang="en-US" dirty="0"/>
              <a:t>&gt;&gt;&gt; f.read()</a:t>
            </a:r>
          </a:p>
          <a:p>
            <a:pPr fontAlgn="base"/>
            <a:r>
              <a:rPr lang="en-US" dirty="0"/>
              <a:t>"this first line\nthis second line\n"</a:t>
            </a:r>
          </a:p>
          <a:p>
            <a:pPr fontAlgn="base"/>
            <a:r>
              <a:rPr lang="en-US" dirty="0"/>
              <a:t>&gt;&gt;&gt; f.close()</a:t>
            </a:r>
          </a:p>
          <a:p>
            <a:pPr fontAlgn="base"/>
            <a:r>
              <a:rPr lang="en-US" b="1" dirty="0"/>
              <a:t>Reading all lines as an array.</a:t>
            </a:r>
          </a:p>
          <a:p>
            <a:pPr fontAlgn="base"/>
            <a:r>
              <a:rPr lang="en-US" dirty="0"/>
              <a:t>&gt;&gt;&gt; f = open('myfile.txt', 'r')</a:t>
            </a:r>
          </a:p>
          <a:p>
            <a:pPr fontAlgn="base"/>
            <a:r>
              <a:rPr lang="en-US" dirty="0"/>
              <a:t>&gt;&gt;&gt; f.readlines()</a:t>
            </a:r>
          </a:p>
          <a:p>
            <a:pPr fontAlgn="base"/>
            <a:r>
              <a:rPr lang="en-US" dirty="0"/>
              <a:t>["this first line\n", "this second line\n"]</a:t>
            </a:r>
          </a:p>
          <a:p>
            <a:pPr fontAlgn="base"/>
            <a:r>
              <a:rPr lang="en-US" dirty="0"/>
              <a:t>&gt;&gt;&gt; f.close()</a:t>
            </a:r>
          </a:p>
          <a:p>
            <a:pPr fontAlgn="base"/>
            <a:endParaRPr lang="en-US" b="1" dirty="0"/>
          </a:p>
          <a:p>
            <a:pPr fontAlgn="base"/>
            <a:endParaRPr lang="en-US" dirty="0"/>
          </a:p>
          <a:p>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lstStyle/>
          <a:p>
            <a:r>
              <a:rPr lang="en-US" dirty="0"/>
              <a:t>Reading only one line.</a:t>
            </a:r>
          </a:p>
          <a:p>
            <a:pPr fontAlgn="base"/>
            <a:r>
              <a:rPr lang="en-US" dirty="0"/>
              <a:t>&gt;&gt;&gt; f = open('myfile.txt', 'r')</a:t>
            </a:r>
          </a:p>
          <a:p>
            <a:pPr fontAlgn="base"/>
            <a:r>
              <a:rPr lang="en-US" dirty="0"/>
              <a:t>&gt;&gt;&gt; f.readline()</a:t>
            </a:r>
          </a:p>
          <a:p>
            <a:pPr fontAlgn="base"/>
            <a:r>
              <a:rPr lang="en-US" dirty="0"/>
              <a:t>"this first line\n"</a:t>
            </a:r>
          </a:p>
          <a:p>
            <a:pPr fontAlgn="base"/>
            <a:r>
              <a:rPr lang="en-US" dirty="0"/>
              <a:t>&gt;&gt;&gt; f.close()</a:t>
            </a:r>
          </a:p>
          <a:p>
            <a:pPr fontAlgn="base"/>
            <a:r>
              <a:rPr lang="en-US" b="1" dirty="0"/>
              <a:t>Appending data</a:t>
            </a:r>
          </a:p>
          <a:p>
            <a:pPr fontAlgn="base"/>
            <a:r>
              <a:rPr lang="en-US" dirty="0"/>
              <a:t>To append the data you need open file in 'a'  mode.</a:t>
            </a:r>
          </a:p>
          <a:p>
            <a:pPr fontAlgn="base"/>
            <a:r>
              <a:rPr lang="en-US" dirty="0"/>
              <a:t>&gt;&gt;&gt; f = open('myfile.txt', 'a')</a:t>
            </a:r>
          </a:p>
          <a:p>
            <a:pPr fontAlgn="base"/>
            <a:r>
              <a:rPr lang="en-US" dirty="0"/>
              <a:t>&gt;&gt;&gt; f.write("this is third line\n")</a:t>
            </a:r>
          </a:p>
          <a:p>
            <a:pPr fontAlgn="base"/>
            <a:r>
              <a:rPr lang="en-US" dirty="0"/>
              <a:t>19</a:t>
            </a:r>
          </a:p>
          <a:p>
            <a:pPr fontAlgn="base"/>
            <a:r>
              <a:rPr lang="en-US" dirty="0"/>
              <a:t>&gt;&gt;&gt; f.close()</a:t>
            </a:r>
          </a:p>
          <a:p>
            <a:pPr fontAlgn="base"/>
            <a:endParaRPr lang="en-US" dirty="0"/>
          </a:p>
          <a:p>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lnSpcReduction="10000"/>
          </a:bodyPr>
          <a:lstStyle/>
          <a:p>
            <a:pPr fontAlgn="base"/>
            <a:r>
              <a:rPr lang="en-US" b="1" dirty="0"/>
              <a:t>Looping through the data using for loop</a:t>
            </a:r>
          </a:p>
          <a:p>
            <a:pPr fontAlgn="base"/>
            <a:r>
              <a:rPr lang="en-US" dirty="0"/>
              <a:t>You can iterate through the file using file pointer.</a:t>
            </a:r>
          </a:p>
          <a:p>
            <a:pPr lvl="1" fontAlgn="base"/>
            <a:r>
              <a:rPr lang="en-US" dirty="0"/>
              <a:t>&gt;&gt;&gt; f = open('myfile.txt', 'r')</a:t>
            </a:r>
          </a:p>
          <a:p>
            <a:pPr lvl="1" fontAlgn="base"/>
            <a:r>
              <a:rPr lang="en-US" dirty="0"/>
              <a:t>&gt;&gt;&gt; for line in f:</a:t>
            </a:r>
          </a:p>
          <a:p>
            <a:pPr lvl="1" fontAlgn="base"/>
            <a:r>
              <a:rPr lang="en-US" dirty="0"/>
              <a:t>... print(line)</a:t>
            </a:r>
          </a:p>
          <a:p>
            <a:pPr lvl="1" fontAlgn="base"/>
            <a:r>
              <a:rPr lang="en-US" dirty="0"/>
              <a:t>...</a:t>
            </a:r>
          </a:p>
          <a:p>
            <a:pPr lvl="1" fontAlgn="base"/>
            <a:r>
              <a:rPr lang="en-US" dirty="0"/>
              <a:t>this first line</a:t>
            </a:r>
          </a:p>
          <a:p>
            <a:pPr lvl="1" fontAlgn="base"/>
            <a:r>
              <a:rPr lang="en-US" dirty="0"/>
              <a:t>this second line</a:t>
            </a:r>
          </a:p>
          <a:p>
            <a:pPr lvl="1" fontAlgn="base"/>
            <a:r>
              <a:rPr lang="en-US" dirty="0"/>
              <a:t>this is third line</a:t>
            </a:r>
          </a:p>
          <a:p>
            <a:pPr lvl="1" fontAlgn="base"/>
            <a:r>
              <a:rPr lang="en-US" dirty="0"/>
              <a:t> </a:t>
            </a:r>
          </a:p>
          <a:p>
            <a:pPr lvl="1" fontAlgn="base"/>
            <a:r>
              <a:rPr lang="en-US" dirty="0"/>
              <a:t>&gt;&gt;&gt; f.close()</a:t>
            </a:r>
          </a:p>
          <a:p>
            <a:r>
              <a:rPr lang="en-US" dirty="0"/>
              <a:t/>
            </a:r>
            <a:br>
              <a:rPr lang="en-US" dirty="0"/>
            </a:b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lstStyle/>
          <a:p>
            <a:pPr fontAlgn="base"/>
            <a:r>
              <a:rPr lang="en-US" b="1" dirty="0"/>
              <a:t>Binary reading and writing</a:t>
            </a:r>
          </a:p>
          <a:p>
            <a:pPr fontAlgn="base"/>
            <a:r>
              <a:rPr lang="en-US" dirty="0"/>
              <a:t>To perform binary i/o you need to use a module called pickle , pickle  module allows you to read and write data using load  and dump method respectively.</a:t>
            </a:r>
          </a:p>
          <a:p>
            <a:pPr fontAlgn="base"/>
            <a:r>
              <a:rPr lang="en-US" b="1" dirty="0"/>
              <a:t>Writing data</a:t>
            </a:r>
          </a:p>
          <a:p>
            <a:pPr fontAlgn="base"/>
            <a:r>
              <a:rPr lang="en-US" dirty="0"/>
              <a:t>&gt;&gt; import pickle</a:t>
            </a:r>
          </a:p>
          <a:p>
            <a:pPr fontAlgn="base"/>
            <a:r>
              <a:rPr lang="en-US" dirty="0"/>
              <a:t>&gt;&gt;&gt; f = open('pick.dat', 'wb')</a:t>
            </a:r>
          </a:p>
          <a:p>
            <a:pPr fontAlgn="base"/>
            <a:r>
              <a:rPr lang="en-US" dirty="0"/>
              <a:t>&gt;&gt;&gt; pickle.dump(11, f)</a:t>
            </a:r>
          </a:p>
          <a:p>
            <a:pPr fontAlgn="base"/>
            <a:r>
              <a:rPr lang="en-US" dirty="0"/>
              <a:t>&gt;&gt;&gt; pickle.dump("this is a line", f)</a:t>
            </a:r>
          </a:p>
          <a:p>
            <a:pPr fontAlgn="base"/>
            <a:r>
              <a:rPr lang="en-US" dirty="0"/>
              <a:t>&gt;&gt;&gt; pickle.dump([1, 2, 3, 4], f)</a:t>
            </a:r>
          </a:p>
          <a:p>
            <a:pPr fontAlgn="base"/>
            <a:r>
              <a:rPr lang="en-US" dirty="0"/>
              <a:t>&gt;&gt;&gt; f.close()</a:t>
            </a:r>
          </a:p>
          <a:p>
            <a:pPr fontAlgn="base"/>
            <a:endParaRPr lang="en-US" dirty="0"/>
          </a:p>
          <a:p>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lnSpcReduction="10000"/>
          </a:bodyPr>
          <a:lstStyle/>
          <a:p>
            <a:r>
              <a:rPr lang="en-US" b="1" dirty="0"/>
              <a:t>Reading data</a:t>
            </a:r>
          </a:p>
          <a:p>
            <a:pPr fontAlgn="base"/>
            <a:r>
              <a:rPr lang="en-US" dirty="0"/>
              <a:t>&gt;&gt; import pickle</a:t>
            </a:r>
          </a:p>
          <a:p>
            <a:pPr fontAlgn="base"/>
            <a:r>
              <a:rPr lang="en-US" dirty="0"/>
              <a:t>&gt;&gt;&gt; f = open('pick.dat', 'rb')</a:t>
            </a:r>
          </a:p>
          <a:p>
            <a:pPr fontAlgn="base"/>
            <a:r>
              <a:rPr lang="en-US" dirty="0"/>
              <a:t>&gt;&gt;&gt; pickle.load(f)</a:t>
            </a:r>
          </a:p>
          <a:p>
            <a:pPr fontAlgn="base"/>
            <a:r>
              <a:rPr lang="en-US" dirty="0"/>
              <a:t>11</a:t>
            </a:r>
          </a:p>
          <a:p>
            <a:pPr fontAlgn="base"/>
            <a:r>
              <a:rPr lang="en-US" dirty="0"/>
              <a:t>&gt;&gt;&gt; pickle.load(f)</a:t>
            </a:r>
          </a:p>
          <a:p>
            <a:pPr fontAlgn="base"/>
            <a:r>
              <a:rPr lang="en-US" dirty="0"/>
              <a:t>"this is a line"</a:t>
            </a:r>
          </a:p>
          <a:p>
            <a:pPr fontAlgn="base"/>
            <a:r>
              <a:rPr lang="en-US" dirty="0"/>
              <a:t>&gt;&gt;&gt; pickle.load(f)</a:t>
            </a:r>
          </a:p>
          <a:p>
            <a:pPr fontAlgn="base"/>
            <a:r>
              <a:rPr lang="en-US" dirty="0"/>
              <a:t>[1,2,3,4]</a:t>
            </a:r>
          </a:p>
          <a:p>
            <a:pPr fontAlgn="base"/>
            <a:r>
              <a:rPr lang="en-US" dirty="0"/>
              <a:t>&gt;&gt;&gt; f.close()</a:t>
            </a:r>
          </a:p>
          <a:p>
            <a:pPr fontAlgn="base"/>
            <a:r>
              <a:rPr lang="en-US" dirty="0"/>
              <a:t>If there is no more data to read from the file pickle.load()  throws EOFError or end of file error.</a:t>
            </a:r>
          </a:p>
          <a:p>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normAutofit/>
          </a:bodyPr>
          <a:lstStyle/>
          <a:p>
            <a:r>
              <a:rPr lang="en-US" b="1" dirty="0"/>
              <a:t>Python Arbitrary Arguments</a:t>
            </a:r>
          </a:p>
          <a:p>
            <a:r>
              <a:rPr lang="en-US" dirty="0"/>
              <a:t>Sometimes, we do not know in advance the number of arguments that will be passed into a function.Python allows us to handle this kind of situation through function calls with arbitrary number of arguments.</a:t>
            </a:r>
          </a:p>
          <a:p>
            <a:r>
              <a:rPr lang="en-US" dirty="0"/>
              <a:t>In the function definition we use an asterisk (*) before the parameter name to denote this kind of argument. </a:t>
            </a:r>
          </a:p>
          <a:p>
            <a:r>
              <a:rPr lang="en-US" dirty="0"/>
              <a:t>def greet(*names):  </a:t>
            </a:r>
          </a:p>
          <a:p>
            <a:pPr lvl="1"/>
            <a:r>
              <a:rPr lang="en-US" dirty="0"/>
              <a:t>print("Hello",name)</a:t>
            </a:r>
          </a:p>
          <a:p>
            <a:pPr lvl="1"/>
            <a:endParaRPr lang="en-US" dirty="0"/>
          </a:p>
          <a:p>
            <a:pPr lvl="1"/>
            <a:r>
              <a:rPr lang="en-US" dirty="0"/>
              <a:t>greet("Monica","Luke","Steve","John")</a:t>
            </a:r>
            <a:br>
              <a:rPr lang="en-US" dirty="0"/>
            </a:b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lstStyle/>
          <a:p>
            <a:r>
              <a:rPr lang="en-US" b="1" dirty="0"/>
              <a:t>Python Recursive Function</a:t>
            </a:r>
          </a:p>
          <a:p>
            <a:r>
              <a:rPr lang="en-US" dirty="0"/>
              <a:t>a </a:t>
            </a:r>
            <a:r>
              <a:rPr lang="en-US" dirty="0">
                <a:solidFill>
                  <a:schemeClr val="tx2"/>
                </a:solidFill>
              </a:rPr>
              <a:t>function</a:t>
            </a:r>
            <a:r>
              <a:rPr lang="en-US" dirty="0"/>
              <a:t> can call other functions. It is even possible for the function to call itself. These type of construct are termed as recursive functions.</a:t>
            </a:r>
          </a:p>
          <a:p>
            <a:r>
              <a:rPr lang="en-US" dirty="0"/>
              <a:t>def calc_factorial(x):  </a:t>
            </a:r>
          </a:p>
          <a:p>
            <a:pPr lvl="1"/>
            <a:r>
              <a:rPr lang="en-US" dirty="0"/>
              <a:t> if x == 1:        </a:t>
            </a:r>
          </a:p>
          <a:p>
            <a:pPr lvl="1"/>
            <a:r>
              <a:rPr lang="en-US" dirty="0"/>
              <a:t>return 1   </a:t>
            </a:r>
          </a:p>
          <a:p>
            <a:pPr lvl="1"/>
            <a:r>
              <a:rPr lang="en-US" dirty="0"/>
              <a:t> else:        </a:t>
            </a:r>
          </a:p>
          <a:p>
            <a:pPr lvl="1"/>
            <a:r>
              <a:rPr lang="en-US" dirty="0"/>
              <a:t>return (x * calc_factorial(x-1))</a:t>
            </a:r>
          </a:p>
          <a:p>
            <a:r>
              <a:rPr lang="en-US" dirty="0"/>
              <a:t>num = 4</a:t>
            </a:r>
          </a:p>
          <a:p>
            <a:r>
              <a:rPr lang="en-US" dirty="0"/>
              <a:t>print("The factorial of", num, "is“,calc_factorial(num))	</a:t>
            </a:r>
            <a:r>
              <a:rPr lang="en-US" b="1" dirty="0"/>
              <a:t>	</a:t>
            </a:r>
          </a:p>
          <a:p>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Advantages of Recursion</a:t>
            </a:r>
            <a:br>
              <a:rPr lang="en-US" b="1" dirty="0"/>
            </a:br>
            <a:endParaRPr lang="en-US" dirty="0"/>
          </a:p>
        </p:txBody>
      </p:sp>
      <p:sp>
        <p:nvSpPr>
          <p:cNvPr id="3" name="Content Placeholder 2"/>
          <p:cNvSpPr>
            <a:spLocks noGrp="1"/>
          </p:cNvSpPr>
          <p:nvPr>
            <p:ph idx="1"/>
          </p:nvPr>
        </p:nvSpPr>
        <p:spPr>
          <a:xfrm>
            <a:off x="457200" y="1524000"/>
            <a:ext cx="8229600" cy="4800600"/>
          </a:xfrm>
        </p:spPr>
        <p:txBody>
          <a:bodyPr/>
          <a:lstStyle/>
          <a:p>
            <a:r>
              <a:rPr lang="en-US" dirty="0"/>
              <a:t>Recursive functions make the code look clean and elegant.</a:t>
            </a:r>
          </a:p>
          <a:p>
            <a:r>
              <a:rPr lang="en-US" dirty="0"/>
              <a:t>A complex task can be broken down into simpler sub-problems using recursion.</a:t>
            </a:r>
          </a:p>
          <a:p>
            <a:r>
              <a:rPr lang="en-US" dirty="0"/>
              <a:t>Sequence generation is easier with recursion than using some nested iteration.</a:t>
            </a:r>
          </a:p>
          <a:p>
            <a:pPr>
              <a:buNone/>
            </a:pP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6291</TotalTime>
  <Words>5577</Words>
  <Application>Microsoft Office PowerPoint</Application>
  <PresentationFormat>On-screen Show (4:3)</PresentationFormat>
  <Paragraphs>1218</Paragraphs>
  <Slides>170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170</vt:i4>
      </vt:variant>
    </vt:vector>
  </HeadingPairs>
  <TitlesOfParts>
    <vt:vector size="178" baseType="lpstr">
      <vt:lpstr>Arial</vt:lpstr>
      <vt:lpstr>Calibri</vt:lpstr>
      <vt:lpstr>Constantia</vt:lpstr>
      <vt:lpstr>JetBrains Mono</vt:lpstr>
      <vt:lpstr>Verdana</vt:lpstr>
      <vt:lpstr>Verdana</vt:lpstr>
      <vt:lpstr>Wingdings 2</vt:lpstr>
      <vt:lpstr>Flow</vt:lpstr>
      <vt:lpstr>PYTHON PROGRAMMING</vt:lpstr>
      <vt:lpstr>What is Python: </vt:lpstr>
      <vt:lpstr>      What can Python do? </vt:lpstr>
      <vt:lpstr>Why Python? </vt:lpstr>
      <vt:lpstr>Python Syntax compared to other programming languages</vt:lpstr>
      <vt:lpstr>Python is interpreted language </vt:lpstr>
      <vt:lpstr>Python is Dynamically Typed </vt:lpstr>
      <vt:lpstr>PowerPoint Presentation</vt:lpstr>
      <vt:lpstr>Python is strongly typed </vt:lpstr>
      <vt:lpstr>PowerPoint Presentation</vt:lpstr>
      <vt:lpstr>Write less code and do more </vt:lpstr>
      <vt:lpstr>Who uses python: </vt:lpstr>
      <vt:lpstr>Multiple Assignment</vt:lpstr>
      <vt:lpstr>PowerPoint Presentation</vt:lpstr>
      <vt:lpstr>Standard data types</vt:lpstr>
      <vt:lpstr>Python numbers</vt:lpstr>
      <vt:lpstr>PowerPoint Presentation</vt:lpstr>
      <vt:lpstr>Python string</vt:lpstr>
      <vt:lpstr>Python list</vt:lpstr>
      <vt:lpstr>Python Tuples</vt:lpstr>
      <vt:lpstr>Strings in python are immutable. </vt:lpstr>
      <vt:lpstr>PowerPoint Presentation</vt:lpstr>
      <vt:lpstr>Operations on string </vt:lpstr>
      <vt:lpstr>PowerPoint Presentation</vt:lpstr>
      <vt:lpstr>PowerPoint Presentation</vt:lpstr>
      <vt:lpstr>ord() and chr() Functions </vt:lpstr>
      <vt:lpstr>String Functions in Python </vt:lpstr>
      <vt:lpstr>in  and not in  operators </vt:lpstr>
      <vt:lpstr>String comparison </vt:lpstr>
      <vt:lpstr>PowerPoint Presentation</vt:lpstr>
      <vt:lpstr>Iterating string using for loop </vt:lpstr>
      <vt:lpstr>Testing strings </vt:lpstr>
      <vt:lpstr>Searching for Substrings </vt:lpstr>
      <vt:lpstr>Converting Strings </vt:lpstr>
      <vt:lpstr>List Common Operations </vt:lpstr>
      <vt:lpstr>List slicing </vt:lpstr>
      <vt:lpstr>+  and *  operators in list </vt:lpstr>
      <vt:lpstr>PowerPoint Presentation</vt:lpstr>
      <vt:lpstr>in  or not in operator </vt:lpstr>
      <vt:lpstr>PowerPoint Presentation</vt:lpstr>
      <vt:lpstr>Traversing list using for loop </vt:lpstr>
      <vt:lpstr>Commonly used list methods with return type </vt:lpstr>
      <vt:lpstr>PowerPoint Presentation</vt:lpstr>
      <vt:lpstr>List Comprehension </vt:lpstr>
      <vt:lpstr>PowerPoint Presentation</vt:lpstr>
      <vt:lpstr>Python Dictionaries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Python Tuples </vt:lpstr>
      <vt:lpstr>PowerPoint Presentation</vt:lpstr>
      <vt:lpstr>PowerPoint Presentation</vt:lpstr>
      <vt:lpstr>PowerPoint Presentation</vt:lpstr>
      <vt:lpstr>Datatype conversion </vt:lpstr>
      <vt:lpstr>PowerPoint Presentation</vt:lpstr>
      <vt:lpstr>PowerPoint Presentation</vt:lpstr>
      <vt:lpstr>PowerPoint Presentation</vt:lpstr>
      <vt:lpstr>Python Control Statements </vt:lpstr>
      <vt:lpstr>PowerPoint Presentation</vt:lpstr>
      <vt:lpstr>PowerPoint Presentation</vt:lpstr>
      <vt:lpstr>PowerPoint Presentation</vt:lpstr>
      <vt:lpstr>PowerPoint Presentation</vt:lpstr>
      <vt:lpstr>PowerPoint Presentation</vt:lpstr>
      <vt:lpstr>Python Functions </vt:lpstr>
      <vt:lpstr>PowerPoint Presentation</vt:lpstr>
      <vt:lpstr>PowerPoint Presentation</vt:lpstr>
      <vt:lpstr>PowerPoint Presentation</vt:lpstr>
      <vt:lpstr>PowerPoint Presentation</vt:lpstr>
      <vt:lpstr>Global variables vs local variables </vt:lpstr>
      <vt:lpstr>PowerPoint Presentation</vt:lpstr>
      <vt:lpstr>PowerPoint Presentation</vt:lpstr>
      <vt:lpstr>PowerPoint Presentation</vt:lpstr>
      <vt:lpstr>Python Loops </vt:lpstr>
      <vt:lpstr>PowerPoint Presentation</vt:lpstr>
      <vt:lpstr>PowerPoint Presentation</vt:lpstr>
      <vt:lpstr>PowerPoint Presentation</vt:lpstr>
      <vt:lpstr>PowerPoint Presentation</vt:lpstr>
      <vt:lpstr>PowerPoint Presentation</vt:lpstr>
      <vt:lpstr>Python Mathematical Function </vt:lpstr>
      <vt:lpstr>PowerPoint Presentation</vt:lpstr>
      <vt:lpstr>                                               </vt:lpstr>
      <vt:lpstr>PowerPoint Presentation</vt:lpstr>
      <vt:lpstr>Python File Handling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Advantages of Recursion </vt:lpstr>
      <vt:lpstr>Disadvantages of Recursion </vt:lpstr>
      <vt:lpstr>Object-oriented vs Procedure-oriented Programming languages </vt:lpstr>
      <vt:lpstr>PowerPoint Presentation</vt:lpstr>
      <vt:lpstr>Python Object and Classes </vt:lpstr>
      <vt:lpstr>Creating a class</vt:lpstr>
      <vt:lpstr>Creating a object of a class</vt:lpstr>
      <vt:lpstr>Accessing a variable of class</vt:lpstr>
      <vt:lpstr>OOP  </vt:lpstr>
      <vt:lpstr>Class </vt:lpstr>
      <vt:lpstr>PowerPoint Presentation</vt:lpstr>
      <vt:lpstr>PowerPoint Presentation</vt:lpstr>
      <vt:lpstr>Multilevel Inheritance</vt:lpstr>
      <vt:lpstr>Multiple Inheritance in Python </vt:lpstr>
      <vt:lpstr>PowerPoint Presentation</vt:lpstr>
      <vt:lpstr>PowerPoint Presentation</vt:lpstr>
      <vt:lpstr>Encapsulation </vt:lpstr>
      <vt:lpstr>PowerPoint Presentation</vt:lpstr>
      <vt:lpstr>PowerPoint Presentation</vt:lpstr>
      <vt:lpstr>Polymorphism</vt:lpstr>
      <vt:lpstr>Method Overriding</vt:lpstr>
      <vt:lpstr>Constructors in Python </vt:lpstr>
      <vt:lpstr>PowerPoint Presentation</vt:lpstr>
      <vt:lpstr>PowerPoint Presentation</vt:lpstr>
      <vt:lpstr>File handling Methods</vt:lpstr>
      <vt:lpstr>PowerPoint Presentation</vt:lpstr>
      <vt:lpstr>PowerPoint Presentation</vt:lpstr>
      <vt:lpstr>Python Regular Expression </vt:lpstr>
      <vt:lpstr>Regular Expressions in Python </vt:lpstr>
      <vt:lpstr>              Basic Patterns: Ordinary Characters </vt:lpstr>
      <vt:lpstr>PowerPoint Presentation</vt:lpstr>
      <vt:lpstr>Wild Card Characters: Special Characters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Repetitions </vt:lpstr>
      <vt:lpstr>PowerPoint Presentation</vt:lpstr>
      <vt:lpstr>PowerPoint Presentation</vt:lpstr>
      <vt:lpstr>Groups and Grouping using Regular Expressions </vt:lpstr>
      <vt:lpstr>Greedy vs Non-Greedy Matching </vt:lpstr>
      <vt:lpstr>PowerPoint Presentation</vt:lpstr>
      <vt:lpstr>re Python Library </vt:lpstr>
      <vt:lpstr>PowerPoint Presentation</vt:lpstr>
      <vt:lpstr>search() versus match() </vt:lpstr>
      <vt:lpstr>PowerPoint Presentation</vt:lpstr>
      <vt:lpstr>                       Python Lambda Functions</vt:lpstr>
      <vt:lpstr>PowerPoint Presentation</vt:lpstr>
      <vt:lpstr>Python Modules </vt:lpstr>
      <vt:lpstr>PowerPoint Presentation</vt:lpstr>
      <vt:lpstr>PowerPoint Presentation</vt:lpstr>
      <vt:lpstr>PowerPoint Presentation</vt:lpstr>
      <vt:lpstr>PowerPoint Presentation</vt:lpstr>
      <vt:lpstr>PowerPoint Presentation</vt:lpstr>
      <vt:lpstr>   Python Exceptions </vt:lpstr>
      <vt:lpstr>Common Exceptions </vt:lpstr>
      <vt:lpstr>Exception handling in python </vt:lpstr>
      <vt:lpstr>PowerPoint Presentation</vt:lpstr>
      <vt:lpstr>Points to remember </vt:lpstr>
      <vt:lpstr> The finally block </vt:lpstr>
      <vt:lpstr>PowerPoint Presentation</vt:lpstr>
      <vt:lpstr>Raising exceptions</vt:lpstr>
      <vt:lpstr>Custom Exception</vt:lpstr>
      <vt:lpstr>Python Date and time </vt:lpstr>
      <vt:lpstr>PowerPoint Presentation</vt:lpstr>
      <vt:lpstr>PowerPoint Presentation</vt:lpstr>
      <vt:lpstr>The datetime Module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dc:title>
  <dc:creator>PC19</dc:creator>
  <cp:lastModifiedBy>Aditya Patel</cp:lastModifiedBy>
  <cp:revision>240</cp:revision>
  <dcterms:created xsi:type="dcterms:W3CDTF">2018-07-11T08:01:52Z</dcterms:created>
  <dcterms:modified xsi:type="dcterms:W3CDTF">2021-10-22T11:00:39Z</dcterms:modified>
  <cp:contentStatus/>
</cp:coreProperties>
</file>