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diagrams/data1.xml" ContentType="application/vnd.openxmlformats-officedocument.drawingml.diagramData+xml"/>
  <Override PartName="/ppt/presentation.xml" ContentType="application/vnd.openxmlformats-officedocument.presentationml.presentation.main+xml"/>
  <Override PartName="/ppt/slides/slide25.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81" r:id="rId2"/>
    <p:sldId id="542" r:id="rId3"/>
    <p:sldId id="543" r:id="rId4"/>
    <p:sldId id="770" r:id="rId5"/>
    <p:sldId id="544" r:id="rId6"/>
    <p:sldId id="602" r:id="rId7"/>
    <p:sldId id="769" r:id="rId8"/>
    <p:sldId id="601" r:id="rId9"/>
    <p:sldId id="603" r:id="rId10"/>
    <p:sldId id="545" r:id="rId11"/>
    <p:sldId id="546" r:id="rId12"/>
    <p:sldId id="548" r:id="rId13"/>
    <p:sldId id="771" r:id="rId14"/>
    <p:sldId id="772" r:id="rId15"/>
    <p:sldId id="606" r:id="rId16"/>
    <p:sldId id="608" r:id="rId17"/>
    <p:sldId id="714" r:id="rId18"/>
    <p:sldId id="610" r:id="rId19"/>
    <p:sldId id="611" r:id="rId20"/>
    <p:sldId id="767" r:id="rId21"/>
    <p:sldId id="768" r:id="rId22"/>
    <p:sldId id="612" r:id="rId23"/>
    <p:sldId id="613" r:id="rId24"/>
    <p:sldId id="614" r:id="rId25"/>
    <p:sldId id="615" r:id="rId26"/>
    <p:sldId id="616" r:id="rId27"/>
    <p:sldId id="618" r:id="rId28"/>
    <p:sldId id="619" r:id="rId29"/>
    <p:sldId id="620" r:id="rId30"/>
    <p:sldId id="784" r:id="rId31"/>
    <p:sldId id="715" r:id="rId32"/>
    <p:sldId id="717" r:id="rId33"/>
    <p:sldId id="773" r:id="rId34"/>
    <p:sldId id="785" r:id="rId35"/>
    <p:sldId id="774" r:id="rId36"/>
    <p:sldId id="786" r:id="rId37"/>
    <p:sldId id="791" r:id="rId38"/>
    <p:sldId id="792" r:id="rId39"/>
    <p:sldId id="787" r:id="rId40"/>
    <p:sldId id="788" r:id="rId41"/>
    <p:sldId id="776" r:id="rId42"/>
    <p:sldId id="779" r:id="rId43"/>
    <p:sldId id="780" r:id="rId44"/>
    <p:sldId id="789" r:id="rId45"/>
    <p:sldId id="793" r:id="rId46"/>
    <p:sldId id="781" r:id="rId47"/>
    <p:sldId id="782" r:id="rId48"/>
    <p:sldId id="794" r:id="rId49"/>
    <p:sldId id="783" r:id="rId50"/>
    <p:sldId id="790" r:id="rId51"/>
    <p:sldId id="795" r:id="rId52"/>
    <p:sldId id="796" r:id="rId53"/>
    <p:sldId id="797" r:id="rId54"/>
    <p:sldId id="798" r:id="rId55"/>
    <p:sldId id="799" r:id="rId56"/>
    <p:sldId id="800" r:id="rId57"/>
    <p:sldId id="801" r:id="rId58"/>
    <p:sldId id="80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p:scale>
          <a:sx n="72" d="100"/>
          <a:sy n="72" d="100"/>
        </p:scale>
        <p:origin x="-1096" y="-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FFCEF-D93F-4B4F-B192-F14DAA4B07C4}" type="doc">
      <dgm:prSet loTypeId="urn:microsoft.com/office/officeart/2005/8/layout/orgChart1" loCatId="hierarchy" qsTypeId="urn:microsoft.com/office/officeart/2005/8/quickstyle/simple1" qsCatId="simple" csTypeId="urn:microsoft.com/office/officeart/2005/8/colors/accent1_2" csCatId="accent1"/>
      <dgm:spPr/>
    </dgm:pt>
    <dgm:pt modelId="{ABC9FE6A-8322-43C7-AC60-B25CC135F1E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0000</a:t>
          </a:r>
        </a:p>
      </dgm:t>
    </dgm:pt>
    <dgm:pt modelId="{1FEA374D-FFD9-48BA-9510-7E7FBAB514BB}" type="parTrans" cxnId="{D368FD42-15DE-4D78-BE90-928E53C37319}">
      <dgm:prSet/>
      <dgm:spPr/>
      <dgm:t>
        <a:bodyPr/>
        <a:lstStyle/>
        <a:p>
          <a:endParaRPr lang="en-GB"/>
        </a:p>
      </dgm:t>
    </dgm:pt>
    <dgm:pt modelId="{E2ED6C18-8C3C-484D-B043-BC86E8200FDD}" type="sibTrans" cxnId="{D368FD42-15DE-4D78-BE90-928E53C37319}">
      <dgm:prSet/>
      <dgm:spPr/>
      <dgm:t>
        <a:bodyPr/>
        <a:lstStyle/>
        <a:p>
          <a:endParaRPr lang="en-GB"/>
        </a:p>
      </dgm:t>
    </dgm:pt>
    <dgm:pt modelId="{50AE4402-809C-45E1-ABAB-1C92EFF02C3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1000</a:t>
          </a:r>
        </a:p>
      </dgm:t>
    </dgm:pt>
    <dgm:pt modelId="{FA42E6F2-1B7B-400C-ACE6-E30AB3DBD586}" type="parTrans" cxnId="{6E60B2E6-3435-4CE7-A6EB-17CD442B268C}">
      <dgm:prSet/>
      <dgm:spPr/>
      <dgm:t>
        <a:bodyPr/>
        <a:lstStyle/>
        <a:p>
          <a:endParaRPr lang="en-GB"/>
        </a:p>
      </dgm:t>
    </dgm:pt>
    <dgm:pt modelId="{2085621C-B7B6-4AB9-ACFF-C3895A9ABE92}" type="sibTrans" cxnId="{6E60B2E6-3435-4CE7-A6EB-17CD442B268C}">
      <dgm:prSet/>
      <dgm:spPr/>
      <dgm:t>
        <a:bodyPr/>
        <a:lstStyle/>
        <a:p>
          <a:endParaRPr lang="en-GB"/>
        </a:p>
      </dgm:t>
    </dgm:pt>
    <dgm:pt modelId="{D588384D-9A5E-40CB-9588-3C6A713F76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1100</a:t>
          </a:r>
        </a:p>
      </dgm:t>
    </dgm:pt>
    <dgm:pt modelId="{57CDF61E-EC1E-451E-B532-22D4D882BF24}" type="parTrans" cxnId="{D7D6A296-E637-41C4-AD8C-024D48A7CA22}">
      <dgm:prSet/>
      <dgm:spPr/>
      <dgm:t>
        <a:bodyPr/>
        <a:lstStyle/>
        <a:p>
          <a:endParaRPr lang="en-GB"/>
        </a:p>
      </dgm:t>
    </dgm:pt>
    <dgm:pt modelId="{9966CB62-E32A-4BEA-AECD-1FA68326ECF7}" type="sibTrans" cxnId="{D7D6A296-E637-41C4-AD8C-024D48A7CA22}">
      <dgm:prSet/>
      <dgm:spPr/>
      <dgm:t>
        <a:bodyPr/>
        <a:lstStyle/>
        <a:p>
          <a:endParaRPr lang="en-GB"/>
        </a:p>
      </dgm:t>
    </dgm:pt>
    <dgm:pt modelId="{5584287B-7479-44EB-90F7-A8FE101534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2000</a:t>
          </a:r>
        </a:p>
      </dgm:t>
    </dgm:pt>
    <dgm:pt modelId="{D5BF929A-5C4F-4625-9A6F-966CAB1287EF}" type="parTrans" cxnId="{14C2535A-4109-4C18-85F8-244D34332239}">
      <dgm:prSet/>
      <dgm:spPr/>
      <dgm:t>
        <a:bodyPr/>
        <a:lstStyle/>
        <a:p>
          <a:endParaRPr lang="en-GB"/>
        </a:p>
      </dgm:t>
    </dgm:pt>
    <dgm:pt modelId="{EC15D44E-4738-4DF7-B28D-22FB3D583622}" type="sibTrans" cxnId="{14C2535A-4109-4C18-85F8-244D34332239}">
      <dgm:prSet/>
      <dgm:spPr/>
      <dgm:t>
        <a:bodyPr/>
        <a:lstStyle/>
        <a:p>
          <a:endParaRPr lang="en-GB"/>
        </a:p>
      </dgm:t>
    </dgm:pt>
    <dgm:pt modelId="{9DA4CC54-6FD9-4381-988D-09AF7F4716C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Arial" charset="0"/>
            </a:rPr>
            <a:t>3000</a:t>
          </a:r>
        </a:p>
      </dgm:t>
    </dgm:pt>
    <dgm:pt modelId="{1371ED36-2F30-4484-8D5B-855CA7B74DE1}" type="parTrans" cxnId="{536AA7FD-997C-430C-90DE-874DD088E12F}">
      <dgm:prSet/>
      <dgm:spPr/>
      <dgm:t>
        <a:bodyPr/>
        <a:lstStyle/>
        <a:p>
          <a:endParaRPr lang="en-GB"/>
        </a:p>
      </dgm:t>
    </dgm:pt>
    <dgm:pt modelId="{856DED33-4CD2-488C-A04F-6D203B191394}" type="sibTrans" cxnId="{536AA7FD-997C-430C-90DE-874DD088E12F}">
      <dgm:prSet/>
      <dgm:spPr/>
      <dgm:t>
        <a:bodyPr/>
        <a:lstStyle/>
        <a:p>
          <a:endParaRPr lang="en-GB"/>
        </a:p>
      </dgm:t>
    </dgm:pt>
    <dgm:pt modelId="{AA6FAC8C-640D-4CA0-ADD4-5C6D90119184}" type="pres">
      <dgm:prSet presAssocID="{617FFCEF-D93F-4B4F-B192-F14DAA4B07C4}" presName="hierChild1" presStyleCnt="0">
        <dgm:presLayoutVars>
          <dgm:orgChart val="1"/>
          <dgm:chPref val="1"/>
          <dgm:dir/>
          <dgm:animOne val="branch"/>
          <dgm:animLvl val="lvl"/>
          <dgm:resizeHandles/>
        </dgm:presLayoutVars>
      </dgm:prSet>
      <dgm:spPr/>
    </dgm:pt>
    <dgm:pt modelId="{A3202BC5-5212-480A-9393-5CFA46C397BD}" type="pres">
      <dgm:prSet presAssocID="{ABC9FE6A-8322-43C7-AC60-B25CC135F1E0}" presName="hierRoot1" presStyleCnt="0">
        <dgm:presLayoutVars>
          <dgm:hierBranch/>
        </dgm:presLayoutVars>
      </dgm:prSet>
      <dgm:spPr/>
    </dgm:pt>
    <dgm:pt modelId="{5CB63EC6-7DDE-45EF-9069-12B22230F8FA}" type="pres">
      <dgm:prSet presAssocID="{ABC9FE6A-8322-43C7-AC60-B25CC135F1E0}" presName="rootComposite1" presStyleCnt="0"/>
      <dgm:spPr/>
    </dgm:pt>
    <dgm:pt modelId="{9D9A60E2-5B1B-47CE-86C6-7858A68C50E4}" type="pres">
      <dgm:prSet presAssocID="{ABC9FE6A-8322-43C7-AC60-B25CC135F1E0}" presName="rootText1" presStyleLbl="node0" presStyleIdx="0" presStyleCnt="1">
        <dgm:presLayoutVars>
          <dgm:chPref val="3"/>
        </dgm:presLayoutVars>
      </dgm:prSet>
      <dgm:spPr/>
      <dgm:t>
        <a:bodyPr/>
        <a:lstStyle/>
        <a:p>
          <a:endParaRPr lang="en-US"/>
        </a:p>
      </dgm:t>
    </dgm:pt>
    <dgm:pt modelId="{703EADDB-B010-47A2-9867-17CA511B03EF}" type="pres">
      <dgm:prSet presAssocID="{ABC9FE6A-8322-43C7-AC60-B25CC135F1E0}" presName="rootConnector1" presStyleLbl="node1" presStyleIdx="0" presStyleCnt="0"/>
      <dgm:spPr/>
      <dgm:t>
        <a:bodyPr/>
        <a:lstStyle/>
        <a:p>
          <a:endParaRPr lang="en-US"/>
        </a:p>
      </dgm:t>
    </dgm:pt>
    <dgm:pt modelId="{AD8C26B6-F069-4F1B-941F-FF69378D5D76}" type="pres">
      <dgm:prSet presAssocID="{ABC9FE6A-8322-43C7-AC60-B25CC135F1E0}" presName="hierChild2" presStyleCnt="0"/>
      <dgm:spPr/>
    </dgm:pt>
    <dgm:pt modelId="{03F7F4C1-123D-4A49-A7A5-9FE77129B745}" type="pres">
      <dgm:prSet presAssocID="{FA42E6F2-1B7B-400C-ACE6-E30AB3DBD586}" presName="Name35" presStyleLbl="parChTrans1D2" presStyleIdx="0" presStyleCnt="3"/>
      <dgm:spPr/>
      <dgm:t>
        <a:bodyPr/>
        <a:lstStyle/>
        <a:p>
          <a:endParaRPr lang="en-GB"/>
        </a:p>
      </dgm:t>
    </dgm:pt>
    <dgm:pt modelId="{D727EDA7-E41E-4A2D-A806-4E5AD6B00D6F}" type="pres">
      <dgm:prSet presAssocID="{50AE4402-809C-45E1-ABAB-1C92EFF02C39}" presName="hierRoot2" presStyleCnt="0">
        <dgm:presLayoutVars>
          <dgm:hierBranch/>
        </dgm:presLayoutVars>
      </dgm:prSet>
      <dgm:spPr/>
    </dgm:pt>
    <dgm:pt modelId="{54F2EBF5-6A55-498A-9F1C-6F4F6CD4984D}" type="pres">
      <dgm:prSet presAssocID="{50AE4402-809C-45E1-ABAB-1C92EFF02C39}" presName="rootComposite" presStyleCnt="0"/>
      <dgm:spPr/>
    </dgm:pt>
    <dgm:pt modelId="{D1D34361-9C5F-42B1-B3A3-DFB284304A4C}" type="pres">
      <dgm:prSet presAssocID="{50AE4402-809C-45E1-ABAB-1C92EFF02C39}" presName="rootText" presStyleLbl="node2" presStyleIdx="0" presStyleCnt="3">
        <dgm:presLayoutVars>
          <dgm:chPref val="3"/>
        </dgm:presLayoutVars>
      </dgm:prSet>
      <dgm:spPr/>
      <dgm:t>
        <a:bodyPr/>
        <a:lstStyle/>
        <a:p>
          <a:endParaRPr lang="en-US"/>
        </a:p>
      </dgm:t>
    </dgm:pt>
    <dgm:pt modelId="{68013816-673B-4A25-B743-EB6E8172C59C}" type="pres">
      <dgm:prSet presAssocID="{50AE4402-809C-45E1-ABAB-1C92EFF02C39}" presName="rootConnector" presStyleLbl="node2" presStyleIdx="0" presStyleCnt="3"/>
      <dgm:spPr/>
      <dgm:t>
        <a:bodyPr/>
        <a:lstStyle/>
        <a:p>
          <a:endParaRPr lang="en-US"/>
        </a:p>
      </dgm:t>
    </dgm:pt>
    <dgm:pt modelId="{29C6D2F4-75F6-4F76-85B2-D3E6AC3B19EC}" type="pres">
      <dgm:prSet presAssocID="{50AE4402-809C-45E1-ABAB-1C92EFF02C39}" presName="hierChild4" presStyleCnt="0"/>
      <dgm:spPr/>
    </dgm:pt>
    <dgm:pt modelId="{DA11F2D4-50B8-4F4B-899B-D1E4963F6089}" type="pres">
      <dgm:prSet presAssocID="{57CDF61E-EC1E-451E-B532-22D4D882BF24}" presName="Name35" presStyleLbl="parChTrans1D3" presStyleIdx="0" presStyleCnt="1"/>
      <dgm:spPr/>
      <dgm:t>
        <a:bodyPr/>
        <a:lstStyle/>
        <a:p>
          <a:endParaRPr lang="en-GB"/>
        </a:p>
      </dgm:t>
    </dgm:pt>
    <dgm:pt modelId="{CC55210D-BAAE-4288-9DF1-0C7C521FE584}" type="pres">
      <dgm:prSet presAssocID="{D588384D-9A5E-40CB-9588-3C6A713F76A5}" presName="hierRoot2" presStyleCnt="0">
        <dgm:presLayoutVars>
          <dgm:hierBranch val="r"/>
        </dgm:presLayoutVars>
      </dgm:prSet>
      <dgm:spPr/>
    </dgm:pt>
    <dgm:pt modelId="{556E3271-CD67-4209-9D96-17234A522FDE}" type="pres">
      <dgm:prSet presAssocID="{D588384D-9A5E-40CB-9588-3C6A713F76A5}" presName="rootComposite" presStyleCnt="0"/>
      <dgm:spPr/>
    </dgm:pt>
    <dgm:pt modelId="{22B50EC2-AE75-4D02-BC79-6FD2CDFF875C}" type="pres">
      <dgm:prSet presAssocID="{D588384D-9A5E-40CB-9588-3C6A713F76A5}" presName="rootText" presStyleLbl="node3" presStyleIdx="0" presStyleCnt="1">
        <dgm:presLayoutVars>
          <dgm:chPref val="3"/>
        </dgm:presLayoutVars>
      </dgm:prSet>
      <dgm:spPr/>
      <dgm:t>
        <a:bodyPr/>
        <a:lstStyle/>
        <a:p>
          <a:endParaRPr lang="en-US"/>
        </a:p>
      </dgm:t>
    </dgm:pt>
    <dgm:pt modelId="{91ED037A-40DA-4707-A36A-8C2B4F6A7D0B}" type="pres">
      <dgm:prSet presAssocID="{D588384D-9A5E-40CB-9588-3C6A713F76A5}" presName="rootConnector" presStyleLbl="node3" presStyleIdx="0" presStyleCnt="1"/>
      <dgm:spPr/>
      <dgm:t>
        <a:bodyPr/>
        <a:lstStyle/>
        <a:p>
          <a:endParaRPr lang="en-US"/>
        </a:p>
      </dgm:t>
    </dgm:pt>
    <dgm:pt modelId="{AA62D959-26C3-45BD-8138-4E333CED6611}" type="pres">
      <dgm:prSet presAssocID="{D588384D-9A5E-40CB-9588-3C6A713F76A5}" presName="hierChild4" presStyleCnt="0"/>
      <dgm:spPr/>
    </dgm:pt>
    <dgm:pt modelId="{A8837315-AF1D-4878-BC74-0E272B227F6D}" type="pres">
      <dgm:prSet presAssocID="{D588384D-9A5E-40CB-9588-3C6A713F76A5}" presName="hierChild5" presStyleCnt="0"/>
      <dgm:spPr/>
    </dgm:pt>
    <dgm:pt modelId="{9A418763-F3EB-4BC8-96E1-46B50252D0E0}" type="pres">
      <dgm:prSet presAssocID="{50AE4402-809C-45E1-ABAB-1C92EFF02C39}" presName="hierChild5" presStyleCnt="0"/>
      <dgm:spPr/>
    </dgm:pt>
    <dgm:pt modelId="{61906327-B741-4A0D-B8EC-F64D08A0DBF8}" type="pres">
      <dgm:prSet presAssocID="{D5BF929A-5C4F-4625-9A6F-966CAB1287EF}" presName="Name35" presStyleLbl="parChTrans1D2" presStyleIdx="1" presStyleCnt="3"/>
      <dgm:spPr/>
      <dgm:t>
        <a:bodyPr/>
        <a:lstStyle/>
        <a:p>
          <a:endParaRPr lang="en-GB"/>
        </a:p>
      </dgm:t>
    </dgm:pt>
    <dgm:pt modelId="{D08756AC-B2C9-441B-A2E1-BFA78C3479FC}" type="pres">
      <dgm:prSet presAssocID="{5584287B-7479-44EB-90F7-A8FE10153423}" presName="hierRoot2" presStyleCnt="0">
        <dgm:presLayoutVars>
          <dgm:hierBranch/>
        </dgm:presLayoutVars>
      </dgm:prSet>
      <dgm:spPr/>
    </dgm:pt>
    <dgm:pt modelId="{0F4243C0-4CA4-46CA-BDF1-5FF133F083CA}" type="pres">
      <dgm:prSet presAssocID="{5584287B-7479-44EB-90F7-A8FE10153423}" presName="rootComposite" presStyleCnt="0"/>
      <dgm:spPr/>
    </dgm:pt>
    <dgm:pt modelId="{C5FE370F-4FFF-41FA-9FB7-9E60985C11FC}" type="pres">
      <dgm:prSet presAssocID="{5584287B-7479-44EB-90F7-A8FE10153423}" presName="rootText" presStyleLbl="node2" presStyleIdx="1" presStyleCnt="3">
        <dgm:presLayoutVars>
          <dgm:chPref val="3"/>
        </dgm:presLayoutVars>
      </dgm:prSet>
      <dgm:spPr/>
      <dgm:t>
        <a:bodyPr/>
        <a:lstStyle/>
        <a:p>
          <a:endParaRPr lang="en-US"/>
        </a:p>
      </dgm:t>
    </dgm:pt>
    <dgm:pt modelId="{17C3500A-D016-4517-9A44-6DD03E7EC6D7}" type="pres">
      <dgm:prSet presAssocID="{5584287B-7479-44EB-90F7-A8FE10153423}" presName="rootConnector" presStyleLbl="node2" presStyleIdx="1" presStyleCnt="3"/>
      <dgm:spPr/>
      <dgm:t>
        <a:bodyPr/>
        <a:lstStyle/>
        <a:p>
          <a:endParaRPr lang="en-US"/>
        </a:p>
      </dgm:t>
    </dgm:pt>
    <dgm:pt modelId="{9D4EFF75-B408-41CC-930B-641044C85F10}" type="pres">
      <dgm:prSet presAssocID="{5584287B-7479-44EB-90F7-A8FE10153423}" presName="hierChild4" presStyleCnt="0"/>
      <dgm:spPr/>
    </dgm:pt>
    <dgm:pt modelId="{A464B1BC-81E4-4BED-AA87-4F8036E9EFE9}" type="pres">
      <dgm:prSet presAssocID="{5584287B-7479-44EB-90F7-A8FE10153423}" presName="hierChild5" presStyleCnt="0"/>
      <dgm:spPr/>
    </dgm:pt>
    <dgm:pt modelId="{880392DD-C9B9-4EFB-A539-2836AE90E3E2}" type="pres">
      <dgm:prSet presAssocID="{1371ED36-2F30-4484-8D5B-855CA7B74DE1}" presName="Name35" presStyleLbl="parChTrans1D2" presStyleIdx="2" presStyleCnt="3"/>
      <dgm:spPr/>
      <dgm:t>
        <a:bodyPr/>
        <a:lstStyle/>
        <a:p>
          <a:endParaRPr lang="en-GB"/>
        </a:p>
      </dgm:t>
    </dgm:pt>
    <dgm:pt modelId="{983F17B5-0EC3-4153-A41E-24DB0379724B}" type="pres">
      <dgm:prSet presAssocID="{9DA4CC54-6FD9-4381-988D-09AF7F4716CF}" presName="hierRoot2" presStyleCnt="0">
        <dgm:presLayoutVars>
          <dgm:hierBranch/>
        </dgm:presLayoutVars>
      </dgm:prSet>
      <dgm:spPr/>
    </dgm:pt>
    <dgm:pt modelId="{321FC64F-B32C-4698-9939-98E6CC3B5B4A}" type="pres">
      <dgm:prSet presAssocID="{9DA4CC54-6FD9-4381-988D-09AF7F4716CF}" presName="rootComposite" presStyleCnt="0"/>
      <dgm:spPr/>
    </dgm:pt>
    <dgm:pt modelId="{D6EAFA46-8A9B-43D2-91D2-D7EA0C996621}" type="pres">
      <dgm:prSet presAssocID="{9DA4CC54-6FD9-4381-988D-09AF7F4716CF}" presName="rootText" presStyleLbl="node2" presStyleIdx="2" presStyleCnt="3">
        <dgm:presLayoutVars>
          <dgm:chPref val="3"/>
        </dgm:presLayoutVars>
      </dgm:prSet>
      <dgm:spPr/>
      <dgm:t>
        <a:bodyPr/>
        <a:lstStyle/>
        <a:p>
          <a:endParaRPr lang="en-US"/>
        </a:p>
      </dgm:t>
    </dgm:pt>
    <dgm:pt modelId="{E7C89383-F9BD-4057-A14C-3B2959CB1E38}" type="pres">
      <dgm:prSet presAssocID="{9DA4CC54-6FD9-4381-988D-09AF7F4716CF}" presName="rootConnector" presStyleLbl="node2" presStyleIdx="2" presStyleCnt="3"/>
      <dgm:spPr/>
      <dgm:t>
        <a:bodyPr/>
        <a:lstStyle/>
        <a:p>
          <a:endParaRPr lang="en-US"/>
        </a:p>
      </dgm:t>
    </dgm:pt>
    <dgm:pt modelId="{E99C7460-9BDA-4C88-BA04-560A872D4BA7}" type="pres">
      <dgm:prSet presAssocID="{9DA4CC54-6FD9-4381-988D-09AF7F4716CF}" presName="hierChild4" presStyleCnt="0"/>
      <dgm:spPr/>
    </dgm:pt>
    <dgm:pt modelId="{5132CD8F-2CDD-4098-BC29-90E1F956B2AA}" type="pres">
      <dgm:prSet presAssocID="{9DA4CC54-6FD9-4381-988D-09AF7F4716CF}" presName="hierChild5" presStyleCnt="0"/>
      <dgm:spPr/>
    </dgm:pt>
    <dgm:pt modelId="{EF92DA18-BFEC-4934-BBE4-55DE3FE929B9}" type="pres">
      <dgm:prSet presAssocID="{ABC9FE6A-8322-43C7-AC60-B25CC135F1E0}" presName="hierChild3" presStyleCnt="0"/>
      <dgm:spPr/>
    </dgm:pt>
  </dgm:ptLst>
  <dgm:cxnLst>
    <dgm:cxn modelId="{3579C37F-6675-4E02-9953-809CA24B20BA}" type="presOf" srcId="{5584287B-7479-44EB-90F7-A8FE10153423}" destId="{17C3500A-D016-4517-9A44-6DD03E7EC6D7}" srcOrd="1" destOrd="0" presId="urn:microsoft.com/office/officeart/2005/8/layout/orgChart1"/>
    <dgm:cxn modelId="{536AA7FD-997C-430C-90DE-874DD088E12F}" srcId="{ABC9FE6A-8322-43C7-AC60-B25CC135F1E0}" destId="{9DA4CC54-6FD9-4381-988D-09AF7F4716CF}" srcOrd="2" destOrd="0" parTransId="{1371ED36-2F30-4484-8D5B-855CA7B74DE1}" sibTransId="{856DED33-4CD2-488C-A04F-6D203B191394}"/>
    <dgm:cxn modelId="{14C2535A-4109-4C18-85F8-244D34332239}" srcId="{ABC9FE6A-8322-43C7-AC60-B25CC135F1E0}" destId="{5584287B-7479-44EB-90F7-A8FE10153423}" srcOrd="1" destOrd="0" parTransId="{D5BF929A-5C4F-4625-9A6F-966CAB1287EF}" sibTransId="{EC15D44E-4738-4DF7-B28D-22FB3D583622}"/>
    <dgm:cxn modelId="{548DCCCD-DDB3-47BB-B0A6-D7426FE95D0F}" type="presOf" srcId="{50AE4402-809C-45E1-ABAB-1C92EFF02C39}" destId="{68013816-673B-4A25-B743-EB6E8172C59C}" srcOrd="1" destOrd="0" presId="urn:microsoft.com/office/officeart/2005/8/layout/orgChart1"/>
    <dgm:cxn modelId="{30096D6E-9C5F-4A7D-A70D-E38632499C5F}" type="presOf" srcId="{9DA4CC54-6FD9-4381-988D-09AF7F4716CF}" destId="{D6EAFA46-8A9B-43D2-91D2-D7EA0C996621}" srcOrd="0" destOrd="0" presId="urn:microsoft.com/office/officeart/2005/8/layout/orgChart1"/>
    <dgm:cxn modelId="{0C4B380E-2323-43F6-88DF-E8C2A7EFCF34}" type="presOf" srcId="{ABC9FE6A-8322-43C7-AC60-B25CC135F1E0}" destId="{9D9A60E2-5B1B-47CE-86C6-7858A68C50E4}" srcOrd="0" destOrd="0" presId="urn:microsoft.com/office/officeart/2005/8/layout/orgChart1"/>
    <dgm:cxn modelId="{7EE8EC37-8EC2-4CA4-83AA-B54E33DCDC52}" type="presOf" srcId="{57CDF61E-EC1E-451E-B532-22D4D882BF24}" destId="{DA11F2D4-50B8-4F4B-899B-D1E4963F6089}" srcOrd="0" destOrd="0" presId="urn:microsoft.com/office/officeart/2005/8/layout/orgChart1"/>
    <dgm:cxn modelId="{7711E75A-6009-4F99-83AD-DEECDEEF2379}" type="presOf" srcId="{617FFCEF-D93F-4B4F-B192-F14DAA4B07C4}" destId="{AA6FAC8C-640D-4CA0-ADD4-5C6D90119184}" srcOrd="0" destOrd="0" presId="urn:microsoft.com/office/officeart/2005/8/layout/orgChart1"/>
    <dgm:cxn modelId="{3F45F1AE-4548-49F6-B8B0-77EB5C1A7713}" type="presOf" srcId="{50AE4402-809C-45E1-ABAB-1C92EFF02C39}" destId="{D1D34361-9C5F-42B1-B3A3-DFB284304A4C}" srcOrd="0" destOrd="0" presId="urn:microsoft.com/office/officeart/2005/8/layout/orgChart1"/>
    <dgm:cxn modelId="{0D1713E9-9546-45B0-98C0-2D5BF2BF568E}" type="presOf" srcId="{1371ED36-2F30-4484-8D5B-855CA7B74DE1}" destId="{880392DD-C9B9-4EFB-A539-2836AE90E3E2}" srcOrd="0" destOrd="0" presId="urn:microsoft.com/office/officeart/2005/8/layout/orgChart1"/>
    <dgm:cxn modelId="{22D3BF61-D5C6-44ED-A03E-11F65DB268A2}" type="presOf" srcId="{D5BF929A-5C4F-4625-9A6F-966CAB1287EF}" destId="{61906327-B741-4A0D-B8EC-F64D08A0DBF8}" srcOrd="0" destOrd="0" presId="urn:microsoft.com/office/officeart/2005/8/layout/orgChart1"/>
    <dgm:cxn modelId="{169BD9D9-0BEA-4233-B879-C8FFE75FF587}" type="presOf" srcId="{FA42E6F2-1B7B-400C-ACE6-E30AB3DBD586}" destId="{03F7F4C1-123D-4A49-A7A5-9FE77129B745}" srcOrd="0" destOrd="0" presId="urn:microsoft.com/office/officeart/2005/8/layout/orgChart1"/>
    <dgm:cxn modelId="{45DF3B6F-D2A1-41ED-A027-A656F000F68D}" type="presOf" srcId="{D588384D-9A5E-40CB-9588-3C6A713F76A5}" destId="{91ED037A-40DA-4707-A36A-8C2B4F6A7D0B}" srcOrd="1" destOrd="0" presId="urn:microsoft.com/office/officeart/2005/8/layout/orgChart1"/>
    <dgm:cxn modelId="{269B704F-D03D-42D6-9D30-0690B4F5A44E}" type="presOf" srcId="{9DA4CC54-6FD9-4381-988D-09AF7F4716CF}" destId="{E7C89383-F9BD-4057-A14C-3B2959CB1E38}" srcOrd="1" destOrd="0" presId="urn:microsoft.com/office/officeart/2005/8/layout/orgChart1"/>
    <dgm:cxn modelId="{D368FD42-15DE-4D78-BE90-928E53C37319}" srcId="{617FFCEF-D93F-4B4F-B192-F14DAA4B07C4}" destId="{ABC9FE6A-8322-43C7-AC60-B25CC135F1E0}" srcOrd="0" destOrd="0" parTransId="{1FEA374D-FFD9-48BA-9510-7E7FBAB514BB}" sibTransId="{E2ED6C18-8C3C-484D-B043-BC86E8200FDD}"/>
    <dgm:cxn modelId="{0FFC6081-BFC4-4376-B139-8D99F37C4926}" type="presOf" srcId="{D588384D-9A5E-40CB-9588-3C6A713F76A5}" destId="{22B50EC2-AE75-4D02-BC79-6FD2CDFF875C}" srcOrd="0" destOrd="0" presId="urn:microsoft.com/office/officeart/2005/8/layout/orgChart1"/>
    <dgm:cxn modelId="{D7D6A296-E637-41C4-AD8C-024D48A7CA22}" srcId="{50AE4402-809C-45E1-ABAB-1C92EFF02C39}" destId="{D588384D-9A5E-40CB-9588-3C6A713F76A5}" srcOrd="0" destOrd="0" parTransId="{57CDF61E-EC1E-451E-B532-22D4D882BF24}" sibTransId="{9966CB62-E32A-4BEA-AECD-1FA68326ECF7}"/>
    <dgm:cxn modelId="{6E60B2E6-3435-4CE7-A6EB-17CD442B268C}" srcId="{ABC9FE6A-8322-43C7-AC60-B25CC135F1E0}" destId="{50AE4402-809C-45E1-ABAB-1C92EFF02C39}" srcOrd="0" destOrd="0" parTransId="{FA42E6F2-1B7B-400C-ACE6-E30AB3DBD586}" sibTransId="{2085621C-B7B6-4AB9-ACFF-C3895A9ABE92}"/>
    <dgm:cxn modelId="{4B90BC9B-8BE4-4AC9-8132-EDFDE2860553}" type="presOf" srcId="{5584287B-7479-44EB-90F7-A8FE10153423}" destId="{C5FE370F-4FFF-41FA-9FB7-9E60985C11FC}" srcOrd="0" destOrd="0" presId="urn:microsoft.com/office/officeart/2005/8/layout/orgChart1"/>
    <dgm:cxn modelId="{D76C4DA0-4CC4-4D5D-BE56-DB23F607B53B}" type="presOf" srcId="{ABC9FE6A-8322-43C7-AC60-B25CC135F1E0}" destId="{703EADDB-B010-47A2-9867-17CA511B03EF}" srcOrd="1" destOrd="0" presId="urn:microsoft.com/office/officeart/2005/8/layout/orgChart1"/>
    <dgm:cxn modelId="{5643D4CA-ABFB-40EB-BAF6-058B6AEC997B}" type="presParOf" srcId="{AA6FAC8C-640D-4CA0-ADD4-5C6D90119184}" destId="{A3202BC5-5212-480A-9393-5CFA46C397BD}" srcOrd="0" destOrd="0" presId="urn:microsoft.com/office/officeart/2005/8/layout/orgChart1"/>
    <dgm:cxn modelId="{B0797105-04FC-4C63-84E5-EF3117EB8F4B}" type="presParOf" srcId="{A3202BC5-5212-480A-9393-5CFA46C397BD}" destId="{5CB63EC6-7DDE-45EF-9069-12B22230F8FA}" srcOrd="0" destOrd="0" presId="urn:microsoft.com/office/officeart/2005/8/layout/orgChart1"/>
    <dgm:cxn modelId="{6059A04F-94FD-4773-BAC5-75AA3AEC8E0B}" type="presParOf" srcId="{5CB63EC6-7DDE-45EF-9069-12B22230F8FA}" destId="{9D9A60E2-5B1B-47CE-86C6-7858A68C50E4}" srcOrd="0" destOrd="0" presId="urn:microsoft.com/office/officeart/2005/8/layout/orgChart1"/>
    <dgm:cxn modelId="{5EC6A092-B8F6-49D2-AAF2-0AB1B9800CF3}" type="presParOf" srcId="{5CB63EC6-7DDE-45EF-9069-12B22230F8FA}" destId="{703EADDB-B010-47A2-9867-17CA511B03EF}" srcOrd="1" destOrd="0" presId="urn:microsoft.com/office/officeart/2005/8/layout/orgChart1"/>
    <dgm:cxn modelId="{E82DDBA8-F3D9-4A8E-9C47-88DAF3B44CA6}" type="presParOf" srcId="{A3202BC5-5212-480A-9393-5CFA46C397BD}" destId="{AD8C26B6-F069-4F1B-941F-FF69378D5D76}" srcOrd="1" destOrd="0" presId="urn:microsoft.com/office/officeart/2005/8/layout/orgChart1"/>
    <dgm:cxn modelId="{25EB9551-07B5-4064-8504-AA91CA7BB07A}" type="presParOf" srcId="{AD8C26B6-F069-4F1B-941F-FF69378D5D76}" destId="{03F7F4C1-123D-4A49-A7A5-9FE77129B745}" srcOrd="0" destOrd="0" presId="urn:microsoft.com/office/officeart/2005/8/layout/orgChart1"/>
    <dgm:cxn modelId="{EF8BBF83-18FD-435F-B398-F83849F8A5EB}" type="presParOf" srcId="{AD8C26B6-F069-4F1B-941F-FF69378D5D76}" destId="{D727EDA7-E41E-4A2D-A806-4E5AD6B00D6F}" srcOrd="1" destOrd="0" presId="urn:microsoft.com/office/officeart/2005/8/layout/orgChart1"/>
    <dgm:cxn modelId="{3279D0ED-7304-4609-AE17-0DCB00B50034}" type="presParOf" srcId="{D727EDA7-E41E-4A2D-A806-4E5AD6B00D6F}" destId="{54F2EBF5-6A55-498A-9F1C-6F4F6CD4984D}" srcOrd="0" destOrd="0" presId="urn:microsoft.com/office/officeart/2005/8/layout/orgChart1"/>
    <dgm:cxn modelId="{A62C9AF5-DBFB-42F7-9A6C-21E0227D01A0}" type="presParOf" srcId="{54F2EBF5-6A55-498A-9F1C-6F4F6CD4984D}" destId="{D1D34361-9C5F-42B1-B3A3-DFB284304A4C}" srcOrd="0" destOrd="0" presId="urn:microsoft.com/office/officeart/2005/8/layout/orgChart1"/>
    <dgm:cxn modelId="{C85847E6-0853-49D9-B317-699E82273CCB}" type="presParOf" srcId="{54F2EBF5-6A55-498A-9F1C-6F4F6CD4984D}" destId="{68013816-673B-4A25-B743-EB6E8172C59C}" srcOrd="1" destOrd="0" presId="urn:microsoft.com/office/officeart/2005/8/layout/orgChart1"/>
    <dgm:cxn modelId="{E015547D-BF54-4D72-A88C-B193A37177A7}" type="presParOf" srcId="{D727EDA7-E41E-4A2D-A806-4E5AD6B00D6F}" destId="{29C6D2F4-75F6-4F76-85B2-D3E6AC3B19EC}" srcOrd="1" destOrd="0" presId="urn:microsoft.com/office/officeart/2005/8/layout/orgChart1"/>
    <dgm:cxn modelId="{9344926E-B373-4EEC-80FF-BD29DC0D71BC}" type="presParOf" srcId="{29C6D2F4-75F6-4F76-85B2-D3E6AC3B19EC}" destId="{DA11F2D4-50B8-4F4B-899B-D1E4963F6089}" srcOrd="0" destOrd="0" presId="urn:microsoft.com/office/officeart/2005/8/layout/orgChart1"/>
    <dgm:cxn modelId="{CF239B54-5299-4A35-836C-CDB7637C3511}" type="presParOf" srcId="{29C6D2F4-75F6-4F76-85B2-D3E6AC3B19EC}" destId="{CC55210D-BAAE-4288-9DF1-0C7C521FE584}" srcOrd="1" destOrd="0" presId="urn:microsoft.com/office/officeart/2005/8/layout/orgChart1"/>
    <dgm:cxn modelId="{0102DE01-0E24-4CC2-889C-35A2EBE31993}" type="presParOf" srcId="{CC55210D-BAAE-4288-9DF1-0C7C521FE584}" destId="{556E3271-CD67-4209-9D96-17234A522FDE}" srcOrd="0" destOrd="0" presId="urn:microsoft.com/office/officeart/2005/8/layout/orgChart1"/>
    <dgm:cxn modelId="{A5C9B2EB-CDAC-41CB-93E1-2961034E83F4}" type="presParOf" srcId="{556E3271-CD67-4209-9D96-17234A522FDE}" destId="{22B50EC2-AE75-4D02-BC79-6FD2CDFF875C}" srcOrd="0" destOrd="0" presId="urn:microsoft.com/office/officeart/2005/8/layout/orgChart1"/>
    <dgm:cxn modelId="{FE1F2157-7FCF-4006-88D8-E2A81D465789}" type="presParOf" srcId="{556E3271-CD67-4209-9D96-17234A522FDE}" destId="{91ED037A-40DA-4707-A36A-8C2B4F6A7D0B}" srcOrd="1" destOrd="0" presId="urn:microsoft.com/office/officeart/2005/8/layout/orgChart1"/>
    <dgm:cxn modelId="{20440145-74D8-4692-9A88-7EB274B23326}" type="presParOf" srcId="{CC55210D-BAAE-4288-9DF1-0C7C521FE584}" destId="{AA62D959-26C3-45BD-8138-4E333CED6611}" srcOrd="1" destOrd="0" presId="urn:microsoft.com/office/officeart/2005/8/layout/orgChart1"/>
    <dgm:cxn modelId="{676F8DF6-A41B-466B-97C0-BE1FDE137B4D}" type="presParOf" srcId="{CC55210D-BAAE-4288-9DF1-0C7C521FE584}" destId="{A8837315-AF1D-4878-BC74-0E272B227F6D}" srcOrd="2" destOrd="0" presId="urn:microsoft.com/office/officeart/2005/8/layout/orgChart1"/>
    <dgm:cxn modelId="{5E82B096-A171-4E0B-BEB9-74BF013F81A5}" type="presParOf" srcId="{D727EDA7-E41E-4A2D-A806-4E5AD6B00D6F}" destId="{9A418763-F3EB-4BC8-96E1-46B50252D0E0}" srcOrd="2" destOrd="0" presId="urn:microsoft.com/office/officeart/2005/8/layout/orgChart1"/>
    <dgm:cxn modelId="{180EB479-116D-4512-9CE6-8468C29A140C}" type="presParOf" srcId="{AD8C26B6-F069-4F1B-941F-FF69378D5D76}" destId="{61906327-B741-4A0D-B8EC-F64D08A0DBF8}" srcOrd="2" destOrd="0" presId="urn:microsoft.com/office/officeart/2005/8/layout/orgChart1"/>
    <dgm:cxn modelId="{E3A414F6-5CE2-495E-8380-04875616206B}" type="presParOf" srcId="{AD8C26B6-F069-4F1B-941F-FF69378D5D76}" destId="{D08756AC-B2C9-441B-A2E1-BFA78C3479FC}" srcOrd="3" destOrd="0" presId="urn:microsoft.com/office/officeart/2005/8/layout/orgChart1"/>
    <dgm:cxn modelId="{63265C85-F538-4D11-B6C1-D66F8C34EB65}" type="presParOf" srcId="{D08756AC-B2C9-441B-A2E1-BFA78C3479FC}" destId="{0F4243C0-4CA4-46CA-BDF1-5FF133F083CA}" srcOrd="0" destOrd="0" presId="urn:microsoft.com/office/officeart/2005/8/layout/orgChart1"/>
    <dgm:cxn modelId="{68C160B5-AFE6-40F1-AC3F-72A9C88830CC}" type="presParOf" srcId="{0F4243C0-4CA4-46CA-BDF1-5FF133F083CA}" destId="{C5FE370F-4FFF-41FA-9FB7-9E60985C11FC}" srcOrd="0" destOrd="0" presId="urn:microsoft.com/office/officeart/2005/8/layout/orgChart1"/>
    <dgm:cxn modelId="{81222BBF-4021-4B89-BACE-4070FAA2710B}" type="presParOf" srcId="{0F4243C0-4CA4-46CA-BDF1-5FF133F083CA}" destId="{17C3500A-D016-4517-9A44-6DD03E7EC6D7}" srcOrd="1" destOrd="0" presId="urn:microsoft.com/office/officeart/2005/8/layout/orgChart1"/>
    <dgm:cxn modelId="{3CDCEF4B-2379-46C0-AF59-DFE83D238B8F}" type="presParOf" srcId="{D08756AC-B2C9-441B-A2E1-BFA78C3479FC}" destId="{9D4EFF75-B408-41CC-930B-641044C85F10}" srcOrd="1" destOrd="0" presId="urn:microsoft.com/office/officeart/2005/8/layout/orgChart1"/>
    <dgm:cxn modelId="{2DE01438-69C3-4D25-92EB-10F34250C43A}" type="presParOf" srcId="{D08756AC-B2C9-441B-A2E1-BFA78C3479FC}" destId="{A464B1BC-81E4-4BED-AA87-4F8036E9EFE9}" srcOrd="2" destOrd="0" presId="urn:microsoft.com/office/officeart/2005/8/layout/orgChart1"/>
    <dgm:cxn modelId="{B680CBEE-92F4-4F8D-824C-6E89F3DE722D}" type="presParOf" srcId="{AD8C26B6-F069-4F1B-941F-FF69378D5D76}" destId="{880392DD-C9B9-4EFB-A539-2836AE90E3E2}" srcOrd="4" destOrd="0" presId="urn:microsoft.com/office/officeart/2005/8/layout/orgChart1"/>
    <dgm:cxn modelId="{3D709A48-940F-4A25-8E90-841D08C97D2A}" type="presParOf" srcId="{AD8C26B6-F069-4F1B-941F-FF69378D5D76}" destId="{983F17B5-0EC3-4153-A41E-24DB0379724B}" srcOrd="5" destOrd="0" presId="urn:microsoft.com/office/officeart/2005/8/layout/orgChart1"/>
    <dgm:cxn modelId="{7E1025C7-FEEC-4412-B7E7-DCA621CE2A2F}" type="presParOf" srcId="{983F17B5-0EC3-4153-A41E-24DB0379724B}" destId="{321FC64F-B32C-4698-9939-98E6CC3B5B4A}" srcOrd="0" destOrd="0" presId="urn:microsoft.com/office/officeart/2005/8/layout/orgChart1"/>
    <dgm:cxn modelId="{7F9EFB6B-C4C5-4422-A558-AD7DE48077EF}" type="presParOf" srcId="{321FC64F-B32C-4698-9939-98E6CC3B5B4A}" destId="{D6EAFA46-8A9B-43D2-91D2-D7EA0C996621}" srcOrd="0" destOrd="0" presId="urn:microsoft.com/office/officeart/2005/8/layout/orgChart1"/>
    <dgm:cxn modelId="{E6814CB6-811E-4DD3-A831-F09F1F5A81FA}" type="presParOf" srcId="{321FC64F-B32C-4698-9939-98E6CC3B5B4A}" destId="{E7C89383-F9BD-4057-A14C-3B2959CB1E38}" srcOrd="1" destOrd="0" presId="urn:microsoft.com/office/officeart/2005/8/layout/orgChart1"/>
    <dgm:cxn modelId="{465F126D-04A6-493F-9652-AF6C6CBB6595}" type="presParOf" srcId="{983F17B5-0EC3-4153-A41E-24DB0379724B}" destId="{E99C7460-9BDA-4C88-BA04-560A872D4BA7}" srcOrd="1" destOrd="0" presId="urn:microsoft.com/office/officeart/2005/8/layout/orgChart1"/>
    <dgm:cxn modelId="{B220114D-C6B7-476A-A2F6-858BF2944456}" type="presParOf" srcId="{983F17B5-0EC3-4153-A41E-24DB0379724B}" destId="{5132CD8F-2CDD-4098-BC29-90E1F956B2AA}" srcOrd="2" destOrd="0" presId="urn:microsoft.com/office/officeart/2005/8/layout/orgChart1"/>
    <dgm:cxn modelId="{1279467A-DD13-4943-8EAA-AEB407AA7018}" type="presParOf" srcId="{A3202BC5-5212-480A-9393-5CFA46C397BD}" destId="{EF92DA18-BFEC-4934-BBE4-55DE3FE929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82635D-ADE6-40FB-97F2-C32CD864284E}" type="datetimeFigureOut">
              <a:rPr lang="en-US" smtClean="0"/>
              <a:pPr/>
              <a:t>9/15/2021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DA0C29-8E77-47F7-B519-770A498F07FD}" type="slidenum">
              <a:rPr lang="en-US" smtClean="0"/>
              <a:pPr/>
              <a:t>‹#›</a:t>
            </a:fld>
            <a:endParaRPr lang="en-US"/>
          </a:p>
        </p:txBody>
      </p:sp>
    </p:spTree>
    <p:extLst>
      <p:ext uri="{BB962C8B-B14F-4D97-AF65-F5344CB8AC3E}">
        <p14:creationId xmlns:p14="http://schemas.microsoft.com/office/powerpoint/2010/main" val="269398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2AE308-4911-46E6-B037-74F0FCD41B5A}" type="slidenum">
              <a:rPr lang="en-US" altLang="en-US"/>
              <a:pPr/>
              <a:t>1</a:t>
            </a:fld>
            <a:endParaRPr lang="en-US" altLang="en-US"/>
          </a:p>
        </p:txBody>
      </p:sp>
      <p:sp>
        <p:nvSpPr>
          <p:cNvPr id="6860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7675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6</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7</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20</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21</a:t>
            </a:fld>
            <a:endParaRPr lang="en-US" dirty="0"/>
          </a:p>
        </p:txBody>
      </p:sp>
    </p:spTree>
    <p:extLst>
      <p:ext uri="{BB962C8B-B14F-4D97-AF65-F5344CB8AC3E}">
        <p14:creationId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184042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8722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90848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430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295400"/>
            <a:ext cx="38481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371600" y="6381750"/>
            <a:ext cx="2133600" cy="476250"/>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1353062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622080" y="6307864"/>
            <a:ext cx="2128320" cy="470930"/>
          </a:xfrm>
        </p:spPr>
        <p:txBody>
          <a:bodyPr/>
          <a:lstStyle>
            <a:lvl1pPr>
              <a:defRPr/>
            </a:lvl1pPr>
          </a:lstStyle>
          <a:p>
            <a:endParaRPr lang="en-US" altLang="en-US"/>
          </a:p>
        </p:txBody>
      </p:sp>
      <p:sp>
        <p:nvSpPr>
          <p:cNvPr id="4" name="Footer Placeholder 3"/>
          <p:cNvSpPr>
            <a:spLocks noGrp="1"/>
          </p:cNvSpPr>
          <p:nvPr>
            <p:ph type="ftr" idx="11"/>
          </p:nvPr>
        </p:nvSpPr>
        <p:spPr>
          <a:xfrm>
            <a:off x="3291840" y="6307864"/>
            <a:ext cx="2897280" cy="470930"/>
          </a:xfrm>
        </p:spPr>
        <p:txBody>
          <a:bodyPr/>
          <a:lstStyle>
            <a:lvl1pPr>
              <a:defRPr/>
            </a:lvl1pPr>
          </a:lstStyle>
          <a:p>
            <a:endParaRPr lang="en-US" altLang="en-US"/>
          </a:p>
        </p:txBody>
      </p:sp>
      <p:sp>
        <p:nvSpPr>
          <p:cNvPr id="5" name="Slide Number Placeholder 4"/>
          <p:cNvSpPr>
            <a:spLocks noGrp="1"/>
          </p:cNvSpPr>
          <p:nvPr>
            <p:ph type="sldNum" idx="12"/>
          </p:nvPr>
        </p:nvSpPr>
        <p:spPr>
          <a:xfrm>
            <a:off x="6720482" y="6307864"/>
            <a:ext cx="2128320" cy="470930"/>
          </a:xfrm>
        </p:spPr>
        <p:txBody>
          <a:bodyPr/>
          <a:lstStyle>
            <a:lvl1pPr>
              <a:defRPr/>
            </a:lvl1pPr>
          </a:lstStyle>
          <a:p>
            <a:fld id="{D447CBDD-6ED9-478E-99A0-2E144C22C180}" type="slidenum">
              <a:rPr lang="en-US" altLang="en-US"/>
              <a:pPr/>
              <a:t>‹#›</a:t>
            </a:fld>
            <a:endParaRPr lang="en-US" altLang="en-US"/>
          </a:p>
        </p:txBody>
      </p:sp>
    </p:spTree>
    <p:extLst>
      <p:ext uri="{BB962C8B-B14F-4D97-AF65-F5344CB8AC3E}">
        <p14:creationId xmlns:p14="http://schemas.microsoft.com/office/powerpoint/2010/main" val="3832446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BF9BC184-3486-42D2-9F12-B5B47F54D53E}" type="slidenum">
              <a:rPr lang="en-US" altLang="en-US"/>
              <a:pPr/>
              <a:t>‹#›</a:t>
            </a:fld>
            <a:endParaRPr lang="en-US" altLang="en-US"/>
          </a:p>
        </p:txBody>
      </p:sp>
    </p:spTree>
    <p:extLst>
      <p:ext uri="{BB962C8B-B14F-4D97-AF65-F5344CB8AC3E}">
        <p14:creationId xmlns:p14="http://schemas.microsoft.com/office/powerpoint/2010/main" val="259507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33F2080-4591-4C6E-B51A-5426C2EE30CE}" type="slidenum">
              <a:rPr lang="en-US" altLang="en-US"/>
              <a:pPr/>
              <a:t>‹#›</a:t>
            </a:fld>
            <a:endParaRPr lang="en-US" altLang="en-US"/>
          </a:p>
        </p:txBody>
      </p:sp>
    </p:spTree>
    <p:extLst>
      <p:ext uri="{BB962C8B-B14F-4D97-AF65-F5344CB8AC3E}">
        <p14:creationId xmlns:p14="http://schemas.microsoft.com/office/powerpoint/2010/main" val="3889159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44F2E92-A4D8-45E0-ABC8-86D4B04E84A2}" type="slidenum">
              <a:rPr lang="en-US" altLang="en-US"/>
              <a:pPr/>
              <a:t>‹#›</a:t>
            </a:fld>
            <a:endParaRPr lang="en-US" altLang="en-US"/>
          </a:p>
        </p:txBody>
      </p:sp>
    </p:spTree>
    <p:extLst>
      <p:ext uri="{BB962C8B-B14F-4D97-AF65-F5344CB8AC3E}">
        <p14:creationId xmlns:p14="http://schemas.microsoft.com/office/powerpoint/2010/main" val="1789288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BB554-F6F7-4A9D-A287-1949923A9EB4}"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223441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BB554-F6F7-4A9D-A287-1949923A9EB4}" type="datetimeFigureOut">
              <a:rPr lang="en-US" smtClean="0"/>
              <a:pPr/>
              <a:t>9/15/2021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20274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BB554-F6F7-4A9D-A287-1949923A9EB4}"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271847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BB554-F6F7-4A9D-A287-1949923A9EB4}" type="datetimeFigureOut">
              <a:rPr lang="en-US" smtClean="0"/>
              <a:pPr/>
              <a:t>9/15/2021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468185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BB554-F6F7-4A9D-A287-1949923A9EB4}" type="datetimeFigureOut">
              <a:rPr lang="en-US" smtClean="0"/>
              <a:pPr/>
              <a:t>9/15/2021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93664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BB554-F6F7-4A9D-A287-1949923A9EB4}" type="datetimeFigureOut">
              <a:rPr lang="en-US" smtClean="0"/>
              <a:pPr/>
              <a:t>9/15/2021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363777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1496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BB554-F6F7-4A9D-A287-1949923A9EB4}" type="datetimeFigureOut">
              <a:rPr lang="en-US" smtClean="0"/>
              <a:pPr/>
              <a:t>9/15/2021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861D75-CD8C-4850-BCF9-CFB07D64EADE}" type="slidenum">
              <a:rPr lang="en-US" smtClean="0"/>
              <a:pPr/>
              <a:t>‹#›</a:t>
            </a:fld>
            <a:endParaRPr lang="en-US"/>
          </a:p>
        </p:txBody>
      </p:sp>
    </p:spTree>
    <p:extLst>
      <p:ext uri="{BB962C8B-B14F-4D97-AF65-F5344CB8AC3E}">
        <p14:creationId xmlns:p14="http://schemas.microsoft.com/office/powerpoint/2010/main" val="4070750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BB554-F6F7-4A9D-A287-1949923A9EB4}" type="datetimeFigureOut">
              <a:rPr lang="en-US" smtClean="0"/>
              <a:pPr/>
              <a:t>9/15/2021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61D75-CD8C-4850-BCF9-CFB07D64EADE}" type="slidenum">
              <a:rPr lang="en-US" smtClean="0"/>
              <a:pPr/>
              <a:t>‹#›</a:t>
            </a:fld>
            <a:endParaRPr lang="en-US"/>
          </a:p>
        </p:txBody>
      </p:sp>
    </p:spTree>
    <p:extLst>
      <p:ext uri="{BB962C8B-B14F-4D97-AF65-F5344CB8AC3E}">
        <p14:creationId xmlns:p14="http://schemas.microsoft.com/office/powerpoint/2010/main" val="386857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14720" y="2135745"/>
            <a:ext cx="8294400" cy="2268238"/>
          </a:xfrm>
          <a:ln/>
        </p:spPr>
        <p:txBody>
          <a:bodyPr tIns="35198">
            <a:normAutofit fontScale="90000"/>
          </a:bodyPr>
          <a:lstStyle/>
          <a:p>
            <a:pPr>
              <a:tabLst>
                <a:tab pos="656582" algn="l"/>
                <a:tab pos="1313162" algn="l"/>
                <a:tab pos="1969745" algn="l"/>
                <a:tab pos="2626327" algn="l"/>
                <a:tab pos="3282907" algn="l"/>
                <a:tab pos="3939490" algn="l"/>
                <a:tab pos="4596072" algn="l"/>
                <a:tab pos="5252653" algn="l"/>
                <a:tab pos="5909234" algn="l"/>
                <a:tab pos="6565817" algn="l"/>
                <a:tab pos="7222398" algn="l"/>
                <a:tab pos="7878979" algn="l"/>
              </a:tabLst>
            </a:pPr>
            <a:r>
              <a:rPr lang="en-US" altLang="en-US" dirty="0" smtClean="0"/>
              <a:t>BCSE101E</a:t>
            </a:r>
            <a:r>
              <a:rPr lang="en-US" altLang="en-US" dirty="0"/>
              <a:t/>
            </a:r>
            <a:br>
              <a:rPr lang="en-US" altLang="en-US" dirty="0"/>
            </a:br>
            <a:r>
              <a:rPr lang="en-US" altLang="en-US" dirty="0"/>
              <a:t> </a:t>
            </a:r>
            <a:br>
              <a:rPr lang="en-US" altLang="en-US" dirty="0"/>
            </a:br>
            <a:r>
              <a:rPr lang="en-US" b="1" dirty="0" smtClean="0"/>
              <a:t>Computer Programming : Python</a:t>
            </a:r>
            <a:br>
              <a:rPr lang="en-US" b="1" dirty="0" smtClean="0"/>
            </a:br>
            <a:r>
              <a:rPr lang="en-US" b="1" dirty="0" smtClean="0"/>
              <a:t/>
            </a:r>
            <a:br>
              <a:rPr lang="en-US" b="1" dirty="0" smtClean="0"/>
            </a:br>
            <a:r>
              <a:rPr lang="en-US" sz="2200" b="1" dirty="0" smtClean="0"/>
              <a:t>Module 1</a:t>
            </a:r>
            <a:br>
              <a:rPr lang="en-US" sz="2200" b="1" dirty="0" smtClean="0"/>
            </a:br>
            <a:r>
              <a:rPr lang="en-US" sz="2200" dirty="0" smtClean="0">
                <a:solidFill>
                  <a:srgbClr val="000000"/>
                </a:solidFill>
                <a:latin typeface="TimesNewRomanPSMT"/>
              </a:rPr>
              <a:t>Problem </a:t>
            </a:r>
            <a:r>
              <a:rPr lang="en-US" sz="2200" dirty="0">
                <a:solidFill>
                  <a:srgbClr val="000000"/>
                </a:solidFill>
                <a:latin typeface="TimesNewRomanPSMT"/>
              </a:rPr>
              <a:t>Solving: Definition and Steps, Problem </a:t>
            </a:r>
            <a:r>
              <a:rPr lang="en-US" sz="2200" dirty="0" smtClean="0">
                <a:solidFill>
                  <a:srgbClr val="000000"/>
                </a:solidFill>
                <a:latin typeface="TimesNewRomanPSMT"/>
              </a:rPr>
              <a:t>Analysis    Chart</a:t>
            </a:r>
            <a:r>
              <a:rPr lang="en-US" sz="2200" dirty="0">
                <a:solidFill>
                  <a:srgbClr val="000000"/>
                </a:solidFill>
                <a:latin typeface="TimesNewRomanPSMT"/>
              </a:rPr>
              <a:t>, Developing an Algorithm</a:t>
            </a:r>
            <a:r>
              <a:rPr lang="en-US" sz="2200" dirty="0" smtClean="0">
                <a:solidFill>
                  <a:srgbClr val="000000"/>
                </a:solidFill>
                <a:latin typeface="TimesNewRomanPSMT"/>
              </a:rPr>
              <a:t>, Flowchart </a:t>
            </a:r>
            <a:r>
              <a:rPr lang="en-US" sz="2200" dirty="0">
                <a:solidFill>
                  <a:srgbClr val="000000"/>
                </a:solidFill>
                <a:latin typeface="TimesNewRomanPSMT"/>
              </a:rPr>
              <a:t>and Pseudocode.</a:t>
            </a:r>
            <a:r>
              <a:rPr lang="en-US" sz="2200" dirty="0"/>
              <a:t/>
            </a:r>
            <a:br>
              <a:rPr lang="en-US" sz="2200" dirty="0"/>
            </a:br>
            <a:r>
              <a:rPr lang="en-US" b="1" dirty="0"/>
              <a:t/>
            </a:r>
            <a:br>
              <a:rPr lang="en-US" b="1" dirty="0"/>
            </a:br>
            <a:r>
              <a:rPr lang="en-US" b="1" dirty="0" smtClean="0"/>
              <a:t/>
            </a:r>
            <a:br>
              <a:rPr lang="en-US" b="1" dirty="0" smtClean="0"/>
            </a:br>
            <a:endParaRPr lang="en-US" altLang="en-US" dirty="0"/>
          </a:p>
        </p:txBody>
      </p:sp>
      <p:sp>
        <p:nvSpPr>
          <p:cNvPr id="7170" name="Text Box 2"/>
          <p:cNvSpPr txBox="1">
            <a:spLocks noChangeArrowheads="1"/>
          </p:cNvSpPr>
          <p:nvPr/>
        </p:nvSpPr>
        <p:spPr bwMode="auto">
          <a:xfrm>
            <a:off x="3939840" y="5599309"/>
            <a:ext cx="4769280" cy="10369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1" tIns="69614" rIns="81631" bIns="40816"/>
          <a:lstStyle>
            <a:lvl1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8" charset="0"/>
              <a:tabLst>
                <a:tab pos="723900" algn="l"/>
                <a:tab pos="1447800" algn="l"/>
                <a:tab pos="2171700" algn="l"/>
                <a:tab pos="2895600" algn="l"/>
                <a:tab pos="3619500" algn="l"/>
                <a:tab pos="4343400" algn="l"/>
                <a:tab pos="5067300" algn="l"/>
              </a:tabLst>
              <a:defRPr>
                <a:solidFill>
                  <a:srgbClr val="000000"/>
                </a:solidFill>
                <a:latin typeface="Arial" charset="0"/>
                <a:ea typeface="方正明體" charset="0"/>
                <a:cs typeface="方正明體" charset="0"/>
              </a:defRPr>
            </a:lvl9pPr>
          </a:lstStyle>
          <a:p>
            <a:r>
              <a:rPr lang="en-US" altLang="en-US" sz="3300" dirty="0">
                <a:solidFill>
                  <a:srgbClr val="FFFFFF"/>
                </a:solidFill>
              </a:rPr>
              <a:t> Dr. A. </a:t>
            </a:r>
            <a:r>
              <a:rPr lang="en-US" altLang="en-US" sz="3300" dirty="0" err="1">
                <a:solidFill>
                  <a:srgbClr val="FFFFFF"/>
                </a:solidFill>
              </a:rPr>
              <a:t>Nayeemulla</a:t>
            </a:r>
            <a:r>
              <a:rPr lang="en-US" altLang="en-US" sz="3300" dirty="0">
                <a:solidFill>
                  <a:srgbClr val="FFFFFF"/>
                </a:solidFill>
              </a:rPr>
              <a:t> Khan</a:t>
            </a:r>
          </a:p>
        </p:txBody>
      </p:sp>
      <p:sp>
        <p:nvSpPr>
          <p:cNvPr id="3" name="Rectangle 1"/>
          <p:cNvSpPr>
            <a:spLocks noChangeArrowheads="1"/>
          </p:cNvSpPr>
          <p:nvPr/>
        </p:nvSpPr>
        <p:spPr bwMode="auto">
          <a:xfrm>
            <a:off x="282575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933921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Problems</a:t>
            </a:r>
            <a:endParaRPr lang="en-US" dirty="0"/>
          </a:p>
        </p:txBody>
      </p:sp>
      <p:sp>
        <p:nvSpPr>
          <p:cNvPr id="3" name="Content Placeholder 2"/>
          <p:cNvSpPr>
            <a:spLocks noGrp="1"/>
          </p:cNvSpPr>
          <p:nvPr>
            <p:ph idx="1"/>
          </p:nvPr>
        </p:nvSpPr>
        <p:spPr/>
        <p:txBody>
          <a:bodyPr/>
          <a:lstStyle/>
          <a:p>
            <a:r>
              <a:rPr lang="en-US" dirty="0" smtClean="0"/>
              <a:t>Computation </a:t>
            </a:r>
            <a:r>
              <a:rPr lang="en-US" dirty="0"/>
              <a:t>is the process of evolution from one </a:t>
            </a:r>
            <a:r>
              <a:rPr lang="en-US" b="1" dirty="0" smtClean="0"/>
              <a:t>state to </a:t>
            </a:r>
            <a:r>
              <a:rPr lang="en-US" dirty="0" smtClean="0"/>
              <a:t>another in accordance </a:t>
            </a:r>
            <a:r>
              <a:rPr lang="en-US" dirty="0"/>
              <a:t>with some </a:t>
            </a:r>
            <a:r>
              <a:rPr lang="en-US" b="1" dirty="0"/>
              <a:t>rules.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777237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of </a:t>
            </a:r>
            <a:r>
              <a:rPr lang="en-US" b="1" dirty="0"/>
              <a:t>Computational </a:t>
            </a:r>
            <a:r>
              <a:rPr lang="en-US" b="1" dirty="0" smtClean="0"/>
              <a:t>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52588"/>
            <a:ext cx="8404611" cy="467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9143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Life Cycle</a:t>
            </a:r>
            <a:endParaRPr lang="en-US" dirty="0"/>
          </a:p>
        </p:txBody>
      </p:sp>
      <p:sp>
        <p:nvSpPr>
          <p:cNvPr id="4" name="TextBox 3"/>
          <p:cNvSpPr txBox="1"/>
          <p:nvPr/>
        </p:nvSpPr>
        <p:spPr>
          <a:xfrm>
            <a:off x="1447801" y="5943600"/>
            <a:ext cx="5160796" cy="923312"/>
          </a:xfrm>
          <a:prstGeom prst="rect">
            <a:avLst/>
          </a:prstGeom>
          <a:noFill/>
        </p:spPr>
        <p:txBody>
          <a:bodyPr wrap="none" lIns="91420" tIns="45711" rIns="91420" bIns="45711" rtlCol="0">
            <a:spAutoFit/>
          </a:bodyPr>
          <a:lstStyle/>
          <a:p>
            <a:r>
              <a:rPr lang="en-US" dirty="0"/>
              <a:t>For any problem solving strategy logic is prerequisite.</a:t>
            </a:r>
            <a:br>
              <a:rPr lang="en-US" dirty="0"/>
            </a:br>
            <a:r>
              <a:rPr lang="en-US" dirty="0"/>
              <a:t/>
            </a:r>
            <a:br>
              <a:rPr lang="en-US" dirty="0"/>
            </a:br>
            <a:endParaRPr lang="en-US" dirty="0"/>
          </a:p>
        </p:txBody>
      </p:sp>
      <p:pic>
        <p:nvPicPr>
          <p:cNvPr id="1026" name="Picture 2" descr="C:\Users\sathisbsk\Desktop\lifcyc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549" y="1609398"/>
            <a:ext cx="7382905" cy="470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737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1214414" y="214290"/>
            <a:ext cx="6072230" cy="60446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60"/>
            <a:ext cx="8229600" cy="1143000"/>
          </a:xfrm>
        </p:spPr>
        <p:txBody>
          <a:bodyPr>
            <a:normAutofit fontScale="90000"/>
          </a:bodyPr>
          <a:lstStyle/>
          <a:p>
            <a:r>
              <a:rPr lang="en-US" b="1" dirty="0" smtClean="0"/>
              <a:t>Logic – Basis for solving any problem</a:t>
            </a:r>
            <a:endParaRPr lang="en-US" b="1" dirty="0"/>
          </a:p>
        </p:txBody>
      </p:sp>
      <p:sp>
        <p:nvSpPr>
          <p:cNvPr id="3" name="Content Placeholder 2"/>
          <p:cNvSpPr>
            <a:spLocks noGrp="1"/>
          </p:cNvSpPr>
          <p:nvPr>
            <p:ph idx="1"/>
          </p:nvPr>
        </p:nvSpPr>
        <p:spPr>
          <a:xfrm>
            <a:off x="457200" y="1446217"/>
            <a:ext cx="8229600" cy="4983179"/>
          </a:xfrm>
        </p:spPr>
        <p:txBody>
          <a:bodyPr>
            <a:normAutofit fontScale="92500" lnSpcReduction="20000"/>
          </a:bodyPr>
          <a:lstStyle/>
          <a:p>
            <a:r>
              <a:rPr lang="en-US" b="1" dirty="0"/>
              <a:t>Definition : A method of human thought that involves thinking in a </a:t>
            </a:r>
            <a:r>
              <a:rPr lang="en-US" b="1" dirty="0" smtClean="0"/>
              <a:t>linear, step </a:t>
            </a:r>
            <a:r>
              <a:rPr lang="en-US" b="1" dirty="0"/>
              <a:t>by step manner about how a problem can be solved</a:t>
            </a:r>
          </a:p>
          <a:p>
            <a:r>
              <a:rPr lang="en-US" dirty="0"/>
              <a:t>Logic is a language for reasoning</a:t>
            </a:r>
            <a:r>
              <a:rPr lang="en-US" dirty="0" smtClean="0"/>
              <a:t>.</a:t>
            </a:r>
          </a:p>
          <a:p>
            <a:r>
              <a:rPr lang="en-US" dirty="0" smtClean="0"/>
              <a:t>It </a:t>
            </a:r>
            <a:r>
              <a:rPr lang="en-US" dirty="0"/>
              <a:t>is a collection of rules we use </a:t>
            </a:r>
            <a:r>
              <a:rPr lang="en-US" dirty="0" smtClean="0"/>
              <a:t>when doing </a:t>
            </a:r>
            <a:r>
              <a:rPr lang="en-US" dirty="0"/>
              <a:t>reasoning.</a:t>
            </a:r>
          </a:p>
          <a:p>
            <a:r>
              <a:rPr lang="en-US" dirty="0" err="1" smtClean="0"/>
              <a:t>Eg</a:t>
            </a:r>
            <a:r>
              <a:rPr lang="en-US" dirty="0" smtClean="0"/>
              <a:t>: John's </a:t>
            </a:r>
            <a:r>
              <a:rPr lang="en-US" dirty="0"/>
              <a:t>mum has four children.</a:t>
            </a:r>
          </a:p>
          <a:p>
            <a:r>
              <a:rPr lang="en-US" dirty="0" smtClean="0"/>
              <a:t>The </a:t>
            </a:r>
            <a:r>
              <a:rPr lang="en-US" dirty="0"/>
              <a:t>first child is called April.</a:t>
            </a:r>
          </a:p>
          <a:p>
            <a:r>
              <a:rPr lang="en-US" dirty="0" smtClean="0"/>
              <a:t>The </a:t>
            </a:r>
            <a:r>
              <a:rPr lang="en-US" dirty="0"/>
              <a:t>second May.</a:t>
            </a:r>
          </a:p>
          <a:p>
            <a:r>
              <a:rPr lang="en-US" dirty="0" smtClean="0"/>
              <a:t>The </a:t>
            </a:r>
            <a:r>
              <a:rPr lang="en-US" dirty="0"/>
              <a:t>third June.</a:t>
            </a:r>
          </a:p>
          <a:p>
            <a:r>
              <a:rPr lang="en-US" dirty="0"/>
              <a:t>What is the name of the fourth child?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3" y="3529696"/>
            <a:ext cx="2262212" cy="21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4000" b="1"/>
              <a:t>What Problem Can Be Solved By Computer</a:t>
            </a:r>
          </a:p>
        </p:txBody>
      </p:sp>
      <p:sp>
        <p:nvSpPr>
          <p:cNvPr id="4099" name="Rectangle 3"/>
          <p:cNvSpPr>
            <a:spLocks noGrp="1" noChangeArrowheads="1"/>
          </p:cNvSpPr>
          <p:nvPr>
            <p:ph type="body" idx="1"/>
          </p:nvPr>
        </p:nvSpPr>
        <p:spPr>
          <a:xfrm>
            <a:off x="214282" y="1600200"/>
            <a:ext cx="8686800" cy="4525963"/>
          </a:xfrm>
        </p:spPr>
        <p:txBody>
          <a:bodyPr>
            <a:normAutofit/>
          </a:bodyPr>
          <a:lstStyle/>
          <a:p>
            <a:pPr>
              <a:lnSpc>
                <a:spcPct val="90000"/>
              </a:lnSpc>
            </a:pPr>
            <a:r>
              <a:rPr lang="en-US" altLang="en-US" dirty="0" smtClean="0"/>
              <a:t>Solving </a:t>
            </a:r>
            <a:r>
              <a:rPr lang="en-US" altLang="en-US" dirty="0"/>
              <a:t>problem by computer undergo two phases:</a:t>
            </a:r>
          </a:p>
          <a:p>
            <a:pPr lvl="1">
              <a:lnSpc>
                <a:spcPct val="90000"/>
              </a:lnSpc>
            </a:pPr>
            <a:r>
              <a:rPr lang="en-US" altLang="en-US" dirty="0"/>
              <a:t>Phase 1: </a:t>
            </a:r>
          </a:p>
          <a:p>
            <a:pPr lvl="2">
              <a:lnSpc>
                <a:spcPct val="90000"/>
              </a:lnSpc>
            </a:pPr>
            <a:r>
              <a:rPr lang="en-US" altLang="en-US" dirty="0"/>
              <a:t>Organizing the problem or pre-programming phase.</a:t>
            </a:r>
          </a:p>
          <a:p>
            <a:pPr lvl="1">
              <a:lnSpc>
                <a:spcPct val="90000"/>
              </a:lnSpc>
            </a:pPr>
            <a:r>
              <a:rPr lang="en-US" altLang="en-US" dirty="0"/>
              <a:t>Phase 2: </a:t>
            </a:r>
          </a:p>
          <a:p>
            <a:pPr lvl="2">
              <a:lnSpc>
                <a:spcPct val="90000"/>
              </a:lnSpc>
            </a:pPr>
            <a:r>
              <a:rPr lang="en-US" altLang="en-US" dirty="0"/>
              <a:t>Programming phase.</a:t>
            </a:r>
          </a:p>
        </p:txBody>
      </p:sp>
    </p:spTree>
    <p:extLst>
      <p:ext uri="{BB962C8B-B14F-4D97-AF65-F5344CB8AC3E}">
        <p14:creationId xmlns:p14="http://schemas.microsoft.com/office/powerpoint/2010/main" val="1894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b="1"/>
              <a:t>PRE-PROGRAMMING PHASE</a:t>
            </a:r>
          </a:p>
        </p:txBody>
      </p:sp>
      <p:sp>
        <p:nvSpPr>
          <p:cNvPr id="6147" name="Rectangle 3"/>
          <p:cNvSpPr>
            <a:spLocks noGrp="1" noChangeArrowheads="1"/>
          </p:cNvSpPr>
          <p:nvPr>
            <p:ph type="body" idx="1"/>
          </p:nvPr>
        </p:nvSpPr>
        <p:spPr/>
        <p:txBody>
          <a:bodyPr/>
          <a:lstStyle/>
          <a:p>
            <a:pPr>
              <a:lnSpc>
                <a:spcPct val="90000"/>
              </a:lnSpc>
            </a:pPr>
            <a:r>
              <a:rPr lang="en-US" altLang="en-US" b="1"/>
              <a:t>Analyzing The Problem</a:t>
            </a:r>
            <a:endParaRPr lang="en-US" altLang="en-US"/>
          </a:p>
          <a:p>
            <a:pPr lvl="1">
              <a:lnSpc>
                <a:spcPct val="90000"/>
              </a:lnSpc>
            </a:pPr>
            <a:r>
              <a:rPr lang="en-US" altLang="en-US"/>
              <a:t>Understand and analyze the problem to determine whether it can be solved by a computer.</a:t>
            </a:r>
          </a:p>
          <a:p>
            <a:pPr lvl="1">
              <a:lnSpc>
                <a:spcPct val="90000"/>
              </a:lnSpc>
            </a:pPr>
            <a:r>
              <a:rPr lang="en-US" altLang="en-US"/>
              <a:t>Analyze the requirements of the problem.</a:t>
            </a:r>
          </a:p>
          <a:p>
            <a:pPr lvl="1">
              <a:lnSpc>
                <a:spcPct val="90000"/>
              </a:lnSpc>
            </a:pPr>
            <a:r>
              <a:rPr lang="en-US" altLang="en-US"/>
              <a:t>Identify the following:</a:t>
            </a:r>
          </a:p>
          <a:p>
            <a:pPr lvl="2">
              <a:lnSpc>
                <a:spcPct val="90000"/>
              </a:lnSpc>
            </a:pPr>
            <a:r>
              <a:rPr lang="en-US" altLang="en-US"/>
              <a:t>Data requirement.</a:t>
            </a:r>
          </a:p>
          <a:p>
            <a:pPr lvl="2">
              <a:lnSpc>
                <a:spcPct val="90000"/>
              </a:lnSpc>
            </a:pPr>
            <a:r>
              <a:rPr lang="en-US" altLang="en-US"/>
              <a:t>Processing requirement or procedures that will be needed to solve the problem.</a:t>
            </a:r>
          </a:p>
          <a:p>
            <a:pPr lvl="2">
              <a:lnSpc>
                <a:spcPct val="90000"/>
              </a:lnSpc>
            </a:pPr>
            <a:r>
              <a:rPr lang="en-US" altLang="en-US"/>
              <a:t>The output.</a:t>
            </a:r>
          </a:p>
        </p:txBody>
      </p:sp>
    </p:spTree>
    <p:extLst>
      <p:ext uri="{BB962C8B-B14F-4D97-AF65-F5344CB8AC3E}">
        <p14:creationId xmlns:p14="http://schemas.microsoft.com/office/powerpoint/2010/main" val="3748137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Rectangle 22"/>
          <p:cNvSpPr>
            <a:spLocks noGrp="1" noChangeArrowheads="1"/>
          </p:cNvSpPr>
          <p:nvPr>
            <p:ph type="title"/>
          </p:nvPr>
        </p:nvSpPr>
        <p:spPr/>
        <p:txBody>
          <a:bodyPr/>
          <a:lstStyle/>
          <a:p>
            <a:r>
              <a:rPr lang="en-US" altLang="en-US" b="1"/>
              <a:t>PRE-PROGRAMMING PHASE</a:t>
            </a:r>
          </a:p>
        </p:txBody>
      </p:sp>
      <p:sp>
        <p:nvSpPr>
          <p:cNvPr id="7171" name="Rectangle 3"/>
          <p:cNvSpPr>
            <a:spLocks noGrp="1" noChangeArrowheads="1"/>
          </p:cNvSpPr>
          <p:nvPr>
            <p:ph type="body" sz="half" idx="1"/>
          </p:nvPr>
        </p:nvSpPr>
        <p:spPr>
          <a:xfrm>
            <a:off x="457200" y="1600200"/>
            <a:ext cx="7848600" cy="1143000"/>
          </a:xfrm>
        </p:spPr>
        <p:txBody>
          <a:bodyPr/>
          <a:lstStyle/>
          <a:p>
            <a:r>
              <a:rPr lang="en-US" altLang="en-US" sz="2800" dirty="0"/>
              <a:t>All </a:t>
            </a:r>
            <a:r>
              <a:rPr lang="en-US" altLang="en-US" sz="2800" dirty="0" smtClean="0"/>
              <a:t>these </a:t>
            </a:r>
            <a:r>
              <a:rPr lang="en-US" altLang="en-US" sz="2800" dirty="0"/>
              <a:t>requirements can be presented in a Problem Analysis Chart (PAC)</a:t>
            </a:r>
          </a:p>
          <a:p>
            <a:endParaRPr lang="en-US" altLang="en-US" sz="2800" dirty="0"/>
          </a:p>
          <a:p>
            <a:endParaRPr lang="en-US" altLang="en-US" sz="2800" dirty="0"/>
          </a:p>
          <a:p>
            <a:endParaRPr lang="en-US" altLang="en-US" sz="2800" dirty="0"/>
          </a:p>
        </p:txBody>
      </p:sp>
      <p:graphicFrame>
        <p:nvGraphicFramePr>
          <p:cNvPr id="7199" name="Group 31"/>
          <p:cNvGraphicFramePr>
            <a:graphicFrameLocks noGrp="1"/>
          </p:cNvGraphicFramePr>
          <p:nvPr>
            <p:ph sz="quarter" idx="3"/>
            <p:extLst>
              <p:ext uri="{D42A27DB-BD31-4B8C-83A1-F6EECF244321}">
                <p14:modId xmlns:p14="http://schemas.microsoft.com/office/powerpoint/2010/main" val="2095082661"/>
              </p:ext>
            </p:extLst>
          </p:nvPr>
        </p:nvGraphicFramePr>
        <p:xfrm>
          <a:off x="357158" y="2971800"/>
          <a:ext cx="8458200" cy="2887791"/>
        </p:xfrm>
        <a:graphic>
          <a:graphicData uri="http://schemas.openxmlformats.org/drawingml/2006/table">
            <a:tbl>
              <a:tblPr/>
              <a:tblGrid>
                <a:gridCol w="2114550"/>
                <a:gridCol w="2114550"/>
                <a:gridCol w="2114550"/>
                <a:gridCol w="2114550"/>
              </a:tblGrid>
              <a:tr h="95726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mn-lt"/>
                          <a:cs typeface="Times New Roman"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smtClean="0">
                          <a:solidFill>
                            <a:schemeClr val="tx1"/>
                          </a:solidFill>
                          <a:effectLst/>
                          <a:latin typeface="+mn-lt"/>
                          <a:ea typeface="+mn-ea"/>
                          <a:cs typeface="+mn-cs"/>
                        </a:rPr>
                        <a:t>Solution Alternatives</a:t>
                      </a: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305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n-lt"/>
                          <a:cs typeface="Times New Roman" pitchFamily="18" charset="0"/>
                        </a:rPr>
                        <a:t>given in the problem or provided by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mn-lt"/>
                          <a:cs typeface="Times New Roman" pitchFamily="18" charset="0"/>
                        </a:rPr>
                        <a:t>List of processing required or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mn-lt"/>
                          <a:cs typeface="Times New Roman" pitchFamily="18" charset="0"/>
                        </a:rPr>
                        <a:t>Output requirement.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smtClean="0">
                          <a:solidFill>
                            <a:schemeClr val="tx1"/>
                          </a:solidFill>
                          <a:effectLst/>
                          <a:latin typeface="+mn-lt"/>
                          <a:ea typeface="+mn-ea"/>
                          <a:cs typeface="+mn-cs"/>
                        </a:rPr>
                        <a:t>List of ideas for the solution of</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the problem.</a:t>
                      </a:r>
                      <a:br>
                        <a:rPr lang="en-US" sz="2400" i="0" kern="1200" dirty="0" smtClean="0">
                          <a:solidFill>
                            <a:schemeClr val="tx1"/>
                          </a:solidFill>
                          <a:effectLst/>
                          <a:latin typeface="+mn-lt"/>
                          <a:ea typeface="+mn-ea"/>
                          <a:cs typeface="+mn-cs"/>
                        </a:rPr>
                      </a:br>
                      <a:r>
                        <a:rPr lang="en-US" sz="2400" i="0" kern="1200" dirty="0" smtClean="0">
                          <a:solidFill>
                            <a:schemeClr val="tx1"/>
                          </a:solidFill>
                          <a:effectLst/>
                          <a:latin typeface="+mn-lt"/>
                          <a:ea typeface="+mn-ea"/>
                          <a:cs typeface="+mn-cs"/>
                        </a:rPr>
                        <a:t/>
                      </a:r>
                      <a:br>
                        <a:rPr lang="en-US" sz="2400" i="0" kern="1200" dirty="0" smtClean="0">
                          <a:solidFill>
                            <a:schemeClr val="tx1"/>
                          </a:solidFill>
                          <a:effectLst/>
                          <a:latin typeface="+mn-lt"/>
                          <a:ea typeface="+mn-ea"/>
                          <a:cs typeface="+mn-cs"/>
                        </a:rPr>
                      </a:br>
                      <a:endParaRPr kumimoji="0" lang="en-US" altLang="en-US" sz="2400" b="0" i="0" u="none" strike="noStrike" cap="none" normalizeH="0" baseline="0" dirty="0" smtClean="0">
                        <a:ln>
                          <a:noFill/>
                        </a:ln>
                        <a:solidFill>
                          <a:srgbClr val="000000"/>
                        </a:solidFill>
                        <a:effectLst/>
                        <a:latin typeface="+mn-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8212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PRE-PROGRAMMING PHASE</a:t>
            </a:r>
          </a:p>
        </p:txBody>
      </p:sp>
      <p:sp>
        <p:nvSpPr>
          <p:cNvPr id="9219" name="Rectangle 3"/>
          <p:cNvSpPr>
            <a:spLocks noGrp="1" noChangeArrowheads="1"/>
          </p:cNvSpPr>
          <p:nvPr>
            <p:ph type="body" sz="half" idx="1"/>
          </p:nvPr>
        </p:nvSpPr>
        <p:spPr>
          <a:xfrm>
            <a:off x="457200" y="1600200"/>
            <a:ext cx="8229600" cy="1752600"/>
          </a:xfrm>
        </p:spPr>
        <p:txBody>
          <a:bodyPr/>
          <a:lstStyle/>
          <a:p>
            <a:pPr>
              <a:lnSpc>
                <a:spcPct val="90000"/>
              </a:lnSpc>
            </a:pPr>
            <a:r>
              <a:rPr lang="en-US" altLang="en-US" sz="2800" b="1" dirty="0" smtClean="0"/>
              <a:t>Payroll Problem</a:t>
            </a:r>
          </a:p>
          <a:p>
            <a:pPr lvl="1">
              <a:lnSpc>
                <a:spcPct val="90000"/>
              </a:lnSpc>
            </a:pPr>
            <a:r>
              <a:rPr lang="en-US" altLang="en-US" sz="2400" dirty="0" smtClean="0"/>
              <a:t>Calculate </a:t>
            </a:r>
            <a:r>
              <a:rPr lang="en-US" altLang="en-US" sz="2400" dirty="0"/>
              <a:t>the salary of an employee who works by hourly basis. The formula to be used is</a:t>
            </a:r>
          </a:p>
          <a:p>
            <a:pPr>
              <a:lnSpc>
                <a:spcPct val="90000"/>
              </a:lnSpc>
              <a:buFontTx/>
              <a:buNone/>
            </a:pPr>
            <a:r>
              <a:rPr lang="en-US" altLang="en-US" sz="2800" dirty="0" smtClean="0"/>
              <a:t>Salary  </a:t>
            </a:r>
            <a:r>
              <a:rPr lang="en-US" altLang="en-US" sz="2800" dirty="0"/>
              <a:t>= Hour works * Pay rate</a:t>
            </a:r>
          </a:p>
          <a:p>
            <a:pPr>
              <a:lnSpc>
                <a:spcPct val="90000"/>
              </a:lnSpc>
              <a:buFontTx/>
              <a:buNone/>
            </a:pPr>
            <a:endParaRPr lang="en-US" altLang="en-US" sz="2800" dirty="0"/>
          </a:p>
          <a:p>
            <a:pPr>
              <a:lnSpc>
                <a:spcPct val="90000"/>
              </a:lnSpc>
              <a:buFontTx/>
              <a:buNone/>
            </a:pPr>
            <a:endParaRPr lang="en-US" altLang="en-US" sz="2800" dirty="0"/>
          </a:p>
        </p:txBody>
      </p:sp>
      <p:graphicFrame>
        <p:nvGraphicFramePr>
          <p:cNvPr id="9246" name="Group 30"/>
          <p:cNvGraphicFramePr>
            <a:graphicFrameLocks noGrp="1"/>
          </p:cNvGraphicFramePr>
          <p:nvPr>
            <p:ph sz="half" idx="2"/>
            <p:extLst>
              <p:ext uri="{D42A27DB-BD31-4B8C-83A1-F6EECF244321}">
                <p14:modId xmlns:p14="http://schemas.microsoft.com/office/powerpoint/2010/main" val="3365112908"/>
              </p:ext>
            </p:extLst>
          </p:nvPr>
        </p:nvGraphicFramePr>
        <p:xfrm>
          <a:off x="304800" y="3352800"/>
          <a:ext cx="8410605" cy="3230880"/>
        </p:xfrm>
        <a:graphic>
          <a:graphicData uri="http://schemas.openxmlformats.org/drawingml/2006/table">
            <a:tbl>
              <a:tblPr/>
              <a:tblGrid>
                <a:gridCol w="1373160"/>
                <a:gridCol w="3089610"/>
                <a:gridCol w="1029870"/>
                <a:gridCol w="2917965"/>
              </a:tblGrid>
              <a:tr h="76567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000" i="0" kern="1200" dirty="0" smtClean="0">
                          <a:solidFill>
                            <a:schemeClr val="tx1"/>
                          </a:solidFill>
                          <a:effectLst/>
                          <a:latin typeface="+mn-lt"/>
                          <a:ea typeface="+mn-ea"/>
                          <a:cs typeface="+mn-cs"/>
                        </a:rPr>
                        <a:t>Solution Alternatives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
                      </a:r>
                      <a:br>
                        <a:rPr lang="en-US" sz="2000" i="0" kern="1200" dirty="0" smtClean="0">
                          <a:solidFill>
                            <a:schemeClr val="tx1"/>
                          </a:solidFill>
                          <a:effectLst/>
                          <a:latin typeface="+mn-lt"/>
                          <a:ea typeface="+mn-ea"/>
                          <a:cs typeface="+mn-cs"/>
                        </a:rPr>
                      </a:b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8229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Hours work,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Pay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Salary = Hours work * </a:t>
                      </a:r>
                      <a:r>
                        <a:rPr kumimoji="0" lang="en-US" altLang="en-US" sz="2000" b="0" i="0" u="none" strike="noStrike" cap="none" normalizeH="0" baseline="0" dirty="0" err="1" smtClean="0">
                          <a:ln>
                            <a:noFill/>
                          </a:ln>
                          <a:solidFill>
                            <a:schemeClr val="tx1"/>
                          </a:solidFill>
                          <a:effectLst/>
                          <a:latin typeface="Arial" charset="0"/>
                        </a:rPr>
                        <a:t>payrate</a:t>
                      </a:r>
                      <a:endParaRPr kumimoji="0" lang="en-US" alt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000" i="0" kern="1200" dirty="0" smtClean="0">
                          <a:solidFill>
                            <a:schemeClr val="tx1"/>
                          </a:solidFill>
                          <a:effectLst/>
                          <a:latin typeface="+mn-lt"/>
                          <a:ea typeface="+mn-ea"/>
                          <a:cs typeface="+mn-cs"/>
                        </a:rPr>
                        <a:t>1.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constants.</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∗2. Define the hours worked</a:t>
                      </a:r>
                      <a:br>
                        <a:rPr lang="en-US" sz="2000" i="0" kern="1200" dirty="0" smtClean="0">
                          <a:solidFill>
                            <a:schemeClr val="tx1"/>
                          </a:solidFill>
                          <a:effectLst/>
                          <a:latin typeface="+mn-lt"/>
                          <a:ea typeface="+mn-ea"/>
                          <a:cs typeface="+mn-cs"/>
                        </a:rPr>
                      </a:br>
                      <a:r>
                        <a:rPr lang="en-US" sz="2000" i="0" kern="1200" dirty="0" smtClean="0">
                          <a:solidFill>
                            <a:schemeClr val="tx1"/>
                          </a:solidFill>
                          <a:effectLst/>
                          <a:latin typeface="+mn-lt"/>
                          <a:ea typeface="+mn-ea"/>
                          <a:cs typeface="+mn-cs"/>
                        </a:rPr>
                        <a:t>and pay rate as input values.</a:t>
                      </a:r>
                      <a:endParaRPr kumimoji="0" lang="en-US" altLang="en-US" sz="20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2152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46"/>
                                        </p:tgtEl>
                                        <p:attrNameLst>
                                          <p:attrName>style.visibility</p:attrName>
                                        </p:attrNameLst>
                                      </p:cBhvr>
                                      <p:to>
                                        <p:strVal val="visible"/>
                                      </p:to>
                                    </p:set>
                                    <p:anim calcmode="lin" valueType="num">
                                      <p:cBhvr additive="base">
                                        <p:cTn id="7" dur="500" fill="hold"/>
                                        <p:tgtEl>
                                          <p:spTgt spid="9246"/>
                                        </p:tgtEl>
                                        <p:attrNameLst>
                                          <p:attrName>ppt_x</p:attrName>
                                        </p:attrNameLst>
                                      </p:cBhvr>
                                      <p:tavLst>
                                        <p:tav tm="0">
                                          <p:val>
                                            <p:strVal val="#ppt_x"/>
                                          </p:val>
                                        </p:tav>
                                        <p:tav tm="100000">
                                          <p:val>
                                            <p:strVal val="#ppt_x"/>
                                          </p:val>
                                        </p:tav>
                                      </p:tavLst>
                                    </p:anim>
                                    <p:anim calcmode="lin" valueType="num">
                                      <p:cBhvr additive="base">
                                        <p:cTn id="8" dur="500" fill="hold"/>
                                        <p:tgtEl>
                                          <p:spTgt spid="9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b="1" dirty="0" smtClean="0"/>
              <a:t>Miles to Km</a:t>
            </a:r>
            <a:endParaRPr lang="en-US" altLang="en-US" b="1" dirty="0"/>
          </a:p>
        </p:txBody>
      </p:sp>
      <p:sp>
        <p:nvSpPr>
          <p:cNvPr id="51203" name="Rectangle 1027"/>
          <p:cNvSpPr>
            <a:spLocks noGrp="1" noChangeArrowheads="1"/>
          </p:cNvSpPr>
          <p:nvPr>
            <p:ph type="body" sz="half" idx="1"/>
          </p:nvPr>
        </p:nvSpPr>
        <p:spPr>
          <a:xfrm>
            <a:off x="500034" y="1071546"/>
            <a:ext cx="8077200" cy="1524000"/>
          </a:xfrm>
        </p:spPr>
        <p:txBody>
          <a:bodyPr/>
          <a:lstStyle/>
          <a:p>
            <a:pPr marL="533400" indent="-533400">
              <a:lnSpc>
                <a:spcPct val="90000"/>
              </a:lnSpc>
              <a:buFontTx/>
              <a:buNone/>
            </a:pPr>
            <a:r>
              <a:rPr lang="en-US" altLang="en-US" sz="2800" dirty="0"/>
              <a:t>Write a Problem Analysis Chart (PAC) to convert</a:t>
            </a:r>
          </a:p>
          <a:p>
            <a:pPr marL="533400" indent="-533400">
              <a:lnSpc>
                <a:spcPct val="90000"/>
              </a:lnSpc>
              <a:buFontTx/>
              <a:buNone/>
            </a:pPr>
            <a:r>
              <a:rPr lang="en-US" altLang="en-US" sz="2800" dirty="0"/>
              <a:t>the distance in miles to kilometers where 1.609</a:t>
            </a:r>
          </a:p>
          <a:p>
            <a:pPr marL="533400" indent="-533400">
              <a:lnSpc>
                <a:spcPct val="90000"/>
              </a:lnSpc>
              <a:buFontTx/>
              <a:buNone/>
            </a:pPr>
            <a:r>
              <a:rPr lang="en-US" altLang="en-US" sz="2800" dirty="0"/>
              <a:t>kilometers per mile.</a:t>
            </a:r>
          </a:p>
          <a:p>
            <a:pPr marL="533400" indent="-533400">
              <a:lnSpc>
                <a:spcPct val="90000"/>
              </a:lnSpc>
            </a:pPr>
            <a:endParaRPr lang="en-US" altLang="en-US" sz="2800" dirty="0"/>
          </a:p>
          <a:p>
            <a:pPr marL="533400" indent="-533400">
              <a:lnSpc>
                <a:spcPct val="90000"/>
              </a:lnSpc>
            </a:pPr>
            <a:endParaRPr lang="en-US" altLang="en-US" sz="2800" dirty="0"/>
          </a:p>
          <a:p>
            <a:pPr marL="533400" indent="-533400">
              <a:lnSpc>
                <a:spcPct val="90000"/>
              </a:lnSpc>
              <a:buFontTx/>
              <a:buNone/>
            </a:pPr>
            <a:endParaRPr lang="en-US" altLang="en-US" sz="2800" dirty="0"/>
          </a:p>
        </p:txBody>
      </p:sp>
      <p:graphicFrame>
        <p:nvGraphicFramePr>
          <p:cNvPr id="51222" name="Group 1046"/>
          <p:cNvGraphicFramePr>
            <a:graphicFrameLocks noGrp="1"/>
          </p:cNvGraphicFramePr>
          <p:nvPr>
            <p:ph sz="half" idx="2"/>
            <p:extLst>
              <p:ext uri="{D42A27DB-BD31-4B8C-83A1-F6EECF244321}">
                <p14:modId xmlns:p14="http://schemas.microsoft.com/office/powerpoint/2010/main" val="1267925694"/>
              </p:ext>
            </p:extLst>
          </p:nvPr>
        </p:nvGraphicFramePr>
        <p:xfrm>
          <a:off x="142844" y="2571744"/>
          <a:ext cx="8858280" cy="3840480"/>
        </p:xfrm>
        <a:graphic>
          <a:graphicData uri="http://schemas.openxmlformats.org/drawingml/2006/table">
            <a:tbl>
              <a:tblPr/>
              <a:tblGrid>
                <a:gridCol w="2214570"/>
                <a:gridCol w="2214570"/>
                <a:gridCol w="2214570"/>
                <a:gridCol w="221457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2400" b="1" i="0" kern="1200" dirty="0" smtClean="0">
                          <a:solidFill>
                            <a:schemeClr val="tx1"/>
                          </a:solidFill>
                          <a:effectLst/>
                          <a:latin typeface="+mj-lt"/>
                          <a:ea typeface="+mn-ea"/>
                          <a:cs typeface="+mn-cs"/>
                        </a:rPr>
                        <a:t>Solution Alternatives</a:t>
                      </a:r>
                      <a:br>
                        <a:rPr lang="en-US" sz="2400" b="1" i="0" kern="1200" dirty="0" smtClean="0">
                          <a:solidFill>
                            <a:schemeClr val="tx1"/>
                          </a:solidFill>
                          <a:effectLst/>
                          <a:latin typeface="+mj-lt"/>
                          <a:ea typeface="+mn-ea"/>
                          <a:cs typeface="+mn-cs"/>
                        </a:rPr>
                      </a:br>
                      <a:r>
                        <a:rPr lang="en-US" sz="2400" b="1" i="0" kern="1200" dirty="0" smtClean="0">
                          <a:solidFill>
                            <a:schemeClr val="tx1"/>
                          </a:solidFill>
                          <a:effectLst/>
                          <a:latin typeface="+mj-lt"/>
                          <a:ea typeface="+mn-ea"/>
                          <a:cs typeface="+mn-cs"/>
                        </a:rPr>
                        <a:t/>
                      </a:r>
                      <a:br>
                        <a:rPr lang="en-US" sz="2400" b="1" i="0" kern="1200" dirty="0" smtClean="0">
                          <a:solidFill>
                            <a:schemeClr val="tx1"/>
                          </a:solidFill>
                          <a:effectLst/>
                          <a:latin typeface="+mj-lt"/>
                          <a:ea typeface="+mn-ea"/>
                          <a:cs typeface="+mn-cs"/>
                        </a:rPr>
                      </a:br>
                      <a:endParaRPr kumimoji="0" lang="en-US" altLang="en-US" sz="2400" b="1"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j-lt"/>
                        </a:rPr>
                        <a:t>Distance in miles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mj-lt"/>
                        </a:rPr>
                        <a:t>Kilometers = 1.609 x miles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mj-lt"/>
                        </a:rPr>
                        <a:t>Distance in kilometers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2400" i="0" kern="1200" dirty="0" smtClean="0">
                          <a:solidFill>
                            <a:schemeClr val="tx1"/>
                          </a:solidFill>
                          <a:effectLst/>
                          <a:latin typeface="+mj-lt"/>
                          <a:ea typeface="+mn-ea"/>
                          <a:cs typeface="+mn-cs"/>
                        </a:rPr>
                        <a:t>1. Define the miles as constants.</a:t>
                      </a:r>
                      <a:br>
                        <a:rPr lang="en-US" sz="2400" i="0" kern="1200" dirty="0" smtClean="0">
                          <a:solidFill>
                            <a:schemeClr val="tx1"/>
                          </a:solidFill>
                          <a:effectLst/>
                          <a:latin typeface="+mj-lt"/>
                          <a:ea typeface="+mn-ea"/>
                          <a:cs typeface="+mn-cs"/>
                        </a:rPr>
                      </a:br>
                      <a:r>
                        <a:rPr lang="en-US" sz="2400" i="0" kern="1200" dirty="0" smtClean="0">
                          <a:solidFill>
                            <a:schemeClr val="tx1"/>
                          </a:solidFill>
                          <a:effectLst/>
                          <a:latin typeface="+mj-lt"/>
                          <a:ea typeface="+mn-ea"/>
                          <a:cs typeface="+mn-cs"/>
                        </a:rPr>
                        <a:t>∗2. Define the miles as input values.</a:t>
                      </a:r>
                      <a:endParaRPr kumimoji="0" lang="en-US" altLang="en-US" sz="2400" b="0" i="0" u="none" strike="noStrike" cap="none" normalizeH="0" baseline="0" dirty="0" smtClean="0">
                        <a:ln>
                          <a:noFill/>
                        </a:ln>
                        <a:solidFill>
                          <a:srgbClr val="000000"/>
                        </a:solidFill>
                        <a:effectLst/>
                        <a:latin typeface="+mj-lt"/>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5928473"/>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 calcmode="lin" valueType="num">
                                      <p:cBhvr additive="base">
                                        <p:cTn id="7" dur="500" fill="hold"/>
                                        <p:tgtEl>
                                          <p:spTgt spid="51222"/>
                                        </p:tgtEl>
                                        <p:attrNameLst>
                                          <p:attrName>ppt_x</p:attrName>
                                        </p:attrNameLst>
                                      </p:cBhvr>
                                      <p:tavLst>
                                        <p:tav tm="0">
                                          <p:val>
                                            <p:strVal val="#ppt_x"/>
                                          </p:val>
                                        </p:tav>
                                        <p:tav tm="100000">
                                          <p:val>
                                            <p:strVal val="#ppt_x"/>
                                          </p:val>
                                        </p:tav>
                                      </p:tavLst>
                                    </p:anim>
                                    <p:anim calcmode="lin" valueType="num">
                                      <p:cBhvr additive="base">
                                        <p:cTn id="8" dur="500" fill="hold"/>
                                        <p:tgtEl>
                                          <p:spTgt spid="51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Skills </a:t>
            </a:r>
            <a:r>
              <a:rPr lang="en-US" b="1" dirty="0" smtClean="0"/>
              <a:t>Required for a </a:t>
            </a:r>
            <a:r>
              <a:rPr lang="en-US" b="1" dirty="0"/>
              <a:t>Software Engineer</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solidFill>
                  <a:srgbClr val="FF0000"/>
                </a:solidFill>
              </a:rPr>
              <a:t>Technical Skills</a:t>
            </a:r>
          </a:p>
          <a:p>
            <a:pPr marL="400050" lvl="1" indent="0"/>
            <a:r>
              <a:rPr lang="en-US" dirty="0" smtClean="0"/>
              <a:t> Software Design</a:t>
            </a:r>
          </a:p>
          <a:p>
            <a:pPr marL="400050" lvl="1" indent="0"/>
            <a:r>
              <a:rPr lang="en-US" dirty="0" smtClean="0"/>
              <a:t> Coding</a:t>
            </a:r>
          </a:p>
          <a:p>
            <a:pPr marL="400050" lvl="1" indent="0"/>
            <a:r>
              <a:rPr lang="en-US" dirty="0" smtClean="0"/>
              <a:t> Testing</a:t>
            </a:r>
          </a:p>
          <a:p>
            <a:pPr>
              <a:buNone/>
            </a:pPr>
            <a:r>
              <a:rPr lang="en-US" b="1" dirty="0" smtClean="0">
                <a:solidFill>
                  <a:srgbClr val="FF0000"/>
                </a:solidFill>
              </a:rPr>
              <a:t>Problem Solving Skills</a:t>
            </a:r>
          </a:p>
          <a:p>
            <a:pPr lvl="1"/>
            <a:r>
              <a:rPr lang="en-US" dirty="0" smtClean="0"/>
              <a:t>logical and analytical thinking</a:t>
            </a:r>
          </a:p>
          <a:p>
            <a:pPr>
              <a:buNone/>
            </a:pPr>
            <a:r>
              <a:rPr lang="en-US" b="1" dirty="0" smtClean="0">
                <a:solidFill>
                  <a:srgbClr val="FF0000"/>
                </a:solidFill>
              </a:rPr>
              <a:t>Soft Skills</a:t>
            </a:r>
          </a:p>
          <a:p>
            <a:pPr marL="400050" lvl="1" indent="0"/>
            <a:r>
              <a:rPr lang="en-US" dirty="0" smtClean="0"/>
              <a:t> Communication</a:t>
            </a:r>
          </a:p>
          <a:p>
            <a:pPr marL="400050" lvl="1" indent="0"/>
            <a:r>
              <a:rPr lang="en-US" dirty="0" smtClean="0"/>
              <a:t> Team Work</a:t>
            </a:r>
          </a:p>
          <a:p>
            <a:endParaRPr lang="en-US" dirty="0"/>
          </a:p>
        </p:txBody>
      </p:sp>
    </p:spTree>
    <p:extLst>
      <p:ext uri="{BB962C8B-B14F-4D97-AF65-F5344CB8AC3E}">
        <p14:creationId xmlns:p14="http://schemas.microsoft.com/office/powerpoint/2010/main" val="3450251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785784" y="1714488"/>
          <a:ext cx="8215372" cy="4797552"/>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Number,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Check if there is a factor</a:t>
                      </a:r>
                      <a:r>
                        <a:rPr lang="en-US" sz="1600" baseline="0" dirty="0" smtClean="0"/>
                        <a:t> for N</a:t>
                      </a: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Print Prime or Not Prime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1. Divide N by numbers from 2 to N and if for all the division operations, the reminder is non zero, the number is prime otherwise it is not prime</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2. Same as 1 but divide the N from 2 to N/2</a:t>
                      </a:r>
                      <a:endParaRPr lang="en-US" sz="1600" i="1"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1600" dirty="0" smtClean="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t>3. Same as Logic 1 but divide N from 2 to square root of N</a:t>
                      </a: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1357290" y="928670"/>
            <a:ext cx="6715172" cy="461665"/>
          </a:xfrm>
          <a:prstGeom prst="rect">
            <a:avLst/>
          </a:prstGeom>
        </p:spPr>
        <p:txBody>
          <a:bodyPr wrap="square">
            <a:spAutoFit/>
          </a:bodyPr>
          <a:lstStyle/>
          <a:p>
            <a:r>
              <a:rPr lang="en-US" sz="2400" dirty="0" smtClean="0"/>
              <a:t>Determine whether a given number is prime or not?</a:t>
            </a:r>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582594"/>
          </a:xfrm>
        </p:spPr>
        <p:txBody>
          <a:bodyPr>
            <a:normAutofit fontScale="90000"/>
          </a:bodyPr>
          <a:lstStyle/>
          <a:p>
            <a:r>
              <a:rPr lang="en-US" b="1" dirty="0" smtClean="0"/>
              <a:t/>
            </a:r>
            <a:br>
              <a:rPr lang="en-US" b="1" dirty="0" smtClean="0"/>
            </a:br>
            <a:r>
              <a:rPr lang="en-US" sz="4000" b="1" dirty="0" smtClean="0"/>
              <a:t>Importance </a:t>
            </a:r>
            <a:r>
              <a:rPr lang="en-US" sz="4000" b="1" dirty="0"/>
              <a:t>of Logic in problem </a:t>
            </a:r>
            <a:r>
              <a:rPr lang="en-US" sz="4000" b="1" dirty="0" smtClean="0"/>
              <a:t>solving</a:t>
            </a:r>
            <a:r>
              <a:rPr lang="en-US" dirty="0"/>
              <a:t/>
            </a:r>
            <a:br>
              <a:rPr lang="en-US" dirty="0"/>
            </a:br>
            <a:endParaRPr lang="en-US" dirty="0"/>
          </a:p>
        </p:txBody>
      </p:sp>
      <p:graphicFrame>
        <p:nvGraphicFramePr>
          <p:cNvPr id="5" name="Group 1046"/>
          <p:cNvGraphicFramePr>
            <a:graphicFrameLocks noGrp="1"/>
          </p:cNvGraphicFramePr>
          <p:nvPr>
            <p:ph sz="half" idx="4294967295"/>
            <p:extLst>
              <p:ext uri="{D42A27DB-BD31-4B8C-83A1-F6EECF244321}">
                <p14:modId xmlns:p14="http://schemas.microsoft.com/office/powerpoint/2010/main" val="1267925694"/>
              </p:ext>
            </p:extLst>
          </p:nvPr>
        </p:nvGraphicFramePr>
        <p:xfrm>
          <a:off x="500034" y="2428868"/>
          <a:ext cx="8215372" cy="2798064"/>
        </p:xfrm>
        <a:graphic>
          <a:graphicData uri="http://schemas.openxmlformats.org/drawingml/2006/table">
            <a:tbl>
              <a:tblPr/>
              <a:tblGrid>
                <a:gridCol w="2053843"/>
                <a:gridCol w="2053843"/>
                <a:gridCol w="2053843"/>
                <a:gridCol w="2053843"/>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i="0" kern="1200" dirty="0" smtClean="0">
                          <a:solidFill>
                            <a:schemeClr val="tx1"/>
                          </a:solidFill>
                          <a:effectLst/>
                          <a:latin typeface="+mn-lt"/>
                          <a:ea typeface="+mn-ea"/>
                          <a:cs typeface="+mn-cs"/>
                        </a:rPr>
                        <a:t>Solution Alternatives</a:t>
                      </a:r>
                      <a:br>
                        <a:rPr lang="en-US" sz="1600" i="0" kern="1200" dirty="0" smtClean="0">
                          <a:solidFill>
                            <a:schemeClr val="tx1"/>
                          </a:solidFill>
                          <a:effectLst/>
                          <a:latin typeface="+mn-lt"/>
                          <a:ea typeface="+mn-ea"/>
                          <a:cs typeface="+mn-cs"/>
                        </a:rPr>
                      </a:br>
                      <a:endParaRPr kumimoji="0" lang="en-US" altLang="en-US" sz="1600" b="0" i="0" u="none" strike="noStrike" cap="none" normalizeH="0" baseline="0" dirty="0" smtClean="0">
                        <a:ln>
                          <a:noFill/>
                        </a:ln>
                        <a:solidFill>
                          <a:srgbClr val="000000"/>
                        </a:solidFill>
                        <a:effectLst/>
                        <a:latin typeface="Verdan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351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Numbers M and 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1600" kern="1200" dirty="0" smtClean="0">
                          <a:solidFill>
                            <a:schemeClr val="tx1"/>
                          </a:solidFill>
                          <a:latin typeface="Arial" pitchFamily="34" charset="0"/>
                          <a:ea typeface="+mn-ea"/>
                          <a:cs typeface="Arial" pitchFamily="34" charset="0"/>
                        </a:rPr>
                        <a:t>If N</a:t>
                      </a:r>
                      <a:r>
                        <a:rPr lang="en-GB" sz="1600" kern="1200" baseline="0" dirty="0" smtClean="0">
                          <a:solidFill>
                            <a:schemeClr val="tx1"/>
                          </a:solidFill>
                          <a:latin typeface="Arial" pitchFamily="34" charset="0"/>
                          <a:ea typeface="+mn-ea"/>
                          <a:cs typeface="Arial" pitchFamily="34" charset="0"/>
                        </a:rPr>
                        <a:t> is less than M</a:t>
                      </a:r>
                    </a:p>
                    <a:p>
                      <a:r>
                        <a:rPr lang="en-GB" sz="1600" kern="1200" baseline="0" dirty="0" smtClean="0">
                          <a:solidFill>
                            <a:schemeClr val="tx1"/>
                          </a:solidFill>
                          <a:latin typeface="Arial" pitchFamily="34" charset="0"/>
                          <a:ea typeface="+mn-ea"/>
                          <a:cs typeface="Arial" pitchFamily="34" charset="0"/>
                        </a:rPr>
                        <a:t>Points = 0</a:t>
                      </a:r>
                      <a:endParaRPr lang="en-GB" sz="1600" kern="1200" dirty="0" smtClean="0">
                        <a:solidFill>
                          <a:schemeClr val="tx1"/>
                        </a:solidFill>
                        <a:latin typeface="Arial" pitchFamily="34" charset="0"/>
                        <a:ea typeface="+mn-ea"/>
                        <a:cs typeface="Arial" pitchFamily="34" charset="0"/>
                      </a:endParaRPr>
                    </a:p>
                    <a:p>
                      <a:r>
                        <a:rPr lang="en-GB" sz="1600" kern="1200" dirty="0" smtClean="0">
                          <a:solidFill>
                            <a:schemeClr val="tx1"/>
                          </a:solidFill>
                          <a:latin typeface="Arial" pitchFamily="34" charset="0"/>
                          <a:ea typeface="+mn-ea"/>
                          <a:cs typeface="Arial" pitchFamily="34" charset="0"/>
                        </a:rPr>
                        <a:t>Otherwise Compute Points as N</a:t>
                      </a:r>
                      <a:r>
                        <a:rPr lang="en-GB" sz="1600" kern="1200" baseline="30000" dirty="0" smtClean="0">
                          <a:solidFill>
                            <a:schemeClr val="tx1"/>
                          </a:solidFill>
                          <a:latin typeface="Arial" pitchFamily="34" charset="0"/>
                          <a:ea typeface="+mn-ea"/>
                          <a:cs typeface="Arial" pitchFamily="34" charset="0"/>
                        </a:rPr>
                        <a:t>2</a:t>
                      </a:r>
                      <a:r>
                        <a:rPr lang="en-GB" sz="1600" kern="1200" dirty="0" smtClean="0">
                          <a:solidFill>
                            <a:schemeClr val="tx1"/>
                          </a:solidFill>
                          <a:latin typeface="Arial" pitchFamily="34" charset="0"/>
                          <a:ea typeface="+mn-ea"/>
                          <a:cs typeface="Arial" pitchFamily="34" charset="0"/>
                        </a:rPr>
                        <a:t> - M</a:t>
                      </a:r>
                      <a:r>
                        <a:rPr lang="en-GB" sz="1600" kern="1200" baseline="30000" dirty="0" smtClean="0">
                          <a:solidFill>
                            <a:schemeClr val="tx1"/>
                          </a:solidFill>
                          <a:latin typeface="Arial" pitchFamily="34" charset="0"/>
                          <a:ea typeface="+mn-ea"/>
                          <a:cs typeface="Arial" pitchFamily="34" charset="0"/>
                        </a:rPr>
                        <a:t>2</a:t>
                      </a:r>
                      <a:endParaRPr lang="en-GB" sz="1600" kern="1200" dirty="0" smtClean="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itchFamily="34" charset="0"/>
                          <a:cs typeface="Arial" pitchFamily="34" charset="0"/>
                        </a:rPr>
                        <a:t>Number of points gained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1600" dirty="0" smtClean="0">
                          <a:latin typeface="Arial" pitchFamily="34" charset="0"/>
                          <a:cs typeface="Arial" pitchFamily="34" charset="0"/>
                        </a:rPr>
                        <a:t>1. Compute</a:t>
                      </a:r>
                      <a:r>
                        <a:rPr lang="en-US" sz="1600" baseline="0" dirty="0" smtClean="0">
                          <a:latin typeface="Arial" pitchFamily="34" charset="0"/>
                          <a:cs typeface="Arial" pitchFamily="34" charset="0"/>
                        </a:rPr>
                        <a:t> </a:t>
                      </a:r>
                      <a:r>
                        <a:rPr lang="en-GB" sz="1600" kern="1200" dirty="0" smtClean="0">
                          <a:solidFill>
                            <a:schemeClr val="tx1"/>
                          </a:solidFill>
                          <a:latin typeface="Arial" pitchFamily="34" charset="0"/>
                          <a:ea typeface="+mn-ea"/>
                          <a:cs typeface="Arial" pitchFamily="34" charset="0"/>
                        </a:rPr>
                        <a:t>N</a:t>
                      </a:r>
                      <a:r>
                        <a:rPr lang="en-GB" sz="1600" kern="1200" baseline="30000" dirty="0" smtClean="0">
                          <a:solidFill>
                            <a:schemeClr val="tx1"/>
                          </a:solidFill>
                          <a:latin typeface="Arial" pitchFamily="34" charset="0"/>
                          <a:ea typeface="+mn-ea"/>
                          <a:cs typeface="Arial" pitchFamily="34" charset="0"/>
                        </a:rPr>
                        <a:t>2</a:t>
                      </a:r>
                      <a:r>
                        <a:rPr lang="en-GB" sz="1600" kern="1200" dirty="0" smtClean="0">
                          <a:solidFill>
                            <a:schemeClr val="tx1"/>
                          </a:solidFill>
                          <a:latin typeface="Arial" pitchFamily="34" charset="0"/>
                          <a:ea typeface="+mn-ea"/>
                          <a:cs typeface="Arial" pitchFamily="34" charset="0"/>
                        </a:rPr>
                        <a:t> - M</a:t>
                      </a:r>
                      <a:r>
                        <a:rPr lang="en-GB" sz="1600" kern="1200" baseline="30000" dirty="0" smtClean="0">
                          <a:solidFill>
                            <a:schemeClr val="tx1"/>
                          </a:solidFill>
                          <a:latin typeface="Arial" pitchFamily="34" charset="0"/>
                          <a:ea typeface="+mn-ea"/>
                          <a:cs typeface="Arial" pitchFamily="34" charset="0"/>
                        </a:rPr>
                        <a:t>2</a:t>
                      </a:r>
                      <a:r>
                        <a:rPr lang="en-GB" sz="1600" kern="1200" baseline="0" dirty="0" smtClean="0">
                          <a:solidFill>
                            <a:schemeClr val="tx1"/>
                          </a:solidFill>
                          <a:latin typeface="Arial" pitchFamily="34" charset="0"/>
                          <a:ea typeface="+mn-ea"/>
                          <a:cs typeface="Arial" pitchFamily="34" charset="0"/>
                        </a:rPr>
                        <a:t> </a:t>
                      </a: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as NXN – MXM</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kumimoji="0" lang="en-US" altLang="en-US" sz="16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2. Compute (N + M) X (N – M)</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altLang="en-US" sz="1600" b="0" i="0" u="none" strike="noStrike" cap="none" normalizeH="0" baseline="0" dirty="0" smtClean="0">
                          <a:ln>
                            <a:noFill/>
                          </a:ln>
                          <a:solidFill>
                            <a:srgbClr val="000000"/>
                          </a:solidFill>
                          <a:effectLst/>
                          <a:latin typeface="Arial" pitchFamily="34" charset="0"/>
                          <a:cs typeface="Arial" pitchFamily="34" charset="0"/>
                        </a:rPr>
                        <a:t>(Number of multiplication is reduced)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ectangle 5"/>
          <p:cNvSpPr/>
          <p:nvPr/>
        </p:nvSpPr>
        <p:spPr>
          <a:xfrm>
            <a:off x="500034" y="785794"/>
            <a:ext cx="8286808" cy="1077218"/>
          </a:xfrm>
          <a:prstGeom prst="rect">
            <a:avLst/>
          </a:prstGeom>
        </p:spPr>
        <p:txBody>
          <a:bodyPr wrap="square">
            <a:spAutoFit/>
          </a:bodyPr>
          <a:lstStyle/>
          <a:p>
            <a:pPr algn="just"/>
            <a:r>
              <a:rPr lang="en-GB" sz="1600" dirty="0" smtClean="0">
                <a:latin typeface="Arial" pitchFamily="34" charset="0"/>
                <a:cs typeface="Arial" pitchFamily="34" charset="0"/>
              </a:rPr>
              <a:t>In  a fun game, MXM  grid is given with full of coins. The player has to give a number 'N' of his choice. If N is lesser than M then he is out of game and doesn't gain any points. Otherwise he has to place all coins in the MXM grid in the NXN grid and he gains points equal to the number of free cells in the N X N grid.</a:t>
            </a:r>
            <a:endParaRPr lang="en-GB" sz="1600" dirty="0">
              <a:latin typeface="Arial" pitchFamily="34" charset="0"/>
              <a:cs typeface="Arial" pitchFamily="34" charset="0"/>
            </a:endParaRPr>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Problem 2</a:t>
            </a:r>
          </a:p>
        </p:txBody>
      </p:sp>
      <p:sp>
        <p:nvSpPr>
          <p:cNvPr id="55299" name="Rectangle 3"/>
          <p:cNvSpPr>
            <a:spLocks noGrp="1" noChangeArrowheads="1"/>
          </p:cNvSpPr>
          <p:nvPr>
            <p:ph type="body" sz="half" idx="1"/>
          </p:nvPr>
        </p:nvSpPr>
        <p:spPr>
          <a:xfrm>
            <a:off x="457200" y="1600200"/>
            <a:ext cx="8382000" cy="1143000"/>
          </a:xfrm>
        </p:spPr>
        <p:txBody>
          <a:bodyPr/>
          <a:lstStyle/>
          <a:p>
            <a:r>
              <a:rPr lang="en-US" altLang="en-US" sz="2800"/>
              <a:t>Write a Problem Analysis Chart (PAC) to find an area of a circle where area = pi * radius * radius</a:t>
            </a:r>
          </a:p>
        </p:txBody>
      </p:sp>
      <p:graphicFrame>
        <p:nvGraphicFramePr>
          <p:cNvPr id="55323" name="Group 27"/>
          <p:cNvGraphicFramePr>
            <a:graphicFrameLocks noGrp="1"/>
          </p:cNvGraphicFramePr>
          <p:nvPr>
            <p:ph sz="half" idx="2"/>
          </p:nvPr>
        </p:nvGraphicFramePr>
        <p:xfrm>
          <a:off x="914400" y="2971800"/>
          <a:ext cx="7696200" cy="1881188"/>
        </p:xfrm>
        <a:graphic>
          <a:graphicData uri="http://schemas.openxmlformats.org/drawingml/2006/table">
            <a:tbl>
              <a:tblPr/>
              <a:tblGrid>
                <a:gridCol w="1371600"/>
                <a:gridCol w="4953000"/>
                <a:gridCol w="1371600"/>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53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area = 3.14 x radius x radius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area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3505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 calcmode="lin" valueType="num">
                                      <p:cBhvr additive="base">
                                        <p:cTn id="7" dur="500" fill="hold"/>
                                        <p:tgtEl>
                                          <p:spTgt spid="55323"/>
                                        </p:tgtEl>
                                        <p:attrNameLst>
                                          <p:attrName>ppt_x</p:attrName>
                                        </p:attrNameLst>
                                      </p:cBhvr>
                                      <p:tavLst>
                                        <p:tav tm="0">
                                          <p:val>
                                            <p:strVal val="#ppt_x"/>
                                          </p:val>
                                        </p:tav>
                                        <p:tav tm="100000">
                                          <p:val>
                                            <p:strVal val="#ppt_x"/>
                                          </p:val>
                                        </p:tav>
                                      </p:tavLst>
                                    </p:anim>
                                    <p:anim calcmode="lin" valueType="num">
                                      <p:cBhvr additive="base">
                                        <p:cTn id="8" dur="500" fill="hold"/>
                                        <p:tgtEl>
                                          <p:spTgt spid="553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Problem 3</a:t>
            </a:r>
          </a:p>
        </p:txBody>
      </p:sp>
      <p:sp>
        <p:nvSpPr>
          <p:cNvPr id="82947" name="Rectangle 3"/>
          <p:cNvSpPr>
            <a:spLocks noGrp="1" noChangeArrowheads="1"/>
          </p:cNvSpPr>
          <p:nvPr>
            <p:ph type="body" sz="half" idx="1"/>
          </p:nvPr>
        </p:nvSpPr>
        <p:spPr>
          <a:xfrm>
            <a:off x="457200" y="1600200"/>
            <a:ext cx="8382000" cy="1905000"/>
          </a:xfrm>
        </p:spPr>
        <p:txBody>
          <a:bodyPr/>
          <a:lstStyle/>
          <a:p>
            <a:r>
              <a:rPr lang="en-US" altLang="en-US" sz="2000"/>
              <a:t>Write a Problem Analysis Chart (PAC) to compute and display the temperature inside the earth in Celsius and Fahrenheit. The relevant formulas are</a:t>
            </a:r>
          </a:p>
          <a:p>
            <a:pPr>
              <a:buFontTx/>
              <a:buNone/>
            </a:pPr>
            <a:r>
              <a:rPr lang="en-US" altLang="en-US" sz="2000"/>
              <a:t>		Celsius = 10 x (depth) + 20</a:t>
            </a:r>
          </a:p>
          <a:p>
            <a:pPr>
              <a:buFontTx/>
              <a:buNone/>
            </a:pPr>
            <a:r>
              <a:rPr lang="en-US" altLang="en-US" sz="2000"/>
              <a:t>		Fahrenheit = 1.8 x (Celsius) + 32</a:t>
            </a:r>
          </a:p>
        </p:txBody>
      </p:sp>
      <p:graphicFrame>
        <p:nvGraphicFramePr>
          <p:cNvPr id="82972" name="Group 28"/>
          <p:cNvGraphicFramePr>
            <a:graphicFrameLocks noGrp="1"/>
          </p:cNvGraphicFramePr>
          <p:nvPr>
            <p:ph sz="half" idx="2"/>
          </p:nvPr>
        </p:nvGraphicFramePr>
        <p:xfrm>
          <a:off x="914400" y="3733800"/>
          <a:ext cx="7696200" cy="1957388"/>
        </p:xfrm>
        <a:graphic>
          <a:graphicData uri="http://schemas.openxmlformats.org/drawingml/2006/table">
            <a:tbl>
              <a:tblPr/>
              <a:tblGrid>
                <a:gridCol w="990600"/>
                <a:gridCol w="4140200"/>
                <a:gridCol w="2565400"/>
              </a:tblGrid>
              <a:tr h="6858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15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celsius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smtClean="0">
                          <a:ln>
                            <a:noFill/>
                          </a:ln>
                          <a:solidFill>
                            <a:schemeClr val="tx1"/>
                          </a:solidFill>
                          <a:effectLst/>
                          <a:latin typeface="Arial" charset="0"/>
                        </a:rPr>
                        <a:t>fahrenheit = 1.8 x (celsius)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Display </a:t>
                      </a:r>
                      <a:r>
                        <a:rPr kumimoji="0" lang="en-US" altLang="en-US" sz="2400" b="0" i="0" u="none" strike="noStrike" cap="none" normalizeH="0" baseline="0" dirty="0" err="1" smtClean="0">
                          <a:ln>
                            <a:noFill/>
                          </a:ln>
                          <a:solidFill>
                            <a:schemeClr val="tx1"/>
                          </a:solidFill>
                          <a:effectLst/>
                          <a:latin typeface="Arial" charset="0"/>
                        </a:rPr>
                        <a:t>celsius</a:t>
                      </a:r>
                      <a:r>
                        <a:rPr kumimoji="0" lang="en-US" altLang="en-US" sz="2400" b="0"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charset="0"/>
                        </a:rPr>
                        <a:t>Display </a:t>
                      </a:r>
                      <a:r>
                        <a:rPr kumimoji="0" lang="en-US" altLang="en-US" sz="2400" b="0" i="0" u="none" strike="noStrike" cap="none" normalizeH="0" baseline="0" dirty="0" err="1" smtClean="0">
                          <a:ln>
                            <a:noFill/>
                          </a:ln>
                          <a:solidFill>
                            <a:schemeClr val="tx1"/>
                          </a:solidFill>
                          <a:effectLst/>
                          <a:latin typeface="Arial" charset="0"/>
                        </a:rPr>
                        <a:t>fahrenheit</a:t>
                      </a:r>
                      <a:endParaRPr kumimoji="0" lang="en-US" altLang="en-US" sz="2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260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 calcmode="lin" valueType="num">
                                      <p:cBhvr additive="base">
                                        <p:cTn id="7" dur="500" fill="hold"/>
                                        <p:tgtEl>
                                          <p:spTgt spid="82972"/>
                                        </p:tgtEl>
                                        <p:attrNameLst>
                                          <p:attrName>ppt_x</p:attrName>
                                        </p:attrNameLst>
                                      </p:cBhvr>
                                      <p:tavLst>
                                        <p:tav tm="0">
                                          <p:val>
                                            <p:strVal val="#ppt_x"/>
                                          </p:val>
                                        </p:tav>
                                        <p:tav tm="100000">
                                          <p:val>
                                            <p:strVal val="#ppt_x"/>
                                          </p:val>
                                        </p:tav>
                                      </p:tavLst>
                                    </p:anim>
                                    <p:anim calcmode="lin" valueType="num">
                                      <p:cBhvr additive="base">
                                        <p:cTn id="8" dur="500" fill="hold"/>
                                        <p:tgtEl>
                                          <p:spTgt spid="82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t>Problem 4</a:t>
            </a:r>
          </a:p>
        </p:txBody>
      </p:sp>
      <p:sp>
        <p:nvSpPr>
          <p:cNvPr id="59395" name="Rectangle 3"/>
          <p:cNvSpPr>
            <a:spLocks noGrp="1" noChangeArrowheads="1"/>
          </p:cNvSpPr>
          <p:nvPr>
            <p:ph type="body" idx="1"/>
          </p:nvPr>
        </p:nvSpPr>
        <p:spPr/>
        <p:txBody>
          <a:bodyPr>
            <a:normAutofit/>
          </a:bodyPr>
          <a:lstStyle/>
          <a:p>
            <a:pPr>
              <a:buNone/>
            </a:pPr>
            <a:r>
              <a:rPr lang="en-US" altLang="en-US" dirty="0" smtClean="0"/>
              <a:t>	Given the distance of a trip in miles, miles per gallon by the car that is used in the trip and the current price of one gallon of fuel (gas), write a program to determine the fuel required for the trip and the cost spent on the fuel.</a:t>
            </a:r>
          </a:p>
        </p:txBody>
      </p:sp>
    </p:spTree>
    <p:extLst>
      <p:ext uri="{BB962C8B-B14F-4D97-AF65-F5344CB8AC3E}">
        <p14:creationId xmlns:p14="http://schemas.microsoft.com/office/powerpoint/2010/main" val="3777670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endParaRPr lang="en-GB" altLang="en-US"/>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Distance in miles,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cost per gallon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gas needed = distance / miles per gallon.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estimated cost = cost per gallon x gas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Display gas needed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rPr>
                        <a:t>Display estimated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5526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42852"/>
            <a:ext cx="8229600" cy="939784"/>
          </a:xfrm>
        </p:spPr>
        <p:txBody>
          <a:bodyPr/>
          <a:lstStyle/>
          <a:p>
            <a:r>
              <a:rPr lang="en-US" altLang="en-US" sz="4000" b="1" dirty="0" smtClean="0"/>
              <a:t>HIPO Chart</a:t>
            </a:r>
            <a:endParaRPr lang="en-US" altLang="en-US" sz="4000" b="1" dirty="0"/>
          </a:p>
        </p:txBody>
      </p:sp>
      <p:sp>
        <p:nvSpPr>
          <p:cNvPr id="10243" name="Rectangle 3"/>
          <p:cNvSpPr>
            <a:spLocks noGrp="1" noChangeArrowheads="1"/>
          </p:cNvSpPr>
          <p:nvPr>
            <p:ph type="body" idx="1"/>
          </p:nvPr>
        </p:nvSpPr>
        <p:spPr>
          <a:xfrm>
            <a:off x="214282" y="1142984"/>
            <a:ext cx="8686800" cy="5357850"/>
          </a:xfrm>
        </p:spPr>
        <p:txBody>
          <a:bodyPr>
            <a:normAutofit fontScale="92500"/>
          </a:bodyPr>
          <a:lstStyle/>
          <a:p>
            <a:pPr>
              <a:lnSpc>
                <a:spcPct val="150000"/>
              </a:lnSpc>
            </a:pPr>
            <a:r>
              <a:rPr lang="en-US" altLang="en-US" b="1" dirty="0"/>
              <a:t>Developing the Hierarchy Input Process Output (HIPO) or Interactivity Chart</a:t>
            </a:r>
            <a:r>
              <a:rPr lang="en-US" altLang="en-US" dirty="0"/>
              <a:t> </a:t>
            </a:r>
          </a:p>
          <a:p>
            <a:pPr lvl="1">
              <a:lnSpc>
                <a:spcPct val="150000"/>
              </a:lnSpc>
            </a:pPr>
            <a:r>
              <a:rPr lang="en-US" altLang="en-US" dirty="0" smtClean="0"/>
              <a:t>When </a:t>
            </a:r>
            <a:r>
              <a:rPr lang="en-US" altLang="en-US" dirty="0"/>
              <a:t>problem is normally big and complex.</a:t>
            </a:r>
          </a:p>
          <a:p>
            <a:pPr lvl="1">
              <a:lnSpc>
                <a:spcPct val="150000"/>
              </a:lnSpc>
            </a:pPr>
            <a:r>
              <a:rPr lang="en-US" altLang="en-US" dirty="0" smtClean="0"/>
              <a:t>Processing </a:t>
            </a:r>
            <a:r>
              <a:rPr lang="en-US" altLang="en-US" dirty="0"/>
              <a:t>can be divided into subtasks called </a:t>
            </a:r>
            <a:r>
              <a:rPr lang="en-US" altLang="en-US" dirty="0" smtClean="0"/>
              <a:t>modules</a:t>
            </a:r>
            <a:endParaRPr lang="en-US" altLang="en-US" dirty="0"/>
          </a:p>
          <a:p>
            <a:pPr lvl="1">
              <a:lnSpc>
                <a:spcPct val="150000"/>
              </a:lnSpc>
            </a:pPr>
            <a:r>
              <a:rPr lang="en-US" altLang="en-US" dirty="0"/>
              <a:t>Each module accomplishes one </a:t>
            </a:r>
            <a:r>
              <a:rPr lang="en-US" altLang="en-US" dirty="0" smtClean="0"/>
              <a:t>function</a:t>
            </a:r>
            <a:endParaRPr lang="en-US" altLang="en-US" dirty="0"/>
          </a:p>
          <a:p>
            <a:pPr lvl="1">
              <a:lnSpc>
                <a:spcPct val="150000"/>
              </a:lnSpc>
            </a:pPr>
            <a:r>
              <a:rPr lang="en-US" altLang="en-US" dirty="0"/>
              <a:t>These modules are connected to each other to show the interaction of processing between the </a:t>
            </a:r>
            <a:r>
              <a:rPr lang="en-US" altLang="en-US" dirty="0" smtClean="0"/>
              <a:t>modules</a:t>
            </a:r>
            <a:endParaRPr lang="en-US" altLang="en-US" dirty="0"/>
          </a:p>
        </p:txBody>
      </p:sp>
    </p:spTree>
    <p:extLst>
      <p:ext uri="{BB962C8B-B14F-4D97-AF65-F5344CB8AC3E}">
        <p14:creationId xmlns:p14="http://schemas.microsoft.com/office/powerpoint/2010/main" val="401217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939784"/>
          </a:xfrm>
        </p:spPr>
        <p:txBody>
          <a:bodyPr/>
          <a:lstStyle/>
          <a:p>
            <a:r>
              <a:rPr lang="en-US" altLang="en-US" b="1" dirty="0" smtClean="0"/>
              <a:t>HIPO Chart</a:t>
            </a:r>
            <a:endParaRPr lang="en-US" altLang="en-US" b="1" dirty="0"/>
          </a:p>
        </p:txBody>
      </p:sp>
      <p:sp>
        <p:nvSpPr>
          <p:cNvPr id="14339" name="Rectangle 3"/>
          <p:cNvSpPr>
            <a:spLocks noGrp="1" noChangeArrowheads="1"/>
          </p:cNvSpPr>
          <p:nvPr>
            <p:ph type="body" idx="1"/>
          </p:nvPr>
        </p:nvSpPr>
        <p:spPr>
          <a:xfrm>
            <a:off x="457200" y="1357298"/>
            <a:ext cx="8229600" cy="4768865"/>
          </a:xfrm>
        </p:spPr>
        <p:txBody>
          <a:bodyPr>
            <a:normAutofit/>
          </a:bodyPr>
          <a:lstStyle/>
          <a:p>
            <a:r>
              <a:rPr lang="en-US" altLang="en-US" sz="2800" dirty="0" smtClean="0"/>
              <a:t>Programming </a:t>
            </a:r>
            <a:r>
              <a:rPr lang="en-US" altLang="en-US" sz="2800" dirty="0"/>
              <a:t>which use this approach (problem is divided into subtasks) is called </a:t>
            </a:r>
            <a:r>
              <a:rPr lang="en-US" altLang="en-US" sz="2800" i="1" dirty="0"/>
              <a:t>Structured </a:t>
            </a:r>
            <a:r>
              <a:rPr lang="en-US" altLang="en-US" sz="2800" i="1" dirty="0" smtClean="0"/>
              <a:t>Programming</a:t>
            </a:r>
            <a:endParaRPr lang="en-US" altLang="en-US" sz="4000" dirty="0"/>
          </a:p>
        </p:txBody>
      </p:sp>
      <p:grpSp>
        <p:nvGrpSpPr>
          <p:cNvPr id="14340" name="Group 4"/>
          <p:cNvGrpSpPr>
            <a:grpSpLocks/>
          </p:cNvGrpSpPr>
          <p:nvPr/>
        </p:nvGrpSpPr>
        <p:grpSpPr bwMode="auto">
          <a:xfrm>
            <a:off x="990600" y="3276600"/>
            <a:ext cx="7391400" cy="2667000"/>
            <a:chOff x="252" y="226"/>
            <a:chExt cx="9360" cy="2594"/>
          </a:xfrm>
        </p:grpSpPr>
        <p:sp>
          <p:nvSpPr>
            <p:cNvPr id="14341" name="Text Box 5"/>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Main Module</a:t>
              </a:r>
            </a:p>
          </p:txBody>
        </p:sp>
        <p:sp>
          <p:nvSpPr>
            <p:cNvPr id="14342" name="Text Box 6"/>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3</a:t>
              </a:r>
            </a:p>
          </p:txBody>
        </p:sp>
        <p:sp>
          <p:nvSpPr>
            <p:cNvPr id="14343" name="Text Box 7"/>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2</a:t>
              </a:r>
            </a:p>
          </p:txBody>
        </p:sp>
        <p:sp>
          <p:nvSpPr>
            <p:cNvPr id="14344" name="Text Box 8"/>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1</a:t>
              </a:r>
            </a:p>
          </p:txBody>
        </p:sp>
        <p:sp>
          <p:nvSpPr>
            <p:cNvPr id="14345" name="Text Box 9"/>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5</a:t>
              </a:r>
            </a:p>
          </p:txBody>
        </p:sp>
        <p:sp>
          <p:nvSpPr>
            <p:cNvPr id="14346" name="Text Box 10"/>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4</a:t>
              </a:r>
            </a:p>
          </p:txBody>
        </p:sp>
        <p:sp>
          <p:nvSpPr>
            <p:cNvPr id="14347" name="Text Box 11"/>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Module 6</a:t>
              </a:r>
            </a:p>
          </p:txBody>
        </p:sp>
        <p:sp>
          <p:nvSpPr>
            <p:cNvPr id="14348" name="Line 12"/>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13"/>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14"/>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15"/>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6"/>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17"/>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4" name="Line 18"/>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5" name="Line 19"/>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20"/>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21"/>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8" name="Line 22"/>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59365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dirty="0" smtClean="0"/>
              <a:t>HIPO Chart for Payroll Problem</a:t>
            </a:r>
            <a:endParaRPr lang="en-US" altLang="en-US" b="1" dirty="0"/>
          </a:p>
        </p:txBody>
      </p:sp>
      <p:sp>
        <p:nvSpPr>
          <p:cNvPr id="15363" name="Rectangle 3"/>
          <p:cNvSpPr>
            <a:spLocks noGrp="1" noChangeArrowheads="1"/>
          </p:cNvSpPr>
          <p:nvPr>
            <p:ph type="body" idx="1"/>
          </p:nvPr>
        </p:nvSpPr>
        <p:spPr/>
        <p:txBody>
          <a:bodyPr/>
          <a:lstStyle/>
          <a:p>
            <a:endParaRPr lang="en-GB" altLang="en-US"/>
          </a:p>
        </p:txBody>
      </p:sp>
      <p:grpSp>
        <p:nvGrpSpPr>
          <p:cNvPr id="15364" name="Group 4"/>
          <p:cNvGrpSpPr>
            <a:grpSpLocks/>
          </p:cNvGrpSpPr>
          <p:nvPr/>
        </p:nvGrpSpPr>
        <p:grpSpPr bwMode="auto">
          <a:xfrm>
            <a:off x="762000" y="2438400"/>
            <a:ext cx="8199607" cy="2241550"/>
            <a:chOff x="828" y="351"/>
            <a:chExt cx="7522" cy="2569"/>
          </a:xfrm>
        </p:grpSpPr>
        <p:sp>
          <p:nvSpPr>
            <p:cNvPr id="15365" name="Text Box 5"/>
            <p:cNvSpPr txBox="1">
              <a:spLocks noChangeArrowheads="1"/>
            </p:cNvSpPr>
            <p:nvPr/>
          </p:nvSpPr>
          <p:spPr bwMode="auto">
            <a:xfrm>
              <a:off x="3528" y="351"/>
              <a:ext cx="1800" cy="72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PAYROLL</a:t>
              </a:r>
              <a:endParaRPr lang="en-US" altLang="en-US" sz="2000" dirty="0"/>
            </a:p>
          </p:txBody>
        </p:sp>
        <p:sp>
          <p:nvSpPr>
            <p:cNvPr id="15366" name="Text Box 6"/>
            <p:cNvSpPr txBox="1">
              <a:spLocks noChangeArrowheads="1"/>
            </p:cNvSpPr>
            <p:nvPr/>
          </p:nvSpPr>
          <p:spPr bwMode="auto">
            <a:xfrm>
              <a:off x="828" y="1773"/>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READ</a:t>
              </a:r>
            </a:p>
            <a:p>
              <a:pPr algn="ctr"/>
              <a:endParaRPr lang="en-US" altLang="en-US" sz="2000" dirty="0"/>
            </a:p>
          </p:txBody>
        </p:sp>
        <p:sp>
          <p:nvSpPr>
            <p:cNvPr id="15367" name="Text Box 7"/>
            <p:cNvSpPr txBox="1">
              <a:spLocks noChangeArrowheads="1"/>
            </p:cNvSpPr>
            <p:nvPr/>
          </p:nvSpPr>
          <p:spPr bwMode="auto">
            <a:xfrm>
              <a:off x="6910" y="179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PRINT</a:t>
              </a:r>
              <a:endParaRPr lang="en-US" altLang="en-US" sz="2000" dirty="0"/>
            </a:p>
          </p:txBody>
        </p:sp>
        <p:sp>
          <p:nvSpPr>
            <p:cNvPr id="15368" name="Text Box 8"/>
            <p:cNvSpPr txBox="1">
              <a:spLocks noChangeArrowheads="1"/>
            </p:cNvSpPr>
            <p:nvPr/>
          </p:nvSpPr>
          <p:spPr bwMode="auto">
            <a:xfrm>
              <a:off x="3528" y="1840"/>
              <a:ext cx="1440" cy="1080"/>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a:t>CALCULATE</a:t>
              </a:r>
            </a:p>
            <a:p>
              <a:pPr algn="ctr"/>
              <a:endParaRPr lang="en-US" altLang="en-US" sz="2000" dirty="0"/>
            </a:p>
          </p:txBody>
        </p:sp>
        <p:sp>
          <p:nvSpPr>
            <p:cNvPr id="15369" name="Line 9"/>
            <p:cNvSpPr>
              <a:spLocks noChangeShapeType="1"/>
            </p:cNvSpPr>
            <p:nvPr/>
          </p:nvSpPr>
          <p:spPr bwMode="auto">
            <a:xfrm>
              <a:off x="4428" y="1005"/>
              <a:ext cx="0" cy="9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0"/>
            <p:cNvSpPr>
              <a:spLocks noChangeShapeType="1"/>
            </p:cNvSpPr>
            <p:nvPr/>
          </p:nvSpPr>
          <p:spPr bwMode="auto">
            <a:xfrm>
              <a:off x="1548" y="1479"/>
              <a:ext cx="576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1"/>
            <p:cNvSpPr>
              <a:spLocks noChangeShapeType="1"/>
            </p:cNvSpPr>
            <p:nvPr/>
          </p:nvSpPr>
          <p:spPr bwMode="auto">
            <a:xfrm>
              <a:off x="154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2"/>
            <p:cNvSpPr>
              <a:spLocks noChangeShapeType="1"/>
            </p:cNvSpPr>
            <p:nvPr/>
          </p:nvSpPr>
          <p:spPr bwMode="auto">
            <a:xfrm>
              <a:off x="730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3"/>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Line 14"/>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38402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altLang="en-US" b="1" dirty="0" smtClean="0"/>
              <a:t>Extended Payroll Problem </a:t>
            </a:r>
            <a:endParaRPr lang="en-US" altLang="en-US" b="1" dirty="0"/>
          </a:p>
        </p:txBody>
      </p:sp>
      <p:sp>
        <p:nvSpPr>
          <p:cNvPr id="16387" name="Rectangle 3"/>
          <p:cNvSpPr>
            <a:spLocks noGrp="1" noChangeArrowheads="1"/>
          </p:cNvSpPr>
          <p:nvPr>
            <p:ph type="body" idx="1"/>
          </p:nvPr>
        </p:nvSpPr>
        <p:spPr>
          <a:xfrm>
            <a:off x="457200" y="1214422"/>
            <a:ext cx="8229600" cy="5072098"/>
          </a:xfrm>
        </p:spPr>
        <p:txBody>
          <a:bodyPr>
            <a:normAutofit/>
          </a:bodyPr>
          <a:lstStyle/>
          <a:p>
            <a:r>
              <a:rPr lang="en-US" altLang="en-US" dirty="0" smtClean="0"/>
              <a:t>You </a:t>
            </a:r>
            <a:r>
              <a:rPr lang="en-US" altLang="en-US" dirty="0"/>
              <a:t>are required to write a program to calculate both the gross pay and the net pay of every employee of your company. </a:t>
            </a:r>
            <a:r>
              <a:rPr lang="en-US" altLang="en-US" dirty="0" smtClean="0"/>
              <a:t> Use the following formulae for calculation:</a:t>
            </a:r>
          </a:p>
          <a:p>
            <a:pPr lvl="1"/>
            <a:r>
              <a:rPr lang="en-US" altLang="en-US" sz="3200" dirty="0" smtClean="0"/>
              <a:t>Gross pay = number of hours worked * pay rate</a:t>
            </a:r>
          </a:p>
          <a:p>
            <a:pPr lvl="1"/>
            <a:r>
              <a:rPr lang="en-US" altLang="en-US" sz="3200" dirty="0" smtClean="0"/>
              <a:t>Net pay = gross pay – deductions</a:t>
            </a:r>
          </a:p>
          <a:p>
            <a:r>
              <a:rPr lang="en-US" altLang="en-US" dirty="0" smtClean="0"/>
              <a:t>The </a:t>
            </a:r>
            <a:r>
              <a:rPr lang="en-US" altLang="en-US" dirty="0"/>
              <a:t>program should </a:t>
            </a:r>
            <a:r>
              <a:rPr lang="en-US" altLang="en-US" dirty="0" smtClean="0"/>
              <a:t>also print </a:t>
            </a:r>
            <a:r>
              <a:rPr lang="en-US" altLang="en-US" dirty="0"/>
              <a:t>the </a:t>
            </a:r>
            <a:r>
              <a:rPr lang="en-US" altLang="en-US" dirty="0" err="1"/>
              <a:t>cheque</a:t>
            </a:r>
            <a:r>
              <a:rPr lang="en-US" altLang="en-US" dirty="0"/>
              <a:t> that tells the total net pay. </a:t>
            </a:r>
          </a:p>
        </p:txBody>
      </p:sp>
    </p:spTree>
    <p:extLst>
      <p:ext uri="{BB962C8B-B14F-4D97-AF65-F5344CB8AC3E}">
        <p14:creationId xmlns:p14="http://schemas.microsoft.com/office/powerpoint/2010/main" val="928879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sz="2400" dirty="0" smtClean="0"/>
              <a:t>Problem is a puzzle that requires logical thought  and /or mathematics to solve.</a:t>
            </a:r>
          </a:p>
          <a:p>
            <a:pPr>
              <a:lnSpc>
                <a:spcPct val="140000"/>
              </a:lnSpc>
            </a:pPr>
            <a:r>
              <a:rPr lang="en-US" sz="2400" dirty="0" smtClean="0"/>
              <a:t>A puzzle could be a set of questions on a scenario which consists of </a:t>
            </a:r>
            <a:r>
              <a:rPr lang="en-US" sz="2400" b="1" i="1" dirty="0" smtClean="0"/>
              <a:t>description of reality </a:t>
            </a:r>
            <a:r>
              <a:rPr lang="en-US" sz="2400" b="1" dirty="0" smtClean="0"/>
              <a:t>and  set of constraints about the scenario.</a:t>
            </a:r>
            <a:br>
              <a:rPr lang="en-US" sz="2400" b="1" dirty="0" smtClean="0"/>
            </a:br>
            <a:r>
              <a:rPr lang="en-US" sz="2400" b="1" dirty="0" smtClean="0"/>
              <a:t>Example Scenario: </a:t>
            </a:r>
            <a:r>
              <a:rPr lang="en-US" sz="2400" dirty="0" smtClean="0"/>
              <a:t>VIT Chennai campus has a library. The librarian issues books only to VIT employees. Careful observation suggests...</a:t>
            </a:r>
            <a:br>
              <a:rPr lang="en-US" sz="2400" dirty="0" smtClean="0"/>
            </a:br>
            <a:r>
              <a:rPr lang="en-US" sz="2400" b="1" dirty="0" smtClean="0"/>
              <a:t>Description of reality </a:t>
            </a:r>
            <a:r>
              <a:rPr lang="en-US" sz="2400" dirty="0" smtClean="0"/>
              <a:t>: There is a library in VIT Chennai campus and there is a librarian in the library.</a:t>
            </a:r>
            <a:endParaRPr lang="en-US" sz="2400" dirty="0"/>
          </a:p>
        </p:txBody>
      </p:sp>
    </p:spTree>
    <p:extLst>
      <p:ext uri="{BB962C8B-B14F-4D97-AF65-F5344CB8AC3E}">
        <p14:creationId xmlns:p14="http://schemas.microsoft.com/office/powerpoint/2010/main" val="1137881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35" name="Rectangle 19"/>
          <p:cNvSpPr>
            <a:spLocks noGrp="1" noChangeArrowheads="1"/>
          </p:cNvSpPr>
          <p:nvPr>
            <p:ph type="title"/>
          </p:nvPr>
        </p:nvSpPr>
        <p:spPr/>
        <p:txBody>
          <a:bodyPr/>
          <a:lstStyle/>
          <a:p>
            <a:r>
              <a:rPr lang="en-GB" altLang="en-US" b="1" dirty="0" smtClean="0"/>
              <a:t>PAC for Extended Payroll Problem</a:t>
            </a:r>
            <a:endParaRPr lang="en-GB" altLang="en-US" b="1" dirty="0"/>
          </a:p>
        </p:txBody>
      </p:sp>
      <p:graphicFrame>
        <p:nvGraphicFramePr>
          <p:cNvPr id="60440" name="Group 24"/>
          <p:cNvGraphicFramePr>
            <a:graphicFrameLocks noGrp="1"/>
          </p:cNvGraphicFramePr>
          <p:nvPr>
            <p:ph idx="1"/>
          </p:nvPr>
        </p:nvGraphicFramePr>
        <p:xfrm>
          <a:off x="457200" y="1600200"/>
          <a:ext cx="8229600" cy="2871788"/>
        </p:xfrm>
        <a:graphic>
          <a:graphicData uri="http://schemas.openxmlformats.org/drawingml/2006/table">
            <a:tbl>
              <a:tblPr/>
              <a:tblGrid>
                <a:gridCol w="2286000"/>
                <a:gridCol w="3200400"/>
                <a:gridCol w="2743200"/>
              </a:tblGrid>
              <a:tr h="6096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Arial"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smtClean="0">
                          <a:ln>
                            <a:noFill/>
                          </a:ln>
                          <a:solidFill>
                            <a:schemeClr val="tx1"/>
                          </a:solidFill>
                          <a:effectLst/>
                          <a:latin typeface="Arial"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218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Number of hours worked, pay rate, deductions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Gross pay = number of hours *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Net pay = Gross pay – deductions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charset="0"/>
                        </a:rPr>
                        <a:t>Net pay and write net pay in </a:t>
                      </a:r>
                      <a:r>
                        <a:rPr kumimoji="0" lang="en-US" altLang="en-US" sz="2000" b="0" i="0" u="none" strike="noStrike" cap="none" normalizeH="0" baseline="0" dirty="0" err="1" smtClean="0">
                          <a:ln>
                            <a:noFill/>
                          </a:ln>
                          <a:solidFill>
                            <a:schemeClr val="tx1"/>
                          </a:solidFill>
                          <a:effectLst/>
                          <a:latin typeface="Arial" charset="0"/>
                        </a:rPr>
                        <a:t>cheque</a:t>
                      </a:r>
                      <a:endParaRPr kumimoji="0" lang="en-US" altLang="en-US" sz="2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755526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b="1" dirty="0" smtClean="0"/>
              <a:t>HIPO Chart</a:t>
            </a:r>
            <a:endParaRPr lang="en-US" altLang="en-US" b="1" dirty="0"/>
          </a:p>
        </p:txBody>
      </p:sp>
      <p:sp>
        <p:nvSpPr>
          <p:cNvPr id="17411" name="Rectangle 3"/>
          <p:cNvSpPr>
            <a:spLocks noGrp="1" noChangeArrowheads="1"/>
          </p:cNvSpPr>
          <p:nvPr>
            <p:ph type="body" idx="1"/>
          </p:nvPr>
        </p:nvSpPr>
        <p:spPr/>
        <p:txBody>
          <a:bodyPr/>
          <a:lstStyle/>
          <a:p>
            <a:endParaRPr lang="en-GB" altLang="en-US"/>
          </a:p>
        </p:txBody>
      </p:sp>
      <p:grpSp>
        <p:nvGrpSpPr>
          <p:cNvPr id="17412" name="Group 4"/>
          <p:cNvGrpSpPr>
            <a:grpSpLocks/>
          </p:cNvGrpSpPr>
          <p:nvPr/>
        </p:nvGrpSpPr>
        <p:grpSpPr bwMode="auto">
          <a:xfrm>
            <a:off x="381000" y="1981200"/>
            <a:ext cx="8458200" cy="4114800"/>
            <a:chOff x="108" y="834"/>
            <a:chExt cx="8172" cy="3960"/>
          </a:xfrm>
        </p:grpSpPr>
        <p:sp>
          <p:nvSpPr>
            <p:cNvPr id="17413" name="Text Box 5"/>
            <p:cNvSpPr txBox="1">
              <a:spLocks noChangeArrowheads="1"/>
            </p:cNvSpPr>
            <p:nvPr/>
          </p:nvSpPr>
          <p:spPr bwMode="auto">
            <a:xfrm>
              <a:off x="108" y="3558"/>
              <a:ext cx="1599" cy="1236"/>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Get</a:t>
              </a:r>
              <a:endParaRPr lang="en-US" altLang="en-US" sz="2000" dirty="0"/>
            </a:p>
            <a:p>
              <a:pPr algn="ctr"/>
              <a:r>
                <a:rPr lang="en-US" altLang="en-US" sz="2000" dirty="0"/>
                <a:t>Hourly</a:t>
              </a:r>
            </a:p>
            <a:p>
              <a:pPr algn="ctr"/>
              <a:r>
                <a:rPr lang="en-US" altLang="en-US" sz="2000" dirty="0"/>
                <a:t>Worked</a:t>
              </a:r>
            </a:p>
            <a:p>
              <a:pPr algn="ctr"/>
              <a:r>
                <a:rPr lang="en-US" altLang="en-US" sz="2000" dirty="0"/>
                <a:t>1100</a:t>
              </a:r>
            </a:p>
          </p:txBody>
        </p:sp>
        <p:grpSp>
          <p:nvGrpSpPr>
            <p:cNvPr id="17414" name="Group 6"/>
            <p:cNvGrpSpPr>
              <a:grpSpLocks/>
            </p:cNvGrpSpPr>
            <p:nvPr/>
          </p:nvGrpSpPr>
          <p:grpSpPr bwMode="auto">
            <a:xfrm>
              <a:off x="996" y="834"/>
              <a:ext cx="7284" cy="3651"/>
              <a:chOff x="996" y="834"/>
              <a:chExt cx="7284" cy="3651"/>
            </a:xfrm>
          </p:grpSpPr>
          <p:sp>
            <p:nvSpPr>
              <p:cNvPr id="17415" name="Text Box 7"/>
              <p:cNvSpPr txBox="1">
                <a:spLocks noChangeArrowheads="1"/>
              </p:cNvSpPr>
              <p:nvPr/>
            </p:nvSpPr>
            <p:spPr bwMode="auto">
              <a:xfrm>
                <a:off x="3839" y="834"/>
                <a:ext cx="1776" cy="618"/>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Payroll</a:t>
                </a:r>
              </a:p>
              <a:p>
                <a:pPr algn="ctr"/>
                <a:r>
                  <a:rPr lang="en-US" altLang="en-US" sz="2000"/>
                  <a:t>0000</a:t>
                </a:r>
              </a:p>
            </p:txBody>
          </p:sp>
          <p:sp>
            <p:nvSpPr>
              <p:cNvPr id="17416" name="Text Box 8"/>
              <p:cNvSpPr txBox="1">
                <a:spLocks noChangeArrowheads="1"/>
              </p:cNvSpPr>
              <p:nvPr/>
            </p:nvSpPr>
            <p:spPr bwMode="auto">
              <a:xfrm>
                <a:off x="1174"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Gross Pay</a:t>
                </a:r>
              </a:p>
              <a:p>
                <a:pPr algn="ctr"/>
                <a:r>
                  <a:rPr lang="en-US" altLang="en-US" sz="2000"/>
                  <a:t>1000</a:t>
                </a:r>
              </a:p>
            </p:txBody>
          </p:sp>
          <p:sp>
            <p:nvSpPr>
              <p:cNvPr id="17417" name="Text Box 9"/>
              <p:cNvSpPr txBox="1">
                <a:spLocks noChangeArrowheads="1"/>
              </p:cNvSpPr>
              <p:nvPr/>
            </p:nvSpPr>
            <p:spPr bwMode="auto">
              <a:xfrm>
                <a:off x="2062" y="3558"/>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dirty="0" smtClean="0"/>
                  <a:t>Get</a:t>
                </a:r>
                <a:endParaRPr lang="en-US" altLang="en-US" sz="2000" dirty="0"/>
              </a:p>
              <a:p>
                <a:pPr algn="ctr"/>
                <a:r>
                  <a:rPr lang="en-US" altLang="en-US" sz="2000" dirty="0"/>
                  <a:t>Pay rate</a:t>
                </a:r>
              </a:p>
              <a:p>
                <a:pPr algn="ctr"/>
                <a:r>
                  <a:rPr lang="en-US" altLang="en-US" sz="2000" dirty="0"/>
                  <a:t>1200</a:t>
                </a:r>
              </a:p>
            </p:txBody>
          </p:sp>
          <p:sp>
            <p:nvSpPr>
              <p:cNvPr id="17418" name="Text Box 10"/>
              <p:cNvSpPr txBox="1">
                <a:spLocks noChangeArrowheads="1"/>
              </p:cNvSpPr>
              <p:nvPr/>
            </p:nvSpPr>
            <p:spPr bwMode="auto">
              <a:xfrm>
                <a:off x="6859" y="2056"/>
                <a:ext cx="1421"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Write</a:t>
                </a:r>
              </a:p>
              <a:p>
                <a:pPr algn="ctr"/>
                <a:r>
                  <a:rPr lang="en-US" altLang="en-US" sz="2000"/>
                  <a:t>Cheque</a:t>
                </a:r>
              </a:p>
              <a:p>
                <a:pPr algn="ctr"/>
                <a:r>
                  <a:rPr lang="en-US" altLang="en-US" sz="2000"/>
                  <a:t>3000</a:t>
                </a:r>
              </a:p>
            </p:txBody>
          </p:sp>
          <p:sp>
            <p:nvSpPr>
              <p:cNvPr id="17419" name="Text Box 11"/>
              <p:cNvSpPr txBox="1">
                <a:spLocks noChangeArrowheads="1"/>
              </p:cNvSpPr>
              <p:nvPr/>
            </p:nvSpPr>
            <p:spPr bwMode="auto">
              <a:xfrm>
                <a:off x="4016" y="2056"/>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Net Pay</a:t>
                </a:r>
              </a:p>
              <a:p>
                <a:pPr algn="ctr"/>
                <a:r>
                  <a:rPr lang="en-US" altLang="en-US" sz="2000"/>
                  <a:t>2000</a:t>
                </a:r>
              </a:p>
            </p:txBody>
          </p:sp>
          <p:sp>
            <p:nvSpPr>
              <p:cNvPr id="17420" name="Text Box 12"/>
              <p:cNvSpPr txBox="1">
                <a:spLocks noChangeArrowheads="1"/>
              </p:cNvSpPr>
              <p:nvPr/>
            </p:nvSpPr>
            <p:spPr bwMode="auto">
              <a:xfrm>
                <a:off x="4016" y="3558"/>
                <a:ext cx="1422" cy="927"/>
              </a:xfrm>
              <a:prstGeom prst="rect">
                <a:avLst/>
              </a:prstGeom>
              <a:solidFill>
                <a:srgbClr val="FFFFFF"/>
              </a:solidFill>
              <a:ln w="9360">
                <a:solidFill>
                  <a:srgbClr val="000000"/>
                </a:solidFill>
                <a:miter lim="800000"/>
                <a:headEnd/>
                <a:tailEnd/>
              </a:ln>
            </p:spPr>
            <p:txBody>
              <a:bodyPr lIns="19440" rIns="19440"/>
              <a:lstStyle/>
              <a:p>
                <a:pPr algn="ctr"/>
                <a:r>
                  <a:rPr lang="en-US" altLang="en-US" sz="2000"/>
                  <a:t>Calculate</a:t>
                </a:r>
              </a:p>
              <a:p>
                <a:pPr algn="ctr"/>
                <a:r>
                  <a:rPr lang="en-US" altLang="en-US" sz="2000"/>
                  <a:t>Deductions</a:t>
                </a:r>
              </a:p>
              <a:p>
                <a:pPr algn="ctr"/>
                <a:r>
                  <a:rPr lang="en-US" altLang="en-US" sz="2000"/>
                  <a:t>2100</a:t>
                </a:r>
              </a:p>
            </p:txBody>
          </p:sp>
          <p:sp>
            <p:nvSpPr>
              <p:cNvPr id="17421" name="Line 13"/>
              <p:cNvSpPr>
                <a:spLocks noChangeShapeType="1"/>
              </p:cNvSpPr>
              <p:nvPr/>
            </p:nvSpPr>
            <p:spPr bwMode="auto">
              <a:xfrm>
                <a:off x="4727" y="1396"/>
                <a:ext cx="0" cy="772"/>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Line 14"/>
              <p:cNvSpPr>
                <a:spLocks noChangeShapeType="1"/>
              </p:cNvSpPr>
              <p:nvPr/>
            </p:nvSpPr>
            <p:spPr bwMode="auto">
              <a:xfrm>
                <a:off x="1885" y="1803"/>
                <a:ext cx="5684"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Line 15"/>
              <p:cNvSpPr>
                <a:spLocks noChangeShapeType="1"/>
              </p:cNvSpPr>
              <p:nvPr/>
            </p:nvSpPr>
            <p:spPr bwMode="auto">
              <a:xfrm>
                <a:off x="1885"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4" name="Line 16"/>
              <p:cNvSpPr>
                <a:spLocks noChangeShapeType="1"/>
              </p:cNvSpPr>
              <p:nvPr/>
            </p:nvSpPr>
            <p:spPr bwMode="auto">
              <a:xfrm>
                <a:off x="7569"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7"/>
              <p:cNvSpPr>
                <a:spLocks noChangeShapeType="1"/>
              </p:cNvSpPr>
              <p:nvPr/>
            </p:nvSpPr>
            <p:spPr bwMode="auto">
              <a:xfrm>
                <a:off x="1885" y="2870"/>
                <a:ext cx="0" cy="46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p:cNvSpPr>
                <a:spLocks noChangeShapeType="1"/>
              </p:cNvSpPr>
              <p:nvPr/>
            </p:nvSpPr>
            <p:spPr bwMode="auto">
              <a:xfrm>
                <a:off x="996" y="3277"/>
                <a:ext cx="1777"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2773"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20"/>
              <p:cNvSpPr>
                <a:spLocks noChangeShapeType="1"/>
              </p:cNvSpPr>
              <p:nvPr/>
            </p:nvSpPr>
            <p:spPr bwMode="auto">
              <a:xfrm>
                <a:off x="996"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1"/>
              <p:cNvSpPr>
                <a:spLocks noChangeShapeType="1"/>
              </p:cNvSpPr>
              <p:nvPr/>
            </p:nvSpPr>
            <p:spPr bwMode="auto">
              <a:xfrm>
                <a:off x="4727" y="2870"/>
                <a:ext cx="0" cy="77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238902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939784"/>
          </a:xfrm>
        </p:spPr>
        <p:txBody>
          <a:bodyPr/>
          <a:lstStyle/>
          <a:p>
            <a:r>
              <a:rPr lang="en-US" altLang="en-US" dirty="0" smtClean="0"/>
              <a:t>Temperature of Earth</a:t>
            </a:r>
            <a:endParaRPr lang="en-US" altLang="en-US" dirty="0"/>
          </a:p>
        </p:txBody>
      </p:sp>
      <p:sp>
        <p:nvSpPr>
          <p:cNvPr id="88067" name="Rectangle 3"/>
          <p:cNvSpPr>
            <a:spLocks noGrp="1" noChangeArrowheads="1"/>
          </p:cNvSpPr>
          <p:nvPr>
            <p:ph type="body" sz="half" idx="4294967295"/>
          </p:nvPr>
        </p:nvSpPr>
        <p:spPr>
          <a:xfrm>
            <a:off x="304800" y="1295400"/>
            <a:ext cx="8553480" cy="1905000"/>
          </a:xfrm>
        </p:spPr>
        <p:txBody>
          <a:bodyPr>
            <a:noAutofit/>
          </a:bodyPr>
          <a:lstStyle/>
          <a:p>
            <a:r>
              <a:rPr lang="en-US" altLang="en-US" sz="2400" dirty="0"/>
              <a:t>Write a Hierarchy Input Process Output (HIPO) to compute and display the temperature inside the earth in Celsius and Fahrenheit. The relevant formulas are</a:t>
            </a:r>
          </a:p>
          <a:p>
            <a:pPr>
              <a:buFontTx/>
              <a:buNone/>
            </a:pPr>
            <a:r>
              <a:rPr lang="en-US" altLang="en-US" sz="2400" dirty="0"/>
              <a:t>		Celsius = 10 x (depth) + 20</a:t>
            </a:r>
          </a:p>
          <a:p>
            <a:pPr>
              <a:buFontTx/>
              <a:buNone/>
            </a:pPr>
            <a:r>
              <a:rPr lang="en-US" altLang="en-US" sz="2400" dirty="0"/>
              <a:t>		Fahrenheit = 1.8 x (Celsius) + 32</a:t>
            </a:r>
          </a:p>
        </p:txBody>
      </p:sp>
      <p:graphicFrame>
        <p:nvGraphicFramePr>
          <p:cNvPr id="2" name="Diagram 1"/>
          <p:cNvGraphicFramePr/>
          <p:nvPr/>
        </p:nvGraphicFramePr>
        <p:xfrm>
          <a:off x="228600" y="3429024"/>
          <a:ext cx="8686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059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r>
              <a:rPr lang="en-US" dirty="0" smtClean="0"/>
              <a:t>Step by step procedure to solve a problem</a:t>
            </a:r>
          </a:p>
          <a:p>
            <a:r>
              <a:rPr lang="en-US" dirty="0" smtClean="0"/>
              <a:t>'In Computer Science following notations are used to represent algorithm</a:t>
            </a:r>
            <a:endParaRPr lang="en-US" dirty="0"/>
          </a:p>
          <a:p>
            <a:r>
              <a:rPr lang="en-US" dirty="0" smtClean="0"/>
              <a:t>Flowchart</a:t>
            </a:r>
            <a:r>
              <a:rPr lang="en-US" dirty="0"/>
              <a:t>: This is a </a:t>
            </a:r>
            <a:r>
              <a:rPr lang="en-US" dirty="0" smtClean="0"/>
              <a:t>graphical representation </a:t>
            </a:r>
            <a:r>
              <a:rPr lang="en-US" dirty="0"/>
              <a:t>of computation</a:t>
            </a:r>
          </a:p>
          <a:p>
            <a:r>
              <a:rPr lang="en-US" dirty="0" smtClean="0"/>
              <a:t>Pseudo </a:t>
            </a:r>
            <a:r>
              <a:rPr lang="en-US" dirty="0"/>
              <a:t>code: They usually look like English statements but </a:t>
            </a:r>
            <a:r>
              <a:rPr lang="en-US" dirty="0" smtClean="0"/>
              <a:t>have additional </a:t>
            </a:r>
            <a:r>
              <a:rPr lang="en-US" dirty="0"/>
              <a:t>qualities</a:t>
            </a:r>
          </a:p>
        </p:txBody>
      </p:sp>
    </p:spTree>
    <p:extLst>
      <p:ext uri="{BB962C8B-B14F-4D97-AF65-F5344CB8AC3E}">
        <p14:creationId xmlns:p14="http://schemas.microsoft.com/office/powerpoint/2010/main" val="23895606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king a Cake]"/>
          <p:cNvPicPr>
            <a:picLocks noChangeAspect="1" noChangeArrowheads="1"/>
          </p:cNvPicPr>
          <p:nvPr/>
        </p:nvPicPr>
        <p:blipFill>
          <a:blip r:embed="rId2"/>
          <a:srcRect/>
          <a:stretch>
            <a:fillRect/>
          </a:stretch>
        </p:blipFill>
        <p:spPr bwMode="auto">
          <a:xfrm>
            <a:off x="428596" y="71414"/>
            <a:ext cx="8286808" cy="664371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632161" y="1286055"/>
            <a:ext cx="8052481" cy="5034769"/>
          </a:xfrm>
        </p:spPr>
        <p:txBody>
          <a:bodyPr>
            <a:normAutofit fontScale="92500" lnSpcReduction="10000"/>
          </a:bodyPr>
          <a:lstStyle/>
          <a:p>
            <a:pPr>
              <a:buNone/>
            </a:pPr>
            <a:r>
              <a:rPr lang="en-US" dirty="0" smtClean="0"/>
              <a:t>• </a:t>
            </a:r>
            <a:r>
              <a:rPr lang="en-US" dirty="0"/>
              <a:t>Algorithms are not specific to any programming </a:t>
            </a:r>
            <a:r>
              <a:rPr lang="en-US" dirty="0" smtClean="0"/>
              <a:t>language</a:t>
            </a:r>
          </a:p>
          <a:p>
            <a:pPr>
              <a:buNone/>
            </a:pPr>
            <a:r>
              <a:rPr lang="en-US" dirty="0" smtClean="0"/>
              <a:t>• </a:t>
            </a:r>
            <a:r>
              <a:rPr lang="en-US" dirty="0"/>
              <a:t>An algorithm can be implemented in any programming </a:t>
            </a:r>
            <a:r>
              <a:rPr lang="en-US" dirty="0" smtClean="0"/>
              <a:t>language</a:t>
            </a:r>
          </a:p>
          <a:p>
            <a:pPr>
              <a:buNone/>
            </a:pPr>
            <a:r>
              <a:rPr lang="en-US" dirty="0" smtClean="0"/>
              <a:t>• </a:t>
            </a:r>
            <a:r>
              <a:rPr lang="en-US" dirty="0"/>
              <a:t>Use of Algorithms</a:t>
            </a:r>
            <a:br>
              <a:rPr lang="en-US" dirty="0"/>
            </a:br>
            <a:r>
              <a:rPr lang="en-US" dirty="0"/>
              <a:t>– Facilitates easy development of programs</a:t>
            </a:r>
            <a:br>
              <a:rPr lang="en-US" dirty="0"/>
            </a:br>
            <a:r>
              <a:rPr lang="en-US" dirty="0"/>
              <a:t>– Iterative refinement</a:t>
            </a:r>
            <a:br>
              <a:rPr lang="en-US" dirty="0"/>
            </a:br>
            <a:r>
              <a:rPr lang="en-US" dirty="0"/>
              <a:t>– Easy to convert it to a program</a:t>
            </a:r>
            <a:br>
              <a:rPr lang="en-US" dirty="0"/>
            </a:br>
            <a:r>
              <a:rPr lang="en-US" dirty="0"/>
              <a:t>– Review is easier</a:t>
            </a:r>
            <a:br>
              <a:rPr lang="en-US" dirty="0"/>
            </a:br>
            <a:r>
              <a:rPr lang="en-US" dirty="0"/>
              <a:t/>
            </a:r>
            <a:br>
              <a:rPr lang="en-US" dirty="0"/>
            </a:br>
            <a:endParaRPr lang="en-US" dirty="0"/>
          </a:p>
        </p:txBody>
      </p:sp>
    </p:spTree>
    <p:extLst>
      <p:ext uri="{BB962C8B-B14F-4D97-AF65-F5344CB8AC3E}">
        <p14:creationId xmlns:p14="http://schemas.microsoft.com/office/powerpoint/2010/main" val="3140136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Steps </a:t>
            </a:r>
            <a:r>
              <a:rPr lang="en-US" b="1" dirty="0"/>
              <a:t>to Develop an Algorithm</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776415"/>
            <a:ext cx="6057900"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356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85818"/>
          </a:xfrm>
        </p:spPr>
        <p:txBody>
          <a:bodyPr>
            <a:normAutofit/>
          </a:bodyPr>
          <a:lstStyle/>
          <a:p>
            <a:r>
              <a:rPr lang="en-US" dirty="0" smtClean="0">
                <a:solidFill>
                  <a:srgbClr val="C00000"/>
                </a:solidFill>
              </a:rPr>
              <a:t>Algorithm for Real life Problem</a:t>
            </a:r>
            <a:endParaRPr lang="en-US" dirty="0">
              <a:solidFill>
                <a:srgbClr val="C00000"/>
              </a:solidFill>
            </a:endParaRPr>
          </a:p>
        </p:txBody>
      </p:sp>
      <p:sp>
        <p:nvSpPr>
          <p:cNvPr id="3" name="Content Placeholder 2"/>
          <p:cNvSpPr>
            <a:spLocks noGrp="1"/>
          </p:cNvSpPr>
          <p:nvPr>
            <p:ph idx="1"/>
          </p:nvPr>
        </p:nvSpPr>
        <p:spPr>
          <a:xfrm>
            <a:off x="142844" y="785794"/>
            <a:ext cx="8686800" cy="5786478"/>
          </a:xfrm>
        </p:spPr>
        <p:txBody>
          <a:bodyPr>
            <a:normAutofit/>
          </a:bodyPr>
          <a:lstStyle/>
          <a:p>
            <a:pPr algn="just">
              <a:buNone/>
            </a:pPr>
            <a:r>
              <a:rPr lang="en-GB" sz="2800" dirty="0" smtClean="0">
                <a:solidFill>
                  <a:srgbClr val="C00000"/>
                </a:solidFill>
              </a:rPr>
              <a:t>PROBLEM: </a:t>
            </a:r>
            <a:r>
              <a:rPr lang="en-GB" sz="2800" dirty="0" smtClean="0">
                <a:solidFill>
                  <a:schemeClr val="accent1">
                    <a:lumMod val="75000"/>
                  </a:schemeClr>
                </a:solidFill>
              </a:rPr>
              <a:t> Heat up a can of soup</a:t>
            </a:r>
          </a:p>
          <a:p>
            <a:pPr algn="just">
              <a:buNone/>
            </a:pPr>
            <a:r>
              <a:rPr lang="en-GB" sz="2800" dirty="0" smtClean="0">
                <a:solidFill>
                  <a:srgbClr val="C00000"/>
                </a:solidFill>
              </a:rPr>
              <a:t>ALGORITHM:</a:t>
            </a:r>
            <a:r>
              <a:rPr lang="en-GB" sz="2800" dirty="0" smtClean="0">
                <a:solidFill>
                  <a:schemeClr val="accent1">
                    <a:lumMod val="75000"/>
                  </a:schemeClr>
                </a:solidFill>
              </a:rPr>
              <a:t> </a:t>
            </a:r>
          </a:p>
          <a:p>
            <a:pPr algn="just">
              <a:buNone/>
            </a:pPr>
            <a:r>
              <a:rPr lang="en-GB" sz="2800" dirty="0" smtClean="0">
                <a:solidFill>
                  <a:schemeClr val="accent1">
                    <a:lumMod val="75000"/>
                  </a:schemeClr>
                </a:solidFill>
              </a:rPr>
              <a:t>1 open can using can opener  </a:t>
            </a:r>
          </a:p>
          <a:p>
            <a:pPr algn="just">
              <a:buNone/>
            </a:pPr>
            <a:r>
              <a:rPr lang="en-GB" sz="2800" dirty="0" smtClean="0">
                <a:solidFill>
                  <a:schemeClr val="accent1">
                    <a:lumMod val="75000"/>
                  </a:schemeClr>
                </a:solidFill>
              </a:rPr>
              <a:t>2 pour contents of can into saucepan  </a:t>
            </a:r>
          </a:p>
          <a:p>
            <a:pPr algn="just">
              <a:buNone/>
            </a:pPr>
            <a:r>
              <a:rPr lang="en-GB" sz="2800" dirty="0" smtClean="0">
                <a:solidFill>
                  <a:schemeClr val="accent1">
                    <a:lumMod val="75000"/>
                  </a:schemeClr>
                </a:solidFill>
              </a:rPr>
              <a:t>3 place saucepan on ring of cooker  </a:t>
            </a:r>
          </a:p>
          <a:p>
            <a:pPr algn="just">
              <a:buNone/>
            </a:pPr>
            <a:r>
              <a:rPr lang="en-GB" sz="2800" dirty="0" smtClean="0">
                <a:solidFill>
                  <a:schemeClr val="accent1">
                    <a:lumMod val="75000"/>
                  </a:schemeClr>
                </a:solidFill>
              </a:rPr>
              <a:t>4 turn on correct cooker ring  </a:t>
            </a:r>
          </a:p>
          <a:p>
            <a:pPr algn="just">
              <a:buNone/>
            </a:pPr>
            <a:r>
              <a:rPr lang="en-GB" sz="2800" dirty="0" smtClean="0">
                <a:solidFill>
                  <a:schemeClr val="accent1">
                    <a:lumMod val="75000"/>
                  </a:schemeClr>
                </a:solidFill>
              </a:rPr>
              <a:t>5 stir soup until warm</a:t>
            </a:r>
          </a:p>
          <a:p>
            <a:pPr algn="just">
              <a:buNone/>
            </a:pPr>
            <a:r>
              <a:rPr lang="en-GB" sz="2800" dirty="0" smtClean="0">
                <a:solidFill>
                  <a:schemeClr val="accent1">
                    <a:lumMod val="75000"/>
                  </a:schemeClr>
                </a:solidFill>
              </a:rPr>
              <a:t>	may seem a bit of a silly example but it does show us that the order of the events is important since we cannot pour the contents of the can into the saucepan before we open the can.</a:t>
            </a:r>
            <a:endParaRPr lang="en-US" sz="2800" dirty="0">
              <a:solidFill>
                <a:schemeClr val="accent1">
                  <a:lumMod val="75000"/>
                </a:schemeClr>
              </a:solidFill>
            </a:endParaRPr>
          </a:p>
        </p:txBody>
      </p:sp>
    </p:spTree>
    <p:extLst>
      <p:ext uri="{BB962C8B-B14F-4D97-AF65-F5344CB8AC3E}">
        <p14:creationId xmlns:p14="http://schemas.microsoft.com/office/powerpoint/2010/main" val="3835905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Properties </a:t>
            </a:r>
            <a:r>
              <a:rPr lang="en-US" b="1" dirty="0">
                <a:solidFill>
                  <a:srgbClr val="C00000"/>
                </a:solidFill>
              </a:rPr>
              <a:t>of an Algorithm</a:t>
            </a:r>
            <a:r>
              <a:rPr lang="en-US" dirty="0">
                <a:solidFill>
                  <a:srgbClr val="C00000"/>
                </a:solidFill>
              </a:rPr>
              <a:t/>
            </a:r>
            <a:br>
              <a:rPr lang="en-US" dirty="0">
                <a:solidFill>
                  <a:srgbClr val="C00000"/>
                </a:solidFill>
              </a:rPr>
            </a:br>
            <a:r>
              <a:rPr lang="en-US" dirty="0">
                <a:solidFill>
                  <a:srgbClr val="C00000"/>
                </a:solidFill>
              </a:rPr>
              <a:t/>
            </a:r>
            <a:br>
              <a:rPr lang="en-US" dirty="0">
                <a:solidFill>
                  <a:srgbClr val="C00000"/>
                </a:solidFill>
              </a:rPr>
            </a:br>
            <a:endParaRPr lang="en-US" dirty="0">
              <a:solidFill>
                <a:srgbClr val="C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600200"/>
            <a:ext cx="790709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851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Different </a:t>
            </a:r>
            <a:r>
              <a:rPr lang="en-US" b="1" dirty="0"/>
              <a:t>patterns in Algorithm</a:t>
            </a:r>
            <a:r>
              <a:rPr lang="en-US" dirty="0"/>
              <a:t/>
            </a:r>
            <a:br>
              <a:rPr lang="en-US" dirty="0"/>
            </a:br>
            <a:r>
              <a:rPr lang="en-US" dirty="0"/>
              <a:t/>
            </a:r>
            <a:br>
              <a:rPr lang="en-US" dirty="0"/>
            </a:b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462" y="2066957"/>
            <a:ext cx="6531076" cy="359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884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4"/>
            <a:ext cx="8229600" cy="796908"/>
          </a:xfrm>
        </p:spPr>
        <p:txBody>
          <a:bodyPr/>
          <a:lstStyle/>
          <a:p>
            <a:r>
              <a:rPr lang="en-US" dirty="0" smtClean="0"/>
              <a:t>Problem</a:t>
            </a:r>
            <a:endParaRPr lang="en-US" dirty="0"/>
          </a:p>
        </p:txBody>
      </p:sp>
      <p:sp>
        <p:nvSpPr>
          <p:cNvPr id="3" name="Content Placeholder 2"/>
          <p:cNvSpPr>
            <a:spLocks noGrp="1"/>
          </p:cNvSpPr>
          <p:nvPr>
            <p:ph idx="1"/>
          </p:nvPr>
        </p:nvSpPr>
        <p:spPr>
          <a:xfrm>
            <a:off x="214282" y="785794"/>
            <a:ext cx="8543956" cy="5857916"/>
          </a:xfrm>
        </p:spPr>
        <p:txBody>
          <a:bodyPr>
            <a:noAutofit/>
          </a:bodyPr>
          <a:lstStyle/>
          <a:p>
            <a:pPr>
              <a:lnSpc>
                <a:spcPct val="140000"/>
              </a:lnSpc>
            </a:pPr>
            <a:r>
              <a:rPr lang="en-US" b="1" dirty="0" smtClean="0"/>
              <a:t>Constraint</a:t>
            </a:r>
            <a:r>
              <a:rPr lang="en-US" dirty="0" smtClean="0"/>
              <a:t> : Librarian issues books only to VIT employees</a:t>
            </a:r>
            <a:br>
              <a:rPr lang="en-US" dirty="0" smtClean="0"/>
            </a:br>
            <a:r>
              <a:rPr lang="en-US" dirty="0" smtClean="0"/>
              <a:t>Questions about the scenario:</a:t>
            </a:r>
            <a:br>
              <a:rPr lang="en-US" dirty="0" smtClean="0"/>
            </a:br>
            <a:r>
              <a:rPr lang="en-US" dirty="0" smtClean="0"/>
              <a:t>1 How many books are there in the library?</a:t>
            </a:r>
            <a:br>
              <a:rPr lang="en-US" dirty="0" smtClean="0"/>
            </a:br>
            <a:r>
              <a:rPr lang="en-US" dirty="0" smtClean="0"/>
              <a:t>2 How many books can be issued to an employee?</a:t>
            </a:r>
            <a:br>
              <a:rPr lang="en-US" dirty="0" smtClean="0"/>
            </a:br>
            <a:r>
              <a:rPr lang="en-US" dirty="0" smtClean="0"/>
              <a:t>3. Does the librarian issue a book to himself? etc</a:t>
            </a:r>
            <a:endParaRPr lang="en-US" dirty="0"/>
          </a:p>
        </p:txBody>
      </p:sp>
    </p:spTree>
    <p:extLst>
      <p:ext uri="{BB962C8B-B14F-4D97-AF65-F5344CB8AC3E}">
        <p14:creationId xmlns:p14="http://schemas.microsoft.com/office/powerpoint/2010/main" val="1137881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Sequential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 for adding two numbers</a:t>
            </a:r>
            <a:endParaRPr lang="en-US" dirty="0"/>
          </a:p>
        </p:txBody>
      </p:sp>
      <p:sp>
        <p:nvSpPr>
          <p:cNvPr id="3" name="Content Placeholder 2"/>
          <p:cNvSpPr>
            <a:spLocks noGrp="1"/>
          </p:cNvSpPr>
          <p:nvPr>
            <p:ph idx="1"/>
          </p:nvPr>
        </p:nvSpPr>
        <p:spPr/>
        <p:txBody>
          <a:bodyPr>
            <a:normAutofit/>
          </a:bodyPr>
          <a:lstStyle/>
          <a:p>
            <a:pPr>
              <a:buNone/>
            </a:pPr>
            <a:r>
              <a:rPr lang="en-US" dirty="0" smtClean="0"/>
              <a:t>	Step </a:t>
            </a:r>
            <a:r>
              <a:rPr lang="en-US" dirty="0"/>
              <a:t>1: </a:t>
            </a:r>
            <a:r>
              <a:rPr lang="en-US" dirty="0" smtClean="0"/>
              <a:t>Read two </a:t>
            </a:r>
            <a:r>
              <a:rPr lang="en-US" dirty="0"/>
              <a:t>numbers </a:t>
            </a:r>
            <a:r>
              <a:rPr lang="en-US" dirty="0" smtClean="0"/>
              <a:t>A </a:t>
            </a:r>
            <a:r>
              <a:rPr lang="en-US" dirty="0"/>
              <a:t>and B</a:t>
            </a:r>
            <a:br>
              <a:rPr lang="en-US" dirty="0"/>
            </a:br>
            <a:r>
              <a:rPr lang="en-US" dirty="0"/>
              <a:t>Step 2: </a:t>
            </a:r>
            <a:r>
              <a:rPr lang="en-US" dirty="0" smtClean="0"/>
              <a:t>Let C </a:t>
            </a:r>
            <a:r>
              <a:rPr lang="en-US" dirty="0"/>
              <a:t>= A + B</a:t>
            </a:r>
            <a:br>
              <a:rPr lang="en-US" dirty="0"/>
            </a:br>
            <a:r>
              <a:rPr lang="en-US" dirty="0"/>
              <a:t>Step 3: Display </a:t>
            </a:r>
            <a:r>
              <a:rPr lang="en-US" dirty="0" smtClean="0"/>
              <a:t>C</a:t>
            </a:r>
            <a:r>
              <a:rPr lang="en-US" dirty="0"/>
              <a:t/>
            </a:r>
            <a:br>
              <a:rPr lang="en-US" dirty="0"/>
            </a:br>
            <a:endParaRPr lang="en-US" dirty="0"/>
          </a:p>
        </p:txBody>
      </p:sp>
    </p:spTree>
    <p:extLst>
      <p:ext uri="{BB962C8B-B14F-4D97-AF65-F5344CB8AC3E}">
        <p14:creationId xmlns:p14="http://schemas.microsoft.com/office/powerpoint/2010/main" val="1655566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Area of a Circle</a:t>
            </a:r>
            <a:br>
              <a:rPr lang="en-US" dirty="0" smtClean="0"/>
            </a:br>
            <a:endParaRPr lang="en-US" dirty="0"/>
          </a:p>
        </p:txBody>
      </p:sp>
      <p:sp>
        <p:nvSpPr>
          <p:cNvPr id="3" name="Content Placeholder 2"/>
          <p:cNvSpPr>
            <a:spLocks noGrp="1"/>
          </p:cNvSpPr>
          <p:nvPr>
            <p:ph idx="1"/>
          </p:nvPr>
        </p:nvSpPr>
        <p:spPr>
          <a:xfrm>
            <a:off x="457200" y="857232"/>
            <a:ext cx="8229600" cy="5786478"/>
          </a:xfrm>
        </p:spPr>
        <p:txBody>
          <a:bodyPr>
            <a:normAutofit lnSpcReduction="10000"/>
          </a:bodyPr>
          <a:lstStyle/>
          <a:p>
            <a:pPr>
              <a:lnSpc>
                <a:spcPct val="150000"/>
              </a:lnSpc>
              <a:buNone/>
            </a:pPr>
            <a:r>
              <a:rPr lang="en-US" b="1" dirty="0" smtClean="0"/>
              <a:t>	Step 1 </a:t>
            </a:r>
            <a:r>
              <a:rPr lang="en-US" b="1" dirty="0"/>
              <a:t>: </a:t>
            </a:r>
            <a:r>
              <a:rPr lang="en-US" dirty="0" smtClean="0"/>
              <a:t>Read the RADIUS of a circle</a:t>
            </a:r>
            <a:r>
              <a:rPr lang="en-US" dirty="0"/>
              <a:t/>
            </a:r>
            <a:br>
              <a:rPr lang="en-US" dirty="0"/>
            </a:br>
            <a:r>
              <a:rPr lang="en-US" b="1" dirty="0"/>
              <a:t>Step 2 : </a:t>
            </a:r>
            <a:r>
              <a:rPr lang="en-US" dirty="0"/>
              <a:t>Find the square of RADIUS and store it in SQUARE</a:t>
            </a:r>
            <a:br>
              <a:rPr lang="en-US" dirty="0"/>
            </a:br>
            <a:r>
              <a:rPr lang="en-US" b="1" dirty="0"/>
              <a:t>Step 3 : </a:t>
            </a:r>
            <a:r>
              <a:rPr lang="en-US" dirty="0"/>
              <a:t>Multiply SQUARE with 3.14 and store the result </a:t>
            </a:r>
            <a:r>
              <a:rPr lang="en-US" dirty="0" smtClean="0"/>
              <a:t>in  AREA</a:t>
            </a:r>
          </a:p>
          <a:p>
            <a:pPr>
              <a:lnSpc>
                <a:spcPct val="150000"/>
              </a:lnSpc>
              <a:buNone/>
            </a:pPr>
            <a:r>
              <a:rPr lang="en-US" b="1" dirty="0" smtClean="0"/>
              <a:t>	Step 4: </a:t>
            </a:r>
            <a:r>
              <a:rPr lang="en-US" dirty="0" smtClean="0"/>
              <a:t>Print AREA</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205617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Marks</a:t>
            </a:r>
            <a:endParaRPr lang="en-US" dirty="0"/>
          </a:p>
        </p:txBody>
      </p:sp>
      <p:sp>
        <p:nvSpPr>
          <p:cNvPr id="3" name="Content Placeholder 2"/>
          <p:cNvSpPr>
            <a:spLocks noGrp="1"/>
          </p:cNvSpPr>
          <p:nvPr>
            <p:ph idx="1"/>
          </p:nvPr>
        </p:nvSpPr>
        <p:spPr>
          <a:xfrm>
            <a:off x="457200" y="1285860"/>
            <a:ext cx="8229600" cy="4840303"/>
          </a:xfrm>
        </p:spPr>
        <p:txBody>
          <a:bodyPr>
            <a:normAutofit/>
          </a:bodyPr>
          <a:lstStyle/>
          <a:p>
            <a:pPr>
              <a:lnSpc>
                <a:spcPct val="150000"/>
              </a:lnSpc>
            </a:pPr>
            <a:r>
              <a:rPr lang="en-US" dirty="0"/>
              <a:t>Find the average marks scored by a student in 3 subjects:</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Sum = </a:t>
            </a:r>
            <a:r>
              <a:rPr lang="en-US" dirty="0" smtClean="0"/>
              <a:t>Marks1 </a:t>
            </a:r>
            <a:r>
              <a:rPr lang="en-US" dirty="0"/>
              <a:t>+ Marks2 + Marks3</a:t>
            </a:r>
            <a:br>
              <a:rPr lang="en-US" dirty="0"/>
            </a:br>
            <a:r>
              <a:rPr lang="en-US" b="1" dirty="0"/>
              <a:t>Step 3 :</a:t>
            </a:r>
            <a:r>
              <a:rPr lang="en-US" dirty="0"/>
              <a:t> Average = Sum / 3</a:t>
            </a:r>
            <a:br>
              <a:rPr lang="en-US" dirty="0"/>
            </a:br>
            <a:r>
              <a:rPr lang="en-US" b="1" dirty="0"/>
              <a:t>Step 4 :</a:t>
            </a:r>
            <a:r>
              <a:rPr lang="en-US" dirty="0"/>
              <a:t> Display </a:t>
            </a:r>
            <a:r>
              <a:rPr lang="en-US" dirty="0" smtClean="0"/>
              <a:t>Average</a:t>
            </a:r>
            <a:endParaRPr lang="en-US" dirty="0"/>
          </a:p>
        </p:txBody>
      </p:sp>
    </p:spTree>
    <p:extLst>
      <p:ext uri="{BB962C8B-B14F-4D97-AF65-F5344CB8AC3E}">
        <p14:creationId xmlns:p14="http://schemas.microsoft.com/office/powerpoint/2010/main" val="41185413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Selectional</a:t>
            </a:r>
            <a:r>
              <a:rPr lang="en-GB" dirty="0" smtClean="0"/>
              <a:t> Algorithms</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868346"/>
          </a:xfrm>
        </p:spPr>
        <p:txBody>
          <a:bodyPr>
            <a:normAutofit/>
          </a:bodyPr>
          <a:lstStyle/>
          <a:p>
            <a:r>
              <a:rPr lang="en-US" sz="4000" dirty="0" smtClean="0">
                <a:solidFill>
                  <a:srgbClr val="C00000"/>
                </a:solidFill>
              </a:rPr>
              <a:t>Algorithm for Conditional Problems</a:t>
            </a:r>
            <a:endParaRPr lang="en-US" sz="4000" dirty="0">
              <a:solidFill>
                <a:srgbClr val="C00000"/>
              </a:solidFill>
            </a:endParaRPr>
          </a:p>
        </p:txBody>
      </p:sp>
      <p:sp>
        <p:nvSpPr>
          <p:cNvPr id="3" name="Content Placeholder 2"/>
          <p:cNvSpPr>
            <a:spLocks noGrp="1"/>
          </p:cNvSpPr>
          <p:nvPr>
            <p:ph idx="1"/>
          </p:nvPr>
        </p:nvSpPr>
        <p:spPr>
          <a:xfrm>
            <a:off x="457200" y="857232"/>
            <a:ext cx="8229600" cy="5857892"/>
          </a:xfrm>
        </p:spPr>
        <p:txBody>
          <a:bodyPr>
            <a:normAutofit fontScale="77500" lnSpcReduction="20000"/>
          </a:bodyPr>
          <a:lstStyle/>
          <a:p>
            <a:pPr>
              <a:lnSpc>
                <a:spcPct val="150000"/>
              </a:lnSpc>
              <a:buNone/>
            </a:pPr>
            <a:r>
              <a:rPr lang="en-GB" dirty="0" smtClean="0">
                <a:solidFill>
                  <a:srgbClr val="C00000"/>
                </a:solidFill>
              </a:rPr>
              <a:t>PROBLEM:</a:t>
            </a:r>
            <a:r>
              <a:rPr lang="en-GB" dirty="0" smtClean="0">
                <a:solidFill>
                  <a:schemeClr val="accent1">
                    <a:lumMod val="75000"/>
                  </a:schemeClr>
                </a:solidFill>
              </a:rPr>
              <a:t> To decide if a fire alarm should be sounded </a:t>
            </a:r>
          </a:p>
          <a:p>
            <a:pPr>
              <a:lnSpc>
                <a:spcPct val="150000"/>
              </a:lnSpc>
              <a:buNone/>
            </a:pPr>
            <a:r>
              <a:rPr lang="en-GB" dirty="0" smtClean="0">
                <a:solidFill>
                  <a:srgbClr val="C00000"/>
                </a:solidFill>
              </a:rPr>
              <a:t>ALGORITHM: </a:t>
            </a:r>
          </a:p>
          <a:p>
            <a:pPr>
              <a:lnSpc>
                <a:spcPct val="150000"/>
              </a:lnSpc>
              <a:buNone/>
            </a:pPr>
            <a:r>
              <a:rPr lang="en-GB" dirty="0" smtClean="0">
                <a:solidFill>
                  <a:schemeClr val="accent1">
                    <a:lumMod val="75000"/>
                  </a:schemeClr>
                </a:solidFill>
              </a:rPr>
              <a:t>1 IF fire is detected                     </a:t>
            </a:r>
            <a:r>
              <a:rPr lang="en-GB" dirty="0" smtClean="0">
                <a:solidFill>
                  <a:srgbClr val="C00000"/>
                </a:solidFill>
              </a:rPr>
              <a:t>condition  </a:t>
            </a:r>
          </a:p>
          <a:p>
            <a:pPr>
              <a:lnSpc>
                <a:spcPct val="150000"/>
              </a:lnSpc>
              <a:buNone/>
            </a:pPr>
            <a:r>
              <a:rPr lang="en-GB" dirty="0" smtClean="0">
                <a:solidFill>
                  <a:schemeClr val="accent1">
                    <a:lumMod val="75000"/>
                  </a:schemeClr>
                </a:solidFill>
              </a:rPr>
              <a:t> 2 THEN sound fire alarm           </a:t>
            </a:r>
            <a:r>
              <a:rPr lang="en-GB" dirty="0" smtClean="0">
                <a:solidFill>
                  <a:srgbClr val="C00000"/>
                </a:solidFill>
              </a:rPr>
              <a:t>action  </a:t>
            </a:r>
          </a:p>
          <a:p>
            <a:pPr>
              <a:lnSpc>
                <a:spcPct val="150000"/>
              </a:lnSpc>
              <a:buNone/>
            </a:pPr>
            <a:r>
              <a:rPr lang="en-GB" dirty="0" smtClean="0">
                <a:solidFill>
                  <a:srgbClr val="C00000"/>
                </a:solidFill>
              </a:rPr>
              <a:t>Another example is:- </a:t>
            </a:r>
            <a:r>
              <a:rPr lang="en-GB" dirty="0" smtClean="0">
                <a:solidFill>
                  <a:schemeClr val="accent1">
                    <a:lumMod val="75000"/>
                  </a:schemeClr>
                </a:solidFill>
              </a:rPr>
              <a:t> </a:t>
            </a:r>
          </a:p>
          <a:p>
            <a:pPr marL="3175" indent="11113">
              <a:lnSpc>
                <a:spcPct val="150000"/>
              </a:lnSpc>
              <a:buNone/>
            </a:pPr>
            <a:r>
              <a:rPr lang="en-GB" dirty="0" smtClean="0">
                <a:solidFill>
                  <a:srgbClr val="C00000"/>
                </a:solidFill>
              </a:rPr>
              <a:t>PROBLEM:</a:t>
            </a:r>
            <a:r>
              <a:rPr lang="en-GB" dirty="0" smtClean="0">
                <a:solidFill>
                  <a:schemeClr val="accent1">
                    <a:lumMod val="75000"/>
                  </a:schemeClr>
                </a:solidFill>
              </a:rPr>
              <a:t> To decide whether or not to go to school </a:t>
            </a:r>
            <a:r>
              <a:rPr lang="en-GB" dirty="0" smtClean="0">
                <a:solidFill>
                  <a:srgbClr val="C00000"/>
                </a:solidFill>
              </a:rPr>
              <a:t>ALGORITHM:</a:t>
            </a:r>
          </a:p>
          <a:p>
            <a:pPr>
              <a:lnSpc>
                <a:spcPct val="150000"/>
              </a:lnSpc>
              <a:buNone/>
            </a:pPr>
            <a:r>
              <a:rPr lang="en-GB" dirty="0" smtClean="0">
                <a:solidFill>
                  <a:schemeClr val="accent1">
                    <a:lumMod val="75000"/>
                  </a:schemeClr>
                </a:solidFill>
              </a:rPr>
              <a:t> 1 IF it is a weekday AND it is not a holiday  </a:t>
            </a:r>
          </a:p>
          <a:p>
            <a:pPr>
              <a:lnSpc>
                <a:spcPct val="150000"/>
              </a:lnSpc>
              <a:buNone/>
            </a:pPr>
            <a:r>
              <a:rPr lang="en-GB" dirty="0" smtClean="0">
                <a:solidFill>
                  <a:schemeClr val="accent1">
                    <a:lumMod val="75000"/>
                  </a:schemeClr>
                </a:solidFill>
              </a:rPr>
              <a:t>2 THEN go to school  </a:t>
            </a:r>
          </a:p>
          <a:p>
            <a:pPr>
              <a:lnSpc>
                <a:spcPct val="150000"/>
              </a:lnSpc>
              <a:buNone/>
            </a:pPr>
            <a:r>
              <a:rPr lang="en-GB" dirty="0" smtClean="0">
                <a:solidFill>
                  <a:schemeClr val="accent1">
                    <a:lumMod val="75000"/>
                  </a:schemeClr>
                </a:solidFill>
              </a:rPr>
              <a:t>3 ELSE stay at home</a:t>
            </a:r>
            <a:endParaRPr lang="en-US" dirty="0">
              <a:solidFill>
                <a:schemeClr val="accent1">
                  <a:lumMod val="75000"/>
                </a:schemeClr>
              </a:solidFill>
            </a:endParaRPr>
          </a:p>
        </p:txBody>
      </p:sp>
    </p:spTree>
    <p:extLst>
      <p:ext uri="{BB962C8B-B14F-4D97-AF65-F5344CB8AC3E}">
        <p14:creationId xmlns:p14="http://schemas.microsoft.com/office/powerpoint/2010/main" val="41185413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Pass/ Fail and Average</a:t>
            </a:r>
            <a:endParaRPr lang="en-US" b="1" dirty="0"/>
          </a:p>
        </p:txBody>
      </p:sp>
      <p:sp>
        <p:nvSpPr>
          <p:cNvPr id="3" name="Content Placeholder 2"/>
          <p:cNvSpPr>
            <a:spLocks noGrp="1"/>
          </p:cNvSpPr>
          <p:nvPr>
            <p:ph idx="1"/>
          </p:nvPr>
        </p:nvSpPr>
        <p:spPr>
          <a:xfrm>
            <a:off x="457200" y="1357298"/>
            <a:ext cx="8229600" cy="5257800"/>
          </a:xfrm>
        </p:spPr>
        <p:txBody>
          <a:bodyPr>
            <a:normAutofit fontScale="92500" lnSpcReduction="10000"/>
          </a:bodyPr>
          <a:lstStyle/>
          <a:p>
            <a:r>
              <a:rPr lang="en-US" dirty="0"/>
              <a:t>Write an algorithm to find the average marks of a student. Also </a:t>
            </a:r>
            <a:r>
              <a:rPr lang="en-US" dirty="0" smtClean="0"/>
              <a:t>check whether </a:t>
            </a:r>
            <a:r>
              <a:rPr lang="en-US" dirty="0"/>
              <a:t>the student has passed or </a:t>
            </a:r>
            <a:r>
              <a:rPr lang="en-US" dirty="0" smtClean="0"/>
              <a:t>failed. For </a:t>
            </a:r>
            <a:r>
              <a:rPr lang="en-US" dirty="0"/>
              <a:t>a student to be declared pass, average marks should not be less than 65.</a:t>
            </a:r>
            <a:br>
              <a:rPr lang="en-US" dirty="0"/>
            </a:br>
            <a:r>
              <a:rPr lang="en-US" b="1" dirty="0" smtClean="0"/>
              <a:t>Step </a:t>
            </a:r>
            <a:r>
              <a:rPr lang="en-US" b="1" dirty="0"/>
              <a:t>1 :</a:t>
            </a:r>
            <a:r>
              <a:rPr lang="en-US" dirty="0"/>
              <a:t> </a:t>
            </a:r>
            <a:r>
              <a:rPr lang="en-US" dirty="0" smtClean="0"/>
              <a:t>Read Marks1, </a:t>
            </a:r>
            <a:r>
              <a:rPr lang="en-US" dirty="0"/>
              <a:t>Marks2, Marks3</a:t>
            </a:r>
            <a:br>
              <a:rPr lang="en-US" dirty="0"/>
            </a:br>
            <a:r>
              <a:rPr lang="en-US" b="1" dirty="0"/>
              <a:t>Step 2 :</a:t>
            </a:r>
            <a:r>
              <a:rPr lang="en-US" dirty="0"/>
              <a:t> Total = </a:t>
            </a:r>
            <a:r>
              <a:rPr lang="en-US" dirty="0" smtClean="0"/>
              <a:t>Marks1 </a:t>
            </a:r>
            <a:r>
              <a:rPr lang="en-US" dirty="0"/>
              <a:t>+ Marks2 + Marks3</a:t>
            </a:r>
            <a:br>
              <a:rPr lang="en-US" dirty="0"/>
            </a:br>
            <a:r>
              <a:rPr lang="en-US" b="1" dirty="0"/>
              <a:t>Step 3 :</a:t>
            </a:r>
            <a:r>
              <a:rPr lang="en-US" dirty="0"/>
              <a:t> Average = Total / 3</a:t>
            </a:r>
            <a:br>
              <a:rPr lang="en-US" dirty="0"/>
            </a:br>
            <a:r>
              <a:rPr lang="en-US" b="1" dirty="0"/>
              <a:t>Step 4 :</a:t>
            </a:r>
            <a:r>
              <a:rPr lang="en-US" dirty="0"/>
              <a:t> Set Output = “Student Passed”</a:t>
            </a:r>
            <a:br>
              <a:rPr lang="en-US" dirty="0"/>
            </a:br>
            <a:r>
              <a:rPr lang="en-US" b="1" dirty="0"/>
              <a:t>Step 5 :</a:t>
            </a:r>
            <a:r>
              <a:rPr lang="en-US" dirty="0"/>
              <a:t> if Average &lt; 65 then Set Output = “Student Failed"</a:t>
            </a:r>
            <a:br>
              <a:rPr lang="en-US" dirty="0"/>
            </a:br>
            <a:r>
              <a:rPr lang="en-US" b="1" dirty="0"/>
              <a:t>Step 6 :</a:t>
            </a:r>
            <a:r>
              <a:rPr lang="en-US" dirty="0"/>
              <a:t> Display </a:t>
            </a:r>
            <a:r>
              <a:rPr lang="en-US" dirty="0" smtClean="0"/>
              <a:t>Output</a:t>
            </a:r>
            <a:r>
              <a:rPr lang="en-US" dirty="0"/>
              <a:t/>
            </a:r>
            <a:br>
              <a:rPr lang="en-US" dirty="0"/>
            </a:br>
            <a:endParaRPr lang="en-US" dirty="0"/>
          </a:p>
        </p:txBody>
      </p:sp>
    </p:spTree>
    <p:extLst>
      <p:ext uri="{BB962C8B-B14F-4D97-AF65-F5344CB8AC3E}">
        <p14:creationId xmlns:p14="http://schemas.microsoft.com/office/powerpoint/2010/main" val="17972070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Leap Year or Not</a:t>
            </a:r>
            <a:endParaRPr lang="en-US" dirty="0"/>
          </a:p>
        </p:txBody>
      </p:sp>
      <p:sp>
        <p:nvSpPr>
          <p:cNvPr id="3" name="Content Placeholder 2"/>
          <p:cNvSpPr>
            <a:spLocks noGrp="1"/>
          </p:cNvSpPr>
          <p:nvPr>
            <p:ph idx="1"/>
          </p:nvPr>
        </p:nvSpPr>
        <p:spPr>
          <a:xfrm>
            <a:off x="457200" y="1285860"/>
            <a:ext cx="8229600" cy="5043510"/>
          </a:xfrm>
        </p:spPr>
        <p:txBody>
          <a:bodyPr>
            <a:normAutofit/>
          </a:bodyPr>
          <a:lstStyle/>
          <a:p>
            <a:pPr>
              <a:buNone/>
            </a:pPr>
            <a:r>
              <a:rPr lang="en-US" dirty="0" smtClean="0"/>
              <a:t>	</a:t>
            </a:r>
            <a:r>
              <a:rPr lang="en-US" b="1" dirty="0" smtClean="0"/>
              <a:t>Step 1 </a:t>
            </a:r>
            <a:r>
              <a:rPr lang="en-US" b="1" dirty="0"/>
              <a:t>:</a:t>
            </a:r>
            <a:r>
              <a:rPr lang="en-US" dirty="0"/>
              <a:t> </a:t>
            </a:r>
            <a:r>
              <a:rPr lang="en-US" dirty="0" smtClean="0"/>
              <a:t>Read </a:t>
            </a:r>
            <a:r>
              <a:rPr lang="en-US" dirty="0"/>
              <a:t>YEAR</a:t>
            </a:r>
            <a:br>
              <a:rPr lang="en-US" dirty="0"/>
            </a:br>
            <a:r>
              <a:rPr lang="en-US" b="1" dirty="0"/>
              <a:t>Step 2 :</a:t>
            </a:r>
            <a:r>
              <a:rPr lang="en-US" dirty="0"/>
              <a:t> IF </a:t>
            </a:r>
            <a:r>
              <a:rPr lang="en-US" b="1" dirty="0"/>
              <a:t>({YEAR%4=0 AND YEAR%100!=0)OR (YEAR%400=0))</a:t>
            </a:r>
            <a:r>
              <a:rPr lang="en-US" dirty="0"/>
              <a:t/>
            </a:r>
            <a:br>
              <a:rPr lang="en-US" dirty="0"/>
            </a:br>
            <a:r>
              <a:rPr lang="en-US" dirty="0"/>
              <a:t>Display "Year is a leap year"</a:t>
            </a:r>
            <a:br>
              <a:rPr lang="en-US" dirty="0"/>
            </a:br>
            <a:r>
              <a:rPr lang="en-US" dirty="0"/>
              <a:t>ELSE</a:t>
            </a:r>
            <a:br>
              <a:rPr lang="en-US" dirty="0"/>
            </a:br>
            <a:r>
              <a:rPr lang="en-US" dirty="0"/>
              <a:t>Display “Year is not a leap year"</a:t>
            </a:r>
            <a:br>
              <a:rPr lang="en-US" dirty="0"/>
            </a:br>
            <a:r>
              <a:rPr lang="en-US" dirty="0" smtClean="0"/>
              <a:t>ENDIF</a:t>
            </a:r>
            <a:endParaRPr lang="en-US" dirty="0"/>
          </a:p>
        </p:txBody>
      </p:sp>
    </p:spTree>
    <p:extLst>
      <p:ext uri="{BB962C8B-B14F-4D97-AF65-F5344CB8AC3E}">
        <p14:creationId xmlns:p14="http://schemas.microsoft.com/office/powerpoint/2010/main" val="2288080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smtClean="0">
                <a:solidFill>
                  <a:srgbClr val="C00000"/>
                </a:solidFill>
              </a:rPr>
              <a:t>Algorithm for Iterative Problems</a:t>
            </a:r>
            <a:endParaRPr lang="en-US" dirty="0">
              <a:solidFill>
                <a:srgbClr val="C00000"/>
              </a:solidFill>
            </a:endParaRPr>
          </a:p>
        </p:txBody>
      </p:sp>
      <p:sp>
        <p:nvSpPr>
          <p:cNvPr id="3" name="Content Placeholder 2"/>
          <p:cNvSpPr>
            <a:spLocks noGrp="1"/>
          </p:cNvSpPr>
          <p:nvPr>
            <p:ph idx="1"/>
          </p:nvPr>
        </p:nvSpPr>
        <p:spPr>
          <a:xfrm>
            <a:off x="71438" y="857232"/>
            <a:ext cx="9001156" cy="5715040"/>
          </a:xfrm>
        </p:spPr>
        <p:txBody>
          <a:bodyPr>
            <a:normAutofit/>
          </a:bodyPr>
          <a:lstStyle/>
          <a:p>
            <a:pPr marL="3175" indent="11113">
              <a:lnSpc>
                <a:spcPct val="130000"/>
              </a:lnSpc>
              <a:buNone/>
            </a:pPr>
            <a:r>
              <a:rPr lang="en-GB" sz="2800" dirty="0" smtClean="0">
                <a:solidFill>
                  <a:schemeClr val="accent1">
                    <a:lumMod val="75000"/>
                  </a:schemeClr>
                </a:solidFill>
              </a:rPr>
              <a:t>This type of loop keeps on carrying out a command or commands UNTIL a given condition is satisfied, the condition is given with the UNTIL command, for example:-  </a:t>
            </a:r>
          </a:p>
          <a:p>
            <a:pPr>
              <a:lnSpc>
                <a:spcPct val="130000"/>
              </a:lnSpc>
              <a:buNone/>
            </a:pPr>
            <a:r>
              <a:rPr lang="en-GB" sz="2800" dirty="0" smtClean="0">
                <a:solidFill>
                  <a:srgbClr val="C00000"/>
                </a:solidFill>
              </a:rPr>
              <a:t>PROBLEM:</a:t>
            </a:r>
            <a:r>
              <a:rPr lang="en-GB" sz="2800" dirty="0" smtClean="0">
                <a:solidFill>
                  <a:schemeClr val="accent1">
                    <a:lumMod val="75000"/>
                  </a:schemeClr>
                </a:solidFill>
              </a:rPr>
              <a:t> To wash a car </a:t>
            </a:r>
          </a:p>
          <a:p>
            <a:pPr>
              <a:lnSpc>
                <a:spcPct val="130000"/>
              </a:lnSpc>
              <a:buNone/>
            </a:pPr>
            <a:r>
              <a:rPr lang="en-GB" sz="2800" dirty="0" smtClean="0">
                <a:solidFill>
                  <a:srgbClr val="C00000"/>
                </a:solidFill>
              </a:rPr>
              <a:t>ALGORITHM: </a:t>
            </a:r>
          </a:p>
          <a:p>
            <a:pPr>
              <a:lnSpc>
                <a:spcPct val="130000"/>
              </a:lnSpc>
              <a:buNone/>
            </a:pPr>
            <a:r>
              <a:rPr lang="en-GB" sz="2800" dirty="0" smtClean="0">
                <a:solidFill>
                  <a:schemeClr val="accent1">
                    <a:lumMod val="75000"/>
                  </a:schemeClr>
                </a:solidFill>
              </a:rPr>
              <a:t>1 REPEAT  </a:t>
            </a:r>
          </a:p>
          <a:p>
            <a:pPr>
              <a:lnSpc>
                <a:spcPct val="130000"/>
              </a:lnSpc>
              <a:buNone/>
            </a:pPr>
            <a:r>
              <a:rPr lang="en-GB" sz="2800" dirty="0" smtClean="0">
                <a:solidFill>
                  <a:schemeClr val="accent1">
                    <a:lumMod val="75000"/>
                  </a:schemeClr>
                </a:solidFill>
              </a:rPr>
              <a:t>2 wash with warm soapy water </a:t>
            </a:r>
          </a:p>
          <a:p>
            <a:pPr>
              <a:lnSpc>
                <a:spcPct val="130000"/>
              </a:lnSpc>
              <a:buNone/>
            </a:pPr>
            <a:r>
              <a:rPr lang="en-GB" sz="2800" dirty="0" smtClean="0">
                <a:solidFill>
                  <a:schemeClr val="accent1">
                    <a:lumMod val="75000"/>
                  </a:schemeClr>
                </a:solidFill>
              </a:rPr>
              <a:t>3 UNTIL the whole car is clean</a:t>
            </a:r>
            <a:endParaRPr lang="en-US" sz="2800" dirty="0">
              <a:solidFill>
                <a:schemeClr val="accent1">
                  <a:lumMod val="75000"/>
                </a:schemeClr>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142852"/>
            <a:ext cx="9072594" cy="928694"/>
          </a:xfrm>
        </p:spPr>
        <p:txBody>
          <a:bodyPr>
            <a:noAutofit/>
          </a:bodyPr>
          <a:lstStyle/>
          <a:p>
            <a:r>
              <a:rPr lang="en-US" sz="3600" b="1" dirty="0" err="1" smtClean="0"/>
              <a:t>Iterational</a:t>
            </a:r>
            <a:r>
              <a:rPr lang="en-US" sz="3600" b="1" dirty="0" smtClean="0"/>
              <a:t> Algorithms – Repetitive Structures</a:t>
            </a:r>
            <a:endParaRPr lang="en-US" sz="3600" dirty="0"/>
          </a:p>
        </p:txBody>
      </p:sp>
      <p:sp>
        <p:nvSpPr>
          <p:cNvPr id="3" name="Content Placeholder 2"/>
          <p:cNvSpPr>
            <a:spLocks noGrp="1"/>
          </p:cNvSpPr>
          <p:nvPr>
            <p:ph idx="1"/>
          </p:nvPr>
        </p:nvSpPr>
        <p:spPr>
          <a:xfrm>
            <a:off x="285720" y="1231903"/>
            <a:ext cx="8686800" cy="4054485"/>
          </a:xfrm>
        </p:spPr>
        <p:txBody>
          <a:bodyPr>
            <a:noAutofit/>
          </a:bodyPr>
          <a:lstStyle/>
          <a:p>
            <a:pPr>
              <a:lnSpc>
                <a:spcPct val="170000"/>
              </a:lnSpc>
            </a:pPr>
            <a:r>
              <a:rPr lang="en-US" sz="3600" dirty="0" smtClean="0"/>
              <a:t>Find </a:t>
            </a:r>
            <a:r>
              <a:rPr lang="en-US" sz="3600" dirty="0"/>
              <a:t>the average marks scored by ‘N’ number of </a:t>
            </a:r>
            <a:r>
              <a:rPr lang="en-US" sz="3600" dirty="0" smtClean="0"/>
              <a:t>students</a:t>
            </a:r>
            <a:r>
              <a:rPr lang="en-US" sz="3600" dirty="0"/>
              <a:t/>
            </a:r>
            <a:br>
              <a:rPr lang="en-US" sz="3600" dirty="0"/>
            </a:br>
            <a:endParaRPr lang="en-US" sz="3600" dirty="0"/>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Discussion</a:t>
            </a:r>
            <a:endParaRPr lang="en-US" dirty="0"/>
          </a:p>
        </p:txBody>
      </p:sp>
      <p:sp>
        <p:nvSpPr>
          <p:cNvPr id="5" name="TextBox 4"/>
          <p:cNvSpPr txBox="1"/>
          <p:nvPr/>
        </p:nvSpPr>
        <p:spPr>
          <a:xfrm>
            <a:off x="1071538" y="4643446"/>
            <a:ext cx="7124728" cy="1569642"/>
          </a:xfrm>
          <a:prstGeom prst="rect">
            <a:avLst/>
          </a:prstGeom>
          <a:noFill/>
        </p:spPr>
        <p:txBody>
          <a:bodyPr wrap="square" lIns="91420" tIns="45711" rIns="91420" bIns="45711" rtlCol="0">
            <a:spAutoFit/>
          </a:bodyPr>
          <a:lstStyle/>
          <a:p>
            <a:r>
              <a:rPr lang="en-US" sz="2400" dirty="0"/>
              <a:t>Have you ever observed this scenario?</a:t>
            </a:r>
            <a:br>
              <a:rPr lang="en-US" sz="2400" dirty="0"/>
            </a:br>
            <a:r>
              <a:rPr lang="en-US" sz="2400" dirty="0"/>
              <a:t>Yes!!! What are the problems in the scenario?</a:t>
            </a:r>
            <a:br>
              <a:rPr lang="en-US" sz="2400" dirty="0"/>
            </a:br>
            <a:r>
              <a:rPr lang="en-US" sz="2400" dirty="0"/>
              <a:t/>
            </a:r>
            <a:br>
              <a:rPr lang="en-US" sz="2400" dirty="0"/>
            </a:br>
            <a:endParaRPr lang="en-US" sz="24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2"/>
            <a:ext cx="6596224" cy="277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840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42876"/>
            <a:ext cx="8686800" cy="6643710"/>
          </a:xfrm>
        </p:spPr>
        <p:txBody>
          <a:bodyPr>
            <a:noAutofit/>
          </a:bodyPr>
          <a:lstStyle/>
          <a:p>
            <a:pPr>
              <a:lnSpc>
                <a:spcPct val="170000"/>
              </a:lnSpc>
              <a:buNone/>
            </a:pPr>
            <a:r>
              <a:rPr lang="en-US" sz="2400" b="1" dirty="0" smtClean="0"/>
              <a:t>	Step </a:t>
            </a:r>
            <a:r>
              <a:rPr lang="en-US" sz="2400" b="1" dirty="0"/>
              <a:t>1 : </a:t>
            </a:r>
            <a:r>
              <a:rPr lang="en-US" sz="2400" dirty="0" smtClean="0"/>
              <a:t>Read Number Of Students</a:t>
            </a:r>
            <a:r>
              <a:rPr lang="en-US" sz="2400" dirty="0"/>
              <a:t/>
            </a:r>
            <a:br>
              <a:rPr lang="en-US" sz="2400" dirty="0"/>
            </a:br>
            <a:r>
              <a:rPr lang="en-US" sz="2400" b="1" dirty="0"/>
              <a:t>Step 2 : </a:t>
            </a:r>
            <a:r>
              <a:rPr lang="en-US" sz="2400" dirty="0" smtClean="0"/>
              <a:t>Let Counter </a:t>
            </a:r>
            <a:r>
              <a:rPr lang="en-US" sz="2400" dirty="0"/>
              <a:t>= 1</a:t>
            </a:r>
            <a:br>
              <a:rPr lang="en-US" sz="2400" dirty="0"/>
            </a:br>
            <a:r>
              <a:rPr lang="en-US" sz="2400" b="1" dirty="0"/>
              <a:t>Step 3 : </a:t>
            </a:r>
            <a:r>
              <a:rPr lang="en-US" sz="2400" dirty="0"/>
              <a:t>Read </a:t>
            </a:r>
            <a:r>
              <a:rPr lang="en-US" sz="2400" dirty="0" smtClean="0"/>
              <a:t>Marks1, </a:t>
            </a:r>
            <a:r>
              <a:rPr lang="en-US" sz="2400" dirty="0"/>
              <a:t>Marks2, Marks3</a:t>
            </a:r>
            <a:br>
              <a:rPr lang="en-US" sz="2400" dirty="0"/>
            </a:br>
            <a:r>
              <a:rPr lang="en-US" sz="2400" b="1" dirty="0"/>
              <a:t>Step 4 : </a:t>
            </a:r>
            <a:r>
              <a:rPr lang="en-US" sz="2400" dirty="0"/>
              <a:t>Total = </a:t>
            </a:r>
            <a:r>
              <a:rPr lang="en-US" sz="2400" dirty="0" smtClean="0"/>
              <a:t>Marks1 </a:t>
            </a:r>
            <a:r>
              <a:rPr lang="en-US" sz="2400" dirty="0"/>
              <a:t>+ Marks2 + Marks3</a:t>
            </a:r>
            <a:br>
              <a:rPr lang="en-US" sz="2400" dirty="0"/>
            </a:br>
            <a:r>
              <a:rPr lang="en-US" sz="2400" b="1" dirty="0"/>
              <a:t>Step 5 : </a:t>
            </a:r>
            <a:r>
              <a:rPr lang="en-US" sz="2400" dirty="0"/>
              <a:t>Average = Total / 3</a:t>
            </a:r>
            <a:br>
              <a:rPr lang="en-US" sz="2400" dirty="0"/>
            </a:br>
            <a:r>
              <a:rPr lang="en-US" sz="2400" b="1" dirty="0"/>
              <a:t>Step 6 : </a:t>
            </a:r>
            <a:r>
              <a:rPr lang="en-US" sz="2400" dirty="0"/>
              <a:t>Set Output = “Student Passed”</a:t>
            </a:r>
            <a:br>
              <a:rPr lang="en-US" sz="2400" dirty="0"/>
            </a:br>
            <a:r>
              <a:rPr lang="en-US" sz="2400" b="1" dirty="0"/>
              <a:t>Step 7 : </a:t>
            </a:r>
            <a:r>
              <a:rPr lang="en-US" sz="2400" dirty="0"/>
              <a:t>If (Average &lt; 65) then Set Output = “Student Failed"</a:t>
            </a:r>
            <a:br>
              <a:rPr lang="en-US" sz="2400" dirty="0"/>
            </a:br>
            <a:r>
              <a:rPr lang="en-US" sz="2400" b="1" dirty="0"/>
              <a:t>Step 8 : </a:t>
            </a:r>
            <a:r>
              <a:rPr lang="en-US" sz="2400" dirty="0"/>
              <a:t>Display Output</a:t>
            </a:r>
            <a:br>
              <a:rPr lang="en-US" sz="2400" dirty="0"/>
            </a:br>
            <a:r>
              <a:rPr lang="en-US" sz="2400" b="1" dirty="0"/>
              <a:t>Step 9 : </a:t>
            </a:r>
            <a:r>
              <a:rPr lang="en-US" sz="2400" dirty="0" smtClean="0"/>
              <a:t>Set Counter </a:t>
            </a:r>
            <a:r>
              <a:rPr lang="en-US" sz="2400" dirty="0"/>
              <a:t>= Counter + 1</a:t>
            </a:r>
            <a:br>
              <a:rPr lang="en-US" sz="2400" dirty="0"/>
            </a:br>
            <a:r>
              <a:rPr lang="en-US" sz="2400" b="1" dirty="0"/>
              <a:t>Step 10 :</a:t>
            </a:r>
            <a:r>
              <a:rPr lang="en-US" sz="2400" dirty="0"/>
              <a:t> If (Counter &lt;= </a:t>
            </a:r>
            <a:r>
              <a:rPr lang="en-US" sz="2400" dirty="0" err="1"/>
              <a:t>NumberOfStudents</a:t>
            </a:r>
            <a:r>
              <a:rPr lang="en-US" sz="2400" dirty="0"/>
              <a:t> ) then </a:t>
            </a:r>
            <a:r>
              <a:rPr lang="en-US" sz="2400" dirty="0" err="1"/>
              <a:t>goto</a:t>
            </a:r>
            <a:r>
              <a:rPr lang="en-US" sz="2400" dirty="0"/>
              <a:t> step </a:t>
            </a:r>
            <a:r>
              <a:rPr lang="en-US" sz="2400" dirty="0" smtClean="0"/>
              <a:t>3</a:t>
            </a:r>
            <a:br>
              <a:rPr lang="en-US" sz="2400" dirty="0" smtClean="0"/>
            </a:br>
            <a:r>
              <a:rPr lang="en-US" sz="2400" dirty="0"/>
              <a:t/>
            </a:r>
            <a:br>
              <a:rPr lang="en-US" sz="2400" dirty="0"/>
            </a:br>
            <a:endParaRPr lang="en-US" sz="2400" dirty="0"/>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smtClean="0">
                <a:solidFill>
                  <a:srgbClr val="C00000"/>
                </a:solidFill>
              </a:rPr>
              <a:t>Bigger Problems</a:t>
            </a:r>
            <a:endParaRPr lang="en-US" dirty="0">
              <a:solidFill>
                <a:srgbClr val="C00000"/>
              </a:solidFill>
            </a:endParaRPr>
          </a:p>
        </p:txBody>
      </p:sp>
      <p:sp>
        <p:nvSpPr>
          <p:cNvPr id="3" name="Content Placeholder 2"/>
          <p:cNvSpPr>
            <a:spLocks noGrp="1"/>
          </p:cNvSpPr>
          <p:nvPr>
            <p:ph idx="1"/>
          </p:nvPr>
        </p:nvSpPr>
        <p:spPr>
          <a:xfrm>
            <a:off x="71438" y="714356"/>
            <a:ext cx="9001156" cy="6000768"/>
          </a:xfrm>
        </p:spPr>
        <p:txBody>
          <a:bodyPr>
            <a:normAutofit fontScale="85000" lnSpcReduction="20000"/>
          </a:bodyPr>
          <a:lstStyle/>
          <a:p>
            <a:pPr>
              <a:lnSpc>
                <a:spcPct val="130000"/>
              </a:lnSpc>
            </a:pPr>
            <a:r>
              <a:rPr lang="en-GB" sz="2800" dirty="0" smtClean="0">
                <a:solidFill>
                  <a:schemeClr val="accent1">
                    <a:lumMod val="75000"/>
                  </a:schemeClr>
                </a:solidFill>
              </a:rPr>
              <a:t>If you are asked to find a solution to a major problem, it can sometimes be very difficult to deal with the complete problem all at the same time.  </a:t>
            </a:r>
          </a:p>
          <a:p>
            <a:pPr>
              <a:lnSpc>
                <a:spcPct val="130000"/>
              </a:lnSpc>
            </a:pPr>
            <a:r>
              <a:rPr lang="en-GB" sz="2800" dirty="0" smtClean="0">
                <a:solidFill>
                  <a:schemeClr val="accent1">
                    <a:lumMod val="75000"/>
                  </a:schemeClr>
                </a:solidFill>
              </a:rPr>
              <a:t>For example building a car is a major problem and no-one knows how to make every single part of a car.  </a:t>
            </a:r>
          </a:p>
          <a:p>
            <a:pPr>
              <a:lnSpc>
                <a:spcPct val="130000"/>
              </a:lnSpc>
            </a:pPr>
            <a:r>
              <a:rPr lang="en-GB" sz="2800" dirty="0" smtClean="0">
                <a:solidFill>
                  <a:schemeClr val="accent1">
                    <a:lumMod val="75000"/>
                  </a:schemeClr>
                </a:solidFill>
              </a:rPr>
              <a:t>A number of different people are involved in building a car, each responsible for their own bit of the car’s manufacture.  </a:t>
            </a:r>
          </a:p>
          <a:p>
            <a:pPr>
              <a:lnSpc>
                <a:spcPct val="130000"/>
              </a:lnSpc>
            </a:pPr>
            <a:r>
              <a:rPr lang="en-GB" sz="2800" dirty="0" smtClean="0">
                <a:solidFill>
                  <a:schemeClr val="accent1">
                    <a:lumMod val="75000"/>
                  </a:schemeClr>
                </a:solidFill>
              </a:rPr>
              <a:t>The problem of making the car is thus broken down into smaller manageable tasks.  </a:t>
            </a:r>
          </a:p>
          <a:p>
            <a:pPr>
              <a:lnSpc>
                <a:spcPct val="130000"/>
              </a:lnSpc>
            </a:pPr>
            <a:r>
              <a:rPr lang="en-GB" sz="2800" dirty="0" smtClean="0">
                <a:solidFill>
                  <a:schemeClr val="accent1">
                    <a:lumMod val="75000"/>
                  </a:schemeClr>
                </a:solidFill>
              </a:rPr>
              <a:t>Each task can then be further broken down until we are left with a number of step-by-step sets of instructions in a limited number of steps. </a:t>
            </a:r>
          </a:p>
          <a:p>
            <a:pPr>
              <a:lnSpc>
                <a:spcPct val="130000"/>
              </a:lnSpc>
            </a:pPr>
            <a:r>
              <a:rPr lang="en-GB" sz="2800" dirty="0" smtClean="0">
                <a:solidFill>
                  <a:schemeClr val="accent1">
                    <a:lumMod val="75000"/>
                  </a:schemeClr>
                </a:solidFill>
              </a:rPr>
              <a:t>The instructions for each step are exact and precise.</a:t>
            </a:r>
            <a:endParaRPr lang="en-US" sz="2800" dirty="0">
              <a:solidFill>
                <a:schemeClr val="accent1">
                  <a:lumMod val="75000"/>
                </a:schemeClr>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96908"/>
          </a:xfrm>
        </p:spPr>
        <p:txBody>
          <a:bodyPr>
            <a:normAutofit/>
          </a:bodyPr>
          <a:lstStyle/>
          <a:p>
            <a:r>
              <a:rPr lang="en-US" dirty="0" smtClean="0">
                <a:solidFill>
                  <a:srgbClr val="C00000"/>
                </a:solidFill>
              </a:rPr>
              <a:t>Top Down Design</a:t>
            </a:r>
            <a:endParaRPr lang="en-US" dirty="0">
              <a:solidFill>
                <a:srgbClr val="C00000"/>
              </a:solidFill>
            </a:endParaRPr>
          </a:p>
        </p:txBody>
      </p:sp>
      <p:sp>
        <p:nvSpPr>
          <p:cNvPr id="3" name="Content Placeholder 2"/>
          <p:cNvSpPr>
            <a:spLocks noGrp="1"/>
          </p:cNvSpPr>
          <p:nvPr>
            <p:ph idx="1"/>
          </p:nvPr>
        </p:nvSpPr>
        <p:spPr>
          <a:xfrm>
            <a:off x="71438" y="714356"/>
            <a:ext cx="9001156" cy="6000768"/>
          </a:xfrm>
        </p:spPr>
        <p:txBody>
          <a:bodyPr>
            <a:normAutofit/>
          </a:bodyPr>
          <a:lstStyle/>
          <a:p>
            <a:pPr>
              <a:lnSpc>
                <a:spcPct val="130000"/>
              </a:lnSpc>
            </a:pPr>
            <a:r>
              <a:rPr lang="en-GB" sz="2800" dirty="0" smtClean="0">
                <a:solidFill>
                  <a:schemeClr val="accent1">
                    <a:lumMod val="75000"/>
                  </a:schemeClr>
                </a:solidFill>
              </a:rPr>
              <a:t>Top Down Design uses the same method to break a programming problem down into manageable steps.  </a:t>
            </a:r>
          </a:p>
          <a:p>
            <a:pPr>
              <a:lnSpc>
                <a:spcPct val="130000"/>
              </a:lnSpc>
            </a:pPr>
            <a:r>
              <a:rPr lang="en-GB" sz="2800" dirty="0" smtClean="0">
                <a:solidFill>
                  <a:schemeClr val="accent1">
                    <a:lumMod val="75000"/>
                  </a:schemeClr>
                </a:solidFill>
              </a:rPr>
              <a:t>First of all we break the problem down into smaller steps and then produce a Top Down Design for each step.  </a:t>
            </a:r>
          </a:p>
          <a:p>
            <a:pPr>
              <a:lnSpc>
                <a:spcPct val="130000"/>
              </a:lnSpc>
            </a:pPr>
            <a:r>
              <a:rPr lang="en-GB" sz="2800" dirty="0" smtClean="0">
                <a:solidFill>
                  <a:schemeClr val="accent1">
                    <a:lumMod val="75000"/>
                  </a:schemeClr>
                </a:solidFill>
              </a:rPr>
              <a:t>In this way sub-problems are produced which can be refined into manageable steps.</a:t>
            </a:r>
            <a:endParaRPr lang="en-US" sz="2800" dirty="0">
              <a:solidFill>
                <a:schemeClr val="accent1">
                  <a:lumMod val="75000"/>
                </a:schemeClr>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r>
              <a:rPr lang="en-US" dirty="0" smtClean="0">
                <a:solidFill>
                  <a:srgbClr val="C00000"/>
                </a:solidFill>
              </a:rPr>
              <a:t>Top Down Design for Real Life Problem</a:t>
            </a:r>
            <a:endParaRPr lang="en-US" dirty="0">
              <a:solidFill>
                <a:srgbClr val="C00000"/>
              </a:solidFill>
            </a:endParaRPr>
          </a:p>
        </p:txBody>
      </p:sp>
      <p:sp>
        <p:nvSpPr>
          <p:cNvPr id="3" name="Content Placeholder 2"/>
          <p:cNvSpPr>
            <a:spLocks noGrp="1"/>
          </p:cNvSpPr>
          <p:nvPr>
            <p:ph idx="1"/>
          </p:nvPr>
        </p:nvSpPr>
        <p:spPr>
          <a:xfrm>
            <a:off x="71438" y="1071546"/>
            <a:ext cx="9001156" cy="5643578"/>
          </a:xfrm>
        </p:spPr>
        <p:txBody>
          <a:bodyPr>
            <a:normAutofit/>
          </a:bodyPr>
          <a:lstStyle/>
          <a:p>
            <a:pPr>
              <a:lnSpc>
                <a:spcPct val="130000"/>
              </a:lnSpc>
              <a:buNone/>
            </a:pPr>
            <a:r>
              <a:rPr lang="en-GB" sz="2800" dirty="0" smtClean="0">
                <a:solidFill>
                  <a:srgbClr val="C00000"/>
                </a:solidFill>
              </a:rPr>
              <a:t>	PROBLEM: </a:t>
            </a:r>
            <a:r>
              <a:rPr lang="en-GB" sz="2800" dirty="0" smtClean="0">
                <a:solidFill>
                  <a:schemeClr val="accent1">
                    <a:lumMod val="75000"/>
                  </a:schemeClr>
                </a:solidFill>
              </a:rPr>
              <a:t>To repair a puncture on a bike wheel. </a:t>
            </a:r>
            <a:r>
              <a:rPr lang="en-GB" sz="2800" dirty="0" smtClean="0">
                <a:solidFill>
                  <a:srgbClr val="C00000"/>
                </a:solidFill>
              </a:rPr>
              <a:t>ALGORITHM: </a:t>
            </a:r>
          </a:p>
          <a:p>
            <a:pPr>
              <a:lnSpc>
                <a:spcPct val="130000"/>
              </a:lnSpc>
              <a:buNone/>
            </a:pPr>
            <a:r>
              <a:rPr lang="en-GB" sz="2800" dirty="0" smtClean="0">
                <a:solidFill>
                  <a:schemeClr val="accent1">
                    <a:lumMod val="75000"/>
                  </a:schemeClr>
                </a:solidFill>
              </a:rPr>
              <a:t>1. remove the tyre  </a:t>
            </a:r>
          </a:p>
          <a:p>
            <a:pPr>
              <a:lnSpc>
                <a:spcPct val="130000"/>
              </a:lnSpc>
              <a:buNone/>
            </a:pPr>
            <a:r>
              <a:rPr lang="en-GB" sz="2800" dirty="0" smtClean="0">
                <a:solidFill>
                  <a:schemeClr val="accent1">
                    <a:lumMod val="75000"/>
                  </a:schemeClr>
                </a:solidFill>
              </a:rPr>
              <a:t>2. repair the puncture  </a:t>
            </a:r>
          </a:p>
          <a:p>
            <a:pPr>
              <a:lnSpc>
                <a:spcPct val="130000"/>
              </a:lnSpc>
              <a:buNone/>
            </a:pPr>
            <a:r>
              <a:rPr lang="en-GB" sz="2800" dirty="0" smtClean="0">
                <a:solidFill>
                  <a:schemeClr val="accent1">
                    <a:lumMod val="75000"/>
                  </a:schemeClr>
                </a:solidFill>
              </a:rPr>
              <a:t>3. replace the tyre</a:t>
            </a:r>
            <a:endParaRPr lang="en-US" sz="2800" dirty="0">
              <a:solidFill>
                <a:schemeClr val="accent1">
                  <a:lumMod val="75000"/>
                </a:schemeClr>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smtClean="0">
                <a:solidFill>
                  <a:srgbClr val="C00000"/>
                </a:solidFill>
              </a:rPr>
              <a:t>Step 1: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AutoNum type="arabicPeriod"/>
            </a:pPr>
            <a:r>
              <a:rPr lang="en-GB" sz="2800" dirty="0" smtClean="0">
                <a:solidFill>
                  <a:srgbClr val="C00000"/>
                </a:solidFill>
              </a:rPr>
              <a:t>Remove the tyre </a:t>
            </a:r>
          </a:p>
          <a:p>
            <a:pPr marL="514350" indent="-514350">
              <a:lnSpc>
                <a:spcPct val="130000"/>
              </a:lnSpc>
              <a:buNone/>
            </a:pPr>
            <a:r>
              <a:rPr lang="en-GB" sz="2800" dirty="0" smtClean="0">
                <a:solidFill>
                  <a:srgbClr val="0070C0"/>
                </a:solidFill>
              </a:rPr>
              <a:t>1.1 turn bike upside down               </a:t>
            </a:r>
          </a:p>
          <a:p>
            <a:pPr marL="514350" indent="-514350">
              <a:lnSpc>
                <a:spcPct val="130000"/>
              </a:lnSpc>
              <a:buNone/>
            </a:pPr>
            <a:r>
              <a:rPr lang="en-GB" sz="2800" dirty="0" smtClean="0">
                <a:solidFill>
                  <a:srgbClr val="0070C0"/>
                </a:solidFill>
              </a:rPr>
              <a:t>1.2 lever off one side of the tyre               </a:t>
            </a:r>
          </a:p>
          <a:p>
            <a:pPr marL="514350" indent="-514350">
              <a:lnSpc>
                <a:spcPct val="130000"/>
              </a:lnSpc>
              <a:buNone/>
            </a:pPr>
            <a:r>
              <a:rPr lang="en-GB" sz="2800" dirty="0" smtClean="0">
                <a:solidFill>
                  <a:srgbClr val="0070C0"/>
                </a:solidFill>
              </a:rPr>
              <a:t>1.3 remove the tube from inside the tyre</a:t>
            </a:r>
            <a:endParaRPr lang="en-US" sz="2800" dirty="0">
              <a:solidFill>
                <a:srgbClr val="0070C0"/>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smtClean="0">
                <a:solidFill>
                  <a:srgbClr val="C00000"/>
                </a:solidFill>
              </a:rPr>
              <a:t>Step 2: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AutoNum type="arabicPeriod" startAt="2"/>
            </a:pPr>
            <a:r>
              <a:rPr lang="en-GB" sz="2800" dirty="0" smtClean="0">
                <a:solidFill>
                  <a:srgbClr val="C00000"/>
                </a:solidFill>
              </a:rPr>
              <a:t>Repair the puncture Refinement:              </a:t>
            </a:r>
          </a:p>
          <a:p>
            <a:pPr marL="514350" indent="-514350">
              <a:lnSpc>
                <a:spcPct val="130000"/>
              </a:lnSpc>
              <a:buNone/>
            </a:pPr>
            <a:r>
              <a:rPr lang="en-GB" sz="2800" dirty="0" smtClean="0">
                <a:solidFill>
                  <a:srgbClr val="0070C0"/>
                </a:solidFill>
              </a:rPr>
              <a:t>2.1 find the position of the hole in the tube               </a:t>
            </a:r>
          </a:p>
          <a:p>
            <a:pPr marL="514350" indent="-514350">
              <a:lnSpc>
                <a:spcPct val="130000"/>
              </a:lnSpc>
              <a:buNone/>
            </a:pPr>
            <a:r>
              <a:rPr lang="en-GB" sz="2800" dirty="0" smtClean="0">
                <a:solidFill>
                  <a:srgbClr val="0070C0"/>
                </a:solidFill>
              </a:rPr>
              <a:t>2.2 clean the area around the hole               </a:t>
            </a:r>
          </a:p>
          <a:p>
            <a:pPr marL="514350" indent="-514350">
              <a:lnSpc>
                <a:spcPct val="130000"/>
              </a:lnSpc>
              <a:buNone/>
            </a:pPr>
            <a:r>
              <a:rPr lang="en-GB" sz="2800" dirty="0" smtClean="0">
                <a:solidFill>
                  <a:srgbClr val="0070C0"/>
                </a:solidFill>
              </a:rPr>
              <a:t>2.3 apply glue and patch </a:t>
            </a:r>
            <a:endParaRPr lang="en-US" sz="2800" dirty="0">
              <a:solidFill>
                <a:srgbClr val="0070C0"/>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smtClean="0">
                <a:solidFill>
                  <a:srgbClr val="C00000"/>
                </a:solidFill>
              </a:rPr>
              <a:t>Step 3: Refinement: </a:t>
            </a:r>
          </a:p>
        </p:txBody>
      </p:sp>
      <p:sp>
        <p:nvSpPr>
          <p:cNvPr id="3" name="Content Placeholder 2"/>
          <p:cNvSpPr>
            <a:spLocks noGrp="1"/>
          </p:cNvSpPr>
          <p:nvPr>
            <p:ph idx="1"/>
          </p:nvPr>
        </p:nvSpPr>
        <p:spPr>
          <a:xfrm>
            <a:off x="71438" y="1071546"/>
            <a:ext cx="9001156" cy="5643578"/>
          </a:xfrm>
        </p:spPr>
        <p:txBody>
          <a:bodyPr>
            <a:normAutofit/>
          </a:bodyPr>
          <a:lstStyle/>
          <a:p>
            <a:pPr marL="514350" indent="-514350">
              <a:lnSpc>
                <a:spcPct val="130000"/>
              </a:lnSpc>
              <a:buNone/>
            </a:pPr>
            <a:r>
              <a:rPr lang="en-GB" sz="2800" dirty="0" smtClean="0">
                <a:solidFill>
                  <a:srgbClr val="C00000"/>
                </a:solidFill>
              </a:rPr>
              <a:t>3. Replace the tyre Refinement:              </a:t>
            </a:r>
          </a:p>
          <a:p>
            <a:pPr marL="514350" indent="-514350">
              <a:lnSpc>
                <a:spcPct val="130000"/>
              </a:lnSpc>
              <a:buNone/>
            </a:pPr>
            <a:r>
              <a:rPr lang="en-GB" sz="2800" dirty="0" smtClean="0">
                <a:solidFill>
                  <a:srgbClr val="0070C0"/>
                </a:solidFill>
              </a:rPr>
              <a:t>3.1 push tube back inside tyre               </a:t>
            </a:r>
          </a:p>
          <a:p>
            <a:pPr marL="514350" indent="-514350">
              <a:lnSpc>
                <a:spcPct val="130000"/>
              </a:lnSpc>
              <a:buNone/>
            </a:pPr>
            <a:r>
              <a:rPr lang="en-GB" sz="2800" dirty="0" smtClean="0">
                <a:solidFill>
                  <a:srgbClr val="0070C0"/>
                </a:solidFill>
              </a:rPr>
              <a:t>3.2 replace tyre back onto wheel               </a:t>
            </a:r>
          </a:p>
          <a:p>
            <a:pPr marL="514350" indent="-514350">
              <a:lnSpc>
                <a:spcPct val="130000"/>
              </a:lnSpc>
              <a:buNone/>
            </a:pPr>
            <a:r>
              <a:rPr lang="en-GB" sz="2800" dirty="0" smtClean="0">
                <a:solidFill>
                  <a:srgbClr val="0070C0"/>
                </a:solidFill>
              </a:rPr>
              <a:t>3.3 blow up tyre               </a:t>
            </a:r>
          </a:p>
          <a:p>
            <a:pPr marL="514350" indent="-514350">
              <a:lnSpc>
                <a:spcPct val="130000"/>
              </a:lnSpc>
              <a:buNone/>
            </a:pPr>
            <a:r>
              <a:rPr lang="en-GB" sz="2800" dirty="0" smtClean="0">
                <a:solidFill>
                  <a:srgbClr val="0070C0"/>
                </a:solidFill>
              </a:rPr>
              <a:t>3.4 turn bike correct way up </a:t>
            </a:r>
            <a:endParaRPr lang="en-US" sz="2800" dirty="0">
              <a:solidFill>
                <a:srgbClr val="0070C0"/>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smtClean="0">
                <a:solidFill>
                  <a:srgbClr val="C00000"/>
                </a:solidFill>
              </a:rPr>
              <a:t>Still more Refinement: </a:t>
            </a:r>
          </a:p>
        </p:txBody>
      </p:sp>
      <p:sp>
        <p:nvSpPr>
          <p:cNvPr id="3" name="Content Placeholder 2"/>
          <p:cNvSpPr>
            <a:spLocks noGrp="1"/>
          </p:cNvSpPr>
          <p:nvPr>
            <p:ph idx="1"/>
          </p:nvPr>
        </p:nvSpPr>
        <p:spPr>
          <a:xfrm>
            <a:off x="71438" y="1071546"/>
            <a:ext cx="9001156" cy="5643578"/>
          </a:xfrm>
        </p:spPr>
        <p:txBody>
          <a:bodyPr>
            <a:normAutofit/>
          </a:bodyPr>
          <a:lstStyle/>
          <a:p>
            <a:pPr marL="0" indent="15875">
              <a:lnSpc>
                <a:spcPct val="130000"/>
              </a:lnSpc>
              <a:buNone/>
            </a:pPr>
            <a:r>
              <a:rPr lang="en-GB" sz="2800" dirty="0" smtClean="0">
                <a:solidFill>
                  <a:srgbClr val="0070C0"/>
                </a:solidFill>
              </a:rPr>
              <a:t>Sometimes refinements may be required to some of the sub-problems, for example if we cannot find the hole in the tube, the following refinement can be made to 2.1:- </a:t>
            </a:r>
          </a:p>
          <a:p>
            <a:pPr marL="0" indent="15875">
              <a:lnSpc>
                <a:spcPct val="130000"/>
              </a:lnSpc>
              <a:buNone/>
            </a:pPr>
            <a:endParaRPr lang="en-US" sz="2800" dirty="0">
              <a:solidFill>
                <a:srgbClr val="0070C0"/>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6" y="-24"/>
            <a:ext cx="8686800" cy="796908"/>
          </a:xfrm>
        </p:spPr>
        <p:txBody>
          <a:bodyPr>
            <a:normAutofit fontScale="90000"/>
          </a:bodyPr>
          <a:lstStyle/>
          <a:p>
            <a:pPr>
              <a:lnSpc>
                <a:spcPct val="130000"/>
              </a:lnSpc>
            </a:pPr>
            <a:r>
              <a:rPr lang="en-GB" dirty="0" smtClean="0">
                <a:solidFill>
                  <a:srgbClr val="C00000"/>
                </a:solidFill>
              </a:rPr>
              <a:t>Still more Refinement: </a:t>
            </a:r>
          </a:p>
        </p:txBody>
      </p:sp>
      <p:sp>
        <p:nvSpPr>
          <p:cNvPr id="3" name="Content Placeholder 2"/>
          <p:cNvSpPr>
            <a:spLocks noGrp="1"/>
          </p:cNvSpPr>
          <p:nvPr>
            <p:ph idx="1"/>
          </p:nvPr>
        </p:nvSpPr>
        <p:spPr>
          <a:xfrm>
            <a:off x="71438" y="1071546"/>
            <a:ext cx="9001156" cy="5643578"/>
          </a:xfrm>
        </p:spPr>
        <p:txBody>
          <a:bodyPr>
            <a:normAutofit/>
          </a:bodyPr>
          <a:lstStyle/>
          <a:p>
            <a:pPr marL="0" indent="15875">
              <a:lnSpc>
                <a:spcPct val="130000"/>
              </a:lnSpc>
              <a:buNone/>
            </a:pPr>
            <a:r>
              <a:rPr lang="en-GB" sz="2800" dirty="0" smtClean="0">
                <a:solidFill>
                  <a:srgbClr val="C00000"/>
                </a:solidFill>
              </a:rPr>
              <a:t>Step 2.1: Refinement</a:t>
            </a:r>
          </a:p>
          <a:p>
            <a:pPr marL="0" indent="15875">
              <a:lnSpc>
                <a:spcPct val="130000"/>
              </a:lnSpc>
              <a:buNone/>
            </a:pPr>
            <a:r>
              <a:rPr lang="en-GB" sz="2800" dirty="0" smtClean="0">
                <a:solidFill>
                  <a:srgbClr val="0070C0"/>
                </a:solidFill>
              </a:rPr>
              <a:t>2.1  Find the position of the hole in the tube </a:t>
            </a:r>
          </a:p>
          <a:p>
            <a:pPr marL="0" indent="15875">
              <a:lnSpc>
                <a:spcPct val="130000"/>
              </a:lnSpc>
              <a:buNone/>
            </a:pPr>
            <a:r>
              <a:rPr lang="en-GB" sz="2800" dirty="0" smtClean="0">
                <a:solidFill>
                  <a:srgbClr val="0070C0"/>
                </a:solidFill>
              </a:rPr>
              <a:t>2.1.1   WHILE hole cannot be found                  </a:t>
            </a:r>
          </a:p>
          <a:p>
            <a:pPr marL="0" indent="15875">
              <a:lnSpc>
                <a:spcPct val="130000"/>
              </a:lnSpc>
              <a:buNone/>
            </a:pPr>
            <a:r>
              <a:rPr lang="en-GB" sz="2800" dirty="0" smtClean="0">
                <a:solidFill>
                  <a:srgbClr val="0070C0"/>
                </a:solidFill>
              </a:rPr>
              <a:t>2.1.2   Dip tube in water                  </a:t>
            </a:r>
          </a:p>
          <a:p>
            <a:pPr marL="0" indent="15875">
              <a:lnSpc>
                <a:spcPct val="130000"/>
              </a:lnSpc>
              <a:buNone/>
            </a:pPr>
            <a:r>
              <a:rPr lang="en-GB" sz="2800" dirty="0" smtClean="0">
                <a:solidFill>
                  <a:srgbClr val="0070C0"/>
                </a:solidFill>
              </a:rPr>
              <a:t>2.1.3   END WHILE </a:t>
            </a:r>
            <a:endParaRPr lang="en-US" sz="2800" dirty="0">
              <a:solidFill>
                <a:srgbClr val="0070C0"/>
              </a:solidFill>
            </a:endParaRPr>
          </a:p>
        </p:txBody>
      </p:sp>
    </p:spTree>
    <p:extLst>
      <p:ext uri="{BB962C8B-B14F-4D97-AF65-F5344CB8AC3E}">
        <p14:creationId xmlns:p14="http://schemas.microsoft.com/office/powerpoint/2010/main" val="2738877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71546"/>
            <a:ext cx="8534400" cy="5357850"/>
          </a:xfrm>
        </p:spPr>
        <p:txBody>
          <a:bodyPr>
            <a:noAutofit/>
          </a:bodyPr>
          <a:lstStyle/>
          <a:p>
            <a:pPr>
              <a:lnSpc>
                <a:spcPct val="150000"/>
              </a:lnSpc>
            </a:pPr>
            <a:r>
              <a:rPr lang="en-US" sz="2400" dirty="0" smtClean="0"/>
              <a:t>All Problems </a:t>
            </a:r>
            <a:r>
              <a:rPr lang="en-US" sz="2400" dirty="0"/>
              <a:t>do not </a:t>
            </a:r>
            <a:r>
              <a:rPr lang="en-US" sz="2400" dirty="0" smtClean="0"/>
              <a:t>have a straightforward </a:t>
            </a:r>
            <a:r>
              <a:rPr lang="en-US" sz="2400" dirty="0"/>
              <a:t>solutions. </a:t>
            </a:r>
            <a:endParaRPr lang="en-US" sz="2400" dirty="0" smtClean="0"/>
          </a:p>
          <a:p>
            <a:pPr>
              <a:lnSpc>
                <a:spcPct val="150000"/>
              </a:lnSpc>
            </a:pPr>
            <a:r>
              <a:rPr lang="en-US" sz="2400" dirty="0" smtClean="0"/>
              <a:t>Some </a:t>
            </a:r>
            <a:r>
              <a:rPr lang="en-US" sz="2400" dirty="0"/>
              <a:t>problems, such </a:t>
            </a:r>
            <a:r>
              <a:rPr lang="en-US" sz="2400" dirty="0" smtClean="0"/>
              <a:t>as balancing </a:t>
            </a:r>
            <a:r>
              <a:rPr lang="en-US" sz="2400" dirty="0"/>
              <a:t>a checkbook or baking a cake, can be solved with a series of actions. </a:t>
            </a:r>
            <a:endParaRPr lang="en-US" sz="2400" dirty="0" smtClean="0"/>
          </a:p>
          <a:p>
            <a:pPr>
              <a:lnSpc>
                <a:spcPct val="150000"/>
              </a:lnSpc>
            </a:pPr>
            <a:r>
              <a:rPr lang="en-US" sz="2400" dirty="0" smtClean="0"/>
              <a:t>These solutions </a:t>
            </a:r>
            <a:r>
              <a:rPr lang="en-US" sz="2400" dirty="0"/>
              <a:t>are called </a:t>
            </a:r>
            <a:r>
              <a:rPr lang="en-US" sz="2400" b="1" dirty="0"/>
              <a:t>algorithmic solutions</a:t>
            </a:r>
            <a:r>
              <a:rPr lang="en-US" sz="2400" dirty="0" smtClean="0"/>
              <a:t>.</a:t>
            </a:r>
          </a:p>
          <a:p>
            <a:pPr>
              <a:lnSpc>
                <a:spcPct val="150000"/>
              </a:lnSpc>
            </a:pPr>
            <a:r>
              <a:rPr lang="en-US" sz="2400" dirty="0" smtClean="0"/>
              <a:t>There may be more than one solution  for a problem</a:t>
            </a:r>
          </a:p>
          <a:p>
            <a:pPr>
              <a:lnSpc>
                <a:spcPct val="150000"/>
              </a:lnSpc>
            </a:pPr>
            <a:r>
              <a:rPr lang="en-US" sz="2400" dirty="0" smtClean="0"/>
              <a:t>Identify all possible ways to solve a problem and choose one among them</a:t>
            </a:r>
            <a:r>
              <a:rPr lang="en-US" sz="1000" dirty="0"/>
              <a:t/>
            </a:r>
            <a:br>
              <a:rPr lang="en-US" sz="1000" dirty="0"/>
            </a:br>
            <a:r>
              <a:rPr lang="en-US" sz="1000" dirty="0"/>
              <a:t/>
            </a:r>
            <a:br>
              <a:rPr lang="en-US" sz="1000" dirty="0"/>
            </a:br>
            <a:endParaRPr lang="en-US" sz="1000" dirty="0"/>
          </a:p>
        </p:txBody>
      </p:sp>
    </p:spTree>
    <p:extLst>
      <p:ext uri="{BB962C8B-B14F-4D97-AF65-F5344CB8AC3E}">
        <p14:creationId xmlns:p14="http://schemas.microsoft.com/office/powerpoint/2010/main" val="401865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Types </a:t>
            </a:r>
            <a:r>
              <a:rPr lang="en-US" b="1" dirty="0"/>
              <a:t>of Problems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52400" y="838200"/>
            <a:ext cx="8534400" cy="5791200"/>
          </a:xfrm>
        </p:spPr>
        <p:txBody>
          <a:bodyPr>
            <a:noAutofit/>
          </a:bodyPr>
          <a:lstStyle/>
          <a:p>
            <a:pPr>
              <a:lnSpc>
                <a:spcPct val="150000"/>
              </a:lnSpc>
            </a:pPr>
            <a:r>
              <a:rPr lang="en-US" sz="2400" dirty="0" smtClean="0"/>
              <a:t>The </a:t>
            </a:r>
            <a:r>
              <a:rPr lang="en-US" sz="2400" dirty="0"/>
              <a:t>solutions of other problems, such as how to buy</a:t>
            </a:r>
            <a:br>
              <a:rPr lang="en-US" sz="2400" dirty="0"/>
            </a:br>
            <a:r>
              <a:rPr lang="en-US" sz="2400" dirty="0"/>
              <a:t>the best stock or whether to expand the company, are not so straightforward. </a:t>
            </a:r>
            <a:endParaRPr lang="en-US" sz="2400" dirty="0" smtClean="0"/>
          </a:p>
          <a:p>
            <a:pPr>
              <a:lnSpc>
                <a:spcPct val="150000"/>
              </a:lnSpc>
            </a:pPr>
            <a:r>
              <a:rPr lang="en-US" sz="2400" dirty="0" smtClean="0"/>
              <a:t>These solutions </a:t>
            </a:r>
            <a:r>
              <a:rPr lang="en-US" sz="2400" dirty="0"/>
              <a:t>require reasoning built on knowledge and experience, and a process of </a:t>
            </a:r>
            <a:r>
              <a:rPr lang="en-US" sz="2400" dirty="0" smtClean="0"/>
              <a:t>trial and </a:t>
            </a:r>
            <a:r>
              <a:rPr lang="en-US" sz="2400" dirty="0"/>
              <a:t>error. </a:t>
            </a:r>
            <a:endParaRPr lang="en-US" sz="2400" dirty="0" smtClean="0"/>
          </a:p>
          <a:p>
            <a:pPr>
              <a:lnSpc>
                <a:spcPct val="150000"/>
              </a:lnSpc>
            </a:pPr>
            <a:r>
              <a:rPr lang="en-US" sz="2400" dirty="0" smtClean="0"/>
              <a:t>Solutions </a:t>
            </a:r>
            <a:r>
              <a:rPr lang="en-US" sz="2400" dirty="0"/>
              <a:t>that cannot be reached through a direct set of steps are </a:t>
            </a:r>
            <a:r>
              <a:rPr lang="en-US" sz="2400" dirty="0" smtClean="0"/>
              <a:t>called </a:t>
            </a:r>
            <a:r>
              <a:rPr lang="en-US" sz="2400" b="1" dirty="0" smtClean="0"/>
              <a:t>heuristic solution</a:t>
            </a:r>
            <a:r>
              <a:rPr lang="en-US" sz="1000" dirty="0"/>
              <a:t/>
            </a:r>
            <a:br>
              <a:rPr lang="en-US" sz="1000" dirty="0"/>
            </a:br>
            <a:endParaRPr lang="en-US" sz="1000" dirty="0"/>
          </a:p>
        </p:txBody>
      </p:sp>
    </p:spTree>
    <p:extLst>
      <p:ext uri="{BB962C8B-B14F-4D97-AF65-F5344CB8AC3E}">
        <p14:creationId xmlns:p14="http://schemas.microsoft.com/office/powerpoint/2010/main" val="401865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Problem </a:t>
            </a:r>
            <a:r>
              <a:rPr lang="en-US" b="1" dirty="0"/>
              <a:t>Solving with Computers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42844" y="1000108"/>
            <a:ext cx="8686800" cy="5572164"/>
          </a:xfrm>
        </p:spPr>
        <p:txBody>
          <a:bodyPr>
            <a:noAutofit/>
          </a:bodyPr>
          <a:lstStyle/>
          <a:p>
            <a:pPr>
              <a:lnSpc>
                <a:spcPct val="170000"/>
              </a:lnSpc>
            </a:pPr>
            <a:r>
              <a:rPr lang="en-US" sz="2400" dirty="0" smtClean="0"/>
              <a:t>Computers </a:t>
            </a:r>
            <a:r>
              <a:rPr lang="en-US" sz="2400" dirty="0"/>
              <a:t>are built to </a:t>
            </a:r>
            <a:r>
              <a:rPr lang="en-US" sz="2400" dirty="0" smtClean="0"/>
              <a:t>solve problems </a:t>
            </a:r>
            <a:r>
              <a:rPr lang="en-US" sz="2400" dirty="0"/>
              <a:t>with algorithmic solutions, which are often </a:t>
            </a:r>
            <a:r>
              <a:rPr lang="en-US" sz="2400" dirty="0" smtClean="0"/>
              <a:t>difficult or </a:t>
            </a:r>
            <a:r>
              <a:rPr lang="en-US" sz="2400" dirty="0"/>
              <a:t>very time consuming </a:t>
            </a:r>
            <a:r>
              <a:rPr lang="en-US" sz="2400" dirty="0" smtClean="0"/>
              <a:t>when input is large</a:t>
            </a:r>
          </a:p>
          <a:p>
            <a:pPr>
              <a:lnSpc>
                <a:spcPct val="170000"/>
              </a:lnSpc>
            </a:pPr>
            <a:r>
              <a:rPr lang="en-US" sz="2400" dirty="0" smtClean="0"/>
              <a:t>Solving </a:t>
            </a:r>
            <a:r>
              <a:rPr lang="en-US" sz="2400" dirty="0"/>
              <a:t>a complicated calculus problem or alphabetizing 10,000</a:t>
            </a:r>
            <a:br>
              <a:rPr lang="en-US" sz="2400" dirty="0"/>
            </a:br>
            <a:r>
              <a:rPr lang="en-US" sz="2400" dirty="0"/>
              <a:t>names is an easy task for the </a:t>
            </a:r>
            <a:r>
              <a:rPr lang="en-US" sz="2400" dirty="0" smtClean="0"/>
              <a:t>computer</a:t>
            </a:r>
          </a:p>
          <a:p>
            <a:pPr>
              <a:lnSpc>
                <a:spcPct val="170000"/>
              </a:lnSpc>
            </a:pPr>
            <a:r>
              <a:rPr lang="en-US" sz="2400" dirty="0" smtClean="0"/>
              <a:t>So the basis for solving any problem through computers is by developing an algorithm</a:t>
            </a:r>
            <a:r>
              <a:rPr lang="en-US" sz="2400" dirty="0"/>
              <a:t/>
            </a:r>
            <a:br>
              <a:rPr lang="en-US" sz="2400" dirty="0"/>
            </a:br>
            <a:endParaRPr lang="en-US" sz="2400" dirty="0"/>
          </a:p>
        </p:txBody>
      </p:sp>
    </p:spTree>
    <p:extLst>
      <p:ext uri="{BB962C8B-B14F-4D97-AF65-F5344CB8AC3E}">
        <p14:creationId xmlns:p14="http://schemas.microsoft.com/office/powerpoint/2010/main" val="27920433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4"/>
            <a:ext cx="8229600" cy="6500834"/>
          </a:xfrm>
        </p:spPr>
        <p:txBody>
          <a:bodyPr>
            <a:normAutofit/>
          </a:bodyPr>
          <a:lstStyle/>
          <a:p>
            <a:pPr>
              <a:lnSpc>
                <a:spcPct val="160000"/>
              </a:lnSpc>
            </a:pPr>
            <a:r>
              <a:rPr lang="en-US" sz="2800" dirty="0" smtClean="0"/>
              <a:t>Field </a:t>
            </a:r>
            <a:r>
              <a:rPr lang="en-US" sz="2800" dirty="0"/>
              <a:t>of computers that deals with heuristic types of problems is called A</a:t>
            </a:r>
            <a:r>
              <a:rPr lang="en-US" sz="2800" dirty="0" smtClean="0"/>
              <a:t>rtificial Intelligence (AI)</a:t>
            </a:r>
          </a:p>
          <a:p>
            <a:pPr>
              <a:lnSpc>
                <a:spcPct val="160000"/>
              </a:lnSpc>
            </a:pPr>
            <a:r>
              <a:rPr lang="en-US" sz="2800" dirty="0" smtClean="0"/>
              <a:t>Artificial </a:t>
            </a:r>
            <a:r>
              <a:rPr lang="en-US" sz="2800" dirty="0"/>
              <a:t>intelligence enables a computer to do things like </a:t>
            </a:r>
            <a:r>
              <a:rPr lang="en-US" sz="2800" dirty="0" smtClean="0"/>
              <a:t>human by building its own </a:t>
            </a:r>
            <a:r>
              <a:rPr lang="en-US" sz="2800" dirty="0"/>
              <a:t>knowledge </a:t>
            </a:r>
            <a:r>
              <a:rPr lang="en-US" sz="2800" dirty="0" smtClean="0"/>
              <a:t>bank</a:t>
            </a:r>
          </a:p>
          <a:p>
            <a:pPr>
              <a:lnSpc>
                <a:spcPct val="160000"/>
              </a:lnSpc>
            </a:pPr>
            <a:r>
              <a:rPr lang="en-US" sz="2800" dirty="0" smtClean="0"/>
              <a:t>As </a:t>
            </a:r>
            <a:r>
              <a:rPr lang="en-US" sz="2800" dirty="0"/>
              <a:t>a result, the </a:t>
            </a:r>
            <a:r>
              <a:rPr lang="en-US" sz="2800" dirty="0" smtClean="0"/>
              <a:t>computer’s problem-solving </a:t>
            </a:r>
            <a:r>
              <a:rPr lang="en-US" sz="2800" dirty="0"/>
              <a:t>abilities are similar to those of a human being. </a:t>
            </a:r>
            <a:endParaRPr lang="en-US" sz="2800" dirty="0" smtClean="0"/>
          </a:p>
          <a:p>
            <a:pPr>
              <a:lnSpc>
                <a:spcPct val="160000"/>
              </a:lnSpc>
            </a:pPr>
            <a:r>
              <a:rPr lang="en-US" sz="2800" dirty="0" smtClean="0"/>
              <a:t>Artificial intelligence is </a:t>
            </a:r>
            <a:r>
              <a:rPr lang="en-US" sz="2800" dirty="0"/>
              <a:t>an expanding computer field, especially with the increased use of Robotics</a:t>
            </a:r>
            <a:r>
              <a:rPr lang="en-US" sz="2800" dirty="0" smtClean="0"/>
              <a:t>.</a:t>
            </a:r>
            <a:endParaRPr lang="en-US" sz="2800" dirty="0"/>
          </a:p>
        </p:txBody>
      </p:sp>
    </p:spTree>
    <p:extLst>
      <p:ext uri="{BB962C8B-B14F-4D97-AF65-F5344CB8AC3E}">
        <p14:creationId xmlns:p14="http://schemas.microsoft.com/office/powerpoint/2010/main" val="396028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8ECC6A8078CB47A9C0F6470280C39B" ma:contentTypeVersion="0" ma:contentTypeDescription="Create a new document." ma:contentTypeScope="" ma:versionID="f3fafe7f0e4e12c6e831205179585c3d">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8A73A4-01E0-47FD-AA4F-8DD1CAA5701E}"/>
</file>

<file path=customXml/itemProps2.xml><?xml version="1.0" encoding="utf-8"?>
<ds:datastoreItem xmlns:ds="http://schemas.openxmlformats.org/officeDocument/2006/customXml" ds:itemID="{61F340F7-A7C5-4C9A-855A-70A6F1C6CF85}"/>
</file>

<file path=customXml/itemProps3.xml><?xml version="1.0" encoding="utf-8"?>
<ds:datastoreItem xmlns:ds="http://schemas.openxmlformats.org/officeDocument/2006/customXml" ds:itemID="{412DE5B2-28EE-4041-B4D0-5743835CC382}"/>
</file>

<file path=docProps/app.xml><?xml version="1.0" encoding="utf-8"?>
<Properties xmlns="http://schemas.openxmlformats.org/officeDocument/2006/extended-properties" xmlns:vt="http://schemas.openxmlformats.org/officeDocument/2006/docPropsVTypes">
  <TotalTime>554</TotalTime>
  <Words>2023</Words>
  <Application>Microsoft Office PowerPoint</Application>
  <PresentationFormat>On-screen Show (4:3)</PresentationFormat>
  <Paragraphs>345</Paragraphs>
  <Slides>58</Slides>
  <Notes>5</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BCSE101E   Computer Programming : Python  Module 1 Problem Solving: Definition and Steps, Problem Analysis    Chart, Developing an Algorithm, Flowchart and Pseudocode.   </vt:lpstr>
      <vt:lpstr>Skills Required for a Software Engineer</vt:lpstr>
      <vt:lpstr>Problem</vt:lpstr>
      <vt:lpstr>Problem</vt:lpstr>
      <vt:lpstr>Case study - Discussion</vt:lpstr>
      <vt:lpstr> Types of Problems  </vt:lpstr>
      <vt:lpstr> Types of Problems  </vt:lpstr>
      <vt:lpstr> Problem Solving with Computers  </vt:lpstr>
      <vt:lpstr>PowerPoint Presentation</vt:lpstr>
      <vt:lpstr>Computational Problems</vt:lpstr>
      <vt:lpstr> Types of Computational Problems  </vt:lpstr>
      <vt:lpstr>Problem Solving Life Cycle</vt:lpstr>
      <vt:lpstr>PowerPoint Presentation</vt:lpstr>
      <vt:lpstr>Logic – Basis for solving any problem</vt:lpstr>
      <vt:lpstr>What Problem Can Be Solved By Computer</vt:lpstr>
      <vt:lpstr>PRE-PROGRAMMING PHASE</vt:lpstr>
      <vt:lpstr>PRE-PROGRAMMING PHASE</vt:lpstr>
      <vt:lpstr>PRE-PROGRAMMING PHASE</vt:lpstr>
      <vt:lpstr>Miles to Km</vt:lpstr>
      <vt:lpstr> Importance of Logic in problem solving </vt:lpstr>
      <vt:lpstr> Importance of Logic in problem solving </vt:lpstr>
      <vt:lpstr>Problem 2</vt:lpstr>
      <vt:lpstr>Problem 3</vt:lpstr>
      <vt:lpstr>Problem 4</vt:lpstr>
      <vt:lpstr>PowerPoint Presentation</vt:lpstr>
      <vt:lpstr>HIPO Chart</vt:lpstr>
      <vt:lpstr>HIPO Chart</vt:lpstr>
      <vt:lpstr>HIPO Chart for Payroll Problem</vt:lpstr>
      <vt:lpstr>Extended Payroll Problem </vt:lpstr>
      <vt:lpstr>PAC for Extended Payroll Problem</vt:lpstr>
      <vt:lpstr>HIPO Chart</vt:lpstr>
      <vt:lpstr>Temperature of Earth</vt:lpstr>
      <vt:lpstr>Algorithm</vt:lpstr>
      <vt:lpstr>PowerPoint Presentation</vt:lpstr>
      <vt:lpstr>Algorithm</vt:lpstr>
      <vt:lpstr> Steps to Develop an Algorithm  </vt:lpstr>
      <vt:lpstr>Algorithm for Real life Problem</vt:lpstr>
      <vt:lpstr> Properties of an Algorithm  </vt:lpstr>
      <vt:lpstr> Different patterns in Algorithm  </vt:lpstr>
      <vt:lpstr>Sequential Algorithms</vt:lpstr>
      <vt:lpstr>Algorithm for adding two numbers</vt:lpstr>
      <vt:lpstr>Area of a Circle </vt:lpstr>
      <vt:lpstr>Average Marks</vt:lpstr>
      <vt:lpstr>Selectional Algorithms</vt:lpstr>
      <vt:lpstr>Algorithm for Conditional Problems</vt:lpstr>
      <vt:lpstr>Pass/ Fail and Average</vt:lpstr>
      <vt:lpstr>Leap Year or Not</vt:lpstr>
      <vt:lpstr>Algorithm for Iterative Problems</vt:lpstr>
      <vt:lpstr>Iterational Algorithms – Repetitive Structures</vt:lpstr>
      <vt:lpstr>PowerPoint Presentation</vt:lpstr>
      <vt:lpstr>Bigger Problems</vt:lpstr>
      <vt:lpstr>Top Down Design</vt:lpstr>
      <vt:lpstr>Top Down Design for Real Life Problem</vt:lpstr>
      <vt:lpstr>Step 1: Refinement: </vt:lpstr>
      <vt:lpstr>Step 2: Refinement: </vt:lpstr>
      <vt:lpstr>Step 3: Refinement: </vt:lpstr>
      <vt:lpstr>Still more Refinement: </vt:lpstr>
      <vt:lpstr>Still more Refinement: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sathisbsk</dc:creator>
  <cp:lastModifiedBy>Admin</cp:lastModifiedBy>
  <cp:revision>164</cp:revision>
  <dcterms:created xsi:type="dcterms:W3CDTF">2015-06-24T07:05:18Z</dcterms:created>
  <dcterms:modified xsi:type="dcterms:W3CDTF">2021-09-15T10:57:30Z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0x010100658ECC6A8078CB47A9C0F6470280C39B</vt:lpwstr>
  </property>
</Properties>
</file>