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76" r:id="rId3"/>
    <p:sldId id="280" r:id="rId4"/>
    <p:sldId id="279" r:id="rId5"/>
    <p:sldId id="278" r:id="rId6"/>
    <p:sldId id="271" r:id="rId7"/>
    <p:sldId id="272" r:id="rId8"/>
    <p:sldId id="273" r:id="rId9"/>
    <p:sldId id="274" r:id="rId10"/>
    <p:sldId id="275" r:id="rId11"/>
    <p:sldId id="281" r:id="rId12"/>
    <p:sldId id="282" r:id="rId13"/>
    <p:sldId id="257" r:id="rId14"/>
    <p:sldId id="259" r:id="rId15"/>
    <p:sldId id="260" r:id="rId16"/>
    <p:sldId id="262" r:id="rId17"/>
    <p:sldId id="263" r:id="rId18"/>
    <p:sldId id="264" r:id="rId19"/>
    <p:sldId id="265" r:id="rId20"/>
    <p:sldId id="268" r:id="rId21"/>
    <p:sldId id="266" r:id="rId22"/>
    <p:sldId id="267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94705"/>
  </p:normalViewPr>
  <p:slideViewPr>
    <p:cSldViewPr snapToGrid="0" snapToObjects="1">
      <p:cViewPr varScale="1">
        <p:scale>
          <a:sx n="86" d="100"/>
          <a:sy n="86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6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3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4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66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14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95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60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702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92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6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2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83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9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3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2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509DC1-55C9-6E44-9D99-CAB0DFD572DF}" type="datetimeFigureOut">
              <a:rPr kumimoji="1" lang="zh-CN" altLang="en-US" smtClean="0"/>
              <a:t>2023/03/15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5CB60E-100A-C041-8A9D-37E1DCEF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1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65" y="2422071"/>
            <a:ext cx="10701669" cy="2013857"/>
          </a:xfrm>
        </p:spPr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sz="4800" dirty="0"/>
              <a:t>GROUP 10086 – simulation of virtual memory and file system</a:t>
            </a:r>
            <a:endParaRPr kumimoji="1"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F3190A-703C-4D1D-B25B-66D53C299273}"/>
              </a:ext>
            </a:extLst>
          </p:cNvPr>
          <p:cNvSpPr txBox="1"/>
          <p:nvPr/>
        </p:nvSpPr>
        <p:spPr>
          <a:xfrm>
            <a:off x="1571348" y="4722920"/>
            <a:ext cx="863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Baicheng</a:t>
            </a:r>
            <a:r>
              <a:rPr lang="en-US" altLang="zh-CN" dirty="0"/>
              <a:t> </a:t>
            </a:r>
            <a:r>
              <a:rPr lang="en-US" altLang="zh-CN" dirty="0" err="1"/>
              <a:t>Zong</a:t>
            </a:r>
            <a:r>
              <a:rPr lang="en-US" altLang="zh-CN" dirty="0"/>
              <a:t>, </a:t>
            </a:r>
            <a:r>
              <a:rPr lang="en-US" altLang="zh-CN" dirty="0" err="1"/>
              <a:t>Shuaiyu</a:t>
            </a:r>
            <a:r>
              <a:rPr lang="en-US" altLang="zh-CN" dirty="0"/>
              <a:t> Wang, Tianhao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3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5889-BBC3-3C3F-1744-CE88A213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1" y="447368"/>
            <a:ext cx="4954587" cy="619432"/>
          </a:xfrm>
        </p:spPr>
        <p:txBody>
          <a:bodyPr/>
          <a:lstStyle/>
          <a:p>
            <a:r>
              <a:rPr lang="en-US" altLang="zh-CN" dirty="0" err="1"/>
              <a:t>Page_Table_Handler</a:t>
            </a:r>
            <a:r>
              <a:rPr lang="en-US" altLang="zh-CN" dirty="0"/>
              <a:t>():</a:t>
            </a:r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BE773E3-F7BC-2695-B666-887C8039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393"/>
            <a:ext cx="12192000" cy="43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9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5889-BBC3-3C3F-1744-CE88A213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1" y="447368"/>
            <a:ext cx="6573950" cy="619432"/>
          </a:xfrm>
        </p:spPr>
        <p:txBody>
          <a:bodyPr>
            <a:normAutofit/>
          </a:bodyPr>
          <a:lstStyle/>
          <a:p>
            <a:r>
              <a:rPr lang="en-US" altLang="zh-CN" dirty="0"/>
              <a:t>Translate lookaside buffer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F13317-F1D6-4C92-8082-3B0D3EA7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2" y="1570422"/>
            <a:ext cx="6067425" cy="2705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51D3323-E35E-410B-9BB5-C20BF658A5E1}"/>
              </a:ext>
            </a:extLst>
          </p:cNvPr>
          <p:cNvSpPr txBox="1"/>
          <p:nvPr/>
        </p:nvSpPr>
        <p:spPr>
          <a:xfrm>
            <a:off x="6729274" y="1349406"/>
            <a:ext cx="5095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 function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search_TLB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(): search the TLB for the desired page number's data: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Sequentially check the table from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entries[0]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 found: 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skip check page table and directly get frame number;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If not found: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check/calculate frame number using function in previous part;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update TLB_TABLE;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when there's not enough TLB_TABLE entries, overwrite entries[0]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0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5889-BBC3-3C3F-1744-CE88A213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1" y="447368"/>
            <a:ext cx="6573950" cy="619432"/>
          </a:xfrm>
        </p:spPr>
        <p:txBody>
          <a:bodyPr>
            <a:normAutofit/>
          </a:bodyPr>
          <a:lstStyle/>
          <a:p>
            <a:r>
              <a:rPr lang="en-US" altLang="zh-CN" dirty="0"/>
              <a:t>Memory management unit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9CC3D-AA71-44F3-8DD3-CF7A071C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6" y="1066800"/>
            <a:ext cx="5426499" cy="56290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651107-05F2-4F65-BCE2-50DEADAD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66" y="1182487"/>
            <a:ext cx="5779092" cy="41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65" y="2422071"/>
            <a:ext cx="10701669" cy="2013857"/>
          </a:xfrm>
        </p:spPr>
        <p:txBody>
          <a:bodyPr/>
          <a:lstStyle/>
          <a:p>
            <a:r>
              <a:rPr kumimoji="1" lang="en-US" altLang="zh-CN" dirty="0"/>
              <a:t>	Part2 – simulation of customized File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54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8173483" cy="1274008"/>
          </a:xfrm>
        </p:spPr>
        <p:txBody>
          <a:bodyPr>
            <a:normAutofit/>
          </a:bodyPr>
          <a:lstStyle/>
          <a:p>
            <a:r>
              <a:rPr kumimoji="1" lang="en-US" altLang="zh-CN"/>
              <a:t>DATA Storage on disk – basic design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D01709-BF93-9D47-B429-CA357783F290}"/>
              </a:ext>
            </a:extLst>
          </p:cNvPr>
          <p:cNvSpPr txBox="1"/>
          <p:nvPr/>
        </p:nvSpPr>
        <p:spPr>
          <a:xfrm>
            <a:off x="7074805" y="1941281"/>
            <a:ext cx="464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Basic structure of our file system storage: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Superblock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I-nodes 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Disk block data</a:t>
            </a:r>
            <a:endParaRPr kumimoji="1"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2DE53516-74CD-2F4A-AD19-FF95B04C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67" y="3652811"/>
            <a:ext cx="5320219" cy="1886004"/>
          </a:xfrm>
          <a:prstGeom prst="rect">
            <a:avLst/>
          </a:prstGeom>
        </p:spPr>
      </p:pic>
      <p:pic>
        <p:nvPicPr>
          <p:cNvPr id="1026" name="Picture 2" descr="What Is Ext2/Ext3/Ext4 File System (Linux) Format and What's The Difference  - EaseUS">
            <a:extLst>
              <a:ext uri="{FF2B5EF4-FFF2-40B4-BE49-F238E27FC236}">
                <a16:creationId xmlns:a16="http://schemas.microsoft.com/office/drawing/2014/main" id="{ED2CBC26-CBDC-F143-8E22-62210876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6" y="3425132"/>
            <a:ext cx="5233633" cy="234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986EDD-1431-9740-968E-F91343AAA9F5}"/>
              </a:ext>
            </a:extLst>
          </p:cNvPr>
          <p:cNvSpPr txBox="1"/>
          <p:nvPr/>
        </p:nvSpPr>
        <p:spPr>
          <a:xfrm>
            <a:off x="297122" y="1965941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Linux Ex2 File System Layout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Boot sector, Super block, Block Group Descriptor, ….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55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8656084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DATA Storage on disk – struct design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D01709-BF93-9D47-B429-CA357783F290}"/>
              </a:ext>
            </a:extLst>
          </p:cNvPr>
          <p:cNvSpPr txBox="1"/>
          <p:nvPr/>
        </p:nvSpPr>
        <p:spPr>
          <a:xfrm>
            <a:off x="870846" y="1412360"/>
            <a:ext cx="6576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Superblock: basic global information for the whole system, like number of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-nodes, number of data blocks, size of each block,….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-node: key information to access a particular file, like size of the file, index of the first block of the file (for linked allocation), name of the file, type of the file, ….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Data (disk blocks): includes content of a particular file and a pointer to the next possible block. </a:t>
            </a:r>
            <a:endParaRPr kumimoji="1" lang="zh-CN" altLang="en-US" sz="2400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809E559-8327-3E4A-9F2D-CDE8854D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689" y="1860998"/>
            <a:ext cx="2900465" cy="44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8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/>
              <a:t>DATA Storage on disk – Linked Allocation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1CB45D-3DA7-7D43-8CBA-2A1D0D25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8" y="1364792"/>
            <a:ext cx="6705600" cy="571500"/>
          </a:xfrm>
          <a:prstGeom prst="rect">
            <a:avLst/>
          </a:prstGeom>
        </p:spPr>
      </p:pic>
      <p:pic>
        <p:nvPicPr>
          <p:cNvPr id="14" name="图片 13" descr="表格&#10;&#10;中度可信度描述已自动生成">
            <a:extLst>
              <a:ext uri="{FF2B5EF4-FFF2-40B4-BE49-F238E27FC236}">
                <a16:creationId xmlns:a16="http://schemas.microsoft.com/office/drawing/2014/main" id="{CB3C11C3-01F9-5A4E-9E5D-0CBC965E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46" y="2546579"/>
            <a:ext cx="4635500" cy="2171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584800-4A38-4C46-931E-FF359FA0A519}"/>
              </a:ext>
            </a:extLst>
          </p:cNvPr>
          <p:cNvSpPr txBox="1"/>
          <p:nvPr/>
        </p:nvSpPr>
        <p:spPr>
          <a:xfrm>
            <a:off x="3298596" y="4921709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	Assume size of each block is 1024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File1 (size = 3000) : block0 ==&gt; block1 ==&gt; block2</a:t>
            </a:r>
          </a:p>
          <a:p>
            <a:r>
              <a:rPr kumimoji="1" lang="en-US" altLang="zh-CN" dirty="0"/>
              <a:t>File2 (size = 2000) : block3 ==&gt; block4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0B5F02-8BD1-5F4A-86E2-DA0D4D5714FE}"/>
              </a:ext>
            </a:extLst>
          </p:cNvPr>
          <p:cNvSpPr txBox="1"/>
          <p:nvPr/>
        </p:nvSpPr>
        <p:spPr>
          <a:xfrm>
            <a:off x="3978270" y="2040367"/>
            <a:ext cx="423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-1: Haven’t been allocated, -2: End of the file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Basic logic and functions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07C5C-3803-C948-AACF-6F795C22D111}"/>
              </a:ext>
            </a:extLst>
          </p:cNvPr>
          <p:cNvSpPr txBox="1"/>
          <p:nvPr/>
        </p:nvSpPr>
        <p:spPr>
          <a:xfrm>
            <a:off x="324086" y="2177961"/>
            <a:ext cx="11111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000" dirty="0"/>
              <a:t>Initialize/create the file system – void </a:t>
            </a:r>
            <a:r>
              <a:rPr kumimoji="1" lang="en-US" altLang="zh-CN" sz="2000" i="1" dirty="0"/>
              <a:t>create()</a:t>
            </a:r>
          </a:p>
          <a:p>
            <a:pPr marL="457200" indent="-457200">
              <a:buAutoNum type="arabicPeriod"/>
            </a:pPr>
            <a:endParaRPr kumimoji="1" lang="en-US" altLang="zh-CN" sz="2000" dirty="0"/>
          </a:p>
          <a:p>
            <a:pPr marL="457200" indent="-457200">
              <a:buAutoNum type="arabicPeriod"/>
            </a:pP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/>
              <a:t>Mount the file system – void </a:t>
            </a:r>
            <a:r>
              <a:rPr kumimoji="1" lang="en-US" altLang="zh-CN" sz="2000" i="1" dirty="0"/>
              <a:t>mount()</a:t>
            </a:r>
          </a:p>
          <a:p>
            <a:pPr lvl="1"/>
            <a:endParaRPr kumimoji="1" lang="en-US" altLang="zh-CN" sz="2000" dirty="0"/>
          </a:p>
          <a:p>
            <a:pPr lvl="1"/>
            <a:r>
              <a:rPr kumimoji="1" lang="en-US" altLang="zh-CN" sz="2000" dirty="0"/>
              <a:t>Read data from disk and mount the data to the memory</a:t>
            </a:r>
          </a:p>
          <a:p>
            <a:pPr lvl="1"/>
            <a:r>
              <a:rPr kumimoji="1" lang="en-US" altLang="zh-CN" sz="2000" dirty="0"/>
              <a:t>--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 modification will take place after </a:t>
            </a:r>
            <a:r>
              <a:rPr kumimoji="1" lang="en-US" altLang="zh-CN" sz="2000" i="1" dirty="0"/>
              <a:t>mount()</a:t>
            </a:r>
          </a:p>
          <a:p>
            <a:pPr marL="914400" lvl="1" indent="-457200">
              <a:buAutoNum type="arabicPeriod"/>
            </a:pPr>
            <a:endParaRPr kumimoji="1" lang="en-US" altLang="zh-CN" sz="2000" dirty="0"/>
          </a:p>
          <a:p>
            <a:pPr marL="457200" indent="-457200">
              <a:buAutoNum type="arabicPeriod"/>
            </a:pP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/>
              <a:t>Save/synchronize the file system – void </a:t>
            </a:r>
            <a:r>
              <a:rPr kumimoji="1" lang="en-US" altLang="zh-CN" sz="2000" i="1" dirty="0"/>
              <a:t>sync()</a:t>
            </a:r>
          </a:p>
          <a:p>
            <a:r>
              <a:rPr kumimoji="1" lang="en-US" altLang="zh-CN" sz="2000" i="1" dirty="0"/>
              <a:t>	</a:t>
            </a:r>
          </a:p>
          <a:p>
            <a:r>
              <a:rPr kumimoji="1" lang="en-US" altLang="zh-CN" sz="2000" dirty="0"/>
              <a:t>	-- All modification will be saved into disk otherwise it will be deleted </a:t>
            </a:r>
          </a:p>
        </p:txBody>
      </p:sp>
      <p:pic>
        <p:nvPicPr>
          <p:cNvPr id="4" name="图片 3" descr="正方形&#10;&#10;低可信度描述已自动生成">
            <a:extLst>
              <a:ext uri="{FF2B5EF4-FFF2-40B4-BE49-F238E27FC236}">
                <a16:creationId xmlns:a16="http://schemas.microsoft.com/office/drawing/2014/main" id="{8A01A60B-BAF8-EA48-AC36-FDC5F0B8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97" y="1734155"/>
            <a:ext cx="1319549" cy="1368878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A69DA81-CF79-7346-B51C-AA3C5739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734155"/>
            <a:ext cx="2586928" cy="3925383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427A574-9A17-9642-A41D-3D940B0D6A37}"/>
              </a:ext>
            </a:extLst>
          </p:cNvPr>
          <p:cNvCxnSpPr>
            <a:stCxn id="4" idx="3"/>
          </p:cNvCxnSpPr>
          <p:nvPr/>
        </p:nvCxnSpPr>
        <p:spPr>
          <a:xfrm>
            <a:off x="8231046" y="2418594"/>
            <a:ext cx="121775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9C02F4D-C368-2A47-9073-26B39C0FB555}"/>
              </a:ext>
            </a:extLst>
          </p:cNvPr>
          <p:cNvCxnSpPr>
            <a:cxnSpLocks/>
          </p:cNvCxnSpPr>
          <p:nvPr/>
        </p:nvCxnSpPr>
        <p:spPr>
          <a:xfrm flipH="1" flipV="1">
            <a:off x="8209998" y="2758769"/>
            <a:ext cx="121775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C4D560-2418-6F4A-B6B6-5308C7FB7BC9}"/>
              </a:ext>
            </a:extLst>
          </p:cNvPr>
          <p:cNvSpPr txBox="1"/>
          <p:nvPr/>
        </p:nvSpPr>
        <p:spPr>
          <a:xfrm>
            <a:off x="8280105" y="20209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</a:rPr>
              <a:t>mount()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2501DA-A24C-D54F-B196-264700C217E3}"/>
              </a:ext>
            </a:extLst>
          </p:cNvPr>
          <p:cNvSpPr txBox="1"/>
          <p:nvPr/>
        </p:nvSpPr>
        <p:spPr>
          <a:xfrm>
            <a:off x="8389911" y="279647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</a:rPr>
              <a:t>sync()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2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Supported features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C513E6-DD73-954B-B89F-A50EF42B4CA4}"/>
              </a:ext>
            </a:extLst>
          </p:cNvPr>
          <p:cNvSpPr txBox="1"/>
          <p:nvPr/>
        </p:nvSpPr>
        <p:spPr>
          <a:xfrm>
            <a:off x="371356" y="1720840"/>
            <a:ext cx="57246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Linux Instructions		vs 	Our fs instructions</a:t>
            </a:r>
          </a:p>
          <a:p>
            <a:endParaRPr kumimoji="1" lang="en-US" altLang="zh-CN" dirty="0"/>
          </a:p>
          <a:p>
            <a:r>
              <a:rPr kumimoji="1" lang="en-US" altLang="zh-CN" i="1" dirty="0" err="1"/>
              <a:t>pwd</a:t>
            </a:r>
            <a:r>
              <a:rPr kumimoji="1" lang="en-US" altLang="zh-CN" i="1" dirty="0"/>
              <a:t>					</a:t>
            </a:r>
            <a:r>
              <a:rPr kumimoji="1" lang="en-US" altLang="zh-CN" i="1" dirty="0" err="1"/>
              <a:t>showpath</a:t>
            </a:r>
            <a:endParaRPr kumimoji="1" lang="en-US" altLang="zh-CN" i="1" dirty="0"/>
          </a:p>
          <a:p>
            <a:r>
              <a:rPr kumimoji="1" lang="en-US" altLang="zh-CN" i="1" dirty="0"/>
              <a:t>cd 						</a:t>
            </a:r>
            <a:r>
              <a:rPr kumimoji="1" lang="en-US" altLang="zh-CN" i="1" dirty="0" err="1"/>
              <a:t>jumpinto</a:t>
            </a:r>
            <a:endParaRPr kumimoji="1" lang="en-US" altLang="zh-CN" i="1" dirty="0"/>
          </a:p>
          <a:p>
            <a:r>
              <a:rPr kumimoji="1" lang="en-US" altLang="zh-CN" i="1" dirty="0"/>
              <a:t>touch					create</a:t>
            </a:r>
          </a:p>
          <a:p>
            <a:r>
              <a:rPr kumimoji="1" lang="en-US" altLang="zh-CN" i="1" dirty="0" err="1"/>
              <a:t>mkdir</a:t>
            </a:r>
            <a:r>
              <a:rPr kumimoji="1" lang="en-US" altLang="zh-CN" i="1" dirty="0"/>
              <a:t>					</a:t>
            </a:r>
            <a:r>
              <a:rPr kumimoji="1" lang="en-US" altLang="zh-CN" i="1" dirty="0" err="1"/>
              <a:t>createdir</a:t>
            </a:r>
            <a:endParaRPr kumimoji="1" lang="en-US" altLang="zh-CN" i="1" dirty="0"/>
          </a:p>
          <a:p>
            <a:r>
              <a:rPr kumimoji="1" lang="en-US" altLang="zh-CN" i="1" dirty="0"/>
              <a:t>rm						remove</a:t>
            </a:r>
          </a:p>
          <a:p>
            <a:r>
              <a:rPr kumimoji="1" lang="en-US" altLang="zh-CN" i="1" dirty="0"/>
              <a:t>rm –rf					</a:t>
            </a:r>
            <a:r>
              <a:rPr kumimoji="1" lang="en-US" altLang="zh-CN" i="1" dirty="0" err="1"/>
              <a:t>removedir</a:t>
            </a:r>
            <a:endParaRPr kumimoji="1" lang="en-US" altLang="zh-CN" i="1" dirty="0"/>
          </a:p>
          <a:p>
            <a:r>
              <a:rPr kumimoji="1" lang="en-US" altLang="zh-CN" i="1" dirty="0"/>
              <a:t>&gt;&gt;						write</a:t>
            </a:r>
          </a:p>
          <a:p>
            <a:r>
              <a:rPr kumimoji="1" lang="en-US" altLang="zh-CN" i="1" dirty="0"/>
              <a:t>cat						show</a:t>
            </a:r>
          </a:p>
          <a:p>
            <a:r>
              <a:rPr kumimoji="1" lang="en-US" altLang="zh-CN" i="1" dirty="0"/>
              <a:t>ls						</a:t>
            </a:r>
            <a:r>
              <a:rPr kumimoji="1" lang="en-US" altLang="zh-CN" i="1" dirty="0" err="1"/>
              <a:t>listfiles</a:t>
            </a:r>
            <a:r>
              <a:rPr kumimoji="1" lang="en-US" altLang="zh-CN" i="1" dirty="0"/>
              <a:t>	</a:t>
            </a:r>
            <a:r>
              <a:rPr kumimoji="1" lang="en-US" altLang="zh-CN" dirty="0"/>
              <a:t>				</a:t>
            </a:r>
          </a:p>
          <a:p>
            <a:endParaRPr kumimoji="1" lang="zh-CN" altLang="en-US" dirty="0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E534C68A-2D2A-794D-B601-C9863EB4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95" y="2335466"/>
            <a:ext cx="6432549" cy="21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simulation – </a:t>
            </a:r>
            <a:r>
              <a:rPr kumimoji="1" lang="en-US" altLang="zh-CN" i="1" dirty="0"/>
              <a:t>create / </a:t>
            </a:r>
            <a:r>
              <a:rPr kumimoji="1" lang="en-US" altLang="zh-CN" i="1" dirty="0" err="1"/>
              <a:t>createdir</a:t>
            </a:r>
            <a:endParaRPr kumimoji="1" lang="zh-CN" altLang="en-US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6E00F6-B71D-FA43-8FAE-B09F52654DC3}"/>
              </a:ext>
            </a:extLst>
          </p:cNvPr>
          <p:cNvSpPr txBox="1"/>
          <p:nvPr/>
        </p:nvSpPr>
        <p:spPr>
          <a:xfrm>
            <a:off x="156272" y="1650132"/>
            <a:ext cx="741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create / </a:t>
            </a:r>
            <a:r>
              <a:rPr kumimoji="1" lang="en-US" altLang="zh-CN" sz="2000" dirty="0" err="1"/>
              <a:t>createdir</a:t>
            </a:r>
            <a:r>
              <a:rPr kumimoji="1" lang="en-US" altLang="zh-CN" sz="2000" dirty="0"/>
              <a:t>: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1. mount data from the disk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2. allocate file and set size:</a:t>
            </a:r>
          </a:p>
          <a:p>
            <a:r>
              <a:rPr kumimoji="1" lang="en-US" altLang="zh-CN" sz="2000" dirty="0"/>
              <a:t>		2.1. search for an empty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-node</a:t>
            </a:r>
          </a:p>
          <a:p>
            <a:r>
              <a:rPr kumimoji="1" lang="en-US" altLang="zh-CN" sz="2000" dirty="0"/>
              <a:t>		2.2. search for empty data blocks and use pointer to connect them with each other</a:t>
            </a:r>
          </a:p>
          <a:p>
            <a:r>
              <a:rPr kumimoji="1" lang="en-US" altLang="zh-CN" sz="2000" dirty="0"/>
              <a:t>		2.3. Initialize basic info for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-node (first block index, size, file type, parent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, …)</a:t>
            </a:r>
          </a:p>
          <a:p>
            <a:r>
              <a:rPr kumimoji="1" lang="en-US" altLang="zh-CN" sz="2000" dirty="0"/>
              <a:t>			* file type is used to distinguish files or directories.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3. save data to the disk</a:t>
            </a:r>
            <a:endParaRPr kumimoji="1" lang="zh-CN" altLang="en-US" sz="2000" dirty="0"/>
          </a:p>
        </p:txBody>
      </p:sp>
      <p:pic>
        <p:nvPicPr>
          <p:cNvPr id="9" name="图片 8" descr="正方形&#10;&#10;低可信度描述已自动生成">
            <a:extLst>
              <a:ext uri="{FF2B5EF4-FFF2-40B4-BE49-F238E27FC236}">
                <a16:creationId xmlns:a16="http://schemas.microsoft.com/office/drawing/2014/main" id="{E7C74515-F53E-4C4D-8D4E-B5C9AC94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97" y="1734155"/>
            <a:ext cx="1319549" cy="1368878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04E410DD-1590-B846-867F-CB815D85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734155"/>
            <a:ext cx="2586928" cy="3925383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8492F2F-9A16-A84B-A174-591EA549A6E0}"/>
              </a:ext>
            </a:extLst>
          </p:cNvPr>
          <p:cNvCxnSpPr>
            <a:stCxn id="9" idx="3"/>
          </p:cNvCxnSpPr>
          <p:nvPr/>
        </p:nvCxnSpPr>
        <p:spPr>
          <a:xfrm>
            <a:off x="8231046" y="2418594"/>
            <a:ext cx="121775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8BC61FC-705D-1248-975B-1EAF64B888E2}"/>
              </a:ext>
            </a:extLst>
          </p:cNvPr>
          <p:cNvCxnSpPr>
            <a:cxnSpLocks/>
          </p:cNvCxnSpPr>
          <p:nvPr/>
        </p:nvCxnSpPr>
        <p:spPr>
          <a:xfrm flipH="1" flipV="1">
            <a:off x="8209998" y="2758769"/>
            <a:ext cx="121775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A9248B5-9F65-3B4A-932B-190D281989BE}"/>
              </a:ext>
            </a:extLst>
          </p:cNvPr>
          <p:cNvSpPr txBox="1"/>
          <p:nvPr/>
        </p:nvSpPr>
        <p:spPr>
          <a:xfrm>
            <a:off x="8280105" y="20209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</a:rPr>
              <a:t>mount()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3C05A-E72B-DE40-A6DC-B49C5877CD06}"/>
              </a:ext>
            </a:extLst>
          </p:cNvPr>
          <p:cNvSpPr txBox="1"/>
          <p:nvPr/>
        </p:nvSpPr>
        <p:spPr>
          <a:xfrm>
            <a:off x="8389911" y="279647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</a:rPr>
              <a:t>sync()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65" y="2422071"/>
            <a:ext cx="10701669" cy="2013857"/>
          </a:xfrm>
        </p:spPr>
        <p:txBody>
          <a:bodyPr/>
          <a:lstStyle/>
          <a:p>
            <a:r>
              <a:rPr kumimoji="1" lang="en-US" altLang="zh-CN" dirty="0"/>
              <a:t>	Part1 – simulation of virtual memory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5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simulation – </a:t>
            </a:r>
            <a:r>
              <a:rPr kumimoji="1" lang="en-US" altLang="zh-CN" i="1" dirty="0"/>
              <a:t>show / write</a:t>
            </a:r>
            <a:endParaRPr kumimoji="1" lang="zh-CN" altLang="en-US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34CAF2-C693-4542-8149-815F0060E440}"/>
              </a:ext>
            </a:extLst>
          </p:cNvPr>
          <p:cNvSpPr txBox="1"/>
          <p:nvPr/>
        </p:nvSpPr>
        <p:spPr>
          <a:xfrm>
            <a:off x="254997" y="1873886"/>
            <a:ext cx="84625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show / write: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1. mount data from the disk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2. read/write data from data blocks</a:t>
            </a:r>
          </a:p>
          <a:p>
            <a:r>
              <a:rPr kumimoji="1" lang="en-US" altLang="zh-CN" sz="2000" dirty="0"/>
              <a:t>		2.1 Search target file by name among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-nodes</a:t>
            </a:r>
          </a:p>
          <a:p>
            <a:r>
              <a:rPr kumimoji="1" lang="en-US" altLang="zh-CN" sz="2000" dirty="0"/>
              <a:t>		2.2 Find disk blocks related to the file</a:t>
            </a:r>
          </a:p>
          <a:p>
            <a:r>
              <a:rPr kumimoji="1" lang="en-US" altLang="zh-CN" sz="2000" dirty="0"/>
              <a:t>		2.3 Read/Write data to disk blocks</a:t>
            </a:r>
          </a:p>
          <a:p>
            <a:r>
              <a:rPr kumimoji="1" lang="en-US" altLang="zh-CN" sz="2000" dirty="0"/>
              <a:t>			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Make sure written data does not exceed size of the file</a:t>
            </a:r>
          </a:p>
          <a:p>
            <a:r>
              <a:rPr kumimoji="1" lang="en-US" altLang="zh-CN" sz="2000" dirty="0"/>
              <a:t>		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3. save data to the disk (for write instruction)</a:t>
            </a:r>
            <a:endParaRPr kumimoji="1" lang="zh-CN" altLang="en-US" sz="2000" dirty="0"/>
          </a:p>
        </p:txBody>
      </p:sp>
      <p:pic>
        <p:nvPicPr>
          <p:cNvPr id="4" name="图片 3" descr="正方形&#10;&#10;低可信度描述已自动生成">
            <a:extLst>
              <a:ext uri="{FF2B5EF4-FFF2-40B4-BE49-F238E27FC236}">
                <a16:creationId xmlns:a16="http://schemas.microsoft.com/office/drawing/2014/main" id="{E846BFC3-8B90-5D41-AD84-FC347779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97" y="1734155"/>
            <a:ext cx="1319549" cy="1368878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900B694-F2AD-2644-A494-EC013F6C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734155"/>
            <a:ext cx="2586928" cy="392538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9608F25-285D-7F40-AD6E-25522530F3B8}"/>
              </a:ext>
            </a:extLst>
          </p:cNvPr>
          <p:cNvCxnSpPr>
            <a:stCxn id="4" idx="3"/>
          </p:cNvCxnSpPr>
          <p:nvPr/>
        </p:nvCxnSpPr>
        <p:spPr>
          <a:xfrm>
            <a:off x="8231046" y="2418594"/>
            <a:ext cx="121775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D6F8828-86D2-614E-BD6B-6BDA05E02AFE}"/>
              </a:ext>
            </a:extLst>
          </p:cNvPr>
          <p:cNvSpPr txBox="1"/>
          <p:nvPr/>
        </p:nvSpPr>
        <p:spPr>
          <a:xfrm>
            <a:off x="8280105" y="20209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</a:rPr>
              <a:t>mount()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797D05-12E8-F94A-833A-1684B90CB9B6}"/>
              </a:ext>
            </a:extLst>
          </p:cNvPr>
          <p:cNvSpPr txBox="1"/>
          <p:nvPr/>
        </p:nvSpPr>
        <p:spPr>
          <a:xfrm>
            <a:off x="8389911" y="279647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</a:rPr>
              <a:t>sync()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2AD6F3F-DC5C-E244-87DD-08A60CECE35F}"/>
              </a:ext>
            </a:extLst>
          </p:cNvPr>
          <p:cNvCxnSpPr>
            <a:cxnSpLocks/>
          </p:cNvCxnSpPr>
          <p:nvPr/>
        </p:nvCxnSpPr>
        <p:spPr>
          <a:xfrm flipH="1" flipV="1">
            <a:off x="8209998" y="2758769"/>
            <a:ext cx="121775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8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simulation – </a:t>
            </a:r>
            <a:r>
              <a:rPr kumimoji="1" lang="en-US" altLang="zh-CN" i="1" dirty="0"/>
              <a:t>remove / </a:t>
            </a:r>
            <a:r>
              <a:rPr kumimoji="1" lang="en-US" altLang="zh-CN" i="1" dirty="0" err="1"/>
              <a:t>removedir</a:t>
            </a:r>
            <a:endParaRPr kumimoji="1" lang="zh-CN" altLang="en-US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514550-F8CD-FC4C-99DD-7E812285E40E}"/>
              </a:ext>
            </a:extLst>
          </p:cNvPr>
          <p:cNvSpPr txBox="1"/>
          <p:nvPr/>
        </p:nvSpPr>
        <p:spPr>
          <a:xfrm>
            <a:off x="215897" y="1424048"/>
            <a:ext cx="8249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remove / </a:t>
            </a:r>
            <a:r>
              <a:rPr kumimoji="1" lang="en-US" altLang="zh-CN" sz="2000" dirty="0" err="1"/>
              <a:t>removedir</a:t>
            </a:r>
            <a:r>
              <a:rPr kumimoji="1" lang="en-US" altLang="zh-CN" sz="2000" dirty="0"/>
              <a:t>: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1. mount data from the disk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2. remove data from data blocks</a:t>
            </a:r>
          </a:p>
          <a:p>
            <a:r>
              <a:rPr kumimoji="1" lang="en-US" altLang="zh-CN" sz="2000" dirty="0"/>
              <a:t>		2.1 Search target file by name among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-nodes</a:t>
            </a:r>
          </a:p>
          <a:p>
            <a:r>
              <a:rPr kumimoji="1" lang="en-US" altLang="zh-CN" sz="2000" dirty="0"/>
              <a:t>		For regular file:</a:t>
            </a:r>
          </a:p>
          <a:p>
            <a:r>
              <a:rPr kumimoji="1" lang="en-US" altLang="zh-CN" sz="2000" dirty="0"/>
              <a:t>			2.2 Find disk blocks related to the file</a:t>
            </a:r>
          </a:p>
          <a:p>
            <a:r>
              <a:rPr kumimoji="1" lang="en-US" altLang="zh-CN" sz="2000" dirty="0"/>
              <a:t>			2.3 Free these blocks and set them unused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				*so that use them again when creating new files</a:t>
            </a:r>
          </a:p>
          <a:p>
            <a:r>
              <a:rPr kumimoji="1" lang="en-US" altLang="zh-CN" sz="2000" dirty="0"/>
              <a:t>			2.4 Delete related </a:t>
            </a:r>
            <a:r>
              <a:rPr kumimoji="1" lang="en-US" altLang="zh-CN" sz="2000" dirty="0" err="1"/>
              <a:t>i</a:t>
            </a:r>
            <a:r>
              <a:rPr kumimoji="1" lang="en-US" altLang="zh-CN" sz="2000"/>
              <a:t>-node data</a:t>
            </a:r>
            <a:endParaRPr kumimoji="1" lang="en-US" altLang="zh-CN" sz="2000" dirty="0"/>
          </a:p>
          <a:p>
            <a:r>
              <a:rPr kumimoji="1" lang="en-US" altLang="zh-CN" sz="2000" dirty="0"/>
              <a:t>		For directory:</a:t>
            </a:r>
          </a:p>
          <a:p>
            <a:r>
              <a:rPr kumimoji="1" lang="en-US" altLang="zh-CN" sz="2000" dirty="0"/>
              <a:t>			2.2 Remove it from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-node if it has no children</a:t>
            </a:r>
          </a:p>
          <a:p>
            <a:r>
              <a:rPr kumimoji="1" lang="en-US" altLang="zh-CN" sz="2000" dirty="0"/>
              <a:t>			2.3 Recursively remove its children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3. save data to the disk</a:t>
            </a:r>
            <a:endParaRPr kumimoji="1" lang="zh-CN" altLang="en-US" sz="20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AE8A2C1-7B80-A04E-976D-0719FB3F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581" y="2497077"/>
            <a:ext cx="3510522" cy="29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10891284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simulation – </a:t>
            </a:r>
            <a:r>
              <a:rPr kumimoji="1" lang="en-US" altLang="zh-CN" dirty="0" err="1"/>
              <a:t>showpath</a:t>
            </a:r>
            <a:r>
              <a:rPr kumimoji="1" lang="en-US" altLang="zh-CN" dirty="0"/>
              <a:t> / </a:t>
            </a:r>
            <a:r>
              <a:rPr kumimoji="1" lang="en-US" altLang="zh-CN" i="1" dirty="0" err="1"/>
              <a:t>jumpinto</a:t>
            </a:r>
            <a:r>
              <a:rPr kumimoji="1" lang="en-US" altLang="zh-CN" i="1" dirty="0"/>
              <a:t> / </a:t>
            </a:r>
            <a:r>
              <a:rPr kumimoji="1" lang="en-US" altLang="zh-CN" i="1" dirty="0" err="1"/>
              <a:t>listfiles</a:t>
            </a:r>
            <a:r>
              <a:rPr kumimoji="1" lang="en-US" altLang="zh-CN" i="1" dirty="0"/>
              <a:t>  </a:t>
            </a:r>
            <a:endParaRPr kumimoji="1" lang="zh-CN" altLang="en-US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BB32B0-884C-AB4B-B40A-50BD6CA00964}"/>
              </a:ext>
            </a:extLst>
          </p:cNvPr>
          <p:cNvSpPr txBox="1"/>
          <p:nvPr/>
        </p:nvSpPr>
        <p:spPr>
          <a:xfrm>
            <a:off x="1885948" y="1699343"/>
            <a:ext cx="8420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Showpath</a:t>
            </a:r>
            <a:r>
              <a:rPr kumimoji="1" lang="en-US" altLang="zh-CN" sz="2000" dirty="0"/>
              <a:t>: Finds the file directory up the hierarchy according to the parent pointer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Jumpinto</a:t>
            </a:r>
            <a:r>
              <a:rPr kumimoji="1" lang="en-US" altLang="zh-CN" sz="2000" dirty="0"/>
              <a:t>:   Change the current path info stored in superblock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Listfiles</a:t>
            </a:r>
            <a:r>
              <a:rPr kumimoji="1" lang="en-US" altLang="zh-CN" sz="2000" dirty="0"/>
              <a:t>:	Go through all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-nodes and list the files in the same path as the superblock</a:t>
            </a:r>
            <a:endParaRPr kumimoji="1" lang="zh-CN" altLang="en-US" sz="2000" dirty="0"/>
          </a:p>
        </p:txBody>
      </p:sp>
      <p:pic>
        <p:nvPicPr>
          <p:cNvPr id="8" name="图片 7" descr="图片包含 文本&#10;&#10;描述已自动生成">
            <a:extLst>
              <a:ext uri="{FF2B5EF4-FFF2-40B4-BE49-F238E27FC236}">
                <a16:creationId xmlns:a16="http://schemas.microsoft.com/office/drawing/2014/main" id="{E9F81837-BCAC-334B-9B12-4B2C1E52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58" y="4215375"/>
            <a:ext cx="7493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3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" y="156072"/>
            <a:ext cx="9595883" cy="12740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demo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83971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E550-EA08-154D-B3ED-F4BA7752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483" y="1794372"/>
            <a:ext cx="3557033" cy="1634628"/>
          </a:xfrm>
        </p:spPr>
        <p:txBody>
          <a:bodyPr>
            <a:normAutofit/>
          </a:bodyPr>
          <a:lstStyle/>
          <a:p>
            <a:r>
              <a:rPr kumimoji="1" lang="en-US" altLang="zh-CN" sz="4400" i="1" dirty="0"/>
              <a:t>Thank you</a:t>
            </a:r>
            <a:endParaRPr kumimoji="1" lang="zh-CN" alt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42724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62EF4-BA59-4C5B-B5C6-0075CFD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60" y="5918"/>
            <a:ext cx="9905998" cy="1905000"/>
          </a:xfrm>
        </p:spPr>
        <p:txBody>
          <a:bodyPr/>
          <a:lstStyle/>
          <a:p>
            <a:r>
              <a:rPr lang="en-US" altLang="zh-CN" dirty="0"/>
              <a:t>Basic idea: 1-level mapping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24FC1-316B-4655-BC5D-EEE3898A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91" y="1849825"/>
            <a:ext cx="7652552" cy="4820198"/>
          </a:xfrm>
        </p:spPr>
      </p:pic>
    </p:spTree>
    <p:extLst>
      <p:ext uri="{BB962C8B-B14F-4D97-AF65-F5344CB8AC3E}">
        <p14:creationId xmlns:p14="http://schemas.microsoft.com/office/powerpoint/2010/main" val="385317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4F993-5CDA-4B89-80EC-60D0CDDB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4B034B-8818-4C51-A654-0DF3DC9AE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335" y="2514600"/>
            <a:ext cx="5818878" cy="2951200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9E7DDFB-A718-427C-8B51-E5F70B361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613" y="2514600"/>
            <a:ext cx="6051964" cy="2871429"/>
          </a:xfrm>
        </p:spPr>
      </p:pic>
    </p:spTree>
    <p:extLst>
      <p:ext uri="{BB962C8B-B14F-4D97-AF65-F5344CB8AC3E}">
        <p14:creationId xmlns:p14="http://schemas.microsoft.com/office/powerpoint/2010/main" val="1179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D5F1-8745-45A7-BEF0-C83DEDDD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 design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A132846-DD9E-45A9-ABC8-77E005C76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7292" y="2379216"/>
            <a:ext cx="6060447" cy="3463930"/>
          </a:xfr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1E14FA69-923A-4DAF-ADD1-68DA775FD5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20822" y="3009530"/>
            <a:ext cx="6039035" cy="2045479"/>
          </a:xfrm>
        </p:spPr>
      </p:pic>
    </p:spTree>
    <p:extLst>
      <p:ext uri="{BB962C8B-B14F-4D97-AF65-F5344CB8AC3E}">
        <p14:creationId xmlns:p14="http://schemas.microsoft.com/office/powerpoint/2010/main" val="133844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B11D13-F3C2-973F-DA79-D8EFEA86602D}"/>
              </a:ext>
            </a:extLst>
          </p:cNvPr>
          <p:cNvSpPr txBox="1"/>
          <p:nvPr/>
        </p:nvSpPr>
        <p:spPr>
          <a:xfrm>
            <a:off x="442453" y="304800"/>
            <a:ext cx="86130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Page Table Handler-A function to determine if a page fault occurred and resolve the fault</a:t>
            </a:r>
            <a:r>
              <a:rPr lang="zh-CN" alt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endParaRPr lang="en-US" altLang="zh-CN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F32A64-6504-3D92-19BC-EC35023FE732}"/>
              </a:ext>
            </a:extLst>
          </p:cNvPr>
          <p:cNvSpPr txBox="1"/>
          <p:nvPr/>
        </p:nvSpPr>
        <p:spPr>
          <a:xfrm>
            <a:off x="442453" y="2151654"/>
            <a:ext cx="100092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1.get_free_frame():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en-US" altLang="zh-CN" sz="2800" dirty="0" err="1"/>
              <a:t>load_page</a:t>
            </a:r>
            <a:r>
              <a:rPr lang="en-US" altLang="zh-CN" sz="2800" dirty="0"/>
              <a:t>():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 </a:t>
            </a:r>
            <a:r>
              <a:rPr lang="en-US" altLang="zh-CN" sz="2800" dirty="0" err="1"/>
              <a:t>update_table</a:t>
            </a:r>
            <a:r>
              <a:rPr lang="en-US" altLang="zh-CN" sz="2800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12156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AA28-EAF5-C09A-0CB7-E3F0E55A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867"/>
            <a:ext cx="3941864" cy="444912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get_free_frame</a:t>
            </a:r>
            <a:r>
              <a:rPr lang="en-US" altLang="zh-CN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():</a:t>
            </a:r>
            <a:endParaRPr lang="zh-CN" alt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7EC54B-90B4-458E-D525-2EA8F933324B}"/>
              </a:ext>
            </a:extLst>
          </p:cNvPr>
          <p:cNvSpPr txBox="1"/>
          <p:nvPr/>
        </p:nvSpPr>
        <p:spPr>
          <a:xfrm>
            <a:off x="1219200" y="1396625"/>
            <a:ext cx="864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Introduction: This function is to find out whether there is already a free frame that can be used. If there is, it will be used directly, otherwise an algorithm(FIFO) will be used to find a replacement page.</a:t>
            </a:r>
            <a:endParaRPr lang="zh-CN" altLang="en-US" dirty="0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3C33282B-FD18-6A42-E466-382CD6BF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32" y="2457057"/>
            <a:ext cx="5949868" cy="41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A714-EF43-027E-1032-F366F1A6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1000"/>
            <a:ext cx="4113875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Load_Page</a:t>
            </a:r>
            <a:r>
              <a:rPr lang="en-US" altLang="zh-CN" dirty="0"/>
              <a:t>():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A5E9AC-FC9E-35C8-F99D-3AE5CF4ED6E3}"/>
              </a:ext>
            </a:extLst>
          </p:cNvPr>
          <p:cNvSpPr txBox="1"/>
          <p:nvPr/>
        </p:nvSpPr>
        <p:spPr>
          <a:xfrm>
            <a:off x="1141413" y="1428445"/>
            <a:ext cx="7225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Introduction: This function loads a page from disk into physical memory. It needs to read page data on disk, copy it into available frames. Here the </a:t>
            </a:r>
            <a:r>
              <a:rPr lang="en-US" altLang="zh-CN" dirty="0" err="1"/>
              <a:t>Read_Data_from_Disk</a:t>
            </a:r>
            <a:r>
              <a:rPr lang="en-US" altLang="zh-CN" dirty="0"/>
              <a:t>() function constructed in the previous part is called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1767C7-59E7-4EE6-8C67-EF7A19EF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9" y="3429000"/>
            <a:ext cx="1117950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F66E-F45A-1963-8C88-FC7C2DA9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50608"/>
            <a:ext cx="5465864" cy="157316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update_table</a:t>
            </a:r>
            <a:r>
              <a:rPr lang="en-US" altLang="zh-CN" dirty="0"/>
              <a:t>():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3FB551-E5A0-AE0C-254C-BBC64A8A74F8}"/>
              </a:ext>
            </a:extLst>
          </p:cNvPr>
          <p:cNvSpPr txBox="1"/>
          <p:nvPr/>
        </p:nvSpPr>
        <p:spPr>
          <a:xfrm>
            <a:off x="1141414" y="1347019"/>
            <a:ext cx="752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Introduction: This function updates the page table entry to point to the correct frame in physical memory.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7F3102-3CF2-0DB8-B142-25EA0097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3429000"/>
            <a:ext cx="8961897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3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{86E3B2FA-5375-734E-A823-1BFCA37880E0}tf10001063</Template>
  <TotalTime>1186</TotalTime>
  <Words>987</Words>
  <Application>Microsoft Office PowerPoint</Application>
  <PresentationFormat>宽屏</PresentationFormat>
  <Paragraphs>133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Consolas</vt:lpstr>
      <vt:lpstr>网状</vt:lpstr>
      <vt:lpstr> GROUP 10086 – simulation of virtual memory and file system</vt:lpstr>
      <vt:lpstr> Part1 – simulation of virtual memory</vt:lpstr>
      <vt:lpstr>Basic idea: 1-level mapping</vt:lpstr>
      <vt:lpstr>definitions</vt:lpstr>
      <vt:lpstr>Page table design</vt:lpstr>
      <vt:lpstr>PowerPoint 演示文稿</vt:lpstr>
      <vt:lpstr>get_free_frame():</vt:lpstr>
      <vt:lpstr>Load_Page():</vt:lpstr>
      <vt:lpstr>update_table():</vt:lpstr>
      <vt:lpstr>Page_Table_Handler():</vt:lpstr>
      <vt:lpstr>Translate lookaside buffer</vt:lpstr>
      <vt:lpstr>Memory management unit</vt:lpstr>
      <vt:lpstr> Part2 – simulation of customized File system</vt:lpstr>
      <vt:lpstr>DATA Storage on disk – basic design</vt:lpstr>
      <vt:lpstr>DATA Storage on disk – struct design</vt:lpstr>
      <vt:lpstr>DATA Storage on disk – Linked Allocation</vt:lpstr>
      <vt:lpstr>Basic logic and functions</vt:lpstr>
      <vt:lpstr>Supported features</vt:lpstr>
      <vt:lpstr>simulation – create / createdir</vt:lpstr>
      <vt:lpstr>simulation – show / write</vt:lpstr>
      <vt:lpstr>simulation – remove / removedir</vt:lpstr>
      <vt:lpstr>simulation – showpath / jumpinto / listfiles  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Bocheng Zong (SDS,117010429)</dc:creator>
  <cp:lastModifiedBy>wu tianhao</cp:lastModifiedBy>
  <cp:revision>79</cp:revision>
  <dcterms:created xsi:type="dcterms:W3CDTF">2023-03-14T05:02:30Z</dcterms:created>
  <dcterms:modified xsi:type="dcterms:W3CDTF">2023-03-16T01:08:52Z</dcterms:modified>
</cp:coreProperties>
</file>