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303" r:id="rId5"/>
    <p:sldId id="282" r:id="rId6"/>
    <p:sldId id="302" r:id="rId7"/>
    <p:sldId id="332" r:id="rId8"/>
    <p:sldId id="331" r:id="rId9"/>
    <p:sldId id="333" r:id="rId10"/>
    <p:sldId id="330" r:id="rId11"/>
    <p:sldId id="296" r:id="rId12"/>
    <p:sldId id="277" r:id="rId13"/>
    <p:sldId id="297" r:id="rId14"/>
    <p:sldId id="298" r:id="rId15"/>
    <p:sldId id="284" r:id="rId16"/>
    <p:sldId id="304" r:id="rId17"/>
    <p:sldId id="27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8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250D7D"/>
    <a:srgbClr val="250FD7"/>
    <a:srgbClr val="FFFFFF"/>
    <a:srgbClr val="78114E"/>
    <a:srgbClr val="F89F8A"/>
    <a:srgbClr val="E84D2A"/>
    <a:srgbClr val="78CAB8"/>
    <a:srgbClr val="4AB299"/>
    <a:srgbClr val="8E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4659" autoAdjust="0"/>
  </p:normalViewPr>
  <p:slideViewPr>
    <p:cSldViewPr>
      <p:cViewPr varScale="1">
        <p:scale>
          <a:sx n="66" d="100"/>
          <a:sy n="66" d="100"/>
        </p:scale>
        <p:origin x="144" y="62"/>
      </p:cViewPr>
      <p:guideLst>
        <p:guide orient="horz" pos="2166"/>
        <p:guide pos="2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2A211-E230-4D37-934B-1D674E53EC4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FEF55-99A3-4315-86F7-C24E02286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66C7B-4710-416A-982A-6B735FFCD5FD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7F382-0F82-44D0-B052-7986B1545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7F382-0F82-44D0-B052-7986B1545F5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>
          <a:xfrm flipH="1">
            <a:off x="-28463" y="6389548"/>
            <a:ext cx="9172462" cy="502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14516" y="5404726"/>
            <a:ext cx="1480888" cy="801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811830"/>
            <a:ext cx="2721496" cy="147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11" y="5805264"/>
            <a:ext cx="1080120" cy="584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95" y="188640"/>
            <a:ext cx="5760640" cy="5382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3968" y="1124744"/>
            <a:ext cx="4534272" cy="30267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24128" y="4005064"/>
            <a:ext cx="2480320" cy="2351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6835"/>
          <a:stretch>
            <a:fillRect/>
          </a:stretch>
        </p:blipFill>
        <p:spPr>
          <a:xfrm>
            <a:off x="1008754" y="4531971"/>
            <a:ext cx="7506596" cy="232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5760640" cy="5382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87060" y="98109"/>
            <a:ext cx="1454955" cy="1938301"/>
            <a:chOff x="379979" y="3212976"/>
            <a:chExt cx="2455244" cy="3523007"/>
          </a:xfrm>
        </p:grpSpPr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29" y="3212976"/>
              <a:ext cx="2405494" cy="352300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475" y="6151699"/>
              <a:ext cx="1080120" cy="5842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47" y="5928258"/>
              <a:ext cx="679185" cy="3674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79" y="4927517"/>
              <a:ext cx="1080120" cy="5842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9001001" y="1484784"/>
            <a:ext cx="0" cy="302433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051" y="4509120"/>
            <a:ext cx="402479" cy="20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5915-35F5-4CB8-8194-930F88394E44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A325-C82A-4F39-911B-1051F25038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>
          <a:xfrm flipH="1">
            <a:off x="-28463" y="6389548"/>
            <a:ext cx="9172462" cy="502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E8A5-58E1-4FEA-9970-5E481604C595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5CDE5-718F-4E4A-B43A-59AC54858B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55976" y="1357752"/>
            <a:ext cx="3881070" cy="996970"/>
          </a:xfrm>
          <a:solidFill>
            <a:schemeClr val="bg1"/>
          </a:solidFill>
          <a:ln w="9525" cmpd="dbl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prstClr val="white">
                    <a:lumMod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网上商城系统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76119" y="3332472"/>
            <a:ext cx="3089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项目经理：易艳钟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76119" y="4041614"/>
            <a:ext cx="308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技术总监：任志浩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76119" y="4653372"/>
            <a:ext cx="4530724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组员：张欢 郭其儒 王紫依 吴旭  陈贵方  李小伟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5424A3-C89A-4B66-B298-891C9F65AE33}"/>
              </a:ext>
            </a:extLst>
          </p:cNvPr>
          <p:cNvSpPr txBox="1"/>
          <p:nvPr/>
        </p:nvSpPr>
        <p:spPr>
          <a:xfrm>
            <a:off x="4276119" y="2662102"/>
            <a:ext cx="308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指导老师：滕</a:t>
            </a:r>
            <a:r>
              <a:rPr lang="en-US" altLang="zh-CN" sz="2400" dirty="0"/>
              <a:t>sir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499992" y="2941564"/>
            <a:ext cx="0" cy="3024336"/>
          </a:xfrm>
          <a:prstGeom prst="line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42" y="5965900"/>
            <a:ext cx="402479" cy="20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76672"/>
            <a:ext cx="3744416" cy="349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53565" y="4205605"/>
            <a:ext cx="5293360" cy="1091565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项   目    背   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28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11f4e3a-3ee7-457c-b621-80829db5ec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5536" y="1568981"/>
            <a:ext cx="8053788" cy="4818490"/>
            <a:chOff x="756387" y="1123951"/>
            <a:chExt cx="10738384" cy="6424653"/>
          </a:xfrm>
        </p:grpSpPr>
        <p:grpSp>
          <p:nvGrpSpPr>
            <p:cNvPr id="3" name="íṩļiḋé"/>
            <p:cNvGrpSpPr/>
            <p:nvPr/>
          </p:nvGrpSpPr>
          <p:grpSpPr>
            <a:xfrm>
              <a:off x="6240931" y="1833735"/>
              <a:ext cx="5253840" cy="3368176"/>
              <a:chOff x="6240931" y="2103736"/>
              <a:chExt cx="5253840" cy="3368176"/>
            </a:xfrm>
          </p:grpSpPr>
          <p:sp>
            <p:nvSpPr>
              <p:cNvPr id="10" name="işļíďè"/>
              <p:cNvSpPr/>
              <p:nvPr/>
            </p:nvSpPr>
            <p:spPr>
              <a:xfrm>
                <a:off x="6637198" y="3746341"/>
                <a:ext cx="1081297" cy="1081299"/>
              </a:xfrm>
              <a:prstGeom prst="ellipse">
                <a:avLst/>
              </a:prstGeom>
              <a:solidFill>
                <a:srgbClr val="0A494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b="1" dirty="0"/>
                  <a:t>4.</a:t>
                </a:r>
                <a:r>
                  <a:rPr lang="zh-CN" altLang="en-US" sz="1100" b="1" dirty="0"/>
                  <a:t>实体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1100" b="1" dirty="0"/>
                  <a:t>商店</a:t>
                </a:r>
              </a:p>
            </p:txBody>
          </p:sp>
          <p:sp>
            <p:nvSpPr>
              <p:cNvPr id="11" name="îṡlíḍé"/>
              <p:cNvSpPr/>
              <p:nvPr/>
            </p:nvSpPr>
            <p:spPr>
              <a:xfrm>
                <a:off x="8079157" y="3902516"/>
                <a:ext cx="1433632" cy="1433633"/>
              </a:xfrm>
              <a:prstGeom prst="ellipse">
                <a:avLst/>
              </a:prstGeom>
              <a:solidFill>
                <a:srgbClr val="E63F1A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 kern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3.</a:t>
                </a:r>
                <a:r>
                  <a:rPr lang="zh-CN" altLang="en-US" sz="1400" b="1" kern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现代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1400" b="1" kern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社会</a:t>
                </a:r>
              </a:p>
              <a:p>
                <a:pPr algn="ctr">
                  <a:spcBef>
                    <a:spcPct val="0"/>
                  </a:spcBef>
                </a:pPr>
                <a:endParaRPr lang="zh-CN" altLang="en-US" sz="1400" b="1" dirty="0"/>
              </a:p>
            </p:txBody>
          </p:sp>
          <p:sp>
            <p:nvSpPr>
              <p:cNvPr id="12" name="ïṧlïde"/>
              <p:cNvSpPr/>
              <p:nvPr/>
            </p:nvSpPr>
            <p:spPr>
              <a:xfrm>
                <a:off x="7314119" y="2187709"/>
                <a:ext cx="1676618" cy="1676622"/>
              </a:xfrm>
              <a:prstGeom prst="ellipse">
                <a:avLst/>
              </a:prstGeom>
              <a:solidFill>
                <a:srgbClr val="C3405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altLang="zh-CN" sz="1400" b="1" kern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2.</a:t>
                </a:r>
                <a:r>
                  <a:rPr lang="zh-CN" altLang="en-US" sz="1400" b="1" kern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电子商务</a:t>
                </a:r>
              </a:p>
              <a:p>
                <a:pPr algn="ctr"/>
                <a:r>
                  <a:rPr lang="zh-CN" altLang="en-US" sz="1400" b="1" kern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现状</a:t>
                </a:r>
                <a:endParaRPr lang="zh-CN" altLang="en-US" sz="1400" b="1" dirty="0"/>
              </a:p>
            </p:txBody>
          </p:sp>
          <p:sp>
            <p:nvSpPr>
              <p:cNvPr id="13" name="î$ḷiḋê"/>
              <p:cNvSpPr/>
              <p:nvPr/>
            </p:nvSpPr>
            <p:spPr>
              <a:xfrm>
                <a:off x="9163822" y="2103736"/>
                <a:ext cx="2330949" cy="2330954"/>
              </a:xfrm>
              <a:prstGeom prst="ellipse">
                <a:avLst/>
              </a:prstGeom>
              <a:solidFill>
                <a:srgbClr val="7ECEBA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 kern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1.</a:t>
                </a:r>
                <a:r>
                  <a:rPr lang="zh-CN" altLang="en-US" sz="2000" b="1" kern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购物的必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2000" b="1" kern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要性</a:t>
                </a:r>
              </a:p>
              <a:p>
                <a:pPr algn="ctr">
                  <a:spcBef>
                    <a:spcPct val="0"/>
                  </a:spcBef>
                </a:pPr>
                <a:endParaRPr lang="en-US" altLang="zh-CN" sz="2000" b="1" dirty="0"/>
              </a:p>
            </p:txBody>
          </p:sp>
          <p:sp>
            <p:nvSpPr>
              <p:cNvPr id="14" name="íślíḓè"/>
              <p:cNvSpPr/>
              <p:nvPr/>
            </p:nvSpPr>
            <p:spPr>
              <a:xfrm>
                <a:off x="9830998" y="4647310"/>
                <a:ext cx="824602" cy="824602"/>
              </a:xfrm>
              <a:prstGeom prst="ellipse">
                <a:avLst/>
              </a:prstGeom>
              <a:solidFill>
                <a:srgbClr val="FDA895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  <p:sp>
            <p:nvSpPr>
              <p:cNvPr id="15" name="í$ḷíďê"/>
              <p:cNvSpPr/>
              <p:nvPr/>
            </p:nvSpPr>
            <p:spPr>
              <a:xfrm>
                <a:off x="6240931" y="2531952"/>
                <a:ext cx="969494" cy="969494"/>
              </a:xfrm>
              <a:prstGeom prst="ellipse">
                <a:avLst/>
              </a:prstGeom>
              <a:solidFill>
                <a:srgbClr val="8EAEBB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831000" y="1123951"/>
              <a:ext cx="0" cy="49600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îşḷîdé"/>
            <p:cNvGrpSpPr/>
            <p:nvPr/>
          </p:nvGrpSpPr>
          <p:grpSpPr>
            <a:xfrm>
              <a:off x="756387" y="2077939"/>
              <a:ext cx="5323779" cy="5470665"/>
              <a:chOff x="756387" y="169769"/>
              <a:chExt cx="5323779" cy="5470665"/>
            </a:xfrm>
          </p:grpSpPr>
          <p:sp>
            <p:nvSpPr>
              <p:cNvPr id="6" name="ïşľïḍê"/>
              <p:cNvSpPr txBox="1"/>
              <p:nvPr/>
            </p:nvSpPr>
            <p:spPr>
              <a:xfrm>
                <a:off x="1082292" y="169769"/>
                <a:ext cx="4997874" cy="547066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>
                <a:no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lt"/>
                  </a:rPr>
                  <a:t>1</a:t>
                </a: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lt"/>
                  </a:rPr>
                  <a:t>.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lt"/>
                  </a:rPr>
                  <a:t>日常购物是人们解决日常物质需求的必要手段，小到个人、大到国家只有通过合适的购物方式或者交易手段，才能获得自身所需要的物质资源。否则，我们的生活将寸步难行。</a:t>
                </a:r>
              </a:p>
              <a:p>
                <a:endPara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lt"/>
                </a:endParaRPr>
              </a:p>
              <a:p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lt"/>
                  </a:rPr>
                  <a:t>2.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lt"/>
                  </a:rPr>
                  <a:t>近年来，在全球经济保持平稳增长和互联网宽带技术迅速普及的背景下，世界主要国家和地区的电子商务市场保持了高速增长态势。中国等发展中国家电子商务异军突起，正成为国际电子商务市场的重要力量。</a:t>
                </a:r>
              </a:p>
              <a:p>
                <a:endPara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lt"/>
                </a:endParaRPr>
              </a:p>
              <a:p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lt"/>
                  </a:rPr>
                  <a:t>3.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lt"/>
                  </a:rPr>
                  <a:t>快节奏社会，人们都忙碌于工作之中，时间就是金钱，节省时间即是节省金钱。</a:t>
                </a:r>
              </a:p>
              <a:p>
                <a:endPara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lt"/>
                </a:endParaRPr>
              </a:p>
              <a:p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lt"/>
                  </a:rPr>
                  <a:t>4.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lt"/>
                  </a:rPr>
                  <a:t>传统的购物方式，离不开实体店，但它有着高额的店铺费用，和固定的营业时间。</a:t>
                </a:r>
              </a:p>
              <a:p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lt"/>
                </a:endParaRPr>
              </a:p>
              <a:p>
                <a:endParaRPr lang="zh-CN" altLang="en-US" sz="1400" dirty="0">
                  <a:solidFill>
                    <a:schemeClr val="tx2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  <a:p>
                <a:endParaRPr lang="zh-CN" altLang="en-US" sz="1400" dirty="0">
                  <a:solidFill>
                    <a:schemeClr val="tx2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  <p:sp>
            <p:nvSpPr>
              <p:cNvPr id="7" name="îṩliḑê"/>
              <p:cNvSpPr/>
              <p:nvPr/>
            </p:nvSpPr>
            <p:spPr bwMode="auto">
              <a:xfrm>
                <a:off x="756387" y="1446218"/>
                <a:ext cx="149225" cy="14922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74" y="4142518"/>
            <a:ext cx="2721496" cy="147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3235" y="2866506"/>
            <a:ext cx="1080120" cy="584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2033905" y="505460"/>
            <a:ext cx="5706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仿宋" panose="02010609060101010101" charset="-122"/>
                <a:cs typeface="+mn-lt"/>
                <a:sym typeface="+mn-ea"/>
              </a:rPr>
              <a:t>项        目         背         景</a:t>
            </a:r>
            <a:endParaRPr lang="zh-CN" altLang="en-US" sz="4000"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499992" y="2941564"/>
            <a:ext cx="0" cy="3024336"/>
          </a:xfrm>
          <a:prstGeom prst="line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42" y="5965900"/>
            <a:ext cx="402479" cy="20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76672"/>
            <a:ext cx="3744416" cy="349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53565" y="4205605"/>
            <a:ext cx="5293360" cy="1091565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项目周期及开发环境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74" y="4142518"/>
            <a:ext cx="2721496" cy="147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79870" y="3041131"/>
            <a:ext cx="1080120" cy="584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1583690" y="487680"/>
            <a:ext cx="68656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项目周期及开发环境使用技术</a:t>
            </a:r>
          </a:p>
          <a:p>
            <a:endParaRPr lang="zh-CN" altLang="en-US" sz="4000" dirty="0">
              <a:cs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396552" y="2986983"/>
            <a:ext cx="9255021" cy="161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项目开发环境：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Intellij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IDEA2018.1</a:t>
            </a:r>
            <a:r>
              <a: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  <a:cs typeface="仿宋" panose="02010609060101010101" charset="-122"/>
                <a:sym typeface="+mn-lt"/>
              </a:rPr>
              <a:t>、</a:t>
            </a:r>
            <a:r>
              <a:rPr lang="en-US" altLang="zh-CN" sz="2400" b="1" dirty="0">
                <a:latin typeface="微软雅黑" panose="020B0503020204020204" pitchFamily="2" charset="-122"/>
                <a:ea typeface="微软雅黑" panose="020B0503020204020204" pitchFamily="2" charset="-122"/>
                <a:cs typeface="仿宋" panose="02010609060101010101" charset="-122"/>
                <a:sym typeface="+mn-lt"/>
              </a:rPr>
              <a:t>JDK1.8</a:t>
            </a:r>
            <a:r>
              <a: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  <a:cs typeface="仿宋" panose="02010609060101010101" charset="-122"/>
                <a:sym typeface="+mn-lt"/>
              </a:rPr>
              <a:t>、</a:t>
            </a:r>
            <a:endParaRPr lang="en-US" altLang="zh-CN" sz="2400" b="1" dirty="0">
              <a:latin typeface="微软雅黑" panose="020B0503020204020204" pitchFamily="2" charset="-122"/>
              <a:ea typeface="微软雅黑" panose="020B0503020204020204" pitchFamily="2" charset="-122"/>
              <a:cs typeface="仿宋" panose="02010609060101010101" charset="-122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2" charset="-122"/>
                <a:ea typeface="微软雅黑" panose="020B0503020204020204" pitchFamily="2" charset="-122"/>
                <a:cs typeface="仿宋" panose="02010609060101010101" charset="-122"/>
                <a:sym typeface="+mn-lt"/>
              </a:rPr>
              <a:t>	</a:t>
            </a:r>
            <a:r>
              <a:rPr lang="en-US" altLang="zh-CN" sz="2400" b="1" dirty="0" err="1">
                <a:latin typeface="微软雅黑" panose="020B0503020204020204" pitchFamily="2" charset="-122"/>
                <a:ea typeface="微软雅黑" panose="020B0503020204020204" pitchFamily="2" charset="-122"/>
                <a:cs typeface="仿宋" panose="02010609060101010101" charset="-122"/>
                <a:sym typeface="+mn-lt"/>
              </a:rPr>
              <a:t>MySql</a:t>
            </a:r>
            <a:r>
              <a: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  <a:cs typeface="仿宋" panose="02010609060101010101" charset="-122"/>
                <a:sym typeface="+mn-lt"/>
              </a:rPr>
              <a:t>、</a:t>
            </a:r>
            <a:r>
              <a:rPr lang="en-US" altLang="zh-CN" sz="2400" b="1" dirty="0">
                <a:latin typeface="微软雅黑" panose="020B0503020204020204" pitchFamily="2" charset="-122"/>
                <a:ea typeface="微软雅黑" panose="020B0503020204020204" pitchFamily="2" charset="-122"/>
                <a:cs typeface="仿宋" panose="02010609060101010101" charset="-122"/>
                <a:sym typeface="+mn-lt"/>
              </a:rPr>
              <a:t>Tomcat8.5.38</a:t>
            </a:r>
            <a:endParaRPr lang="zh-CN" altLang="en-US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ctr">
              <a:lnSpc>
                <a:spcPct val="120000"/>
              </a:lnSpc>
            </a:pP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9AFCBB-CE91-4631-A509-8EB61F7F2DD7}"/>
              </a:ext>
            </a:extLst>
          </p:cNvPr>
          <p:cNvSpPr txBox="1"/>
          <p:nvPr/>
        </p:nvSpPr>
        <p:spPr>
          <a:xfrm>
            <a:off x="-540568" y="2130145"/>
            <a:ext cx="666558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/>
              <a:t>项目周期：一周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4.22-4.29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20000"/>
              </a:lnSpc>
            </a:pP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9DC44-D75C-4318-A8EE-A085630DE9EE}"/>
              </a:ext>
            </a:extLst>
          </p:cNvPr>
          <p:cNvSpPr txBox="1"/>
          <p:nvPr/>
        </p:nvSpPr>
        <p:spPr>
          <a:xfrm>
            <a:off x="611560" y="4230601"/>
            <a:ext cx="8064896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  项目技术：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echart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bootstrap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dbutils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499992" y="2941564"/>
            <a:ext cx="0" cy="3024336"/>
          </a:xfrm>
          <a:prstGeom prst="line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2385" y="4581128"/>
            <a:ext cx="5855029" cy="813579"/>
          </a:xfrm>
          <a:solidFill>
            <a:srgbClr val="FFFFFF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项  目 功 能 及 总  结</a:t>
            </a:r>
            <a:endParaRPr lang="zh-CN" altLang="en-US" dirty="0">
              <a:solidFill>
                <a:srgbClr val="C0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42" y="5965900"/>
            <a:ext cx="402479" cy="20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76672"/>
            <a:ext cx="3744416" cy="349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3C68A6-0E9C-4021-B150-FFA7B77E9AAB}"/>
              </a:ext>
            </a:extLst>
          </p:cNvPr>
          <p:cNvSpPr txBox="1"/>
          <p:nvPr/>
        </p:nvSpPr>
        <p:spPr>
          <a:xfrm>
            <a:off x="1583160" y="548680"/>
            <a:ext cx="7560840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由模块负责人详细介绍自己的功能模块和项目总结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7C75E5-A646-4B01-90BF-3F4AF92FC2DF}"/>
              </a:ext>
            </a:extLst>
          </p:cNvPr>
          <p:cNvSpPr txBox="1"/>
          <p:nvPr/>
        </p:nvSpPr>
        <p:spPr>
          <a:xfrm>
            <a:off x="2591780" y="1158031"/>
            <a:ext cx="3960440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mishopping</a:t>
            </a:r>
            <a:r>
              <a:rPr lang="zh-CN" altLang="en-US" sz="2000" dirty="0"/>
              <a:t>前台系统演讲顺序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用户模块</a:t>
            </a:r>
            <a:r>
              <a:rPr lang="en-US" altLang="zh-CN" sz="2000" dirty="0"/>
              <a:t>----</a:t>
            </a:r>
            <a:r>
              <a:rPr lang="zh-CN" altLang="en-US" sz="2000" dirty="0"/>
              <a:t>易艳钟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打折模板</a:t>
            </a:r>
            <a:r>
              <a:rPr lang="en-US" altLang="zh-CN" sz="2000" dirty="0"/>
              <a:t>----</a:t>
            </a:r>
            <a:r>
              <a:rPr lang="zh-CN" altLang="en-US" sz="2000" dirty="0"/>
              <a:t>吴旭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商品模块</a:t>
            </a:r>
            <a:r>
              <a:rPr lang="en-US" altLang="zh-CN" sz="2000" dirty="0"/>
              <a:t>----</a:t>
            </a:r>
            <a:r>
              <a:rPr lang="zh-CN" altLang="en-US" sz="2000" dirty="0"/>
              <a:t>郭其儒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收藏模块</a:t>
            </a:r>
            <a:r>
              <a:rPr lang="en-US" altLang="zh-CN" sz="2000" dirty="0"/>
              <a:t>----</a:t>
            </a:r>
            <a:r>
              <a:rPr lang="zh-CN" altLang="en-US" sz="2000" dirty="0"/>
              <a:t>王紫依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5.</a:t>
            </a:r>
            <a:r>
              <a:rPr lang="zh-CN" altLang="en-US" sz="2000" dirty="0"/>
              <a:t>购物车模块</a:t>
            </a:r>
            <a:r>
              <a:rPr lang="en-US" altLang="zh-CN" sz="2000" dirty="0"/>
              <a:t>----</a:t>
            </a:r>
            <a:r>
              <a:rPr lang="zh-CN" altLang="en-US" sz="2000" dirty="0"/>
              <a:t>李小伟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6.</a:t>
            </a:r>
            <a:r>
              <a:rPr lang="zh-CN" altLang="en-US" sz="2000" dirty="0"/>
              <a:t>订单模块</a:t>
            </a:r>
            <a:r>
              <a:rPr lang="en-US" altLang="zh-CN" sz="2000" dirty="0"/>
              <a:t>----</a:t>
            </a:r>
            <a:r>
              <a:rPr lang="zh-CN" altLang="en-US" sz="2000" dirty="0"/>
              <a:t>陈贵方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mishopping</a:t>
            </a:r>
            <a:r>
              <a:rPr lang="zh-CN" altLang="en-US" sz="2000" dirty="0"/>
              <a:t>后台系统演讲顺序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用户、订单模板</a:t>
            </a:r>
            <a:r>
              <a:rPr lang="en-US" altLang="zh-CN" sz="2000" dirty="0"/>
              <a:t>----</a:t>
            </a:r>
            <a:r>
              <a:rPr lang="zh-CN" altLang="en-US" sz="2000" dirty="0"/>
              <a:t>张欢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 管理员、商品模块</a:t>
            </a:r>
            <a:r>
              <a:rPr lang="en-US" altLang="zh-CN" sz="2000" dirty="0"/>
              <a:t>----</a:t>
            </a:r>
            <a:r>
              <a:rPr lang="zh-CN" altLang="en-US" sz="2000" dirty="0"/>
              <a:t>任志浩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922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11960" y="1700808"/>
            <a:ext cx="4534272" cy="302676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empus Sans ITC" panose="04020404030D07020202" pitchFamily="82" charset="0"/>
              </a:rPr>
              <a:t>Thanks</a:t>
            </a:r>
            <a:endParaRPr lang="zh-CN" altLang="en-US" dirty="0">
              <a:solidFill>
                <a:srgbClr val="C0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B5D822-38D0-49E8-A95B-BE6DABA3FAD1}"/>
              </a:ext>
            </a:extLst>
          </p:cNvPr>
          <p:cNvSpPr txBox="1"/>
          <p:nvPr/>
        </p:nvSpPr>
        <p:spPr>
          <a:xfrm>
            <a:off x="5004048" y="4496742"/>
            <a:ext cx="431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Designed by</a:t>
            </a:r>
            <a:r>
              <a:rPr lang="zh-CN" altLang="en-US" sz="2800" dirty="0"/>
              <a:t> </a:t>
            </a:r>
            <a:r>
              <a:rPr lang="en-US" altLang="zh-CN" sz="2800" dirty="0"/>
              <a:t>Yi</a:t>
            </a:r>
            <a:r>
              <a:rPr lang="zh-CN" altLang="en-US" sz="2800" dirty="0"/>
              <a:t> </a:t>
            </a:r>
            <a:r>
              <a:rPr lang="en-US" altLang="zh-CN" sz="2800" dirty="0" err="1"/>
              <a:t>Yanzhong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5192" y="233553"/>
            <a:ext cx="576064" cy="1224136"/>
          </a:xfrm>
          <a:solidFill>
            <a:schemeClr val="bg1"/>
          </a:solidFill>
          <a:ln w="28575" cmpd="dbl"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5052917" y="1869841"/>
            <a:ext cx="363473" cy="3118878"/>
            <a:chOff x="5397773" y="557972"/>
            <a:chExt cx="363487" cy="3118990"/>
          </a:xfrm>
        </p:grpSpPr>
        <p:sp>
          <p:nvSpPr>
            <p:cNvPr id="5" name="椭圆 4"/>
            <p:cNvSpPr/>
            <p:nvPr/>
          </p:nvSpPr>
          <p:spPr>
            <a:xfrm>
              <a:off x="5401220" y="557972"/>
              <a:ext cx="360040" cy="360040"/>
            </a:xfrm>
            <a:prstGeom prst="ellipse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一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5397798" y="1959231"/>
              <a:ext cx="356643" cy="360040"/>
            </a:xfrm>
            <a:prstGeom prst="ellipse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三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5397798" y="2638543"/>
              <a:ext cx="360040" cy="360040"/>
            </a:xfrm>
            <a:prstGeom prst="ellipse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四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5397773" y="3316922"/>
              <a:ext cx="360040" cy="360040"/>
            </a:xfrm>
            <a:prstGeom prst="ellipse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五</a:t>
              </a:r>
            </a:p>
          </p:txBody>
        </p:sp>
        <p:sp>
          <p:nvSpPr>
            <p:cNvPr id="4" name="椭圆 3"/>
            <p:cNvSpPr/>
            <p:nvPr/>
          </p:nvSpPr>
          <p:spPr>
            <a:xfrm>
              <a:off x="5397798" y="1228084"/>
              <a:ext cx="360040" cy="360040"/>
            </a:xfrm>
            <a:prstGeom prst="ellipse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二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A19BF06-BF38-4F87-9FD6-0205C7FE227E}"/>
              </a:ext>
            </a:extLst>
          </p:cNvPr>
          <p:cNvSpPr txBox="1"/>
          <p:nvPr/>
        </p:nvSpPr>
        <p:spPr>
          <a:xfrm>
            <a:off x="5832092" y="457787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项目总结</a:t>
            </a:r>
          </a:p>
          <a:p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4EAC77-73F0-47FD-AAF2-BE7AEF55C7FB}"/>
              </a:ext>
            </a:extLst>
          </p:cNvPr>
          <p:cNvSpPr txBox="1"/>
          <p:nvPr/>
        </p:nvSpPr>
        <p:spPr>
          <a:xfrm>
            <a:off x="5823540" y="2489109"/>
            <a:ext cx="306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项目背景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75D4A-C8BD-47A3-A448-55A20D153BCC}"/>
              </a:ext>
            </a:extLst>
          </p:cNvPr>
          <p:cNvSpPr txBox="1"/>
          <p:nvPr/>
        </p:nvSpPr>
        <p:spPr>
          <a:xfrm>
            <a:off x="5805384" y="3198167"/>
            <a:ext cx="306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项目周期及开发环境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588B69-679C-4628-BFD3-3B328E34DFC8}"/>
              </a:ext>
            </a:extLst>
          </p:cNvPr>
          <p:cNvSpPr txBox="1"/>
          <p:nvPr/>
        </p:nvSpPr>
        <p:spPr>
          <a:xfrm>
            <a:off x="5796136" y="392256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0A0CD4-B796-4586-8EE0-8E2B90AFA9FC}"/>
              </a:ext>
            </a:extLst>
          </p:cNvPr>
          <p:cNvSpPr txBox="1"/>
          <p:nvPr/>
        </p:nvSpPr>
        <p:spPr>
          <a:xfrm>
            <a:off x="5832092" y="1810288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项目分工</a:t>
            </a:r>
          </a:p>
          <a:p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6312BE7-9CAE-4E00-A923-8B7083E397B0}"/>
              </a:ext>
            </a:extLst>
          </p:cNvPr>
          <p:cNvCxnSpPr/>
          <p:nvPr/>
        </p:nvCxnSpPr>
        <p:spPr>
          <a:xfrm>
            <a:off x="4499992" y="2941564"/>
            <a:ext cx="0" cy="3024336"/>
          </a:xfrm>
          <a:prstGeom prst="line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5B4C1FF-ECA1-4354-A528-B4CEDBE897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42" y="5965900"/>
            <a:ext cx="402479" cy="20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2C825F-C19E-48A8-8716-CB6F460A1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76672"/>
            <a:ext cx="3744416" cy="349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EF72FFF-870B-4D01-808C-F899DD7EA8E7}"/>
              </a:ext>
            </a:extLst>
          </p:cNvPr>
          <p:cNvSpPr txBox="1">
            <a:spLocks/>
          </p:cNvSpPr>
          <p:nvPr/>
        </p:nvSpPr>
        <p:spPr>
          <a:xfrm>
            <a:off x="1853565" y="4205605"/>
            <a:ext cx="5293360" cy="1091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项   目    分   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49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7740352" y="3284984"/>
            <a:ext cx="0" cy="3024336"/>
          </a:xfrm>
          <a:prstGeom prst="line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12" y="6208251"/>
            <a:ext cx="402479" cy="20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-10435"/>
            <a:ext cx="3744416" cy="349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200" dirty="0"/>
              <a:t>项目分工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3200" dirty="0" err="1"/>
              <a:t>mishopping</a:t>
            </a:r>
            <a:r>
              <a:rPr lang="zh-CN" altLang="en-US" sz="3200" dirty="0"/>
              <a:t>前台系统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DF1DB6-A82E-4760-9970-018836191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718"/>
              </p:ext>
            </p:extLst>
          </p:nvPr>
        </p:nvGraphicFramePr>
        <p:xfrm>
          <a:off x="652495" y="1844824"/>
          <a:ext cx="5589780" cy="423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70">
                  <a:extLst>
                    <a:ext uri="{9D8B030D-6E8A-4147-A177-3AD203B41FA5}">
                      <a16:colId xmlns:a16="http://schemas.microsoft.com/office/drawing/2014/main" val="541424649"/>
                    </a:ext>
                  </a:extLst>
                </a:gridCol>
                <a:gridCol w="1860405">
                  <a:extLst>
                    <a:ext uri="{9D8B030D-6E8A-4147-A177-3AD203B41FA5}">
                      <a16:colId xmlns:a16="http://schemas.microsoft.com/office/drawing/2014/main" val="189952479"/>
                    </a:ext>
                  </a:extLst>
                </a:gridCol>
                <a:gridCol w="1860405">
                  <a:extLst>
                    <a:ext uri="{9D8B030D-6E8A-4147-A177-3AD203B41FA5}">
                      <a16:colId xmlns:a16="http://schemas.microsoft.com/office/drawing/2014/main" val="3559836218"/>
                    </a:ext>
                  </a:extLst>
                </a:gridCol>
              </a:tblGrid>
              <a:tr h="269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负责人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8116"/>
                  </a:ext>
                </a:extLst>
              </a:tr>
              <a:tr h="471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易艳钟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登录注册个人信息修改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662920"/>
                  </a:ext>
                </a:extLst>
              </a:tr>
              <a:tr h="471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收藏模块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王紫依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收藏商品展示及添加取消收藏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86468"/>
                  </a:ext>
                </a:extLst>
              </a:tr>
              <a:tr h="673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打折模块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吴旭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收藏商品展示及模糊查询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2771"/>
                  </a:ext>
                </a:extLst>
              </a:tr>
              <a:tr h="269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商品模块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郭其儒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商品展示及商品详情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09023"/>
                  </a:ext>
                </a:extLst>
              </a:tr>
              <a:tr h="471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订单模块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陈贵方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订单展示及订单操作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45883"/>
                  </a:ext>
                </a:extLst>
              </a:tr>
              <a:tr h="4711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购物车模块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李小伟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购物车商品展示及添加删除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1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CC8CDE9-DA7E-4ED5-AF5B-FE7A940784F5}"/>
              </a:ext>
            </a:extLst>
          </p:cNvPr>
          <p:cNvCxnSpPr/>
          <p:nvPr/>
        </p:nvCxnSpPr>
        <p:spPr>
          <a:xfrm>
            <a:off x="7740352" y="3284984"/>
            <a:ext cx="0" cy="3024336"/>
          </a:xfrm>
          <a:prstGeom prst="line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C8D7078-9CB3-420B-B0A2-0F5B8785CA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12" y="6208251"/>
            <a:ext cx="402479" cy="20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6D94A3-7726-4FEE-8C43-17024E83A3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0"/>
            <a:ext cx="3744416" cy="349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56A84D0-F77E-4740-A42B-1730A9F0DC7B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项目分工</a:t>
            </a:r>
            <a:endParaRPr lang="en-US" altLang="zh-CN" sz="3200" dirty="0"/>
          </a:p>
          <a:p>
            <a:br>
              <a:rPr lang="en-US" altLang="zh-CN" sz="3200" dirty="0"/>
            </a:br>
            <a:r>
              <a:rPr lang="en-US" altLang="zh-CN" sz="3200" dirty="0" err="1"/>
              <a:t>mishopping</a:t>
            </a:r>
            <a:r>
              <a:rPr lang="zh-CN" altLang="en-US" sz="3200" dirty="0"/>
              <a:t>后台系统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B63C10-66B3-4D17-80E0-C11770DD1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97217"/>
              </p:ext>
            </p:extLst>
          </p:nvPr>
        </p:nvGraphicFramePr>
        <p:xfrm>
          <a:off x="662714" y="2000022"/>
          <a:ext cx="5581215" cy="216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05">
                  <a:extLst>
                    <a:ext uri="{9D8B030D-6E8A-4147-A177-3AD203B41FA5}">
                      <a16:colId xmlns:a16="http://schemas.microsoft.com/office/drawing/2014/main" val="541424649"/>
                    </a:ext>
                  </a:extLst>
                </a:gridCol>
                <a:gridCol w="1860405">
                  <a:extLst>
                    <a:ext uri="{9D8B030D-6E8A-4147-A177-3AD203B41FA5}">
                      <a16:colId xmlns:a16="http://schemas.microsoft.com/office/drawing/2014/main" val="189952479"/>
                    </a:ext>
                  </a:extLst>
                </a:gridCol>
                <a:gridCol w="1860405">
                  <a:extLst>
                    <a:ext uri="{9D8B030D-6E8A-4147-A177-3AD203B41FA5}">
                      <a16:colId xmlns:a16="http://schemas.microsoft.com/office/drawing/2014/main" val="3559836218"/>
                    </a:ext>
                  </a:extLst>
                </a:gridCol>
              </a:tblGrid>
              <a:tr h="3601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负责人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8116"/>
                  </a:ext>
                </a:extLst>
              </a:tr>
              <a:tr h="900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用户模块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订单模块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见后几页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662920"/>
                  </a:ext>
                </a:extLst>
              </a:tr>
              <a:tr h="900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商品模块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管理员模块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任志浩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见后几页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8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88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CC8CDE9-DA7E-4ED5-AF5B-FE7A940784F5}"/>
              </a:ext>
            </a:extLst>
          </p:cNvPr>
          <p:cNvCxnSpPr/>
          <p:nvPr/>
        </p:nvCxnSpPr>
        <p:spPr>
          <a:xfrm>
            <a:off x="7740352" y="3284984"/>
            <a:ext cx="0" cy="3024336"/>
          </a:xfrm>
          <a:prstGeom prst="line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C8D7078-9CB3-420B-B0A2-0F5B8785CA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12" y="6208251"/>
            <a:ext cx="402479" cy="20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6D94A3-7726-4FEE-8C43-17024E83A3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0"/>
            <a:ext cx="3744416" cy="349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7956D4-C58A-48DF-9144-FAEFF1658C0E}"/>
              </a:ext>
            </a:extLst>
          </p:cNvPr>
          <p:cNvSpPr txBox="1"/>
          <p:nvPr/>
        </p:nvSpPr>
        <p:spPr>
          <a:xfrm>
            <a:off x="827584" y="1124744"/>
            <a:ext cx="565912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后台管理员登录：添加了短信验证的功能</a:t>
            </a:r>
          </a:p>
          <a:p>
            <a:endParaRPr lang="zh-CN" altLang="en-US" dirty="0"/>
          </a:p>
          <a:p>
            <a:r>
              <a:rPr lang="zh-CN" altLang="en-US" dirty="0"/>
              <a:t>使用过滤器实现了禁用缓存，中文乱码，</a:t>
            </a:r>
            <a:r>
              <a:rPr lang="en-US" altLang="zh-CN" dirty="0"/>
              <a:t>session</a:t>
            </a:r>
            <a:r>
              <a:rPr lang="zh-CN" altLang="en-US" dirty="0"/>
              <a:t>验证。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2A89A2-B48D-4703-9900-9003C102DA3B}"/>
              </a:ext>
            </a:extLst>
          </p:cNvPr>
          <p:cNvSpPr txBox="1"/>
          <p:nvPr/>
        </p:nvSpPr>
        <p:spPr>
          <a:xfrm>
            <a:off x="827584" y="2496344"/>
            <a:ext cx="571627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管理员管理实现了：</a:t>
            </a:r>
          </a:p>
          <a:p>
            <a:r>
              <a:rPr lang="en-US" altLang="zh-CN"/>
              <a:t>	1. </a:t>
            </a:r>
            <a:r>
              <a:rPr lang="zh-CN" altLang="en-US"/>
              <a:t>添加管理员</a:t>
            </a:r>
            <a:r>
              <a:rPr lang="en-US" altLang="zh-CN"/>
              <a:t>(</a:t>
            </a:r>
            <a:r>
              <a:rPr lang="zh-CN" altLang="en-US"/>
              <a:t>使用了</a:t>
            </a:r>
            <a:r>
              <a:rPr lang="en-US" altLang="zh-CN"/>
              <a:t>md5</a:t>
            </a:r>
            <a:r>
              <a:rPr lang="zh-CN" altLang="en-US"/>
              <a:t>加盐加密</a:t>
            </a:r>
            <a:r>
              <a:rPr lang="en-US" altLang="zh-CN"/>
              <a:t>)</a:t>
            </a:r>
          </a:p>
          <a:p>
            <a:r>
              <a:rPr lang="en-US" altLang="zh-CN"/>
              <a:t>	2. </a:t>
            </a:r>
            <a:r>
              <a:rPr lang="zh-CN" altLang="en-US"/>
              <a:t>重置管理员密码</a:t>
            </a:r>
          </a:p>
          <a:p>
            <a:r>
              <a:rPr lang="en-US" altLang="zh-CN"/>
              <a:t>	3. </a:t>
            </a:r>
            <a:r>
              <a:rPr lang="zh-CN" altLang="en-US"/>
              <a:t>修改密码</a:t>
            </a:r>
            <a:r>
              <a:rPr lang="en-US" altLang="zh-CN"/>
              <a:t>(</a:t>
            </a:r>
            <a:r>
              <a:rPr lang="zh-CN" altLang="en-US"/>
              <a:t>使用</a:t>
            </a:r>
            <a:r>
              <a:rPr lang="en-US" altLang="zh-CN"/>
              <a:t>ajax</a:t>
            </a:r>
            <a:r>
              <a:rPr lang="zh-CN" altLang="en-US"/>
              <a:t>动态验证原密码是否正确</a:t>
            </a:r>
            <a:r>
              <a:rPr lang="en-US" altLang="zh-CN"/>
              <a:t>)</a:t>
            </a:r>
          </a:p>
          <a:p>
            <a:r>
              <a:rPr lang="en-US" altLang="zh-CN"/>
              <a:t>	4. </a:t>
            </a:r>
            <a:r>
              <a:rPr lang="zh-CN" altLang="en-US"/>
              <a:t>查看日志</a:t>
            </a:r>
            <a:r>
              <a:rPr lang="en-US" altLang="zh-CN"/>
              <a:t>(</a:t>
            </a:r>
            <a:r>
              <a:rPr lang="zh-CN" altLang="en-US"/>
              <a:t>实现了导出日志功能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410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C44B0A8-7243-48EB-90EF-91A277ADBE75}"/>
              </a:ext>
            </a:extLst>
          </p:cNvPr>
          <p:cNvCxnSpPr/>
          <p:nvPr/>
        </p:nvCxnSpPr>
        <p:spPr>
          <a:xfrm>
            <a:off x="7740352" y="3284984"/>
            <a:ext cx="0" cy="3024336"/>
          </a:xfrm>
          <a:prstGeom prst="line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80C364C-708B-44AC-B3E6-344BCBD37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12" y="6208251"/>
            <a:ext cx="402479" cy="20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A8081F-7635-46C1-B0BC-8F09EB4744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0"/>
            <a:ext cx="3744416" cy="349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9A58C9-ABA8-44CA-B190-AE022A2A2DD4}"/>
              </a:ext>
            </a:extLst>
          </p:cNvPr>
          <p:cNvSpPr txBox="1"/>
          <p:nvPr/>
        </p:nvSpPr>
        <p:spPr>
          <a:xfrm>
            <a:off x="1115616" y="1196752"/>
            <a:ext cx="552704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商品模块实现了：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查看商品</a:t>
            </a:r>
          </a:p>
          <a:p>
            <a:r>
              <a:rPr lang="en-US" altLang="zh-CN" dirty="0"/>
              <a:t>	2. </a:t>
            </a:r>
            <a:r>
              <a:rPr lang="zh-CN" altLang="en-US" dirty="0"/>
              <a:t>添加商品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上传图片</a:t>
            </a:r>
            <a:r>
              <a:rPr lang="en-US" altLang="zh-CN" dirty="0"/>
              <a:t>, </a:t>
            </a:r>
            <a:r>
              <a:rPr lang="zh-CN" altLang="en-US" dirty="0"/>
              <a:t>后台文件上传</a:t>
            </a:r>
          </a:p>
          <a:p>
            <a:r>
              <a:rPr lang="en-US" altLang="zh-CN" dirty="0"/>
              <a:t>	    </a:t>
            </a:r>
            <a:r>
              <a:rPr lang="zh-CN" altLang="en-US" dirty="0"/>
              <a:t>使用的是</a:t>
            </a:r>
            <a:r>
              <a:rPr lang="en-US" altLang="zh-CN" dirty="0"/>
              <a:t>apache</a:t>
            </a:r>
            <a:r>
              <a:rPr lang="zh-CN" altLang="en-US" dirty="0"/>
              <a:t>的</a:t>
            </a:r>
            <a:r>
              <a:rPr lang="en-US" altLang="zh-CN" dirty="0" err="1"/>
              <a:t>fileupload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3. </a:t>
            </a:r>
            <a:r>
              <a:rPr lang="zh-CN" altLang="en-US" dirty="0"/>
              <a:t>修改商品</a:t>
            </a:r>
          </a:p>
          <a:p>
            <a:r>
              <a:rPr lang="en-US" altLang="zh-CN" dirty="0"/>
              <a:t>	4. </a:t>
            </a:r>
            <a:r>
              <a:rPr lang="zh-CN" altLang="en-US" dirty="0"/>
              <a:t>删除商品</a:t>
            </a:r>
          </a:p>
        </p:txBody>
      </p:sp>
    </p:spTree>
    <p:extLst>
      <p:ext uri="{BB962C8B-B14F-4D97-AF65-F5344CB8AC3E}">
        <p14:creationId xmlns:p14="http://schemas.microsoft.com/office/powerpoint/2010/main" val="108039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AF36DBB-9F2E-4BAD-A670-C9504651297C}"/>
              </a:ext>
            </a:extLst>
          </p:cNvPr>
          <p:cNvCxnSpPr/>
          <p:nvPr/>
        </p:nvCxnSpPr>
        <p:spPr>
          <a:xfrm>
            <a:off x="7740352" y="3284984"/>
            <a:ext cx="0" cy="3024336"/>
          </a:xfrm>
          <a:prstGeom prst="line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9893EBE-1488-4F2F-9CFE-0104437AD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12" y="6208251"/>
            <a:ext cx="402479" cy="20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A44A9E-E809-4FCC-8A93-91A6B33F4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0"/>
            <a:ext cx="3744416" cy="349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25F982-C10E-40A9-B4FB-35A56C62954D}"/>
              </a:ext>
            </a:extLst>
          </p:cNvPr>
          <p:cNvSpPr txBox="1"/>
          <p:nvPr/>
        </p:nvSpPr>
        <p:spPr>
          <a:xfrm>
            <a:off x="1259632" y="1308182"/>
            <a:ext cx="488950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用户模块实现了：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查询用户信息</a:t>
            </a:r>
            <a:endParaRPr lang="en-US" altLang="zh-CN" dirty="0"/>
          </a:p>
          <a:p>
            <a:r>
              <a:rPr lang="en-US" altLang="zh-CN" dirty="0"/>
              <a:t>	2. </a:t>
            </a:r>
            <a:r>
              <a:rPr lang="zh-CN" altLang="en-US" dirty="0"/>
              <a:t>添加用户</a:t>
            </a:r>
            <a:r>
              <a:rPr lang="en-US" altLang="zh-CN" dirty="0"/>
              <a:t>(</a:t>
            </a:r>
            <a:r>
              <a:rPr lang="zh-CN" altLang="en-US" dirty="0"/>
              <a:t>动态检验字段的格式，</a:t>
            </a:r>
          </a:p>
          <a:p>
            <a:r>
              <a:rPr lang="en-US" altLang="zh-CN" dirty="0"/>
              <a:t>	    </a:t>
            </a:r>
            <a:r>
              <a:rPr lang="zh-CN" altLang="en-US" dirty="0"/>
              <a:t>并查询数据库中是否存在该账户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3. </a:t>
            </a:r>
            <a:r>
              <a:rPr lang="zh-CN" altLang="en-US" dirty="0"/>
              <a:t>修改用户信息</a:t>
            </a:r>
            <a:r>
              <a:rPr lang="en-US" altLang="zh-CN" dirty="0"/>
              <a:t>(</a:t>
            </a:r>
            <a:r>
              <a:rPr lang="zh-CN" altLang="en-US" dirty="0"/>
              <a:t>可以修改用户的状态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4. </a:t>
            </a:r>
            <a:r>
              <a:rPr lang="zh-CN" altLang="en-US" dirty="0"/>
              <a:t>删除用户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17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36A20C2-F501-4ABF-B8B1-C76F7D99966C}"/>
              </a:ext>
            </a:extLst>
          </p:cNvPr>
          <p:cNvCxnSpPr/>
          <p:nvPr/>
        </p:nvCxnSpPr>
        <p:spPr>
          <a:xfrm>
            <a:off x="7740352" y="3284984"/>
            <a:ext cx="0" cy="3024336"/>
          </a:xfrm>
          <a:prstGeom prst="line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550805B-9072-4766-8659-73FB93E04F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12" y="6208251"/>
            <a:ext cx="402479" cy="20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7F05A8-0F71-47A6-B027-F26A631E2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0"/>
            <a:ext cx="3744416" cy="349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485D42-5E6E-421E-B323-5BB036DB0A4C}"/>
              </a:ext>
            </a:extLst>
          </p:cNvPr>
          <p:cNvSpPr txBox="1"/>
          <p:nvPr/>
        </p:nvSpPr>
        <p:spPr>
          <a:xfrm>
            <a:off x="467544" y="1412776"/>
            <a:ext cx="6093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订单模块实现了：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查看订单</a:t>
            </a:r>
            <a:r>
              <a:rPr lang="en-US" altLang="zh-CN" dirty="0"/>
              <a:t>(</a:t>
            </a:r>
            <a:r>
              <a:rPr lang="zh-CN" altLang="en-US" dirty="0"/>
              <a:t>未发货、已发货、已签收、异常订单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2. </a:t>
            </a:r>
            <a:r>
              <a:rPr lang="zh-CN" altLang="en-US" dirty="0"/>
              <a:t>查看订单详情</a:t>
            </a:r>
            <a:r>
              <a:rPr lang="en-US" altLang="zh-CN" dirty="0"/>
              <a:t>(</a:t>
            </a:r>
            <a:r>
              <a:rPr lang="zh-CN" altLang="en-US" dirty="0"/>
              <a:t>查看订单中的商品信息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3. </a:t>
            </a:r>
            <a:r>
              <a:rPr lang="zh-CN" altLang="en-US" dirty="0"/>
              <a:t>修改订单状态</a:t>
            </a:r>
          </a:p>
          <a:p>
            <a:r>
              <a:rPr lang="en-US" altLang="zh-CN" dirty="0"/>
              <a:t>	4. </a:t>
            </a:r>
            <a:r>
              <a:rPr lang="zh-CN" altLang="en-US" dirty="0"/>
              <a:t>生成报表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dirty="0" err="1"/>
              <a:t>echart</a:t>
            </a:r>
            <a:r>
              <a:rPr lang="zh-CN" altLang="en-US" dirty="0"/>
              <a:t>生成折线图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11f4e3a-3ee7-457c-b621-80829db5ec0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511</Words>
  <Application>Microsoft Office PowerPoint</Application>
  <PresentationFormat>全屏显示(4:3)</PresentationFormat>
  <Paragraphs>117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仿宋</vt:lpstr>
      <vt:lpstr>华文仿宋</vt:lpstr>
      <vt:lpstr>微软雅黑</vt:lpstr>
      <vt:lpstr>幼圆</vt:lpstr>
      <vt:lpstr>Arial</vt:lpstr>
      <vt:lpstr>Calibri</vt:lpstr>
      <vt:lpstr>Calibri Light</vt:lpstr>
      <vt:lpstr>Tempus Sans ITC</vt:lpstr>
      <vt:lpstr>Office 主题​​</vt:lpstr>
      <vt:lpstr>自定义设计方案</vt:lpstr>
      <vt:lpstr>网上商城系统</vt:lpstr>
      <vt:lpstr>目录</vt:lpstr>
      <vt:lpstr>PowerPoint 演示文稿</vt:lpstr>
      <vt:lpstr>项目分工  mishopping前台系统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   目    背   景</vt:lpstr>
      <vt:lpstr>PowerPoint 演示文稿</vt:lpstr>
      <vt:lpstr>项目周期及开发环境</vt:lpstr>
      <vt:lpstr>PowerPoint 演示文稿</vt:lpstr>
      <vt:lpstr>项  目 功 能 及 总  结</vt:lpstr>
      <vt:lpstr>PowerPoint 演示文稿</vt:lpstr>
      <vt:lpstr>Thanks</vt:lpstr>
    </vt:vector>
  </TitlesOfParts>
  <Company>shendu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yyz</cp:lastModifiedBy>
  <cp:revision>91</cp:revision>
  <dcterms:created xsi:type="dcterms:W3CDTF">2017-04-15T09:45:00Z</dcterms:created>
  <dcterms:modified xsi:type="dcterms:W3CDTF">2019-04-29T07:25:59Z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