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5" r:id="rId5"/>
    <p:sldId id="260" r:id="rId6"/>
    <p:sldId id="264" r:id="rId7"/>
    <p:sldId id="262" r:id="rId8"/>
    <p:sldId id="263" r:id="rId9"/>
    <p:sldId id="261"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712"/>
  </p:normalViewPr>
  <p:slideViewPr>
    <p:cSldViewPr snapToGrid="0" snapToObjects="1">
      <p:cViewPr>
        <p:scale>
          <a:sx n="72" d="100"/>
          <a:sy n="72" d="100"/>
        </p:scale>
        <p:origin x="920"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7C67-BFE3-E340-B074-FBF9F60C05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CDB115-750B-AE40-9507-D3BF28FBF5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84903F-5FAA-004D-92C9-5803FD0D1B8B}"/>
              </a:ext>
            </a:extLst>
          </p:cNvPr>
          <p:cNvSpPr>
            <a:spLocks noGrp="1"/>
          </p:cNvSpPr>
          <p:nvPr>
            <p:ph type="dt" sz="half" idx="10"/>
          </p:nvPr>
        </p:nvSpPr>
        <p:spPr/>
        <p:txBody>
          <a:bodyPr/>
          <a:lstStyle/>
          <a:p>
            <a:fld id="{0596675E-7204-204A-AF70-88DD589613F5}" type="datetimeFigureOut">
              <a:rPr lang="en-US" smtClean="0"/>
              <a:t>5/14/20</a:t>
            </a:fld>
            <a:endParaRPr lang="en-US"/>
          </a:p>
        </p:txBody>
      </p:sp>
      <p:sp>
        <p:nvSpPr>
          <p:cNvPr id="5" name="Footer Placeholder 4">
            <a:extLst>
              <a:ext uri="{FF2B5EF4-FFF2-40B4-BE49-F238E27FC236}">
                <a16:creationId xmlns:a16="http://schemas.microsoft.com/office/drawing/2014/main" id="{B777E15E-4D81-004C-95EE-ED9D3E26B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54F42-4FA2-3847-8DE1-1EE5097CE964}"/>
              </a:ext>
            </a:extLst>
          </p:cNvPr>
          <p:cNvSpPr>
            <a:spLocks noGrp="1"/>
          </p:cNvSpPr>
          <p:nvPr>
            <p:ph type="sldNum" sz="quarter" idx="12"/>
          </p:nvPr>
        </p:nvSpPr>
        <p:spPr/>
        <p:txBody>
          <a:bodyPr/>
          <a:lstStyle/>
          <a:p>
            <a:fld id="{60238A3D-52BC-7B40-ADE4-8565B5D94BB4}" type="slidenum">
              <a:rPr lang="en-US" smtClean="0"/>
              <a:t>‹#›</a:t>
            </a:fld>
            <a:endParaRPr lang="en-US"/>
          </a:p>
        </p:txBody>
      </p:sp>
    </p:spTree>
    <p:extLst>
      <p:ext uri="{BB962C8B-B14F-4D97-AF65-F5344CB8AC3E}">
        <p14:creationId xmlns:p14="http://schemas.microsoft.com/office/powerpoint/2010/main" val="3671692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5E8EF-0B0A-E943-97F2-FD6CE4A1BB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8C3419-1C49-3640-8920-A9548AE22F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9E3BAA-EDA6-CF4D-8E10-6C44324EC771}"/>
              </a:ext>
            </a:extLst>
          </p:cNvPr>
          <p:cNvSpPr>
            <a:spLocks noGrp="1"/>
          </p:cNvSpPr>
          <p:nvPr>
            <p:ph type="dt" sz="half" idx="10"/>
          </p:nvPr>
        </p:nvSpPr>
        <p:spPr/>
        <p:txBody>
          <a:bodyPr/>
          <a:lstStyle/>
          <a:p>
            <a:fld id="{0596675E-7204-204A-AF70-88DD589613F5}" type="datetimeFigureOut">
              <a:rPr lang="en-US" smtClean="0"/>
              <a:t>5/14/20</a:t>
            </a:fld>
            <a:endParaRPr lang="en-US"/>
          </a:p>
        </p:txBody>
      </p:sp>
      <p:sp>
        <p:nvSpPr>
          <p:cNvPr id="5" name="Footer Placeholder 4">
            <a:extLst>
              <a:ext uri="{FF2B5EF4-FFF2-40B4-BE49-F238E27FC236}">
                <a16:creationId xmlns:a16="http://schemas.microsoft.com/office/drawing/2014/main" id="{6CE50900-BD09-F54F-8FE3-DBD3E4616F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E2C33C-82AE-8140-98B4-36944AAEA0DF}"/>
              </a:ext>
            </a:extLst>
          </p:cNvPr>
          <p:cNvSpPr>
            <a:spLocks noGrp="1"/>
          </p:cNvSpPr>
          <p:nvPr>
            <p:ph type="sldNum" sz="quarter" idx="12"/>
          </p:nvPr>
        </p:nvSpPr>
        <p:spPr/>
        <p:txBody>
          <a:bodyPr/>
          <a:lstStyle/>
          <a:p>
            <a:fld id="{60238A3D-52BC-7B40-ADE4-8565B5D94BB4}" type="slidenum">
              <a:rPr lang="en-US" smtClean="0"/>
              <a:t>‹#›</a:t>
            </a:fld>
            <a:endParaRPr lang="en-US"/>
          </a:p>
        </p:txBody>
      </p:sp>
    </p:spTree>
    <p:extLst>
      <p:ext uri="{BB962C8B-B14F-4D97-AF65-F5344CB8AC3E}">
        <p14:creationId xmlns:p14="http://schemas.microsoft.com/office/powerpoint/2010/main" val="3307332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4878C5-87B2-6C4B-B7EF-84C3C18922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D7B764-CD6E-424A-8B96-1CC7E63F4A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A03FC1-F1C5-EA44-B986-EA59013C9E6B}"/>
              </a:ext>
            </a:extLst>
          </p:cNvPr>
          <p:cNvSpPr>
            <a:spLocks noGrp="1"/>
          </p:cNvSpPr>
          <p:nvPr>
            <p:ph type="dt" sz="half" idx="10"/>
          </p:nvPr>
        </p:nvSpPr>
        <p:spPr/>
        <p:txBody>
          <a:bodyPr/>
          <a:lstStyle/>
          <a:p>
            <a:fld id="{0596675E-7204-204A-AF70-88DD589613F5}" type="datetimeFigureOut">
              <a:rPr lang="en-US" smtClean="0"/>
              <a:t>5/14/20</a:t>
            </a:fld>
            <a:endParaRPr lang="en-US"/>
          </a:p>
        </p:txBody>
      </p:sp>
      <p:sp>
        <p:nvSpPr>
          <p:cNvPr id="5" name="Footer Placeholder 4">
            <a:extLst>
              <a:ext uri="{FF2B5EF4-FFF2-40B4-BE49-F238E27FC236}">
                <a16:creationId xmlns:a16="http://schemas.microsoft.com/office/drawing/2014/main" id="{EA7E64C4-DB07-5C4A-A2E6-E76C5CCEC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4A1C67-E39D-FD41-B7EA-683ED2E52984}"/>
              </a:ext>
            </a:extLst>
          </p:cNvPr>
          <p:cNvSpPr>
            <a:spLocks noGrp="1"/>
          </p:cNvSpPr>
          <p:nvPr>
            <p:ph type="sldNum" sz="quarter" idx="12"/>
          </p:nvPr>
        </p:nvSpPr>
        <p:spPr/>
        <p:txBody>
          <a:bodyPr/>
          <a:lstStyle/>
          <a:p>
            <a:fld id="{60238A3D-52BC-7B40-ADE4-8565B5D94BB4}" type="slidenum">
              <a:rPr lang="en-US" smtClean="0"/>
              <a:t>‹#›</a:t>
            </a:fld>
            <a:endParaRPr lang="en-US"/>
          </a:p>
        </p:txBody>
      </p:sp>
    </p:spTree>
    <p:extLst>
      <p:ext uri="{BB962C8B-B14F-4D97-AF65-F5344CB8AC3E}">
        <p14:creationId xmlns:p14="http://schemas.microsoft.com/office/powerpoint/2010/main" val="107793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4D536-BC98-8349-B77F-61407221C8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9CB110-5D62-7F46-924B-5951E42C57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D005F7-9D7E-014C-B340-05C0F5D09AD2}"/>
              </a:ext>
            </a:extLst>
          </p:cNvPr>
          <p:cNvSpPr>
            <a:spLocks noGrp="1"/>
          </p:cNvSpPr>
          <p:nvPr>
            <p:ph type="dt" sz="half" idx="10"/>
          </p:nvPr>
        </p:nvSpPr>
        <p:spPr/>
        <p:txBody>
          <a:bodyPr/>
          <a:lstStyle/>
          <a:p>
            <a:fld id="{0596675E-7204-204A-AF70-88DD589613F5}" type="datetimeFigureOut">
              <a:rPr lang="en-US" smtClean="0"/>
              <a:t>5/14/20</a:t>
            </a:fld>
            <a:endParaRPr lang="en-US"/>
          </a:p>
        </p:txBody>
      </p:sp>
      <p:sp>
        <p:nvSpPr>
          <p:cNvPr id="5" name="Footer Placeholder 4">
            <a:extLst>
              <a:ext uri="{FF2B5EF4-FFF2-40B4-BE49-F238E27FC236}">
                <a16:creationId xmlns:a16="http://schemas.microsoft.com/office/drawing/2014/main" id="{E6EFA389-8367-D242-BF6E-F678A241BC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C28679-F3E7-6D41-A82C-661333F65FCF}"/>
              </a:ext>
            </a:extLst>
          </p:cNvPr>
          <p:cNvSpPr>
            <a:spLocks noGrp="1"/>
          </p:cNvSpPr>
          <p:nvPr>
            <p:ph type="sldNum" sz="quarter" idx="12"/>
          </p:nvPr>
        </p:nvSpPr>
        <p:spPr/>
        <p:txBody>
          <a:bodyPr/>
          <a:lstStyle/>
          <a:p>
            <a:fld id="{60238A3D-52BC-7B40-ADE4-8565B5D94BB4}" type="slidenum">
              <a:rPr lang="en-US" smtClean="0"/>
              <a:t>‹#›</a:t>
            </a:fld>
            <a:endParaRPr lang="en-US"/>
          </a:p>
        </p:txBody>
      </p:sp>
    </p:spTree>
    <p:extLst>
      <p:ext uri="{BB962C8B-B14F-4D97-AF65-F5344CB8AC3E}">
        <p14:creationId xmlns:p14="http://schemas.microsoft.com/office/powerpoint/2010/main" val="315477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4C957-D8DB-7D48-8849-4854D24FEA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4699F7-DE18-F44E-8648-4DE4854013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FA0D5D-464D-8347-84CC-564277CE8CFD}"/>
              </a:ext>
            </a:extLst>
          </p:cNvPr>
          <p:cNvSpPr>
            <a:spLocks noGrp="1"/>
          </p:cNvSpPr>
          <p:nvPr>
            <p:ph type="dt" sz="half" idx="10"/>
          </p:nvPr>
        </p:nvSpPr>
        <p:spPr/>
        <p:txBody>
          <a:bodyPr/>
          <a:lstStyle/>
          <a:p>
            <a:fld id="{0596675E-7204-204A-AF70-88DD589613F5}" type="datetimeFigureOut">
              <a:rPr lang="en-US" smtClean="0"/>
              <a:t>5/14/20</a:t>
            </a:fld>
            <a:endParaRPr lang="en-US"/>
          </a:p>
        </p:txBody>
      </p:sp>
      <p:sp>
        <p:nvSpPr>
          <p:cNvPr id="5" name="Footer Placeholder 4">
            <a:extLst>
              <a:ext uri="{FF2B5EF4-FFF2-40B4-BE49-F238E27FC236}">
                <a16:creationId xmlns:a16="http://schemas.microsoft.com/office/drawing/2014/main" id="{117BD9CB-DC90-564E-A1B9-6A65EAC5AD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F9972-EF6F-D844-8EB7-75E34928C639}"/>
              </a:ext>
            </a:extLst>
          </p:cNvPr>
          <p:cNvSpPr>
            <a:spLocks noGrp="1"/>
          </p:cNvSpPr>
          <p:nvPr>
            <p:ph type="sldNum" sz="quarter" idx="12"/>
          </p:nvPr>
        </p:nvSpPr>
        <p:spPr/>
        <p:txBody>
          <a:bodyPr/>
          <a:lstStyle/>
          <a:p>
            <a:fld id="{60238A3D-52BC-7B40-ADE4-8565B5D94BB4}" type="slidenum">
              <a:rPr lang="en-US" smtClean="0"/>
              <a:t>‹#›</a:t>
            </a:fld>
            <a:endParaRPr lang="en-US"/>
          </a:p>
        </p:txBody>
      </p:sp>
    </p:spTree>
    <p:extLst>
      <p:ext uri="{BB962C8B-B14F-4D97-AF65-F5344CB8AC3E}">
        <p14:creationId xmlns:p14="http://schemas.microsoft.com/office/powerpoint/2010/main" val="2261543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E3EA0-E5B0-0E4E-A8A2-947AB919ED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02BA97-0328-2B49-9E78-4E7435AB41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5B5147-2886-0A4D-BDD1-447E5DC0DA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A363CC-B623-C346-B5B8-AD4B228D15FA}"/>
              </a:ext>
            </a:extLst>
          </p:cNvPr>
          <p:cNvSpPr>
            <a:spLocks noGrp="1"/>
          </p:cNvSpPr>
          <p:nvPr>
            <p:ph type="dt" sz="half" idx="10"/>
          </p:nvPr>
        </p:nvSpPr>
        <p:spPr/>
        <p:txBody>
          <a:bodyPr/>
          <a:lstStyle/>
          <a:p>
            <a:fld id="{0596675E-7204-204A-AF70-88DD589613F5}" type="datetimeFigureOut">
              <a:rPr lang="en-US" smtClean="0"/>
              <a:t>5/14/20</a:t>
            </a:fld>
            <a:endParaRPr lang="en-US"/>
          </a:p>
        </p:txBody>
      </p:sp>
      <p:sp>
        <p:nvSpPr>
          <p:cNvPr id="6" name="Footer Placeholder 5">
            <a:extLst>
              <a:ext uri="{FF2B5EF4-FFF2-40B4-BE49-F238E27FC236}">
                <a16:creationId xmlns:a16="http://schemas.microsoft.com/office/drawing/2014/main" id="{4FF56951-5A08-7646-9F2A-7B7D5ED967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42CF1C-EFA6-514D-931C-40D2A2D5BD95}"/>
              </a:ext>
            </a:extLst>
          </p:cNvPr>
          <p:cNvSpPr>
            <a:spLocks noGrp="1"/>
          </p:cNvSpPr>
          <p:nvPr>
            <p:ph type="sldNum" sz="quarter" idx="12"/>
          </p:nvPr>
        </p:nvSpPr>
        <p:spPr/>
        <p:txBody>
          <a:bodyPr/>
          <a:lstStyle/>
          <a:p>
            <a:fld id="{60238A3D-52BC-7B40-ADE4-8565B5D94BB4}" type="slidenum">
              <a:rPr lang="en-US" smtClean="0"/>
              <a:t>‹#›</a:t>
            </a:fld>
            <a:endParaRPr lang="en-US"/>
          </a:p>
        </p:txBody>
      </p:sp>
    </p:spTree>
    <p:extLst>
      <p:ext uri="{BB962C8B-B14F-4D97-AF65-F5344CB8AC3E}">
        <p14:creationId xmlns:p14="http://schemas.microsoft.com/office/powerpoint/2010/main" val="87874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8A98-11CC-9F4D-A8FA-13FEA6BDC5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F48EE8-6B2F-DD44-B6E1-67B47C968E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4640DF-94CC-D641-94F9-0974E3CF10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B0BDDB-E1E2-6049-8B67-1DDE467347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2831D6-5E2B-114B-AACE-BB4693B161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ECB596-EC1E-FE47-954F-80464BF7DA87}"/>
              </a:ext>
            </a:extLst>
          </p:cNvPr>
          <p:cNvSpPr>
            <a:spLocks noGrp="1"/>
          </p:cNvSpPr>
          <p:nvPr>
            <p:ph type="dt" sz="half" idx="10"/>
          </p:nvPr>
        </p:nvSpPr>
        <p:spPr/>
        <p:txBody>
          <a:bodyPr/>
          <a:lstStyle/>
          <a:p>
            <a:fld id="{0596675E-7204-204A-AF70-88DD589613F5}" type="datetimeFigureOut">
              <a:rPr lang="en-US" smtClean="0"/>
              <a:t>5/14/20</a:t>
            </a:fld>
            <a:endParaRPr lang="en-US"/>
          </a:p>
        </p:txBody>
      </p:sp>
      <p:sp>
        <p:nvSpPr>
          <p:cNvPr id="8" name="Footer Placeholder 7">
            <a:extLst>
              <a:ext uri="{FF2B5EF4-FFF2-40B4-BE49-F238E27FC236}">
                <a16:creationId xmlns:a16="http://schemas.microsoft.com/office/drawing/2014/main" id="{DABBA60B-0AF5-DB43-A6F9-2BC01C30C4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5FC039-1BD3-AD48-A4E2-4B6F38F1F055}"/>
              </a:ext>
            </a:extLst>
          </p:cNvPr>
          <p:cNvSpPr>
            <a:spLocks noGrp="1"/>
          </p:cNvSpPr>
          <p:nvPr>
            <p:ph type="sldNum" sz="quarter" idx="12"/>
          </p:nvPr>
        </p:nvSpPr>
        <p:spPr/>
        <p:txBody>
          <a:bodyPr/>
          <a:lstStyle/>
          <a:p>
            <a:fld id="{60238A3D-52BC-7B40-ADE4-8565B5D94BB4}" type="slidenum">
              <a:rPr lang="en-US" smtClean="0"/>
              <a:t>‹#›</a:t>
            </a:fld>
            <a:endParaRPr lang="en-US"/>
          </a:p>
        </p:txBody>
      </p:sp>
    </p:spTree>
    <p:extLst>
      <p:ext uri="{BB962C8B-B14F-4D97-AF65-F5344CB8AC3E}">
        <p14:creationId xmlns:p14="http://schemas.microsoft.com/office/powerpoint/2010/main" val="2544962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A7CC8-50DA-DA4C-B9A9-DFA4910527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71E0D7-F375-D540-8083-B2E1BECB6AE1}"/>
              </a:ext>
            </a:extLst>
          </p:cNvPr>
          <p:cNvSpPr>
            <a:spLocks noGrp="1"/>
          </p:cNvSpPr>
          <p:nvPr>
            <p:ph type="dt" sz="half" idx="10"/>
          </p:nvPr>
        </p:nvSpPr>
        <p:spPr/>
        <p:txBody>
          <a:bodyPr/>
          <a:lstStyle/>
          <a:p>
            <a:fld id="{0596675E-7204-204A-AF70-88DD589613F5}" type="datetimeFigureOut">
              <a:rPr lang="en-US" smtClean="0"/>
              <a:t>5/14/20</a:t>
            </a:fld>
            <a:endParaRPr lang="en-US"/>
          </a:p>
        </p:txBody>
      </p:sp>
      <p:sp>
        <p:nvSpPr>
          <p:cNvPr id="4" name="Footer Placeholder 3">
            <a:extLst>
              <a:ext uri="{FF2B5EF4-FFF2-40B4-BE49-F238E27FC236}">
                <a16:creationId xmlns:a16="http://schemas.microsoft.com/office/drawing/2014/main" id="{B2556D62-4491-D649-AED7-19993E0746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446E7E-A1DB-304B-BD48-FFC481E3E294}"/>
              </a:ext>
            </a:extLst>
          </p:cNvPr>
          <p:cNvSpPr>
            <a:spLocks noGrp="1"/>
          </p:cNvSpPr>
          <p:nvPr>
            <p:ph type="sldNum" sz="quarter" idx="12"/>
          </p:nvPr>
        </p:nvSpPr>
        <p:spPr/>
        <p:txBody>
          <a:bodyPr/>
          <a:lstStyle/>
          <a:p>
            <a:fld id="{60238A3D-52BC-7B40-ADE4-8565B5D94BB4}" type="slidenum">
              <a:rPr lang="en-US" smtClean="0"/>
              <a:t>‹#›</a:t>
            </a:fld>
            <a:endParaRPr lang="en-US"/>
          </a:p>
        </p:txBody>
      </p:sp>
    </p:spTree>
    <p:extLst>
      <p:ext uri="{BB962C8B-B14F-4D97-AF65-F5344CB8AC3E}">
        <p14:creationId xmlns:p14="http://schemas.microsoft.com/office/powerpoint/2010/main" val="3736643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5D389D-1885-0249-A3E7-1F8ADAFE07BB}"/>
              </a:ext>
            </a:extLst>
          </p:cNvPr>
          <p:cNvSpPr>
            <a:spLocks noGrp="1"/>
          </p:cNvSpPr>
          <p:nvPr>
            <p:ph type="dt" sz="half" idx="10"/>
          </p:nvPr>
        </p:nvSpPr>
        <p:spPr/>
        <p:txBody>
          <a:bodyPr/>
          <a:lstStyle/>
          <a:p>
            <a:fld id="{0596675E-7204-204A-AF70-88DD589613F5}" type="datetimeFigureOut">
              <a:rPr lang="en-US" smtClean="0"/>
              <a:t>5/14/20</a:t>
            </a:fld>
            <a:endParaRPr lang="en-US"/>
          </a:p>
        </p:txBody>
      </p:sp>
      <p:sp>
        <p:nvSpPr>
          <p:cNvPr id="3" name="Footer Placeholder 2">
            <a:extLst>
              <a:ext uri="{FF2B5EF4-FFF2-40B4-BE49-F238E27FC236}">
                <a16:creationId xmlns:a16="http://schemas.microsoft.com/office/drawing/2014/main" id="{0CA02335-A677-4243-A7F8-F90692C02C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DED954-C11E-9544-857A-F789ABC2FCED}"/>
              </a:ext>
            </a:extLst>
          </p:cNvPr>
          <p:cNvSpPr>
            <a:spLocks noGrp="1"/>
          </p:cNvSpPr>
          <p:nvPr>
            <p:ph type="sldNum" sz="quarter" idx="12"/>
          </p:nvPr>
        </p:nvSpPr>
        <p:spPr/>
        <p:txBody>
          <a:bodyPr/>
          <a:lstStyle/>
          <a:p>
            <a:fld id="{60238A3D-52BC-7B40-ADE4-8565B5D94BB4}" type="slidenum">
              <a:rPr lang="en-US" smtClean="0"/>
              <a:t>‹#›</a:t>
            </a:fld>
            <a:endParaRPr lang="en-US"/>
          </a:p>
        </p:txBody>
      </p:sp>
    </p:spTree>
    <p:extLst>
      <p:ext uri="{BB962C8B-B14F-4D97-AF65-F5344CB8AC3E}">
        <p14:creationId xmlns:p14="http://schemas.microsoft.com/office/powerpoint/2010/main" val="114643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97C44-8AB3-AB46-8899-227686BEA1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4826F7-486C-F44A-AD99-3ED4C944AA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8CF777-36B8-F44A-838D-48FCA511E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C4F60F-48B6-FA4E-B250-874D1B2F024C}"/>
              </a:ext>
            </a:extLst>
          </p:cNvPr>
          <p:cNvSpPr>
            <a:spLocks noGrp="1"/>
          </p:cNvSpPr>
          <p:nvPr>
            <p:ph type="dt" sz="half" idx="10"/>
          </p:nvPr>
        </p:nvSpPr>
        <p:spPr/>
        <p:txBody>
          <a:bodyPr/>
          <a:lstStyle/>
          <a:p>
            <a:fld id="{0596675E-7204-204A-AF70-88DD589613F5}" type="datetimeFigureOut">
              <a:rPr lang="en-US" smtClean="0"/>
              <a:t>5/14/20</a:t>
            </a:fld>
            <a:endParaRPr lang="en-US"/>
          </a:p>
        </p:txBody>
      </p:sp>
      <p:sp>
        <p:nvSpPr>
          <p:cNvPr id="6" name="Footer Placeholder 5">
            <a:extLst>
              <a:ext uri="{FF2B5EF4-FFF2-40B4-BE49-F238E27FC236}">
                <a16:creationId xmlns:a16="http://schemas.microsoft.com/office/drawing/2014/main" id="{8F0A1E4A-ED61-FC42-8707-2E261B2F78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FA278A-B443-904B-96CB-A88518DF439A}"/>
              </a:ext>
            </a:extLst>
          </p:cNvPr>
          <p:cNvSpPr>
            <a:spLocks noGrp="1"/>
          </p:cNvSpPr>
          <p:nvPr>
            <p:ph type="sldNum" sz="quarter" idx="12"/>
          </p:nvPr>
        </p:nvSpPr>
        <p:spPr/>
        <p:txBody>
          <a:bodyPr/>
          <a:lstStyle/>
          <a:p>
            <a:fld id="{60238A3D-52BC-7B40-ADE4-8565B5D94BB4}" type="slidenum">
              <a:rPr lang="en-US" smtClean="0"/>
              <a:t>‹#›</a:t>
            </a:fld>
            <a:endParaRPr lang="en-US"/>
          </a:p>
        </p:txBody>
      </p:sp>
    </p:spTree>
    <p:extLst>
      <p:ext uri="{BB962C8B-B14F-4D97-AF65-F5344CB8AC3E}">
        <p14:creationId xmlns:p14="http://schemas.microsoft.com/office/powerpoint/2010/main" val="324079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150C8-5D1F-3B41-BA13-4050DE56A6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FEBED-FDE6-534D-B081-FA3BB4D382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3F0434-FB63-2A4B-9DBC-8598894DD6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1B93A-D588-C845-A793-244B50241057}"/>
              </a:ext>
            </a:extLst>
          </p:cNvPr>
          <p:cNvSpPr>
            <a:spLocks noGrp="1"/>
          </p:cNvSpPr>
          <p:nvPr>
            <p:ph type="dt" sz="half" idx="10"/>
          </p:nvPr>
        </p:nvSpPr>
        <p:spPr/>
        <p:txBody>
          <a:bodyPr/>
          <a:lstStyle/>
          <a:p>
            <a:fld id="{0596675E-7204-204A-AF70-88DD589613F5}" type="datetimeFigureOut">
              <a:rPr lang="en-US" smtClean="0"/>
              <a:t>5/14/20</a:t>
            </a:fld>
            <a:endParaRPr lang="en-US"/>
          </a:p>
        </p:txBody>
      </p:sp>
      <p:sp>
        <p:nvSpPr>
          <p:cNvPr id="6" name="Footer Placeholder 5">
            <a:extLst>
              <a:ext uri="{FF2B5EF4-FFF2-40B4-BE49-F238E27FC236}">
                <a16:creationId xmlns:a16="http://schemas.microsoft.com/office/drawing/2014/main" id="{B496C0A1-5595-244D-BE32-8A8F3694E2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232B9-0807-9440-BAC2-9F3CAD7B70A6}"/>
              </a:ext>
            </a:extLst>
          </p:cNvPr>
          <p:cNvSpPr>
            <a:spLocks noGrp="1"/>
          </p:cNvSpPr>
          <p:nvPr>
            <p:ph type="sldNum" sz="quarter" idx="12"/>
          </p:nvPr>
        </p:nvSpPr>
        <p:spPr/>
        <p:txBody>
          <a:bodyPr/>
          <a:lstStyle/>
          <a:p>
            <a:fld id="{60238A3D-52BC-7B40-ADE4-8565B5D94BB4}" type="slidenum">
              <a:rPr lang="en-US" smtClean="0"/>
              <a:t>‹#›</a:t>
            </a:fld>
            <a:endParaRPr lang="en-US"/>
          </a:p>
        </p:txBody>
      </p:sp>
    </p:spTree>
    <p:extLst>
      <p:ext uri="{BB962C8B-B14F-4D97-AF65-F5344CB8AC3E}">
        <p14:creationId xmlns:p14="http://schemas.microsoft.com/office/powerpoint/2010/main" val="2016735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629204-BB76-7349-954E-D12D066AE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7F19B8-3450-ED4B-8CF8-51177069E0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CF4A8-5F1E-924A-A02D-B92D1F6929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96675E-7204-204A-AF70-88DD589613F5}" type="datetimeFigureOut">
              <a:rPr lang="en-US" smtClean="0"/>
              <a:t>5/14/20</a:t>
            </a:fld>
            <a:endParaRPr lang="en-US"/>
          </a:p>
        </p:txBody>
      </p:sp>
      <p:sp>
        <p:nvSpPr>
          <p:cNvPr id="5" name="Footer Placeholder 4">
            <a:extLst>
              <a:ext uri="{FF2B5EF4-FFF2-40B4-BE49-F238E27FC236}">
                <a16:creationId xmlns:a16="http://schemas.microsoft.com/office/drawing/2014/main" id="{5092571A-B0CD-AA45-B480-7A77181E53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E9F16D-BFF1-7546-B9BB-4B3F10688A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238A3D-52BC-7B40-ADE4-8565B5D94BB4}" type="slidenum">
              <a:rPr lang="en-US" smtClean="0"/>
              <a:t>‹#›</a:t>
            </a:fld>
            <a:endParaRPr lang="en-US"/>
          </a:p>
        </p:txBody>
      </p:sp>
    </p:spTree>
    <p:extLst>
      <p:ext uri="{BB962C8B-B14F-4D97-AF65-F5344CB8AC3E}">
        <p14:creationId xmlns:p14="http://schemas.microsoft.com/office/powerpoint/2010/main" val="3108965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51A0A-FBC3-AA4D-9D9B-8EEBA579BB91}"/>
              </a:ext>
            </a:extLst>
          </p:cNvPr>
          <p:cNvSpPr>
            <a:spLocks noGrp="1"/>
          </p:cNvSpPr>
          <p:nvPr>
            <p:ph type="ctrTitle"/>
          </p:nvPr>
        </p:nvSpPr>
        <p:spPr/>
        <p:txBody>
          <a:bodyPr/>
          <a:lstStyle/>
          <a:p>
            <a:r>
              <a:rPr lang="en-US" dirty="0"/>
              <a:t>Misconduct Documents</a:t>
            </a:r>
          </a:p>
        </p:txBody>
      </p:sp>
      <p:sp>
        <p:nvSpPr>
          <p:cNvPr id="3" name="Subtitle 2">
            <a:extLst>
              <a:ext uri="{FF2B5EF4-FFF2-40B4-BE49-F238E27FC236}">
                <a16:creationId xmlns:a16="http://schemas.microsoft.com/office/drawing/2014/main" id="{E5D26F06-DEB3-4749-A6E1-42F8F4558AF9}"/>
              </a:ext>
            </a:extLst>
          </p:cNvPr>
          <p:cNvSpPr>
            <a:spLocks noGrp="1"/>
          </p:cNvSpPr>
          <p:nvPr>
            <p:ph type="subTitle" idx="1"/>
          </p:nvPr>
        </p:nvSpPr>
        <p:spPr/>
        <p:txBody>
          <a:bodyPr/>
          <a:lstStyle/>
          <a:p>
            <a:r>
              <a:rPr lang="en-US" dirty="0"/>
              <a:t>Brief Analysis of Documents for Rajiv</a:t>
            </a:r>
          </a:p>
          <a:p>
            <a:r>
              <a:rPr lang="en-US" dirty="0"/>
              <a:t>May 15, 2020</a:t>
            </a:r>
          </a:p>
        </p:txBody>
      </p:sp>
    </p:spTree>
    <p:extLst>
      <p:ext uri="{BB962C8B-B14F-4D97-AF65-F5344CB8AC3E}">
        <p14:creationId xmlns:p14="http://schemas.microsoft.com/office/powerpoint/2010/main" val="1579103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A4E4-D5AA-7E48-B5CA-923FFF915934}"/>
              </a:ext>
            </a:extLst>
          </p:cNvPr>
          <p:cNvSpPr>
            <a:spLocks noGrp="1"/>
          </p:cNvSpPr>
          <p:nvPr>
            <p:ph type="title"/>
          </p:nvPr>
        </p:nvSpPr>
        <p:spPr/>
        <p:txBody>
          <a:bodyPr/>
          <a:lstStyle/>
          <a:p>
            <a:r>
              <a:rPr lang="en-US" dirty="0"/>
              <a:t>What I will do for you</a:t>
            </a:r>
          </a:p>
        </p:txBody>
      </p:sp>
      <p:sp>
        <p:nvSpPr>
          <p:cNvPr id="3" name="Content Placeholder 2">
            <a:extLst>
              <a:ext uri="{FF2B5EF4-FFF2-40B4-BE49-F238E27FC236}">
                <a16:creationId xmlns:a16="http://schemas.microsoft.com/office/drawing/2014/main" id="{FA80BD62-33D3-644C-BAB0-E4CEB05871B2}"/>
              </a:ext>
            </a:extLst>
          </p:cNvPr>
          <p:cNvSpPr>
            <a:spLocks noGrp="1"/>
          </p:cNvSpPr>
          <p:nvPr>
            <p:ph idx="1"/>
          </p:nvPr>
        </p:nvSpPr>
        <p:spPr/>
        <p:txBody>
          <a:bodyPr/>
          <a:lstStyle/>
          <a:p>
            <a:r>
              <a:rPr lang="en-US" dirty="0"/>
              <a:t>Still working on improving crew detection</a:t>
            </a:r>
          </a:p>
          <a:p>
            <a:pPr lvl="1"/>
            <a:r>
              <a:rPr lang="en-US" dirty="0"/>
              <a:t>Will have something for you soon!</a:t>
            </a:r>
          </a:p>
          <a:p>
            <a:r>
              <a:rPr lang="en-US" dirty="0"/>
              <a:t>Will incorporate:</a:t>
            </a:r>
          </a:p>
          <a:p>
            <a:pPr lvl="1"/>
            <a:r>
              <a:rPr lang="en-US" dirty="0"/>
              <a:t>Document requests by </a:t>
            </a:r>
            <a:r>
              <a:rPr lang="en-US" dirty="0" err="1"/>
              <a:t>cpdp</a:t>
            </a:r>
            <a:r>
              <a:rPr lang="en-US" dirty="0"/>
              <a:t> users</a:t>
            </a:r>
          </a:p>
          <a:p>
            <a:pPr lvl="1"/>
            <a:r>
              <a:rPr lang="en-US" dirty="0"/>
              <a:t>Number of documents available for each crew</a:t>
            </a:r>
          </a:p>
          <a:p>
            <a:pPr lvl="1"/>
            <a:r>
              <a:rPr lang="en-US" dirty="0"/>
              <a:t>Using the narratives, which documents you should read first</a:t>
            </a:r>
          </a:p>
          <a:p>
            <a:pPr lvl="1"/>
            <a:r>
              <a:rPr lang="en-US" dirty="0"/>
              <a:t>Thematic elements of the complaints</a:t>
            </a:r>
          </a:p>
          <a:p>
            <a:pPr marL="0" indent="0">
              <a:buNone/>
            </a:pPr>
            <a:endParaRPr lang="en-US" dirty="0"/>
          </a:p>
        </p:txBody>
      </p:sp>
    </p:spTree>
    <p:extLst>
      <p:ext uri="{BB962C8B-B14F-4D97-AF65-F5344CB8AC3E}">
        <p14:creationId xmlns:p14="http://schemas.microsoft.com/office/powerpoint/2010/main" val="338001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00BC8-4E8E-094D-9E04-94C30CDA00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593E7D-5EE6-784E-9780-E321A307171B}"/>
              </a:ext>
            </a:extLst>
          </p:cNvPr>
          <p:cNvSpPr>
            <a:spLocks noGrp="1"/>
          </p:cNvSpPr>
          <p:nvPr>
            <p:ph idx="1"/>
          </p:nvPr>
        </p:nvSpPr>
        <p:spPr/>
        <p:txBody>
          <a:bodyPr/>
          <a:lstStyle/>
          <a:p>
            <a:r>
              <a:rPr lang="en-US" dirty="0"/>
              <a:t>All complaints: 131,414 total complaints</a:t>
            </a:r>
          </a:p>
          <a:p>
            <a:r>
              <a:rPr lang="en-US" dirty="0"/>
              <a:t>‘</a:t>
            </a:r>
            <a:r>
              <a:rPr lang="en-US" dirty="0" err="1"/>
              <a:t>narratives.csv</a:t>
            </a:r>
            <a:r>
              <a:rPr lang="en-US" dirty="0"/>
              <a:t>’: 11,267 total complaints</a:t>
            </a:r>
          </a:p>
          <a:p>
            <a:r>
              <a:rPr lang="en-US" dirty="0"/>
              <a:t>‘first 4 </a:t>
            </a:r>
            <a:r>
              <a:rPr lang="en-US" dirty="0" err="1"/>
              <a:t>batches.xls</a:t>
            </a:r>
            <a:r>
              <a:rPr lang="en-US" dirty="0"/>
              <a:t>’: 8,283 total complaints</a:t>
            </a:r>
          </a:p>
          <a:p>
            <a:r>
              <a:rPr lang="en-US" dirty="0"/>
              <a:t>3,442 of all complaints are in ‘</a:t>
            </a:r>
            <a:r>
              <a:rPr lang="en-US" dirty="0" err="1"/>
              <a:t>narratives.csv</a:t>
            </a:r>
            <a:r>
              <a:rPr lang="en-US" dirty="0"/>
              <a:t>’</a:t>
            </a:r>
          </a:p>
          <a:p>
            <a:r>
              <a:rPr lang="en-US" dirty="0"/>
              <a:t>2,486 of all complaints are in ‘first 4 </a:t>
            </a:r>
            <a:r>
              <a:rPr lang="en-US" dirty="0" err="1"/>
              <a:t>batches.xls</a:t>
            </a:r>
            <a:r>
              <a:rPr lang="en-US" dirty="0"/>
              <a:t>’</a:t>
            </a:r>
          </a:p>
          <a:p>
            <a:r>
              <a:rPr lang="en-US" dirty="0"/>
              <a:t>‘</a:t>
            </a:r>
            <a:r>
              <a:rPr lang="en-US" dirty="0" err="1"/>
              <a:t>narratives.csv</a:t>
            </a:r>
            <a:r>
              <a:rPr lang="en-US" dirty="0"/>
              <a:t>’ and ‘first 4 </a:t>
            </a:r>
            <a:r>
              <a:rPr lang="en-US" dirty="0" err="1"/>
              <a:t>batches.xls</a:t>
            </a:r>
            <a:r>
              <a:rPr lang="en-US" dirty="0"/>
              <a:t>’ share 8,241 complaints</a:t>
            </a:r>
          </a:p>
          <a:p>
            <a:endParaRPr lang="en-US" dirty="0"/>
          </a:p>
          <a:p>
            <a:endParaRPr lang="en-US" dirty="0"/>
          </a:p>
          <a:p>
            <a:pPr lvl="1"/>
            <a:endParaRPr lang="en-US" dirty="0"/>
          </a:p>
          <a:p>
            <a:endParaRPr lang="en-US" dirty="0"/>
          </a:p>
          <a:p>
            <a:endParaRPr lang="en-US" dirty="0"/>
          </a:p>
          <a:p>
            <a:pPr lvl="1"/>
            <a:endParaRPr lang="en-US" dirty="0"/>
          </a:p>
        </p:txBody>
      </p:sp>
    </p:spTree>
    <p:extLst>
      <p:ext uri="{BB962C8B-B14F-4D97-AF65-F5344CB8AC3E}">
        <p14:creationId xmlns:p14="http://schemas.microsoft.com/office/powerpoint/2010/main" val="3827704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38E929-9201-8445-B8A9-0AC7B73910BA}"/>
              </a:ext>
            </a:extLst>
          </p:cNvPr>
          <p:cNvPicPr>
            <a:picLocks noChangeAspect="1"/>
          </p:cNvPicPr>
          <p:nvPr/>
        </p:nvPicPr>
        <p:blipFill>
          <a:blip r:embed="rId2"/>
          <a:stretch>
            <a:fillRect/>
          </a:stretch>
        </p:blipFill>
        <p:spPr>
          <a:xfrm>
            <a:off x="1230670" y="426396"/>
            <a:ext cx="9730659" cy="6005207"/>
          </a:xfrm>
          <a:prstGeom prst="rect">
            <a:avLst/>
          </a:prstGeom>
        </p:spPr>
      </p:pic>
    </p:spTree>
    <p:extLst>
      <p:ext uri="{BB962C8B-B14F-4D97-AF65-F5344CB8AC3E}">
        <p14:creationId xmlns:p14="http://schemas.microsoft.com/office/powerpoint/2010/main" val="1142491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AD4836-79FA-E048-82C8-5A8D5B0E37DB}"/>
              </a:ext>
            </a:extLst>
          </p:cNvPr>
          <p:cNvPicPr>
            <a:picLocks noChangeAspect="1"/>
          </p:cNvPicPr>
          <p:nvPr/>
        </p:nvPicPr>
        <p:blipFill>
          <a:blip r:embed="rId2"/>
          <a:stretch>
            <a:fillRect/>
          </a:stretch>
        </p:blipFill>
        <p:spPr>
          <a:xfrm>
            <a:off x="638818" y="404154"/>
            <a:ext cx="9802740" cy="6049691"/>
          </a:xfrm>
          <a:prstGeom prst="rect">
            <a:avLst/>
          </a:prstGeom>
        </p:spPr>
      </p:pic>
    </p:spTree>
    <p:extLst>
      <p:ext uri="{BB962C8B-B14F-4D97-AF65-F5344CB8AC3E}">
        <p14:creationId xmlns:p14="http://schemas.microsoft.com/office/powerpoint/2010/main" val="2109761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71AB-3384-1F4C-A8F2-67A76702BAC7}"/>
              </a:ext>
            </a:extLst>
          </p:cNvPr>
          <p:cNvSpPr>
            <a:spLocks noGrp="1"/>
          </p:cNvSpPr>
          <p:nvPr>
            <p:ph type="title"/>
          </p:nvPr>
        </p:nvSpPr>
        <p:spPr/>
        <p:txBody>
          <a:bodyPr/>
          <a:lstStyle/>
          <a:p>
            <a:r>
              <a:rPr lang="en-US" dirty="0"/>
              <a:t>Latent Dirichlet Allocation Topic Analysis </a:t>
            </a:r>
            <a:br>
              <a:rPr lang="en-US" dirty="0"/>
            </a:br>
            <a:r>
              <a:rPr lang="en-US" sz="2400" dirty="0"/>
              <a:t>(k = 15)</a:t>
            </a:r>
            <a:endParaRPr lang="en-US" dirty="0"/>
          </a:p>
        </p:txBody>
      </p:sp>
      <p:graphicFrame>
        <p:nvGraphicFramePr>
          <p:cNvPr id="3" name="Table 2">
            <a:extLst>
              <a:ext uri="{FF2B5EF4-FFF2-40B4-BE49-F238E27FC236}">
                <a16:creationId xmlns:a16="http://schemas.microsoft.com/office/drawing/2014/main" id="{A8F958A7-9EC8-2240-A076-EBD9F1DA6BD7}"/>
              </a:ext>
            </a:extLst>
          </p:cNvPr>
          <p:cNvGraphicFramePr>
            <a:graphicFrameLocks noGrp="1"/>
          </p:cNvGraphicFramePr>
          <p:nvPr>
            <p:extLst>
              <p:ext uri="{D42A27DB-BD31-4B8C-83A1-F6EECF244321}">
                <p14:modId xmlns:p14="http://schemas.microsoft.com/office/powerpoint/2010/main" val="193451456"/>
              </p:ext>
            </p:extLst>
          </p:nvPr>
        </p:nvGraphicFramePr>
        <p:xfrm>
          <a:off x="838200" y="1690688"/>
          <a:ext cx="10623115" cy="4597369"/>
        </p:xfrm>
        <a:graphic>
          <a:graphicData uri="http://schemas.openxmlformats.org/drawingml/2006/table">
            <a:tbl>
              <a:tblPr/>
              <a:tblGrid>
                <a:gridCol w="701040">
                  <a:extLst>
                    <a:ext uri="{9D8B030D-6E8A-4147-A177-3AD203B41FA5}">
                      <a16:colId xmlns:a16="http://schemas.microsoft.com/office/drawing/2014/main" val="3026017641"/>
                    </a:ext>
                  </a:extLst>
                </a:gridCol>
                <a:gridCol w="701040">
                  <a:extLst>
                    <a:ext uri="{9D8B030D-6E8A-4147-A177-3AD203B41FA5}">
                      <a16:colId xmlns:a16="http://schemas.microsoft.com/office/drawing/2014/main" val="3928681904"/>
                    </a:ext>
                  </a:extLst>
                </a:gridCol>
                <a:gridCol w="803545">
                  <a:extLst>
                    <a:ext uri="{9D8B030D-6E8A-4147-A177-3AD203B41FA5}">
                      <a16:colId xmlns:a16="http://schemas.microsoft.com/office/drawing/2014/main" val="3052970791"/>
                    </a:ext>
                  </a:extLst>
                </a:gridCol>
                <a:gridCol w="598535">
                  <a:extLst>
                    <a:ext uri="{9D8B030D-6E8A-4147-A177-3AD203B41FA5}">
                      <a16:colId xmlns:a16="http://schemas.microsoft.com/office/drawing/2014/main" val="712024474"/>
                    </a:ext>
                  </a:extLst>
                </a:gridCol>
                <a:gridCol w="701040">
                  <a:extLst>
                    <a:ext uri="{9D8B030D-6E8A-4147-A177-3AD203B41FA5}">
                      <a16:colId xmlns:a16="http://schemas.microsoft.com/office/drawing/2014/main" val="2957119966"/>
                    </a:ext>
                  </a:extLst>
                </a:gridCol>
                <a:gridCol w="701040">
                  <a:extLst>
                    <a:ext uri="{9D8B030D-6E8A-4147-A177-3AD203B41FA5}">
                      <a16:colId xmlns:a16="http://schemas.microsoft.com/office/drawing/2014/main" val="2084215478"/>
                    </a:ext>
                  </a:extLst>
                </a:gridCol>
                <a:gridCol w="701040">
                  <a:extLst>
                    <a:ext uri="{9D8B030D-6E8A-4147-A177-3AD203B41FA5}">
                      <a16:colId xmlns:a16="http://schemas.microsoft.com/office/drawing/2014/main" val="2531922903"/>
                    </a:ext>
                  </a:extLst>
                </a:gridCol>
                <a:gridCol w="701040">
                  <a:extLst>
                    <a:ext uri="{9D8B030D-6E8A-4147-A177-3AD203B41FA5}">
                      <a16:colId xmlns:a16="http://schemas.microsoft.com/office/drawing/2014/main" val="3238553641"/>
                    </a:ext>
                  </a:extLst>
                </a:gridCol>
                <a:gridCol w="701040">
                  <a:extLst>
                    <a:ext uri="{9D8B030D-6E8A-4147-A177-3AD203B41FA5}">
                      <a16:colId xmlns:a16="http://schemas.microsoft.com/office/drawing/2014/main" val="138906685"/>
                    </a:ext>
                  </a:extLst>
                </a:gridCol>
                <a:gridCol w="701040">
                  <a:extLst>
                    <a:ext uri="{9D8B030D-6E8A-4147-A177-3AD203B41FA5}">
                      <a16:colId xmlns:a16="http://schemas.microsoft.com/office/drawing/2014/main" val="2293882655"/>
                    </a:ext>
                  </a:extLst>
                </a:gridCol>
                <a:gridCol w="701040">
                  <a:extLst>
                    <a:ext uri="{9D8B030D-6E8A-4147-A177-3AD203B41FA5}">
                      <a16:colId xmlns:a16="http://schemas.microsoft.com/office/drawing/2014/main" val="4129340827"/>
                    </a:ext>
                  </a:extLst>
                </a:gridCol>
                <a:gridCol w="701040">
                  <a:extLst>
                    <a:ext uri="{9D8B030D-6E8A-4147-A177-3AD203B41FA5}">
                      <a16:colId xmlns:a16="http://schemas.microsoft.com/office/drawing/2014/main" val="1277981557"/>
                    </a:ext>
                  </a:extLst>
                </a:gridCol>
                <a:gridCol w="701040">
                  <a:extLst>
                    <a:ext uri="{9D8B030D-6E8A-4147-A177-3AD203B41FA5}">
                      <a16:colId xmlns:a16="http://schemas.microsoft.com/office/drawing/2014/main" val="3078601668"/>
                    </a:ext>
                  </a:extLst>
                </a:gridCol>
                <a:gridCol w="783085">
                  <a:extLst>
                    <a:ext uri="{9D8B030D-6E8A-4147-A177-3AD203B41FA5}">
                      <a16:colId xmlns:a16="http://schemas.microsoft.com/office/drawing/2014/main" val="1042834644"/>
                    </a:ext>
                  </a:extLst>
                </a:gridCol>
                <a:gridCol w="726510">
                  <a:extLst>
                    <a:ext uri="{9D8B030D-6E8A-4147-A177-3AD203B41FA5}">
                      <a16:colId xmlns:a16="http://schemas.microsoft.com/office/drawing/2014/main" val="323397588"/>
                    </a:ext>
                  </a:extLst>
                </a:gridCol>
              </a:tblGrid>
              <a:tr h="257669">
                <a:tc>
                  <a:txBody>
                    <a:bodyPr/>
                    <a:lstStyle/>
                    <a:p>
                      <a:pPr algn="ctr" fontAlgn="b"/>
                      <a:r>
                        <a:rPr lang="en-US" sz="1200" b="1" i="0" u="none" strike="noStrike" dirty="0">
                          <a:solidFill>
                            <a:srgbClr val="000000"/>
                          </a:solidFill>
                          <a:effectLst/>
                          <a:latin typeface="Calibri" panose="020F0502020204030204" pitchFamily="34" charset="0"/>
                        </a:rPr>
                        <a:t>Topic 1</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200" b="1" i="0" u="none" strike="noStrike">
                          <a:solidFill>
                            <a:srgbClr val="000000"/>
                          </a:solidFill>
                          <a:effectLst/>
                          <a:latin typeface="Calibri" panose="020F0502020204030204" pitchFamily="34" charset="0"/>
                        </a:rPr>
                        <a:t>Topic 2</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200" b="1" i="0" u="none" strike="noStrike">
                          <a:solidFill>
                            <a:srgbClr val="000000"/>
                          </a:solidFill>
                          <a:effectLst/>
                          <a:latin typeface="Calibri" panose="020F0502020204030204" pitchFamily="34" charset="0"/>
                        </a:rPr>
                        <a:t>Topic 3</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200" b="1" i="0" u="none" strike="noStrike">
                          <a:solidFill>
                            <a:srgbClr val="000000"/>
                          </a:solidFill>
                          <a:effectLst/>
                          <a:latin typeface="Calibri" panose="020F0502020204030204" pitchFamily="34" charset="0"/>
                        </a:rPr>
                        <a:t>Topic 4</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200" b="1" i="0" u="none" strike="noStrike" dirty="0">
                          <a:solidFill>
                            <a:srgbClr val="000000"/>
                          </a:solidFill>
                          <a:effectLst/>
                          <a:latin typeface="Calibri" panose="020F0502020204030204" pitchFamily="34" charset="0"/>
                        </a:rPr>
                        <a:t>Topic 5</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200" b="1" i="0" u="none" strike="noStrike">
                          <a:solidFill>
                            <a:srgbClr val="000000"/>
                          </a:solidFill>
                          <a:effectLst/>
                          <a:latin typeface="Calibri" panose="020F0502020204030204" pitchFamily="34" charset="0"/>
                        </a:rPr>
                        <a:t>Topic 6</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200" b="1" i="0" u="none" strike="noStrike">
                          <a:solidFill>
                            <a:srgbClr val="000000"/>
                          </a:solidFill>
                          <a:effectLst/>
                          <a:latin typeface="Calibri" panose="020F0502020204030204" pitchFamily="34" charset="0"/>
                        </a:rPr>
                        <a:t>Topic 7</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200" b="1" i="0" u="none" strike="noStrike">
                          <a:solidFill>
                            <a:srgbClr val="000000"/>
                          </a:solidFill>
                          <a:effectLst/>
                          <a:latin typeface="Calibri" panose="020F0502020204030204" pitchFamily="34" charset="0"/>
                        </a:rPr>
                        <a:t>Topic 8</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200" b="1" i="0" u="none" strike="noStrike">
                          <a:solidFill>
                            <a:srgbClr val="000000"/>
                          </a:solidFill>
                          <a:effectLst/>
                          <a:latin typeface="Calibri" panose="020F0502020204030204" pitchFamily="34" charset="0"/>
                        </a:rPr>
                        <a:t>Topic 9</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200" b="1" i="0" u="none" strike="noStrike">
                          <a:solidFill>
                            <a:srgbClr val="000000"/>
                          </a:solidFill>
                          <a:effectLst/>
                          <a:latin typeface="Calibri" panose="020F0502020204030204" pitchFamily="34" charset="0"/>
                        </a:rPr>
                        <a:t>Topic 10</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200" b="1" i="0" u="none" strike="noStrike">
                          <a:solidFill>
                            <a:srgbClr val="000000"/>
                          </a:solidFill>
                          <a:effectLst/>
                          <a:latin typeface="Calibri" panose="020F0502020204030204" pitchFamily="34" charset="0"/>
                        </a:rPr>
                        <a:t>Topic 11</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200" b="1" i="0" u="none" strike="noStrike">
                          <a:solidFill>
                            <a:srgbClr val="000000"/>
                          </a:solidFill>
                          <a:effectLst/>
                          <a:latin typeface="Calibri" panose="020F0502020204030204" pitchFamily="34" charset="0"/>
                        </a:rPr>
                        <a:t>Topic 12</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200" b="1" i="0" u="none" strike="noStrike">
                          <a:solidFill>
                            <a:srgbClr val="000000"/>
                          </a:solidFill>
                          <a:effectLst/>
                          <a:latin typeface="Calibri" panose="020F0502020204030204" pitchFamily="34" charset="0"/>
                        </a:rPr>
                        <a:t>Topic 13</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200" b="1" i="0" u="none" strike="noStrike">
                          <a:solidFill>
                            <a:srgbClr val="000000"/>
                          </a:solidFill>
                          <a:effectLst/>
                          <a:latin typeface="Calibri" panose="020F0502020204030204" pitchFamily="34" charset="0"/>
                        </a:rPr>
                        <a:t>Topic 14</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200" b="1" i="0" u="none" strike="noStrike">
                          <a:solidFill>
                            <a:srgbClr val="000000"/>
                          </a:solidFill>
                          <a:effectLst/>
                          <a:latin typeface="Calibri" panose="020F0502020204030204" pitchFamily="34" charset="0"/>
                        </a:rPr>
                        <a:t>Topic 15</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1008884017"/>
                  </a:ext>
                </a:extLst>
              </a:tr>
              <a:tr h="216985">
                <a:tc>
                  <a:txBody>
                    <a:bodyPr/>
                    <a:lstStyle/>
                    <a:p>
                      <a:pPr algn="ctr" fontAlgn="b"/>
                      <a:r>
                        <a:rPr lang="en-US" sz="1050" b="0" i="0" u="none" strike="noStrike" dirty="0" err="1">
                          <a:solidFill>
                            <a:srgbClr val="000000"/>
                          </a:solidFill>
                          <a:effectLst/>
                          <a:latin typeface="Calibri" panose="020F0502020204030204" pitchFamily="34" charset="0"/>
                        </a:rPr>
                        <a:t>resid</a:t>
                      </a:r>
                      <a:endParaRPr lang="en-US" sz="1050" b="0" i="0" u="none" strike="noStrike" dirty="0">
                        <a:solidFill>
                          <a:srgbClr val="000000"/>
                        </a:solidFill>
                        <a:effectLst/>
                        <a:latin typeface="Calibri" panose="020F0502020204030204" pitchFamily="34" charset="0"/>
                      </a:endParaRP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victim</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state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inform</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report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district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complain</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polic</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male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hour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front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vehicl</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fail</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without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arrest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1894684"/>
                  </a:ext>
                </a:extLst>
              </a:tr>
              <a:tr h="216985">
                <a:tc>
                  <a:txBody>
                    <a:bodyPr/>
                    <a:lstStyle/>
                    <a:p>
                      <a:pPr algn="ctr" fontAlgn="b"/>
                      <a:r>
                        <a:rPr lang="en-US" sz="1050" b="0" i="0" u="none" strike="noStrike">
                          <a:solidFill>
                            <a:srgbClr val="000000"/>
                          </a:solidFill>
                          <a:effectLst/>
                          <a:latin typeface="Calibri" panose="020F0502020204030204" pitchFamily="34" charset="0"/>
                        </a:rPr>
                        <a:t>search</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wit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rude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case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parti</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station</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number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call</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unknown</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sergeant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partyvictim</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err="1">
                          <a:solidFill>
                            <a:srgbClr val="000000"/>
                          </a:solidFill>
                          <a:effectLst/>
                          <a:latin typeface="Calibri" panose="020F0502020204030204" pitchFamily="34" charset="0"/>
                        </a:rPr>
                        <a:t>citat</a:t>
                      </a:r>
                      <a:endParaRPr lang="en-US" sz="1050" b="0" i="0" u="none" strike="noStrike" dirty="0">
                        <a:solidFill>
                          <a:srgbClr val="000000"/>
                        </a:solidFill>
                        <a:effectLst/>
                        <a:latin typeface="Calibri" panose="020F0502020204030204" pitchFamily="34" charset="0"/>
                      </a:endParaRP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return</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err="1">
                          <a:solidFill>
                            <a:srgbClr val="000000"/>
                          </a:solidFill>
                          <a:effectLst/>
                          <a:latin typeface="Calibri" panose="020F0502020204030204" pitchFamily="34" charset="0"/>
                        </a:rPr>
                        <a:t>justif</a:t>
                      </a:r>
                      <a:endParaRPr lang="en-US" sz="1050" b="0" i="0" u="none" strike="noStrike" dirty="0">
                        <a:solidFill>
                          <a:srgbClr val="000000"/>
                        </a:solidFill>
                        <a:effectLst/>
                        <a:latin typeface="Calibri" panose="020F0502020204030204" pitchFamily="34" charset="0"/>
                      </a:endParaRP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fals</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4786688"/>
                  </a:ext>
                </a:extLst>
              </a:tr>
              <a:tr h="216985">
                <a:tc>
                  <a:txBody>
                    <a:bodyPr/>
                    <a:lstStyle/>
                    <a:p>
                      <a:pPr algn="ctr" fontAlgn="b"/>
                      <a:r>
                        <a:rPr lang="en-US" sz="1050" b="0" i="0" u="none" strike="noStrike">
                          <a:solidFill>
                            <a:srgbClr val="000000"/>
                          </a:solidFill>
                          <a:effectLst/>
                          <a:latin typeface="Calibri" panose="020F0502020204030204" pitchFamily="34" charset="0"/>
                        </a:rPr>
                        <a:t>warrant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incid</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told</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state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order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harass</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star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refus</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white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depart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relat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issu</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err="1">
                          <a:solidFill>
                            <a:srgbClr val="000000"/>
                          </a:solidFill>
                          <a:effectLst/>
                          <a:latin typeface="Calibri" panose="020F0502020204030204" pitchFamily="34" charset="0"/>
                        </a:rPr>
                        <a:t>inventori</a:t>
                      </a:r>
                      <a:endParaRPr lang="en-US" sz="1050" b="0" i="0" u="none" strike="noStrike" dirty="0">
                        <a:solidFill>
                          <a:srgbClr val="000000"/>
                        </a:solidFill>
                        <a:effectLst/>
                        <a:latin typeface="Calibri" panose="020F0502020204030204" pitchFamily="34" charset="0"/>
                      </a:endParaRP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stop</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threaten</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3910221"/>
                  </a:ext>
                </a:extLst>
              </a:tr>
              <a:tr h="216985">
                <a:tc>
                  <a:txBody>
                    <a:bodyPr/>
                    <a:lstStyle/>
                    <a:p>
                      <a:pPr algn="ctr" fontAlgn="b"/>
                      <a:r>
                        <a:rPr lang="en-US" sz="1050" b="0" i="0" u="none" strike="noStrike">
                          <a:solidFill>
                            <a:srgbClr val="000000"/>
                          </a:solidFill>
                          <a:effectLst/>
                          <a:latin typeface="Calibri" panose="020F0502020204030204" pitchFamily="34" charset="0"/>
                        </a:rPr>
                        <a:t>enter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struck</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unprofession</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fail</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list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son</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upon</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fail</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uniform</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locat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daughter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traffic</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phone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search</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also</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7357327"/>
                  </a:ext>
                </a:extLst>
              </a:tr>
              <a:tr h="216985">
                <a:tc>
                  <a:txBody>
                    <a:bodyPr/>
                    <a:lstStyle/>
                    <a:p>
                      <a:pPr algn="ctr" fontAlgn="b"/>
                      <a:r>
                        <a:rPr lang="en-US" sz="1050" b="0" i="0" u="none" strike="noStrike">
                          <a:solidFill>
                            <a:srgbClr val="000000"/>
                          </a:solidFill>
                          <a:effectLst/>
                          <a:latin typeface="Calibri" panose="020F0502020204030204" pitchFamily="34" charset="0"/>
                        </a:rPr>
                        <a:t>home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handcuf</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fuck</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investig</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fare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refer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name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respond</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black</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polic</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left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park</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remov</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weapon</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car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4757781"/>
                  </a:ext>
                </a:extLst>
              </a:tr>
              <a:tr h="216985">
                <a:tc>
                  <a:txBody>
                    <a:bodyPr/>
                    <a:lstStyle/>
                    <a:p>
                      <a:pPr algn="ctr" fontAlgn="b"/>
                      <a:r>
                        <a:rPr lang="en-US" sz="1050" b="0" i="0" u="none" strike="noStrike">
                          <a:solidFill>
                            <a:srgbClr val="000000"/>
                          </a:solidFill>
                          <a:effectLst/>
                          <a:latin typeface="Calibri" panose="020F0502020204030204" pitchFamily="34" charset="0"/>
                        </a:rPr>
                        <a:t>damag</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threw</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get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regard</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lie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verbal</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request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state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femal</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member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drove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licens</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took</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detain</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one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6483328"/>
                  </a:ext>
                </a:extLst>
              </a:tr>
              <a:tr h="216985">
                <a:tc>
                  <a:txBody>
                    <a:bodyPr/>
                    <a:lstStyle/>
                    <a:p>
                      <a:pPr algn="ctr" fontAlgn="b"/>
                      <a:r>
                        <a:rPr lang="en-US" sz="1050" b="0" i="0" u="none" strike="noStrike">
                          <a:solidFill>
                            <a:srgbClr val="000000"/>
                          </a:solidFill>
                          <a:effectLst/>
                          <a:latin typeface="Calibri" panose="020F0502020204030204" pitchFamily="34" charset="0"/>
                        </a:rPr>
                        <a:t>caus</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medic</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ask</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provid</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public</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went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provid</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provid</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state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iti</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attempt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driver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properti</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affidavit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squad</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6504065"/>
                  </a:ext>
                </a:extLst>
              </a:tr>
              <a:tr h="216985">
                <a:tc>
                  <a:txBody>
                    <a:bodyPr/>
                    <a:lstStyle/>
                    <a:p>
                      <a:pPr algn="ctr" fontAlgn="b"/>
                      <a:r>
                        <a:rPr lang="en-US" sz="1050" b="0" i="0" u="none" strike="noStrike">
                          <a:solidFill>
                            <a:srgbClr val="000000"/>
                          </a:solidFill>
                          <a:effectLst/>
                          <a:latin typeface="Calibri" panose="020F0502020204030204" pitchFamily="34" charset="0"/>
                        </a:rPr>
                        <a:t>door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face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street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time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saw</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abus</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citi</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offend</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subject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duti</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mother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accid</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usc</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situat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build</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9336809"/>
                  </a:ext>
                </a:extLst>
              </a:tr>
              <a:tr h="216985">
                <a:tc>
                  <a:txBody>
                    <a:bodyPr/>
                    <a:lstStyle/>
                    <a:p>
                      <a:pPr algn="ctr" fontAlgn="b"/>
                      <a:r>
                        <a:rPr lang="en-US" sz="1050" b="0" i="0" u="none" strike="noStrike">
                          <a:solidFill>
                            <a:srgbClr val="000000"/>
                          </a:solidFill>
                          <a:effectLst/>
                          <a:latin typeface="Calibri" panose="020F0502020204030204" pitchFamily="34" charset="0"/>
                        </a:rPr>
                        <a:t>apart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push</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car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conduct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numer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made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unit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file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name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approxim</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drive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stop</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card</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handcuf</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possess</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7496983"/>
                  </a:ext>
                </a:extLst>
              </a:tr>
              <a:tr h="216985">
                <a:tc>
                  <a:txBody>
                    <a:bodyPr/>
                    <a:lstStyle/>
                    <a:p>
                      <a:pPr algn="ctr" fontAlgn="b"/>
                      <a:r>
                        <a:rPr lang="en-US" sz="1050" b="0" i="0" u="none" strike="noStrike">
                          <a:solidFill>
                            <a:srgbClr val="000000"/>
                          </a:solidFill>
                          <a:effectLst/>
                          <a:latin typeface="Calibri" panose="020F0502020204030204" pitchFamily="34" charset="0"/>
                        </a:rPr>
                        <a:t>drug</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grab</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yell</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court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curs</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told</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violat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scene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possibl</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proper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light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fals</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secur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point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charg</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6460224"/>
                  </a:ext>
                </a:extLst>
              </a:tr>
              <a:tr h="216985">
                <a:tc>
                  <a:txBody>
                    <a:bodyPr/>
                    <a:lstStyle/>
                    <a:p>
                      <a:pPr algn="ctr" fontAlgn="b"/>
                      <a:r>
                        <a:rPr lang="en-US" sz="1050" b="0" i="0" u="none" strike="noStrike">
                          <a:solidFill>
                            <a:srgbClr val="000000"/>
                          </a:solidFill>
                          <a:effectLst/>
                          <a:latin typeface="Calibri" panose="020F0502020204030204" pitchFamily="34" charset="0"/>
                        </a:rPr>
                        <a:t>permiss</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back</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dont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date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harrass</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direct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sgt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assist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reason</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work</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err="1">
                          <a:solidFill>
                            <a:srgbClr val="000000"/>
                          </a:solidFill>
                          <a:effectLst/>
                          <a:latin typeface="Calibri" panose="020F0502020204030204" pitchFamily="34" charset="0"/>
                        </a:rPr>
                        <a:t>hous</a:t>
                      </a:r>
                      <a:endParaRPr lang="en-US" sz="1050" b="0" i="0" u="none" strike="noStrike" dirty="0">
                        <a:solidFill>
                          <a:srgbClr val="000000"/>
                        </a:solidFill>
                        <a:effectLst/>
                        <a:latin typeface="Calibri" panose="020F0502020204030204" pitchFamily="34" charset="0"/>
                      </a:endParaRP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ticket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cell</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type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reason</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2396987"/>
                  </a:ext>
                </a:extLst>
              </a:tr>
              <a:tr h="216985">
                <a:tc>
                  <a:txBody>
                    <a:bodyPr/>
                    <a:lstStyle/>
                    <a:p>
                      <a:pPr algn="ctr" fontAlgn="b"/>
                      <a:r>
                        <a:rPr lang="en-US" sz="1050" b="0" i="0" u="none" strike="noStrike">
                          <a:solidFill>
                            <a:srgbClr val="000000"/>
                          </a:solidFill>
                          <a:effectLst/>
                          <a:latin typeface="Calibri" panose="020F0502020204030204" pitchFamily="34" charset="0"/>
                        </a:rPr>
                        <a:t>properti</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taser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back</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order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nqte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leav</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receiv</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regard</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side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complain</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children</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tow</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key</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victimoffend</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place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3374412"/>
                  </a:ext>
                </a:extLst>
              </a:tr>
              <a:tr h="216985">
                <a:tc>
                  <a:txBody>
                    <a:bodyPr/>
                    <a:lstStyle/>
                    <a:p>
                      <a:pPr algn="ctr" fontAlgn="b"/>
                      <a:r>
                        <a:rPr lang="en-US" sz="1050" b="0" i="0" u="none" strike="noStrike">
                          <a:solidFill>
                            <a:srgbClr val="000000"/>
                          </a:solidFill>
                          <a:effectLst/>
                          <a:latin typeface="Calibri" panose="020F0502020204030204" pitchFamily="34" charset="0"/>
                        </a:rPr>
                        <a:t>unknown</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ground</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approach</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detect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way</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make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suspect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servic</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two</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detect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child</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plate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releas</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sign</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store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239911"/>
                  </a:ext>
                </a:extLst>
              </a:tr>
              <a:tr h="216985">
                <a:tc>
                  <a:txBody>
                    <a:bodyPr/>
                    <a:lstStyle/>
                    <a:p>
                      <a:pPr algn="ctr" fontAlgn="b"/>
                      <a:r>
                        <a:rPr lang="en-US" sz="1050" b="0" i="0" u="none" strike="noStrike">
                          <a:solidFill>
                            <a:srgbClr val="000000"/>
                          </a:solidFill>
                          <a:effectLst/>
                          <a:latin typeface="Calibri" panose="020F0502020204030204" pitchFamily="34" charset="0"/>
                        </a:rPr>
                        <a:t>boyfriend</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head</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shut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report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pay</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follow</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incorrect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complaint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appar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fail</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open</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drive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money</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arm</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time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3304524"/>
                  </a:ext>
                </a:extLst>
              </a:tr>
              <a:tr h="216985">
                <a:tc>
                  <a:txBody>
                    <a:bodyPr/>
                    <a:lstStyle/>
                    <a:p>
                      <a:pPr algn="ctr" fontAlgn="b"/>
                      <a:r>
                        <a:rPr lang="en-US" sz="1050" b="0" i="0" u="none" strike="noStrike">
                          <a:solidFill>
                            <a:srgbClr val="000000"/>
                          </a:solidFill>
                          <a:effectLst/>
                          <a:latin typeface="Calibri" panose="020F0502020204030204" pitchFamily="34" charset="0"/>
                        </a:rPr>
                        <a:t>execut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pull</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see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complet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fianc</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year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messag</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time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hispan</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assign</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activ</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impound</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miss</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gun</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right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2647517"/>
                  </a:ext>
                </a:extLst>
              </a:tr>
              <a:tr h="216985">
                <a:tc>
                  <a:txBody>
                    <a:bodyPr/>
                    <a:lstStyle/>
                    <a:p>
                      <a:pPr algn="ctr" fontAlgn="b"/>
                      <a:r>
                        <a:rPr lang="en-US" sz="1050" b="0" i="0" u="none" strike="noStrike">
                          <a:solidFill>
                            <a:srgbClr val="000000"/>
                          </a:solidFill>
                          <a:effectLst/>
                          <a:latin typeface="Calibri" panose="020F0502020204030204" pitchFamily="34" charset="0"/>
                        </a:rPr>
                        <a:t>incid</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tight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ass</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obtain</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unjust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continu</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regist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batteri</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manner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time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window</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two</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person</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question</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tenant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6851458"/>
                  </a:ext>
                </a:extLst>
              </a:tr>
              <a:tr h="216985">
                <a:tc>
                  <a:txBody>
                    <a:bodyPr/>
                    <a:lstStyle/>
                    <a:p>
                      <a:pPr algn="ctr" fontAlgn="b"/>
                      <a:r>
                        <a:rPr lang="en-US" sz="1050" b="0" i="0" u="none" strike="noStrike">
                          <a:solidFill>
                            <a:srgbClr val="000000"/>
                          </a:solidFill>
                          <a:effectLst/>
                          <a:latin typeface="Calibri" panose="020F0502020204030204" pitchFamily="34" charset="0"/>
                        </a:rPr>
                        <a:t>plant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punch</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said</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stolen</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instruct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profan</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respons</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arriv</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number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jame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door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insur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err="1">
                          <a:solidFill>
                            <a:srgbClr val="000000"/>
                          </a:solidFill>
                          <a:effectLst/>
                          <a:latin typeface="Calibri" panose="020F0502020204030204" pitchFamily="34" charset="0"/>
                        </a:rPr>
                        <a:t>identif</a:t>
                      </a:r>
                      <a:endParaRPr lang="en-US" sz="1050" b="0" i="0" u="none" strike="noStrike" dirty="0">
                        <a:solidFill>
                          <a:srgbClr val="000000"/>
                        </a:solidFill>
                        <a:effectLst/>
                        <a:latin typeface="Calibri" panose="020F0502020204030204" pitchFamily="34" charset="0"/>
                      </a:endParaRP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voic</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err="1">
                          <a:solidFill>
                            <a:srgbClr val="000000"/>
                          </a:solidFill>
                          <a:effectLst/>
                          <a:latin typeface="Calibri" panose="020F0502020204030204" pitchFamily="34" charset="0"/>
                        </a:rPr>
                        <a:t>violat</a:t>
                      </a:r>
                      <a:endParaRPr lang="en-US" sz="1050" b="0" i="0" u="none" strike="noStrike" dirty="0">
                        <a:solidFill>
                          <a:srgbClr val="000000"/>
                        </a:solidFill>
                        <a:effectLst/>
                        <a:latin typeface="Calibri" panose="020F0502020204030204" pitchFamily="34" charset="0"/>
                      </a:endParaRP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5277323"/>
                  </a:ext>
                </a:extLst>
              </a:tr>
              <a:tr h="216985">
                <a:tc>
                  <a:txBody>
                    <a:bodyPr/>
                    <a:lstStyle/>
                    <a:p>
                      <a:pPr algn="ctr" fontAlgn="b"/>
                      <a:r>
                        <a:rPr lang="en-US" sz="1050" b="0" i="0" u="none" strike="noStrike">
                          <a:solidFill>
                            <a:srgbClr val="000000"/>
                          </a:solidFill>
                          <a:effectLst/>
                          <a:latin typeface="Calibri" panose="020F0502020204030204" pitchFamily="34" charset="0"/>
                        </a:rPr>
                        <a:t>probabl</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arm</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away</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person</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retali</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toward</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text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neighbor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plaincloth</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halper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note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pull</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cellular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tone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belong</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1587059"/>
                  </a:ext>
                </a:extLst>
              </a:tr>
              <a:tr h="216985">
                <a:tc>
                  <a:txBody>
                    <a:bodyPr/>
                    <a:lstStyle/>
                    <a:p>
                      <a:pPr algn="ctr" fontAlgn="b"/>
                      <a:r>
                        <a:rPr lang="en-US" sz="1050" b="0" i="0" u="none" strike="noStrike">
                          <a:solidFill>
                            <a:srgbClr val="000000"/>
                          </a:solidFill>
                          <a:effectLst/>
                          <a:latin typeface="Calibri" panose="020F0502020204030204" pitchFamily="34" charset="0"/>
                        </a:rPr>
                        <a:t>plaintiff</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forc</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walk</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contact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actual</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disrespect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said</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domest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one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joseph</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one</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exit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custodi</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err="1">
                          <a:solidFill>
                            <a:srgbClr val="000000"/>
                          </a:solidFill>
                          <a:effectLst/>
                          <a:latin typeface="Calibri" panose="020F0502020204030204" pitchFamily="34" charset="0"/>
                        </a:rPr>
                        <a:t>pretens</a:t>
                      </a:r>
                      <a:endParaRPr lang="en-US" sz="1050" b="0" i="0" u="none" strike="noStrike" dirty="0">
                        <a:solidFill>
                          <a:srgbClr val="000000"/>
                        </a:solidFill>
                        <a:effectLst/>
                        <a:latin typeface="Calibri" panose="020F0502020204030204" pitchFamily="34" charset="0"/>
                      </a:endParaRP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brother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8543257"/>
                  </a:ext>
                </a:extLst>
              </a:tr>
              <a:tr h="216985">
                <a:tc>
                  <a:txBody>
                    <a:bodyPr/>
                    <a:lstStyle/>
                    <a:p>
                      <a:pPr algn="ctr" fontAlgn="b"/>
                      <a:r>
                        <a:rPr lang="en-US" sz="1050" b="0" i="0" u="none" strike="noStrike">
                          <a:solidFill>
                            <a:srgbClr val="000000"/>
                          </a:solidFill>
                          <a:effectLst/>
                          <a:latin typeface="Calibri" panose="020F0502020204030204" pitchFamily="34" charset="0"/>
                        </a:rPr>
                        <a:t>sever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bodi</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want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incid</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describ</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log</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requir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telephon</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sever</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may</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school</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citi</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wallet</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nephew</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trespass</a:t>
                      </a:r>
                    </a:p>
                  </a:txBody>
                  <a:tcPr marL="8089" marR="8089" marT="8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7145582"/>
                  </a:ext>
                </a:extLst>
              </a:tr>
            </a:tbl>
          </a:graphicData>
        </a:graphic>
      </p:graphicFrame>
    </p:spTree>
    <p:extLst>
      <p:ext uri="{BB962C8B-B14F-4D97-AF65-F5344CB8AC3E}">
        <p14:creationId xmlns:p14="http://schemas.microsoft.com/office/powerpoint/2010/main" val="2779122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4B027-9A19-CC4D-9882-4CCA6954DA87}"/>
              </a:ext>
            </a:extLst>
          </p:cNvPr>
          <p:cNvSpPr>
            <a:spLocks noGrp="1"/>
          </p:cNvSpPr>
          <p:nvPr>
            <p:ph type="title"/>
          </p:nvPr>
        </p:nvSpPr>
        <p:spPr/>
        <p:txBody>
          <a:bodyPr/>
          <a:lstStyle/>
          <a:p>
            <a:pPr algn="ctr"/>
            <a:r>
              <a:rPr lang="en-US" dirty="0"/>
              <a:t>Rough Topic Assignments By Hand</a:t>
            </a:r>
          </a:p>
        </p:txBody>
      </p:sp>
      <p:sp>
        <p:nvSpPr>
          <p:cNvPr id="6" name="TextBox 5">
            <a:extLst>
              <a:ext uri="{FF2B5EF4-FFF2-40B4-BE49-F238E27FC236}">
                <a16:creationId xmlns:a16="http://schemas.microsoft.com/office/drawing/2014/main" id="{F973DC01-F350-0F44-8010-52608648CBD8}"/>
              </a:ext>
            </a:extLst>
          </p:cNvPr>
          <p:cNvSpPr txBox="1"/>
          <p:nvPr/>
        </p:nvSpPr>
        <p:spPr>
          <a:xfrm>
            <a:off x="4029075" y="2128838"/>
            <a:ext cx="184731" cy="369332"/>
          </a:xfrm>
          <a:prstGeom prst="rect">
            <a:avLst/>
          </a:prstGeom>
          <a:noFill/>
        </p:spPr>
        <p:txBody>
          <a:bodyPr wrap="none" rtlCol="0">
            <a:spAutoFit/>
          </a:bodyPr>
          <a:lstStyle/>
          <a:p>
            <a:endParaRPr lang="en-US" dirty="0"/>
          </a:p>
        </p:txBody>
      </p:sp>
      <p:graphicFrame>
        <p:nvGraphicFramePr>
          <p:cNvPr id="8" name="Table 7">
            <a:extLst>
              <a:ext uri="{FF2B5EF4-FFF2-40B4-BE49-F238E27FC236}">
                <a16:creationId xmlns:a16="http://schemas.microsoft.com/office/drawing/2014/main" id="{6DFFB4C4-6C80-2544-8275-4735B4572369}"/>
              </a:ext>
            </a:extLst>
          </p:cNvPr>
          <p:cNvGraphicFramePr>
            <a:graphicFrameLocks noGrp="1"/>
          </p:cNvGraphicFramePr>
          <p:nvPr>
            <p:extLst>
              <p:ext uri="{D42A27DB-BD31-4B8C-83A1-F6EECF244321}">
                <p14:modId xmlns:p14="http://schemas.microsoft.com/office/powerpoint/2010/main" val="1176296855"/>
              </p:ext>
            </p:extLst>
          </p:nvPr>
        </p:nvGraphicFramePr>
        <p:xfrm>
          <a:off x="3709359" y="1690688"/>
          <a:ext cx="3967432" cy="4375035"/>
        </p:xfrm>
        <a:graphic>
          <a:graphicData uri="http://schemas.openxmlformats.org/drawingml/2006/table">
            <a:tbl>
              <a:tblPr>
                <a:tableStyleId>{5940675A-B579-460E-94D1-54222C63F5DA}</a:tableStyleId>
              </a:tblPr>
              <a:tblGrid>
                <a:gridCol w="611315">
                  <a:extLst>
                    <a:ext uri="{9D8B030D-6E8A-4147-A177-3AD203B41FA5}">
                      <a16:colId xmlns:a16="http://schemas.microsoft.com/office/drawing/2014/main" val="1368621234"/>
                    </a:ext>
                  </a:extLst>
                </a:gridCol>
                <a:gridCol w="3356117">
                  <a:extLst>
                    <a:ext uri="{9D8B030D-6E8A-4147-A177-3AD203B41FA5}">
                      <a16:colId xmlns:a16="http://schemas.microsoft.com/office/drawing/2014/main" val="3036401817"/>
                    </a:ext>
                  </a:extLst>
                </a:gridCol>
              </a:tblGrid>
              <a:tr h="291669">
                <a:tc>
                  <a:txBody>
                    <a:bodyPr/>
                    <a:lstStyle/>
                    <a:p>
                      <a:pPr algn="ctr" fontAlgn="b"/>
                      <a:r>
                        <a:rPr lang="en-US" sz="1800" b="1" u="none" strike="noStrike" dirty="0">
                          <a:effectLst/>
                        </a:rPr>
                        <a:t>1</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Improper Search, Damage</a:t>
                      </a:r>
                      <a:endParaRPr lang="en-US" sz="18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5252340"/>
                  </a:ext>
                </a:extLst>
              </a:tr>
              <a:tr h="291669">
                <a:tc>
                  <a:txBody>
                    <a:bodyPr/>
                    <a:lstStyle/>
                    <a:p>
                      <a:pPr algn="ctr" fontAlgn="b"/>
                      <a:r>
                        <a:rPr lang="en-US" sz="1800" b="1" u="none" strike="noStrike">
                          <a:effectLst/>
                        </a:rPr>
                        <a:t>2</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Physical Force</a:t>
                      </a:r>
                      <a:endParaRPr lang="en-US" sz="18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18750951"/>
                  </a:ext>
                </a:extLst>
              </a:tr>
              <a:tr h="291669">
                <a:tc>
                  <a:txBody>
                    <a:bodyPr/>
                    <a:lstStyle/>
                    <a:p>
                      <a:pPr algn="ctr" fontAlgn="b"/>
                      <a:r>
                        <a:rPr lang="en-US" sz="1800" b="1" u="none" strike="noStrike">
                          <a:effectLst/>
                        </a:rPr>
                        <a:t>3</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Profanity/Verbal Abuse</a:t>
                      </a:r>
                      <a:endParaRPr lang="en-US" sz="18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75271892"/>
                  </a:ext>
                </a:extLst>
              </a:tr>
              <a:tr h="291669">
                <a:tc>
                  <a:txBody>
                    <a:bodyPr/>
                    <a:lstStyle/>
                    <a:p>
                      <a:pPr algn="ctr" fontAlgn="b"/>
                      <a:r>
                        <a:rPr lang="en-US" sz="1800" b="1" u="none" strike="noStrike">
                          <a:effectLst/>
                        </a:rPr>
                        <a:t>4</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(Unclear)</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52460972"/>
                  </a:ext>
                </a:extLst>
              </a:tr>
              <a:tr h="291669">
                <a:tc>
                  <a:txBody>
                    <a:bodyPr/>
                    <a:lstStyle/>
                    <a:p>
                      <a:pPr algn="ctr" fontAlgn="b"/>
                      <a:r>
                        <a:rPr lang="en-US" sz="1800" b="1" u="none" strike="noStrike">
                          <a:effectLst/>
                        </a:rPr>
                        <a:t>5</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(Unclear)</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4846241"/>
                  </a:ext>
                </a:extLst>
              </a:tr>
              <a:tr h="291669">
                <a:tc>
                  <a:txBody>
                    <a:bodyPr/>
                    <a:lstStyle/>
                    <a:p>
                      <a:pPr algn="ctr" fontAlgn="b"/>
                      <a:r>
                        <a:rPr lang="en-US" sz="1800" b="1" u="none" strike="noStrike">
                          <a:effectLst/>
                        </a:rPr>
                        <a:t>6</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Profanity/Verbal Abuse</a:t>
                      </a:r>
                      <a:endParaRPr lang="en-US" sz="18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20485282"/>
                  </a:ext>
                </a:extLst>
              </a:tr>
              <a:tr h="291669">
                <a:tc>
                  <a:txBody>
                    <a:bodyPr/>
                    <a:lstStyle/>
                    <a:p>
                      <a:pPr algn="ctr" fontAlgn="b"/>
                      <a:r>
                        <a:rPr lang="en-US" sz="1800" b="1" u="none" strike="noStrike">
                          <a:effectLst/>
                        </a:rPr>
                        <a:t>7</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(Unclear)</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81558130"/>
                  </a:ext>
                </a:extLst>
              </a:tr>
              <a:tr h="291669">
                <a:tc>
                  <a:txBody>
                    <a:bodyPr/>
                    <a:lstStyle/>
                    <a:p>
                      <a:pPr algn="ctr" fontAlgn="b"/>
                      <a:r>
                        <a:rPr lang="en-US" sz="1800" b="1" u="none" strike="noStrike">
                          <a:effectLst/>
                        </a:rPr>
                        <a:t>8</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Failure to respond</a:t>
                      </a:r>
                      <a:endParaRPr lang="en-US" sz="18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1924371"/>
                  </a:ext>
                </a:extLst>
              </a:tr>
              <a:tr h="291669">
                <a:tc>
                  <a:txBody>
                    <a:bodyPr/>
                    <a:lstStyle/>
                    <a:p>
                      <a:pPr algn="ctr" fontAlgn="b"/>
                      <a:r>
                        <a:rPr lang="en-US" sz="1800" b="1" u="none" strike="noStrike">
                          <a:effectLst/>
                        </a:rPr>
                        <a:t>9</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Race/Gender</a:t>
                      </a:r>
                      <a:endParaRPr lang="en-US"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7370061"/>
                  </a:ext>
                </a:extLst>
              </a:tr>
              <a:tr h="291669">
                <a:tc>
                  <a:txBody>
                    <a:bodyPr/>
                    <a:lstStyle/>
                    <a:p>
                      <a:pPr algn="ctr" fontAlgn="b"/>
                      <a:r>
                        <a:rPr lang="en-US" sz="1800" b="1" u="none" strike="noStrike">
                          <a:effectLst/>
                        </a:rPr>
                        <a:t>10</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(Unclear)</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5691995"/>
                  </a:ext>
                </a:extLst>
              </a:tr>
              <a:tr h="291669">
                <a:tc>
                  <a:txBody>
                    <a:bodyPr/>
                    <a:lstStyle/>
                    <a:p>
                      <a:pPr algn="ctr" fontAlgn="b"/>
                      <a:r>
                        <a:rPr lang="en-US" sz="1800" b="1" u="none" strike="noStrike">
                          <a:effectLst/>
                        </a:rPr>
                        <a:t>11</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Family Members</a:t>
                      </a:r>
                      <a:endParaRPr lang="en-US"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9306788"/>
                  </a:ext>
                </a:extLst>
              </a:tr>
              <a:tr h="291669">
                <a:tc>
                  <a:txBody>
                    <a:bodyPr/>
                    <a:lstStyle/>
                    <a:p>
                      <a:pPr algn="ctr" fontAlgn="b"/>
                      <a:r>
                        <a:rPr lang="en-US" sz="1800" b="1" u="none" strike="noStrike">
                          <a:effectLst/>
                        </a:rPr>
                        <a:t>12</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Traffic Stop</a:t>
                      </a:r>
                      <a:endParaRPr lang="en-US"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15508059"/>
                  </a:ext>
                </a:extLst>
              </a:tr>
              <a:tr h="291669">
                <a:tc>
                  <a:txBody>
                    <a:bodyPr/>
                    <a:lstStyle/>
                    <a:p>
                      <a:pPr algn="ctr" fontAlgn="b"/>
                      <a:r>
                        <a:rPr lang="en-US" sz="1800" b="1" u="none" strike="noStrike">
                          <a:effectLst/>
                        </a:rPr>
                        <a:t>13</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Inventory</a:t>
                      </a:r>
                      <a:endParaRPr lang="en-US"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0704445"/>
                  </a:ext>
                </a:extLst>
              </a:tr>
              <a:tr h="291669">
                <a:tc>
                  <a:txBody>
                    <a:bodyPr/>
                    <a:lstStyle/>
                    <a:p>
                      <a:pPr algn="ctr" fontAlgn="b"/>
                      <a:r>
                        <a:rPr lang="en-US" sz="1800" b="1" u="none" strike="noStrike">
                          <a:effectLst/>
                        </a:rPr>
                        <a:t>14</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Weapon/Restraint</a:t>
                      </a:r>
                      <a:endParaRPr lang="en-US"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5062284"/>
                  </a:ext>
                </a:extLst>
              </a:tr>
              <a:tr h="291669">
                <a:tc>
                  <a:txBody>
                    <a:bodyPr/>
                    <a:lstStyle/>
                    <a:p>
                      <a:pPr algn="ctr" fontAlgn="b"/>
                      <a:r>
                        <a:rPr lang="en-US" sz="1800" b="1" u="none" strike="noStrike" dirty="0">
                          <a:effectLst/>
                        </a:rPr>
                        <a:t>15</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False Arrest/Store </a:t>
                      </a:r>
                      <a:endParaRPr lang="en-US"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0674381"/>
                  </a:ext>
                </a:extLst>
              </a:tr>
            </a:tbl>
          </a:graphicData>
        </a:graphic>
      </p:graphicFrame>
    </p:spTree>
    <p:extLst>
      <p:ext uri="{BB962C8B-B14F-4D97-AF65-F5344CB8AC3E}">
        <p14:creationId xmlns:p14="http://schemas.microsoft.com/office/powerpoint/2010/main" val="1140278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4CB69-EFBC-6F49-BEC4-F1736F40C4E1}"/>
              </a:ext>
            </a:extLst>
          </p:cNvPr>
          <p:cNvSpPr>
            <a:spLocks noGrp="1"/>
          </p:cNvSpPr>
          <p:nvPr>
            <p:ph type="title"/>
          </p:nvPr>
        </p:nvSpPr>
        <p:spPr/>
        <p:txBody>
          <a:bodyPr/>
          <a:lstStyle/>
          <a:p>
            <a:r>
              <a:rPr lang="en-US" dirty="0"/>
              <a:t>Example 1 </a:t>
            </a:r>
            <a:r>
              <a:rPr lang="en-US" sz="2800" dirty="0"/>
              <a:t>(CRID 1048960)</a:t>
            </a:r>
            <a:endParaRPr lang="en-US" dirty="0"/>
          </a:p>
        </p:txBody>
      </p:sp>
      <p:sp>
        <p:nvSpPr>
          <p:cNvPr id="4" name="TextBox 3">
            <a:extLst>
              <a:ext uri="{FF2B5EF4-FFF2-40B4-BE49-F238E27FC236}">
                <a16:creationId xmlns:a16="http://schemas.microsoft.com/office/drawing/2014/main" id="{4F283BB6-C816-1546-B78F-E3861CCAF49B}"/>
              </a:ext>
            </a:extLst>
          </p:cNvPr>
          <p:cNvSpPr txBox="1"/>
          <p:nvPr/>
        </p:nvSpPr>
        <p:spPr>
          <a:xfrm>
            <a:off x="838200" y="1690688"/>
            <a:ext cx="5734050" cy="3785652"/>
          </a:xfrm>
          <a:prstGeom prst="rect">
            <a:avLst/>
          </a:prstGeom>
          <a:noFill/>
        </p:spPr>
        <p:txBody>
          <a:bodyPr wrap="square" rtlCol="0">
            <a:spAutoFit/>
          </a:bodyPr>
          <a:lstStyle/>
          <a:p>
            <a:r>
              <a:rPr lang="en-US" sz="2400" dirty="0"/>
              <a:t>"The reporting party alleges that the accused officer was rude and unprofessional during a traffic stop, the accused officer threatened to place her in handcuffs and failed to inform the complainant as to why she was being stopped. The reporting party further alleges that the officer stated, ‘License and registration now before I snatch you out of this car and put you in handcuffs.’”</a:t>
            </a:r>
          </a:p>
        </p:txBody>
      </p:sp>
      <p:graphicFrame>
        <p:nvGraphicFramePr>
          <p:cNvPr id="5" name="Table 4">
            <a:extLst>
              <a:ext uri="{FF2B5EF4-FFF2-40B4-BE49-F238E27FC236}">
                <a16:creationId xmlns:a16="http://schemas.microsoft.com/office/drawing/2014/main" id="{84A8C427-FBD6-7E41-92AE-E474B57EE2A9}"/>
              </a:ext>
            </a:extLst>
          </p:cNvPr>
          <p:cNvGraphicFramePr>
            <a:graphicFrameLocks noGrp="1"/>
          </p:cNvGraphicFramePr>
          <p:nvPr>
            <p:extLst>
              <p:ext uri="{D42A27DB-BD31-4B8C-83A1-F6EECF244321}">
                <p14:modId xmlns:p14="http://schemas.microsoft.com/office/powerpoint/2010/main" val="2799354172"/>
              </p:ext>
            </p:extLst>
          </p:nvPr>
        </p:nvGraphicFramePr>
        <p:xfrm>
          <a:off x="6711351" y="1171040"/>
          <a:ext cx="4585299" cy="4305300"/>
        </p:xfrm>
        <a:graphic>
          <a:graphicData uri="http://schemas.openxmlformats.org/drawingml/2006/table">
            <a:tbl>
              <a:tblPr/>
              <a:tblGrid>
                <a:gridCol w="1494251">
                  <a:extLst>
                    <a:ext uri="{9D8B030D-6E8A-4147-A177-3AD203B41FA5}">
                      <a16:colId xmlns:a16="http://schemas.microsoft.com/office/drawing/2014/main" val="4097801944"/>
                    </a:ext>
                  </a:extLst>
                </a:gridCol>
                <a:gridCol w="1494251">
                  <a:extLst>
                    <a:ext uri="{9D8B030D-6E8A-4147-A177-3AD203B41FA5}">
                      <a16:colId xmlns:a16="http://schemas.microsoft.com/office/drawing/2014/main" val="1793781870"/>
                    </a:ext>
                  </a:extLst>
                </a:gridCol>
                <a:gridCol w="1596797">
                  <a:extLst>
                    <a:ext uri="{9D8B030D-6E8A-4147-A177-3AD203B41FA5}">
                      <a16:colId xmlns:a16="http://schemas.microsoft.com/office/drawing/2014/main" val="2454459198"/>
                    </a:ext>
                  </a:extLst>
                </a:gridCol>
              </a:tblGrid>
              <a:tr h="241300">
                <a:tc>
                  <a:txBody>
                    <a:bodyPr/>
                    <a:lstStyle/>
                    <a:p>
                      <a:pPr algn="ctr" fontAlgn="ctr"/>
                      <a:r>
                        <a:rPr lang="en-US" sz="1400" b="1" i="0" u="none" strike="noStrike">
                          <a:solidFill>
                            <a:srgbClr val="000000"/>
                          </a:solidFill>
                          <a:effectLst/>
                          <a:latin typeface="Calibri" panose="020F0502020204030204" pitchFamily="34" charset="0"/>
                        </a:rPr>
                        <a:t>Topic 3 - 15.89%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400" b="1" i="0" u="none" strike="noStrike">
                          <a:solidFill>
                            <a:srgbClr val="000000"/>
                          </a:solidFill>
                          <a:effectLst/>
                          <a:latin typeface="Calibri" panose="020F0502020204030204" pitchFamily="34" charset="0"/>
                        </a:rPr>
                        <a:t>Topic 5 - 15.96%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400" b="1" i="0" u="none" strike="noStrike">
                          <a:solidFill>
                            <a:srgbClr val="000000"/>
                          </a:solidFill>
                          <a:effectLst/>
                          <a:latin typeface="Calibri" panose="020F0502020204030204" pitchFamily="34" charset="0"/>
                        </a:rPr>
                        <a:t>Topic 12 - 20.08%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986704903"/>
                  </a:ext>
                </a:extLst>
              </a:tr>
              <a:tr h="203200">
                <a:tc>
                  <a:txBody>
                    <a:bodyPr/>
                    <a:lstStyle/>
                    <a:p>
                      <a:pPr algn="ctr" fontAlgn="ctr"/>
                      <a:r>
                        <a:rPr lang="en-US" sz="1200" b="0" i="0" u="none" strike="noStrike">
                          <a:solidFill>
                            <a:srgbClr val="000000"/>
                          </a:solidFill>
                          <a:effectLst/>
                          <a:latin typeface="Calibri" panose="020F0502020204030204" pitchFamily="34" charset="0"/>
                        </a:rPr>
                        <a:t>state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report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vehicl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3269668"/>
                  </a:ext>
                </a:extLst>
              </a:tr>
              <a:tr h="203200">
                <a:tc>
                  <a:txBody>
                    <a:bodyPr/>
                    <a:lstStyle/>
                    <a:p>
                      <a:pPr algn="ctr" fontAlgn="ctr"/>
                      <a:r>
                        <a:rPr lang="en-US" sz="1200" b="0" i="0" u="none" strike="noStrike">
                          <a:solidFill>
                            <a:srgbClr val="000000"/>
                          </a:solidFill>
                          <a:effectLst/>
                          <a:latin typeface="Calibri" panose="020F0502020204030204" pitchFamily="34" charset="0"/>
                        </a:rPr>
                        <a:t>rude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parti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citat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9477606"/>
                  </a:ext>
                </a:extLst>
              </a:tr>
              <a:tr h="203200">
                <a:tc>
                  <a:txBody>
                    <a:bodyPr/>
                    <a:lstStyle/>
                    <a:p>
                      <a:pPr algn="ctr" fontAlgn="ctr"/>
                      <a:r>
                        <a:rPr lang="en-US" sz="1200" b="0" i="0" u="none" strike="noStrike">
                          <a:solidFill>
                            <a:srgbClr val="000000"/>
                          </a:solidFill>
                          <a:effectLst/>
                          <a:latin typeface="Calibri" panose="020F0502020204030204" pitchFamily="34" charset="0"/>
                        </a:rPr>
                        <a:t>told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order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issu</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5327855"/>
                  </a:ext>
                </a:extLst>
              </a:tr>
              <a:tr h="203200">
                <a:tc>
                  <a:txBody>
                    <a:bodyPr/>
                    <a:lstStyle/>
                    <a:p>
                      <a:pPr algn="ctr" fontAlgn="ctr"/>
                      <a:r>
                        <a:rPr lang="en-US" sz="1200" b="0" i="0" u="none" strike="noStrike">
                          <a:solidFill>
                            <a:srgbClr val="000000"/>
                          </a:solidFill>
                          <a:effectLst/>
                          <a:latin typeface="Calibri" panose="020F0502020204030204" pitchFamily="34" charset="0"/>
                        </a:rPr>
                        <a:t>unprofession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list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traffic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463141"/>
                  </a:ext>
                </a:extLst>
              </a:tr>
              <a:tr h="203200">
                <a:tc>
                  <a:txBody>
                    <a:bodyPr/>
                    <a:lstStyle/>
                    <a:p>
                      <a:pPr algn="ctr" fontAlgn="ctr"/>
                      <a:r>
                        <a:rPr lang="en-US" sz="1200" b="0" i="0" u="none" strike="noStrike">
                          <a:solidFill>
                            <a:srgbClr val="000000"/>
                          </a:solidFill>
                          <a:effectLst/>
                          <a:latin typeface="Calibri" panose="020F0502020204030204" pitchFamily="34" charset="0"/>
                        </a:rPr>
                        <a:t>fuck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fare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park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1469260"/>
                  </a:ext>
                </a:extLst>
              </a:tr>
              <a:tr h="203200">
                <a:tc>
                  <a:txBody>
                    <a:bodyPr/>
                    <a:lstStyle/>
                    <a:p>
                      <a:pPr algn="ctr" fontAlgn="ctr"/>
                      <a:r>
                        <a:rPr lang="en-US" sz="1200" b="0" i="0" u="none" strike="noStrike">
                          <a:solidFill>
                            <a:srgbClr val="000000"/>
                          </a:solidFill>
                          <a:effectLst/>
                          <a:latin typeface="Calibri" panose="020F0502020204030204" pitchFamily="34" charset="0"/>
                        </a:rPr>
                        <a:t>get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lie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licens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7680036"/>
                  </a:ext>
                </a:extLst>
              </a:tr>
              <a:tr h="203200">
                <a:tc>
                  <a:txBody>
                    <a:bodyPr/>
                    <a:lstStyle/>
                    <a:p>
                      <a:pPr algn="ctr" fontAlgn="ctr"/>
                      <a:r>
                        <a:rPr lang="en-US" sz="1200" b="0" i="0" u="none" strike="noStrike">
                          <a:solidFill>
                            <a:srgbClr val="000000"/>
                          </a:solidFill>
                          <a:effectLst/>
                          <a:latin typeface="Calibri" panose="020F0502020204030204" pitchFamily="34" charset="0"/>
                        </a:rPr>
                        <a:t>ask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public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driver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3721002"/>
                  </a:ext>
                </a:extLst>
              </a:tr>
              <a:tr h="203200">
                <a:tc>
                  <a:txBody>
                    <a:bodyPr/>
                    <a:lstStyle/>
                    <a:p>
                      <a:pPr algn="ctr" fontAlgn="ctr"/>
                      <a:r>
                        <a:rPr lang="en-US" sz="1200" b="0" i="0" u="none" strike="noStrike">
                          <a:solidFill>
                            <a:srgbClr val="000000"/>
                          </a:solidFill>
                          <a:effectLst/>
                          <a:latin typeface="Calibri" panose="020F0502020204030204" pitchFamily="34" charset="0"/>
                        </a:rPr>
                        <a:t>street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saw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accid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700096"/>
                  </a:ext>
                </a:extLst>
              </a:tr>
              <a:tr h="203200">
                <a:tc>
                  <a:txBody>
                    <a:bodyPr/>
                    <a:lstStyle/>
                    <a:p>
                      <a:pPr algn="ctr" fontAlgn="ctr"/>
                      <a:r>
                        <a:rPr lang="en-US" sz="1200" b="0" i="0" u="none" strike="noStrike">
                          <a:solidFill>
                            <a:srgbClr val="000000"/>
                          </a:solidFill>
                          <a:effectLst/>
                          <a:latin typeface="Calibri" panose="020F0502020204030204" pitchFamily="34" charset="0"/>
                        </a:rPr>
                        <a:t>car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numer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stop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374228"/>
                  </a:ext>
                </a:extLst>
              </a:tr>
              <a:tr h="203200">
                <a:tc>
                  <a:txBody>
                    <a:bodyPr/>
                    <a:lstStyle/>
                    <a:p>
                      <a:pPr algn="ctr" fontAlgn="ctr"/>
                      <a:r>
                        <a:rPr lang="en-US" sz="1200" b="0" i="0" u="none" strike="noStrike">
                          <a:solidFill>
                            <a:srgbClr val="000000"/>
                          </a:solidFill>
                          <a:effectLst/>
                          <a:latin typeface="Calibri" panose="020F0502020204030204" pitchFamily="34" charset="0"/>
                        </a:rPr>
                        <a:t>yell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curs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fals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2800526"/>
                  </a:ext>
                </a:extLst>
              </a:tr>
              <a:tr h="203200">
                <a:tc>
                  <a:txBody>
                    <a:bodyPr/>
                    <a:lstStyle/>
                    <a:p>
                      <a:pPr algn="ctr" fontAlgn="ctr"/>
                      <a:r>
                        <a:rPr lang="en-US" sz="1200" b="0" i="0" u="none" strike="noStrike">
                          <a:solidFill>
                            <a:srgbClr val="000000"/>
                          </a:solidFill>
                          <a:effectLst/>
                          <a:latin typeface="Calibri" panose="020F0502020204030204" pitchFamily="34" charset="0"/>
                        </a:rPr>
                        <a:t>dont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harrass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ticket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945246"/>
                  </a:ext>
                </a:extLst>
              </a:tr>
              <a:tr h="203200">
                <a:tc>
                  <a:txBody>
                    <a:bodyPr/>
                    <a:lstStyle/>
                    <a:p>
                      <a:pPr algn="ctr" fontAlgn="ctr"/>
                      <a:r>
                        <a:rPr lang="en-US" sz="1200" b="0" i="0" u="none" strike="noStrike">
                          <a:solidFill>
                            <a:srgbClr val="000000"/>
                          </a:solidFill>
                          <a:effectLst/>
                          <a:latin typeface="Calibri" panose="020F0502020204030204" pitchFamily="34" charset="0"/>
                        </a:rPr>
                        <a:t>back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nqte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tow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6460652"/>
                  </a:ext>
                </a:extLst>
              </a:tr>
              <a:tr h="203200">
                <a:tc>
                  <a:txBody>
                    <a:bodyPr/>
                    <a:lstStyle/>
                    <a:p>
                      <a:pPr algn="ctr" fontAlgn="ctr"/>
                      <a:r>
                        <a:rPr lang="en-US" sz="1200" b="0" i="0" u="none" strike="noStrike">
                          <a:solidFill>
                            <a:srgbClr val="000000"/>
                          </a:solidFill>
                          <a:effectLst/>
                          <a:latin typeface="Calibri" panose="020F0502020204030204" pitchFamily="34" charset="0"/>
                        </a:rPr>
                        <a:t>approach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way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plate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7940218"/>
                  </a:ext>
                </a:extLst>
              </a:tr>
              <a:tr h="203200">
                <a:tc>
                  <a:txBody>
                    <a:bodyPr/>
                    <a:lstStyle/>
                    <a:p>
                      <a:pPr algn="ctr" fontAlgn="ctr"/>
                      <a:r>
                        <a:rPr lang="en-US" sz="1200" b="0" i="0" u="none" strike="noStrike">
                          <a:solidFill>
                            <a:srgbClr val="000000"/>
                          </a:solidFill>
                          <a:effectLst/>
                          <a:latin typeface="Calibri" panose="020F0502020204030204" pitchFamily="34" charset="0"/>
                        </a:rPr>
                        <a:t>shut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pay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drive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4803156"/>
                  </a:ext>
                </a:extLst>
              </a:tr>
              <a:tr h="203200">
                <a:tc>
                  <a:txBody>
                    <a:bodyPr/>
                    <a:lstStyle/>
                    <a:p>
                      <a:pPr algn="ctr" fontAlgn="ctr"/>
                      <a:r>
                        <a:rPr lang="en-US" sz="1200" b="0" i="0" u="none" strike="noStrike">
                          <a:solidFill>
                            <a:srgbClr val="000000"/>
                          </a:solidFill>
                          <a:effectLst/>
                          <a:latin typeface="Calibri" panose="020F0502020204030204" pitchFamily="34" charset="0"/>
                        </a:rPr>
                        <a:t>see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fianc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impound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4394631"/>
                  </a:ext>
                </a:extLst>
              </a:tr>
              <a:tr h="203200">
                <a:tc>
                  <a:txBody>
                    <a:bodyPr/>
                    <a:lstStyle/>
                    <a:p>
                      <a:pPr algn="ctr" fontAlgn="ctr"/>
                      <a:r>
                        <a:rPr lang="en-US" sz="1200" b="0" i="0" u="none" strike="noStrike">
                          <a:solidFill>
                            <a:srgbClr val="000000"/>
                          </a:solidFill>
                          <a:effectLst/>
                          <a:latin typeface="Calibri" panose="020F0502020204030204" pitchFamily="34" charset="0"/>
                        </a:rPr>
                        <a:t>ass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unjust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two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7732014"/>
                  </a:ext>
                </a:extLst>
              </a:tr>
              <a:tr h="203200">
                <a:tc>
                  <a:txBody>
                    <a:bodyPr/>
                    <a:lstStyle/>
                    <a:p>
                      <a:pPr algn="ctr" fontAlgn="ctr"/>
                      <a:r>
                        <a:rPr lang="en-US" sz="1200" b="0" i="0" u="none" strike="noStrike">
                          <a:solidFill>
                            <a:srgbClr val="000000"/>
                          </a:solidFill>
                          <a:effectLst/>
                          <a:latin typeface="Calibri" panose="020F0502020204030204" pitchFamily="34" charset="0"/>
                        </a:rPr>
                        <a:t>said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instruct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insur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216530"/>
                  </a:ext>
                </a:extLst>
              </a:tr>
              <a:tr h="203200">
                <a:tc>
                  <a:txBody>
                    <a:bodyPr/>
                    <a:lstStyle/>
                    <a:p>
                      <a:pPr algn="ctr" fontAlgn="ctr"/>
                      <a:r>
                        <a:rPr lang="en-US" sz="1200" b="0" i="0" u="none" strike="noStrike">
                          <a:solidFill>
                            <a:srgbClr val="000000"/>
                          </a:solidFill>
                          <a:effectLst/>
                          <a:latin typeface="Calibri" panose="020F0502020204030204" pitchFamily="34" charset="0"/>
                        </a:rPr>
                        <a:t>away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retali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pull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7717616"/>
                  </a:ext>
                </a:extLst>
              </a:tr>
              <a:tr h="203200">
                <a:tc>
                  <a:txBody>
                    <a:bodyPr/>
                    <a:lstStyle/>
                    <a:p>
                      <a:pPr algn="ctr" fontAlgn="ctr"/>
                      <a:r>
                        <a:rPr lang="en-US" sz="1200" b="0" i="0" u="none" strike="noStrike">
                          <a:solidFill>
                            <a:srgbClr val="000000"/>
                          </a:solidFill>
                          <a:effectLst/>
                          <a:latin typeface="Calibri" panose="020F0502020204030204" pitchFamily="34" charset="0"/>
                        </a:rPr>
                        <a:t>walk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actual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exit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4959220"/>
                  </a:ext>
                </a:extLst>
              </a:tr>
              <a:tr h="203200">
                <a:tc>
                  <a:txBody>
                    <a:bodyPr/>
                    <a:lstStyle/>
                    <a:p>
                      <a:pPr algn="ctr" fontAlgn="ctr"/>
                      <a:r>
                        <a:rPr lang="en-US" sz="1200" b="0" i="0" u="none" strike="noStrike">
                          <a:solidFill>
                            <a:srgbClr val="000000"/>
                          </a:solidFill>
                          <a:effectLst/>
                          <a:latin typeface="Calibri" panose="020F0502020204030204" pitchFamily="34" charset="0"/>
                        </a:rPr>
                        <a:t>want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describ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err="1">
                          <a:solidFill>
                            <a:srgbClr val="000000"/>
                          </a:solidFill>
                          <a:effectLst/>
                          <a:latin typeface="Calibri" panose="020F0502020204030204" pitchFamily="34" charset="0"/>
                        </a:rPr>
                        <a:t>citi</a:t>
                      </a:r>
                      <a:endParaRPr lang="en-US"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8869614"/>
                  </a:ext>
                </a:extLst>
              </a:tr>
            </a:tbl>
          </a:graphicData>
        </a:graphic>
      </p:graphicFrame>
      <p:sp>
        <p:nvSpPr>
          <p:cNvPr id="8" name="TextBox 7">
            <a:extLst>
              <a:ext uri="{FF2B5EF4-FFF2-40B4-BE49-F238E27FC236}">
                <a16:creationId xmlns:a16="http://schemas.microsoft.com/office/drawing/2014/main" id="{8ACF8822-FB56-7143-9F6B-6FB727CE165E}"/>
              </a:ext>
            </a:extLst>
          </p:cNvPr>
          <p:cNvSpPr txBox="1"/>
          <p:nvPr/>
        </p:nvSpPr>
        <p:spPr>
          <a:xfrm>
            <a:off x="6711351" y="5814204"/>
            <a:ext cx="4899803" cy="369332"/>
          </a:xfrm>
          <a:prstGeom prst="rect">
            <a:avLst/>
          </a:prstGeom>
          <a:noFill/>
        </p:spPr>
        <p:txBody>
          <a:bodyPr wrap="square" rtlCol="0">
            <a:spAutoFit/>
          </a:bodyPr>
          <a:lstStyle/>
          <a:p>
            <a:r>
              <a:rPr lang="en-US" dirty="0"/>
              <a:t>Topics: Verbal Abuse/Harassment, Traffic Stop</a:t>
            </a:r>
          </a:p>
        </p:txBody>
      </p:sp>
    </p:spTree>
    <p:extLst>
      <p:ext uri="{BB962C8B-B14F-4D97-AF65-F5344CB8AC3E}">
        <p14:creationId xmlns:p14="http://schemas.microsoft.com/office/powerpoint/2010/main" val="103586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4CB69-EFBC-6F49-BEC4-F1736F40C4E1}"/>
              </a:ext>
            </a:extLst>
          </p:cNvPr>
          <p:cNvSpPr>
            <a:spLocks noGrp="1"/>
          </p:cNvSpPr>
          <p:nvPr>
            <p:ph type="title"/>
          </p:nvPr>
        </p:nvSpPr>
        <p:spPr/>
        <p:txBody>
          <a:bodyPr/>
          <a:lstStyle/>
          <a:p>
            <a:r>
              <a:rPr lang="en-US" dirty="0"/>
              <a:t>Example 2 </a:t>
            </a:r>
            <a:r>
              <a:rPr lang="en-US" sz="2800" dirty="0"/>
              <a:t>(CRID 1048962)</a:t>
            </a:r>
            <a:r>
              <a:rPr lang="en-US" dirty="0"/>
              <a:t> </a:t>
            </a:r>
          </a:p>
        </p:txBody>
      </p:sp>
      <p:sp>
        <p:nvSpPr>
          <p:cNvPr id="4" name="TextBox 3">
            <a:extLst>
              <a:ext uri="{FF2B5EF4-FFF2-40B4-BE49-F238E27FC236}">
                <a16:creationId xmlns:a16="http://schemas.microsoft.com/office/drawing/2014/main" id="{4F283BB6-C816-1546-B78F-E3861CCAF49B}"/>
              </a:ext>
            </a:extLst>
          </p:cNvPr>
          <p:cNvSpPr txBox="1"/>
          <p:nvPr/>
        </p:nvSpPr>
        <p:spPr>
          <a:xfrm>
            <a:off x="838200" y="1690688"/>
            <a:ext cx="5734050" cy="2308324"/>
          </a:xfrm>
          <a:prstGeom prst="rect">
            <a:avLst/>
          </a:prstGeom>
          <a:noFill/>
        </p:spPr>
        <p:txBody>
          <a:bodyPr wrap="square" rtlCol="0">
            <a:spAutoFit/>
          </a:bodyPr>
          <a:lstStyle/>
          <a:p>
            <a:r>
              <a:rPr lang="en-US" sz="2400" dirty="0"/>
              <a:t>"The victim alleges that an unknown male black off-duty officer threw her against the wall after she did not adhere to his command to get up. The victim alleges that the officer pushed her face against the wall and handcuffed her too tightly.”</a:t>
            </a:r>
          </a:p>
        </p:txBody>
      </p:sp>
      <p:graphicFrame>
        <p:nvGraphicFramePr>
          <p:cNvPr id="3" name="Table 2">
            <a:extLst>
              <a:ext uri="{FF2B5EF4-FFF2-40B4-BE49-F238E27FC236}">
                <a16:creationId xmlns:a16="http://schemas.microsoft.com/office/drawing/2014/main" id="{E2CFA998-80A9-094F-A10F-5DBCC9BB7084}"/>
              </a:ext>
            </a:extLst>
          </p:cNvPr>
          <p:cNvGraphicFramePr>
            <a:graphicFrameLocks noGrp="1"/>
          </p:cNvGraphicFramePr>
          <p:nvPr>
            <p:extLst>
              <p:ext uri="{D42A27DB-BD31-4B8C-83A1-F6EECF244321}">
                <p14:modId xmlns:p14="http://schemas.microsoft.com/office/powerpoint/2010/main" val="452353284"/>
              </p:ext>
            </p:extLst>
          </p:nvPr>
        </p:nvGraphicFramePr>
        <p:xfrm>
          <a:off x="7798279" y="1027906"/>
          <a:ext cx="3243532" cy="4305300"/>
        </p:xfrm>
        <a:graphic>
          <a:graphicData uri="http://schemas.openxmlformats.org/drawingml/2006/table">
            <a:tbl>
              <a:tblPr/>
              <a:tblGrid>
                <a:gridCol w="1621766">
                  <a:extLst>
                    <a:ext uri="{9D8B030D-6E8A-4147-A177-3AD203B41FA5}">
                      <a16:colId xmlns:a16="http://schemas.microsoft.com/office/drawing/2014/main" val="3964452826"/>
                    </a:ext>
                  </a:extLst>
                </a:gridCol>
                <a:gridCol w="1621766">
                  <a:extLst>
                    <a:ext uri="{9D8B030D-6E8A-4147-A177-3AD203B41FA5}">
                      <a16:colId xmlns:a16="http://schemas.microsoft.com/office/drawing/2014/main" val="3518271876"/>
                    </a:ext>
                  </a:extLst>
                </a:gridCol>
              </a:tblGrid>
              <a:tr h="241300">
                <a:tc>
                  <a:txBody>
                    <a:bodyPr/>
                    <a:lstStyle/>
                    <a:p>
                      <a:pPr algn="ctr" fontAlgn="b"/>
                      <a:r>
                        <a:rPr lang="en-US" sz="1400" b="1" i="0" u="none" strike="noStrike" dirty="0">
                          <a:solidFill>
                            <a:srgbClr val="000000"/>
                          </a:solidFill>
                          <a:effectLst/>
                          <a:latin typeface="Calibri" panose="020F0502020204030204" pitchFamily="34" charset="0"/>
                        </a:rPr>
                        <a:t>Topic 2 – 53.14%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400" b="1" i="0" u="none" strike="noStrike" dirty="0">
                          <a:solidFill>
                            <a:srgbClr val="000000"/>
                          </a:solidFill>
                          <a:effectLst/>
                          <a:latin typeface="Calibri" panose="020F0502020204030204" pitchFamily="34" charset="0"/>
                        </a:rPr>
                        <a:t>Topic 9 16.59%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4205006034"/>
                  </a:ext>
                </a:extLst>
              </a:tr>
              <a:tr h="203200">
                <a:tc>
                  <a:txBody>
                    <a:bodyPr/>
                    <a:lstStyle/>
                    <a:p>
                      <a:pPr algn="ctr" fontAlgn="b"/>
                      <a:r>
                        <a:rPr lang="en-US" sz="1200" b="0" i="0" u="none" strike="noStrike" dirty="0">
                          <a:solidFill>
                            <a:srgbClr val="000000"/>
                          </a:solidFill>
                          <a:effectLst/>
                          <a:latin typeface="Calibri" panose="020F0502020204030204" pitchFamily="34" charset="0"/>
                        </a:rPr>
                        <a:t>victim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3767621"/>
                  </a:ext>
                </a:extLst>
              </a:tr>
              <a:tr h="203200">
                <a:tc>
                  <a:txBody>
                    <a:bodyPr/>
                    <a:lstStyle/>
                    <a:p>
                      <a:pPr algn="ctr" fontAlgn="b"/>
                      <a:r>
                        <a:rPr lang="en-US" sz="1200" b="0" i="0" u="none" strike="noStrike" dirty="0">
                          <a:solidFill>
                            <a:srgbClr val="000000"/>
                          </a:solidFill>
                          <a:effectLst/>
                          <a:latin typeface="Calibri" panose="020F0502020204030204" pitchFamily="34" charset="0"/>
                        </a:rPr>
                        <a:t>wit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unknown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5768770"/>
                  </a:ext>
                </a:extLst>
              </a:tr>
              <a:tr h="203200">
                <a:tc>
                  <a:txBody>
                    <a:bodyPr/>
                    <a:lstStyle/>
                    <a:p>
                      <a:pPr algn="ctr" fontAlgn="b"/>
                      <a:r>
                        <a:rPr lang="en-US" sz="1200" b="0" i="0" u="none" strike="noStrike" dirty="0" err="1">
                          <a:solidFill>
                            <a:srgbClr val="000000"/>
                          </a:solidFill>
                          <a:effectLst/>
                          <a:latin typeface="Calibri" panose="020F0502020204030204" pitchFamily="34" charset="0"/>
                        </a:rPr>
                        <a:t>incid</a:t>
                      </a:r>
                      <a:endParaRPr lang="en-US" sz="12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9348844"/>
                  </a:ext>
                </a:extLst>
              </a:tr>
              <a:tr h="203200">
                <a:tc>
                  <a:txBody>
                    <a:bodyPr/>
                    <a:lstStyle/>
                    <a:p>
                      <a:pPr algn="ctr" fontAlgn="b"/>
                      <a:r>
                        <a:rPr lang="en-US" sz="1200" b="0" i="0" u="none" strike="noStrike" dirty="0">
                          <a:solidFill>
                            <a:srgbClr val="000000"/>
                          </a:solidFill>
                          <a:effectLst/>
                          <a:latin typeface="Calibri" panose="020F0502020204030204" pitchFamily="34" charset="0"/>
                        </a:rPr>
                        <a:t>struck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uniform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0506968"/>
                  </a:ext>
                </a:extLst>
              </a:tr>
              <a:tr h="203200">
                <a:tc>
                  <a:txBody>
                    <a:bodyPr/>
                    <a:lstStyle/>
                    <a:p>
                      <a:pPr algn="ctr" fontAlgn="b"/>
                      <a:r>
                        <a:rPr lang="en-US" sz="1200" b="0" i="0" u="none" strike="noStrike" dirty="0" err="1">
                          <a:solidFill>
                            <a:srgbClr val="000000"/>
                          </a:solidFill>
                          <a:effectLst/>
                          <a:latin typeface="Calibri" panose="020F0502020204030204" pitchFamily="34" charset="0"/>
                        </a:rPr>
                        <a:t>handcuf</a:t>
                      </a:r>
                      <a:endParaRPr lang="en-US" sz="12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black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7597933"/>
                  </a:ext>
                </a:extLst>
              </a:tr>
              <a:tr h="203200">
                <a:tc>
                  <a:txBody>
                    <a:bodyPr/>
                    <a:lstStyle/>
                    <a:p>
                      <a:pPr algn="ctr" fontAlgn="b"/>
                      <a:r>
                        <a:rPr lang="en-US" sz="1200" b="0" i="0" u="none" strike="noStrike">
                          <a:solidFill>
                            <a:srgbClr val="000000"/>
                          </a:solidFill>
                          <a:effectLst/>
                          <a:latin typeface="Calibri" panose="020F0502020204030204" pitchFamily="34" charset="0"/>
                        </a:rPr>
                        <a:t>threw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femal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8398287"/>
                  </a:ext>
                </a:extLst>
              </a:tr>
              <a:tr h="203200">
                <a:tc>
                  <a:txBody>
                    <a:bodyPr/>
                    <a:lstStyle/>
                    <a:p>
                      <a:pPr algn="ctr" fontAlgn="b"/>
                      <a:r>
                        <a:rPr lang="en-US" sz="1200" b="0" i="0" u="none" strike="noStrike" dirty="0">
                          <a:solidFill>
                            <a:srgbClr val="000000"/>
                          </a:solidFill>
                          <a:effectLst/>
                          <a:latin typeface="Calibri" panose="020F0502020204030204" pitchFamily="34" charset="0"/>
                        </a:rPr>
                        <a:t>medic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9134930"/>
                  </a:ext>
                </a:extLst>
              </a:tr>
              <a:tr h="203200">
                <a:tc>
                  <a:txBody>
                    <a:bodyPr/>
                    <a:lstStyle/>
                    <a:p>
                      <a:pPr algn="ctr" fontAlgn="b"/>
                      <a:r>
                        <a:rPr lang="en-US" sz="1200" b="0" i="0" u="none" strike="noStrike" dirty="0">
                          <a:solidFill>
                            <a:srgbClr val="000000"/>
                          </a:solidFill>
                          <a:effectLst/>
                          <a:latin typeface="Calibri" panose="020F0502020204030204" pitchFamily="34" charset="0"/>
                        </a:rPr>
                        <a:t>face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subject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5023698"/>
                  </a:ext>
                </a:extLst>
              </a:tr>
              <a:tr h="203200">
                <a:tc>
                  <a:txBody>
                    <a:bodyPr/>
                    <a:lstStyle/>
                    <a:p>
                      <a:pPr algn="ctr" fontAlgn="b"/>
                      <a:r>
                        <a:rPr lang="en-US" sz="1200" b="0" i="0" u="none" strike="noStrike">
                          <a:solidFill>
                            <a:srgbClr val="000000"/>
                          </a:solidFill>
                          <a:effectLst/>
                          <a:latin typeface="Calibri" panose="020F0502020204030204" pitchFamily="34" charset="0"/>
                        </a:rPr>
                        <a:t>push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9392969"/>
                  </a:ext>
                </a:extLst>
              </a:tr>
              <a:tr h="203200">
                <a:tc>
                  <a:txBody>
                    <a:bodyPr/>
                    <a:lstStyle/>
                    <a:p>
                      <a:pPr algn="ctr" fontAlgn="b"/>
                      <a:r>
                        <a:rPr lang="en-US" sz="1200" b="0" i="0" u="none" strike="noStrike">
                          <a:solidFill>
                            <a:srgbClr val="000000"/>
                          </a:solidFill>
                          <a:effectLst/>
                          <a:latin typeface="Calibri" panose="020F0502020204030204" pitchFamily="34" charset="0"/>
                        </a:rPr>
                        <a:t>grab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err="1">
                          <a:solidFill>
                            <a:srgbClr val="000000"/>
                          </a:solidFill>
                          <a:effectLst/>
                          <a:latin typeface="Calibri" panose="020F0502020204030204" pitchFamily="34" charset="0"/>
                        </a:rPr>
                        <a:t>possibl</a:t>
                      </a:r>
                      <a:endParaRPr lang="en-US" sz="12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3283839"/>
                  </a:ext>
                </a:extLst>
              </a:tr>
              <a:tr h="203200">
                <a:tc>
                  <a:txBody>
                    <a:bodyPr/>
                    <a:lstStyle/>
                    <a:p>
                      <a:pPr algn="ctr" fontAlgn="b"/>
                      <a:r>
                        <a:rPr lang="en-US" sz="1200" b="0" i="0" u="none" strike="noStrike">
                          <a:solidFill>
                            <a:srgbClr val="000000"/>
                          </a:solidFill>
                          <a:effectLst/>
                          <a:latin typeface="Calibri" panose="020F0502020204030204" pitchFamily="34" charset="0"/>
                        </a:rPr>
                        <a:t>back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reason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4800256"/>
                  </a:ext>
                </a:extLst>
              </a:tr>
              <a:tr h="203200">
                <a:tc>
                  <a:txBody>
                    <a:bodyPr/>
                    <a:lstStyle/>
                    <a:p>
                      <a:pPr algn="ctr" fontAlgn="b"/>
                      <a:r>
                        <a:rPr lang="en-US" sz="1200" b="0" i="0" u="none" strike="noStrike">
                          <a:solidFill>
                            <a:srgbClr val="000000"/>
                          </a:solidFill>
                          <a:effectLst/>
                          <a:latin typeface="Calibri" panose="020F0502020204030204" pitchFamily="34" charset="0"/>
                        </a:rPr>
                        <a:t>taser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side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104382"/>
                  </a:ext>
                </a:extLst>
              </a:tr>
              <a:tr h="203200">
                <a:tc>
                  <a:txBody>
                    <a:bodyPr/>
                    <a:lstStyle/>
                    <a:p>
                      <a:pPr algn="ctr" fontAlgn="b"/>
                      <a:r>
                        <a:rPr lang="en-US" sz="1200" b="0" i="0" u="none" strike="noStrike">
                          <a:solidFill>
                            <a:srgbClr val="000000"/>
                          </a:solidFill>
                          <a:effectLst/>
                          <a:latin typeface="Calibri" panose="020F0502020204030204" pitchFamily="34" charset="0"/>
                        </a:rPr>
                        <a:t>ground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two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1285047"/>
                  </a:ext>
                </a:extLst>
              </a:tr>
              <a:tr h="203200">
                <a:tc>
                  <a:txBody>
                    <a:bodyPr/>
                    <a:lstStyle/>
                    <a:p>
                      <a:pPr algn="ctr" fontAlgn="b"/>
                      <a:r>
                        <a:rPr lang="en-US" sz="1200" b="0" i="0" u="none" strike="noStrike">
                          <a:solidFill>
                            <a:srgbClr val="000000"/>
                          </a:solidFill>
                          <a:effectLst/>
                          <a:latin typeface="Calibri" panose="020F0502020204030204" pitchFamily="34" charset="0"/>
                        </a:rPr>
                        <a:t>head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err="1">
                          <a:solidFill>
                            <a:srgbClr val="000000"/>
                          </a:solidFill>
                          <a:effectLst/>
                          <a:latin typeface="Calibri" panose="020F0502020204030204" pitchFamily="34" charset="0"/>
                        </a:rPr>
                        <a:t>appar</a:t>
                      </a:r>
                      <a:endParaRPr lang="en-US" sz="12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454819"/>
                  </a:ext>
                </a:extLst>
              </a:tr>
              <a:tr h="203200">
                <a:tc>
                  <a:txBody>
                    <a:bodyPr/>
                    <a:lstStyle/>
                    <a:p>
                      <a:pPr algn="ctr" fontAlgn="b"/>
                      <a:r>
                        <a:rPr lang="en-US" sz="1200" b="0" i="0" u="none" strike="noStrike">
                          <a:solidFill>
                            <a:srgbClr val="000000"/>
                          </a:solidFill>
                          <a:effectLst/>
                          <a:latin typeface="Calibri" panose="020F0502020204030204" pitchFamily="34" charset="0"/>
                        </a:rPr>
                        <a:t>pull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err="1">
                          <a:solidFill>
                            <a:srgbClr val="000000"/>
                          </a:solidFill>
                          <a:effectLst/>
                          <a:latin typeface="Calibri" panose="020F0502020204030204" pitchFamily="34" charset="0"/>
                        </a:rPr>
                        <a:t>hispan</a:t>
                      </a:r>
                      <a:endParaRPr lang="en-US" sz="12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46668"/>
                  </a:ext>
                </a:extLst>
              </a:tr>
              <a:tr h="203200">
                <a:tc>
                  <a:txBody>
                    <a:bodyPr/>
                    <a:lstStyle/>
                    <a:p>
                      <a:pPr algn="ctr" fontAlgn="b"/>
                      <a:r>
                        <a:rPr lang="en-US" sz="1200" b="0" i="0" u="none" strike="noStrike">
                          <a:solidFill>
                            <a:srgbClr val="000000"/>
                          </a:solidFill>
                          <a:effectLst/>
                          <a:latin typeface="Calibri" panose="020F0502020204030204" pitchFamily="34" charset="0"/>
                        </a:rPr>
                        <a:t>tight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manner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0098488"/>
                  </a:ext>
                </a:extLst>
              </a:tr>
              <a:tr h="203200">
                <a:tc>
                  <a:txBody>
                    <a:bodyPr/>
                    <a:lstStyle/>
                    <a:p>
                      <a:pPr algn="ctr" fontAlgn="b"/>
                      <a:r>
                        <a:rPr lang="en-US" sz="1200" b="0" i="0" u="none" strike="noStrike">
                          <a:solidFill>
                            <a:srgbClr val="000000"/>
                          </a:solidFill>
                          <a:effectLst/>
                          <a:latin typeface="Calibri" panose="020F0502020204030204" pitchFamily="34" charset="0"/>
                        </a:rPr>
                        <a:t>punch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0773073"/>
                  </a:ext>
                </a:extLst>
              </a:tr>
              <a:tr h="203200">
                <a:tc>
                  <a:txBody>
                    <a:bodyPr/>
                    <a:lstStyle/>
                    <a:p>
                      <a:pPr algn="ctr" fontAlgn="b"/>
                      <a:r>
                        <a:rPr lang="en-US" sz="1200" b="0" i="0" u="none" strike="noStrike">
                          <a:solidFill>
                            <a:srgbClr val="000000"/>
                          </a:solidFill>
                          <a:effectLst/>
                          <a:latin typeface="Calibri" panose="020F0502020204030204" pitchFamily="34" charset="0"/>
                        </a:rPr>
                        <a:t>arm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err="1">
                          <a:solidFill>
                            <a:srgbClr val="000000"/>
                          </a:solidFill>
                          <a:effectLst/>
                          <a:latin typeface="Calibri" panose="020F0502020204030204" pitchFamily="34" charset="0"/>
                        </a:rPr>
                        <a:t>plaincloth</a:t>
                      </a:r>
                      <a:endParaRPr lang="en-US" sz="12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0455668"/>
                  </a:ext>
                </a:extLst>
              </a:tr>
              <a:tr h="203200">
                <a:tc>
                  <a:txBody>
                    <a:bodyPr/>
                    <a:lstStyle/>
                    <a:p>
                      <a:pPr algn="ctr" fontAlgn="b"/>
                      <a:r>
                        <a:rPr lang="en-US" sz="1200" b="0" i="0" u="none" strike="noStrike">
                          <a:solidFill>
                            <a:srgbClr val="000000"/>
                          </a:solidFill>
                          <a:effectLst/>
                          <a:latin typeface="Calibri" panose="020F0502020204030204" pitchFamily="34" charset="0"/>
                        </a:rPr>
                        <a:t>forc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one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0688213"/>
                  </a:ext>
                </a:extLst>
              </a:tr>
              <a:tr h="203200">
                <a:tc>
                  <a:txBody>
                    <a:bodyPr/>
                    <a:lstStyle/>
                    <a:p>
                      <a:pPr algn="ctr" fontAlgn="b"/>
                      <a:r>
                        <a:rPr lang="en-US" sz="1200" b="0" i="0" u="none" strike="noStrike">
                          <a:solidFill>
                            <a:srgbClr val="000000"/>
                          </a:solidFill>
                          <a:effectLst/>
                          <a:latin typeface="Calibri" panose="020F0502020204030204" pitchFamily="34" charset="0"/>
                        </a:rPr>
                        <a:t>bodi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sever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7101330"/>
                  </a:ext>
                </a:extLst>
              </a:tr>
            </a:tbl>
          </a:graphicData>
        </a:graphic>
      </p:graphicFrame>
      <p:sp>
        <p:nvSpPr>
          <p:cNvPr id="6" name="TextBox 5">
            <a:extLst>
              <a:ext uri="{FF2B5EF4-FFF2-40B4-BE49-F238E27FC236}">
                <a16:creationId xmlns:a16="http://schemas.microsoft.com/office/drawing/2014/main" id="{A39EDF2A-2C5E-A342-9749-F3CB3F9F8D81}"/>
              </a:ext>
            </a:extLst>
          </p:cNvPr>
          <p:cNvSpPr txBox="1"/>
          <p:nvPr/>
        </p:nvSpPr>
        <p:spPr>
          <a:xfrm>
            <a:off x="7645552" y="5679404"/>
            <a:ext cx="3566239" cy="369332"/>
          </a:xfrm>
          <a:prstGeom prst="rect">
            <a:avLst/>
          </a:prstGeom>
          <a:noFill/>
        </p:spPr>
        <p:txBody>
          <a:bodyPr wrap="square" rtlCol="0">
            <a:spAutoFit/>
          </a:bodyPr>
          <a:lstStyle/>
          <a:p>
            <a:r>
              <a:rPr lang="en-US" dirty="0"/>
              <a:t>Topics: Physical Force, Race/Gender</a:t>
            </a:r>
          </a:p>
        </p:txBody>
      </p:sp>
    </p:spTree>
    <p:extLst>
      <p:ext uri="{BB962C8B-B14F-4D97-AF65-F5344CB8AC3E}">
        <p14:creationId xmlns:p14="http://schemas.microsoft.com/office/powerpoint/2010/main" val="3278887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D3675-0B0A-1741-B4D7-DC7B2B6D24B4}"/>
              </a:ext>
            </a:extLst>
          </p:cNvPr>
          <p:cNvSpPr>
            <a:spLocks noGrp="1"/>
          </p:cNvSpPr>
          <p:nvPr>
            <p:ph type="title"/>
          </p:nvPr>
        </p:nvSpPr>
        <p:spPr/>
        <p:txBody>
          <a:bodyPr/>
          <a:lstStyle/>
          <a:p>
            <a:r>
              <a:rPr lang="en-US" dirty="0"/>
              <a:t>Big Takeaways</a:t>
            </a:r>
          </a:p>
        </p:txBody>
      </p:sp>
      <p:sp>
        <p:nvSpPr>
          <p:cNvPr id="3" name="Content Placeholder 2">
            <a:extLst>
              <a:ext uri="{FF2B5EF4-FFF2-40B4-BE49-F238E27FC236}">
                <a16:creationId xmlns:a16="http://schemas.microsoft.com/office/drawing/2014/main" id="{82384666-F5D8-FF4B-A0E8-920B90BE3734}"/>
              </a:ext>
            </a:extLst>
          </p:cNvPr>
          <p:cNvSpPr>
            <a:spLocks noGrp="1"/>
          </p:cNvSpPr>
          <p:nvPr>
            <p:ph idx="1"/>
          </p:nvPr>
        </p:nvSpPr>
        <p:spPr/>
        <p:txBody>
          <a:bodyPr/>
          <a:lstStyle/>
          <a:p>
            <a:r>
              <a:rPr lang="en-US" dirty="0"/>
              <a:t>They didn’t give you a ”random sample” with respect to categories</a:t>
            </a:r>
          </a:p>
          <a:p>
            <a:pPr lvl="1"/>
            <a:r>
              <a:rPr lang="en-US" dirty="0"/>
              <a:t>Verbal Abuse and Use of Force dropped in your sample</a:t>
            </a:r>
          </a:p>
          <a:p>
            <a:pPr lvl="1"/>
            <a:r>
              <a:rPr lang="en-US" dirty="0"/>
              <a:t>Illegal Search, Ops/Personnel, False Arrest increased in your sample</a:t>
            </a:r>
          </a:p>
          <a:p>
            <a:r>
              <a:rPr lang="en-US" dirty="0"/>
              <a:t>As much as verbal abuse dropped, it still appeared to be a prominent theme (more well defined than others)</a:t>
            </a:r>
          </a:p>
          <a:p>
            <a:pPr lvl="1"/>
            <a:r>
              <a:rPr lang="en-US" dirty="0"/>
              <a:t>This really supports the theory that there is some coded language in the complaints</a:t>
            </a:r>
          </a:p>
        </p:txBody>
      </p:sp>
    </p:spTree>
    <p:extLst>
      <p:ext uri="{BB962C8B-B14F-4D97-AF65-F5344CB8AC3E}">
        <p14:creationId xmlns:p14="http://schemas.microsoft.com/office/powerpoint/2010/main" val="1914762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1316</TotalTime>
  <Words>873</Words>
  <Application>Microsoft Macintosh PowerPoint</Application>
  <PresentationFormat>Widescreen</PresentationFormat>
  <Paragraphs>485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Misconduct Documents</vt:lpstr>
      <vt:lpstr>PowerPoint Presentation</vt:lpstr>
      <vt:lpstr>PowerPoint Presentation</vt:lpstr>
      <vt:lpstr>PowerPoint Presentation</vt:lpstr>
      <vt:lpstr>Latent Dirichlet Allocation Topic Analysis  (k = 15)</vt:lpstr>
      <vt:lpstr>Rough Topic Assignments By Hand</vt:lpstr>
      <vt:lpstr>Example 1 (CRID 1048960)</vt:lpstr>
      <vt:lpstr>Example 2 (CRID 1048962) </vt:lpstr>
      <vt:lpstr>Big Takeaways</vt:lpstr>
      <vt:lpstr>What I will do for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Anil Jain</dc:creator>
  <cp:lastModifiedBy>Akshay Anil Jain</cp:lastModifiedBy>
  <cp:revision>10</cp:revision>
  <dcterms:created xsi:type="dcterms:W3CDTF">2020-05-14T22:27:18Z</dcterms:created>
  <dcterms:modified xsi:type="dcterms:W3CDTF">2020-05-15T20:23:25Z</dcterms:modified>
</cp:coreProperties>
</file>