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64" r:id="rId2"/>
    <p:sldId id="265" r:id="rId3"/>
    <p:sldId id="268" r:id="rId4"/>
    <p:sldId id="285" r:id="rId5"/>
    <p:sldId id="283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78832"/>
  </p:normalViewPr>
  <p:slideViewPr>
    <p:cSldViewPr snapToGrid="0" snapToObjects="1">
      <p:cViewPr>
        <p:scale>
          <a:sx n="80" d="100"/>
          <a:sy n="80" d="100"/>
        </p:scale>
        <p:origin x="360" y="360"/>
      </p:cViewPr>
      <p:guideLst/>
    </p:cSldViewPr>
  </p:slideViewPr>
  <p:outlineViewPr>
    <p:cViewPr>
      <p:scale>
        <a:sx n="33" d="100"/>
        <a:sy n="33" d="100"/>
      </p:scale>
      <p:origin x="0" y="-4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E8015-5249-0C4D-B7D0-09EC346755F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2A617-4811-1D43-BFC5-1760BA03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4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A617-4811-1D43-BFC5-1760BA032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Large outbreaks in large cities and their surrounding metro areas defined the narrative around COVID-19 in 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A617-4811-1D43-BFC5-1760BA032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2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Large outbreaks in large cities and their surrounding metro areas defined the narrative around COVID-19 in 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A617-4811-1D43-BFC5-1760BA032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A617-4811-1D43-BFC5-1760BA032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people a chance to digest the scale of the numbers and their movement over time.  Incidence rate is clear – it has shifted from a crazy skewed distribution to an almost textbook normal distribution.  We spend a lot of time looking at what COVID is doing right now but COVID has actually behaved very interestingly.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A617-4811-1D43-BFC5-1760BA032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ndoor, person, scene, hall&#10;&#10;Description automatically generated">
            <a:extLst>
              <a:ext uri="{FF2B5EF4-FFF2-40B4-BE49-F238E27FC236}">
                <a16:creationId xmlns:a16="http://schemas.microsoft.com/office/drawing/2014/main" id="{01507122-663E-634E-8A61-AEDCE6C81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88C76-B5B0-9F4A-B39A-E07E49B5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19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Donations from </a:t>
            </a:r>
            <a:r>
              <a:rPr lang="en-US" sz="1300" dirty="0" err="1">
                <a:solidFill>
                  <a:srgbClr val="FFFFFF"/>
                </a:solidFill>
              </a:rPr>
              <a:t>ceo’s</a:t>
            </a:r>
            <a:r>
              <a:rPr lang="en-US" sz="1300" dirty="0">
                <a:solidFill>
                  <a:srgbClr val="FFFFFF"/>
                </a:solidFill>
              </a:rPr>
              <a:t> during </a:t>
            </a:r>
            <a:r>
              <a:rPr lang="en-US" sz="1300" dirty="0" err="1">
                <a:solidFill>
                  <a:srgbClr val="FFFFFF"/>
                </a:solidFill>
              </a:rPr>
              <a:t>nc’s</a:t>
            </a:r>
            <a:r>
              <a:rPr lang="en-US" sz="1300" dirty="0">
                <a:solidFill>
                  <a:srgbClr val="FFFFFF"/>
                </a:solidFill>
              </a:rPr>
              <a:t> legislative session</a:t>
            </a:r>
            <a:br>
              <a:rPr lang="en-US" sz="1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 Amanda Hernandez  &amp; GREG MORTON</a:t>
            </a:r>
          </a:p>
        </p:txBody>
      </p:sp>
    </p:spTree>
    <p:extLst>
      <p:ext uri="{BB962C8B-B14F-4D97-AF65-F5344CB8AC3E}">
        <p14:creationId xmlns:p14="http://schemas.microsoft.com/office/powerpoint/2010/main" val="167505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5C66-0B4E-5249-8484-F327218F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What’s going on in north Carolina?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1541B-5FAB-47B3-A9A1-3550A883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293257"/>
            <a:ext cx="3044952" cy="4381863"/>
          </a:xfrm>
        </p:spPr>
        <p:txBody>
          <a:bodyPr>
            <a:normAutofit/>
          </a:bodyPr>
          <a:lstStyle/>
          <a:p>
            <a:r>
              <a:rPr lang="en-US" dirty="0"/>
              <a:t>North Carolina’s campaign finance laws forbid donations from lobbyists during legislative session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Employees (including top executives) can still donate during the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Donations from lobbyists and PAC’s often come in late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6997F-D280-BA4A-9605-7A35BCD0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87" r="19087"/>
          <a:stretch/>
        </p:blipFill>
        <p:spPr>
          <a:xfrm>
            <a:off x="4481798" y="-83452"/>
            <a:ext cx="7721161" cy="702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9191-61AC-DE49-927A-17A74246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672838"/>
            <a:ext cx="10698480" cy="2787199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“Senate President Pro </a:t>
            </a:r>
            <a:r>
              <a:rPr lang="en-US" dirty="0" err="1">
                <a:solidFill>
                  <a:schemeClr val="bg1"/>
                </a:solidFill>
              </a:rPr>
              <a:t>Tem</a:t>
            </a:r>
            <a:r>
              <a:rPr lang="en-US" dirty="0">
                <a:solidFill>
                  <a:schemeClr val="bg1"/>
                </a:solidFill>
              </a:rPr>
              <a:t> Phil Berger's campaign alone raised nearly $222,000 during session. Twenty-three people gave him the maximum allowed: $5,200.”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AEA3B18-0714-4D12-A9AD-1B6DD9FF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DB0EB5C-DC25-6F45-B7CA-1C03ACC81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9" b="10718"/>
          <a:stretch/>
        </p:blipFill>
        <p:spPr>
          <a:xfrm>
            <a:off x="20" y="243838"/>
            <a:ext cx="12191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6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9191-61AC-DE49-927A-17A74246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672838"/>
            <a:ext cx="10698480" cy="2787199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“R.H. Barringer's board chair, </a:t>
            </a:r>
            <a:r>
              <a:rPr lang="en-US" dirty="0" err="1">
                <a:solidFill>
                  <a:schemeClr val="bg1"/>
                </a:solidFill>
              </a:rPr>
              <a:t>Jasie</a:t>
            </a:r>
            <a:r>
              <a:rPr lang="en-US" dirty="0">
                <a:solidFill>
                  <a:schemeClr val="bg1"/>
                </a:solidFill>
              </a:rPr>
              <a:t> Barringer, donated another $8,200 in-session, and Teresa Craig kicked in another $5,200 to Berger. The North Carolina Beer &amp; Wine Wholesalers Association PAC gave $18,400 during the week before session and on opening day.”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6F222AC-B852-614A-982B-02100F4DB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0" y="0"/>
            <a:ext cx="8373980" cy="36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9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5C66-0B4E-5249-8484-F327218F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310" y="460616"/>
            <a:ext cx="3044953" cy="1174991"/>
          </a:xfrm>
        </p:spPr>
        <p:txBody>
          <a:bodyPr>
            <a:normAutofit/>
          </a:bodyPr>
          <a:lstStyle/>
          <a:p>
            <a:r>
              <a:rPr lang="en-US" sz="2000" dirty="0"/>
              <a:t>The Data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91541B-5FAB-47B3-A9A1-3550A883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310" y="1775097"/>
            <a:ext cx="3044952" cy="4381863"/>
          </a:xfrm>
        </p:spPr>
        <p:txBody>
          <a:bodyPr>
            <a:normAutofit/>
          </a:bodyPr>
          <a:lstStyle/>
          <a:p>
            <a:r>
              <a:rPr lang="en-US" dirty="0"/>
              <a:t>The data provides us with several important variables to help find this out</a:t>
            </a:r>
          </a:p>
          <a:p>
            <a:pPr lvl="1"/>
            <a:r>
              <a:rPr lang="en-US" b="1" dirty="0"/>
              <a:t>Name of Donor</a:t>
            </a:r>
          </a:p>
          <a:p>
            <a:pPr lvl="1"/>
            <a:r>
              <a:rPr lang="en-US" b="1" dirty="0"/>
              <a:t>Date of Donation</a:t>
            </a:r>
          </a:p>
          <a:p>
            <a:pPr lvl="1"/>
            <a:r>
              <a:rPr lang="en-US" b="1" dirty="0"/>
              <a:t>Recipient(s) of Donation(s)</a:t>
            </a:r>
          </a:p>
          <a:p>
            <a:r>
              <a:rPr lang="en-US" dirty="0"/>
              <a:t>This database was compiled by WRAL Reporters from campaign finance reports filed with the State Board of Elections and Ethics Enforcement in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6997F-D280-BA4A-9605-7A35BCD0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93" r="19093"/>
          <a:stretch/>
        </p:blipFill>
        <p:spPr>
          <a:xfrm>
            <a:off x="0" y="-83452"/>
            <a:ext cx="7721161" cy="702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9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D648-C620-4E41-B89E-D6C63B49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  <a:prstGeom prst="ellipse">
            <a:avLst/>
          </a:prstGeom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sz="2000" dirty="0"/>
              <a:t>Weekly Donations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C54C0925-763D-0A49-9398-703869B5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9" y="1666042"/>
            <a:ext cx="6227064" cy="3533857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F0399DC-F097-97FB-0DA5-51A245C1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This visualization from WRAL’s story is quite effective at showing giving the reader an instant sense of the problem at hand</a:t>
            </a:r>
          </a:p>
          <a:p>
            <a:r>
              <a:rPr lang="en-US" dirty="0"/>
              <a:t>While most people are following the rules, the money faucet never truly turns off</a:t>
            </a:r>
          </a:p>
        </p:txBody>
      </p:sp>
    </p:spTree>
    <p:extLst>
      <p:ext uri="{BB962C8B-B14F-4D97-AF65-F5344CB8AC3E}">
        <p14:creationId xmlns:p14="http://schemas.microsoft.com/office/powerpoint/2010/main" val="21675199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{18FF9EDD-CC83-2D42-A084-93ACE31C4EB9}tf10001120</Template>
  <TotalTime>56704</TotalTime>
  <Words>323</Words>
  <Application>Microsoft Macintosh PowerPoint</Application>
  <PresentationFormat>Widescreen</PresentationFormat>
  <Paragraphs>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Donations from ceo’s during nc’s legislative session  BY Amanda Hernandez  &amp; GREG MORTON</vt:lpstr>
      <vt:lpstr>What’s going on in north Carolina?</vt:lpstr>
      <vt:lpstr>“Senate President Pro Tem Phil Berger's campaign alone raised nearly $222,000 during session. Twenty-three people gave him the maximum allowed: $5,200.”</vt:lpstr>
      <vt:lpstr>“R.H. Barringer's board chair, Jasie Barringer, donated another $8,200 in-session, and Teresa Craig kicked in another $5,200 to Berger. The North Carolina Beer &amp; Wine Wholesalers Association PAC gave $18,400 during the week before session and on opening day.”</vt:lpstr>
      <vt:lpstr>The Data </vt:lpstr>
      <vt:lpstr>Weekly Donations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DENSITY AND COVID-19 OUTCOMES   BY GREG MORTON</dc:title>
  <dc:creator>Morton, Gregory</dc:creator>
  <cp:lastModifiedBy>Morton, Gregory</cp:lastModifiedBy>
  <cp:revision>8</cp:revision>
  <dcterms:created xsi:type="dcterms:W3CDTF">2021-11-03T17:41:32Z</dcterms:created>
  <dcterms:modified xsi:type="dcterms:W3CDTF">2022-03-30T23:15:20Z</dcterms:modified>
</cp:coreProperties>
</file>