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85" r:id="rId2"/>
    <p:sldId id="276" r:id="rId3"/>
    <p:sldId id="270" r:id="rId4"/>
    <p:sldId id="277" r:id="rId5"/>
    <p:sldId id="286" r:id="rId6"/>
    <p:sldId id="278" r:id="rId7"/>
    <p:sldId id="279" r:id="rId8"/>
    <p:sldId id="281" r:id="rId9"/>
    <p:sldId id="283" r:id="rId10"/>
    <p:sldId id="287" r:id="rId11"/>
    <p:sldId id="288" r:id="rId12"/>
    <p:sldId id="284" r:id="rId13"/>
    <p:sldId id="273"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00"/>
    <a:srgbClr val="00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napVertSplitter="1" vertBarState="minimized">
    <p:restoredLeft sz="5277" autoAdjust="0"/>
    <p:restoredTop sz="94660"/>
  </p:normalViewPr>
  <p:slideViewPr>
    <p:cSldViewPr>
      <p:cViewPr varScale="1">
        <p:scale>
          <a:sx n="81" d="100"/>
          <a:sy n="81" d="100"/>
        </p:scale>
        <p:origin x="2011" y="53"/>
      </p:cViewPr>
      <p:guideLst>
        <p:guide orient="horz" pos="2160"/>
        <p:guide pos="2880"/>
      </p:guideLst>
    </p:cSldViewPr>
  </p:slideViewPr>
  <p:notesTextViewPr>
    <p:cViewPr>
      <p:scale>
        <a:sx n="1" d="1"/>
        <a:sy n="1" d="1"/>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tkarshgupta0706@outlook.com" userId="2de01e7132833225" providerId="LiveId" clId="{E681C28A-F436-47F8-87D9-165DCEFD8D69}"/>
    <pc:docChg chg="custSel modSld">
      <pc:chgData name="utkarshgupta0706@outlook.com" userId="2de01e7132833225" providerId="LiveId" clId="{E681C28A-F436-47F8-87D9-165DCEFD8D69}" dt="2023-05-05T05:40:13.421" v="84" actId="20577"/>
      <pc:docMkLst>
        <pc:docMk/>
      </pc:docMkLst>
      <pc:sldChg chg="addSp delSp modSp mod">
        <pc:chgData name="utkarshgupta0706@outlook.com" userId="2de01e7132833225" providerId="LiveId" clId="{E681C28A-F436-47F8-87D9-165DCEFD8D69}" dt="2023-05-05T05:38:00.551" v="50" actId="1038"/>
        <pc:sldMkLst>
          <pc:docMk/>
          <pc:sldMk cId="2843790546" sldId="270"/>
        </pc:sldMkLst>
        <pc:spChg chg="mod">
          <ac:chgData name="utkarshgupta0706@outlook.com" userId="2de01e7132833225" providerId="LiveId" clId="{E681C28A-F436-47F8-87D9-165DCEFD8D69}" dt="2023-05-05T05:37:27.573" v="46" actId="5793"/>
          <ac:spMkLst>
            <pc:docMk/>
            <pc:sldMk cId="2843790546" sldId="270"/>
            <ac:spMk id="5" creationId="{00000000-0000-0000-0000-000000000000}"/>
          </ac:spMkLst>
        </pc:spChg>
        <pc:spChg chg="add del mod">
          <ac:chgData name="utkarshgupta0706@outlook.com" userId="2de01e7132833225" providerId="LiveId" clId="{E681C28A-F436-47F8-87D9-165DCEFD8D69}" dt="2023-05-05T05:38:00.551" v="50" actId="1038"/>
          <ac:spMkLst>
            <pc:docMk/>
            <pc:sldMk cId="2843790546" sldId="270"/>
            <ac:spMk id="485384" creationId="{00000000-0000-0000-0000-000000000000}"/>
          </ac:spMkLst>
        </pc:spChg>
      </pc:sldChg>
      <pc:sldChg chg="modSp mod">
        <pc:chgData name="utkarshgupta0706@outlook.com" userId="2de01e7132833225" providerId="LiveId" clId="{E681C28A-F436-47F8-87D9-165DCEFD8D69}" dt="2023-05-05T05:29:54.116" v="40" actId="20577"/>
        <pc:sldMkLst>
          <pc:docMk/>
          <pc:sldMk cId="1809597272" sldId="276"/>
        </pc:sldMkLst>
        <pc:spChg chg="mod">
          <ac:chgData name="utkarshgupta0706@outlook.com" userId="2de01e7132833225" providerId="LiveId" clId="{E681C28A-F436-47F8-87D9-165DCEFD8D69}" dt="2023-05-05T05:29:54.116" v="40" actId="20577"/>
          <ac:spMkLst>
            <pc:docMk/>
            <pc:sldMk cId="1809597272" sldId="276"/>
            <ac:spMk id="5" creationId="{00000000-0000-0000-0000-000000000000}"/>
          </ac:spMkLst>
        </pc:spChg>
      </pc:sldChg>
      <pc:sldChg chg="modSp mod">
        <pc:chgData name="utkarshgupta0706@outlook.com" userId="2de01e7132833225" providerId="LiveId" clId="{E681C28A-F436-47F8-87D9-165DCEFD8D69}" dt="2023-05-05T05:40:13.421" v="84" actId="20577"/>
        <pc:sldMkLst>
          <pc:docMk/>
          <pc:sldMk cId="3429915934" sldId="277"/>
        </pc:sldMkLst>
        <pc:spChg chg="mod">
          <ac:chgData name="utkarshgupta0706@outlook.com" userId="2de01e7132833225" providerId="LiveId" clId="{E681C28A-F436-47F8-87D9-165DCEFD8D69}" dt="2023-05-05T05:40:13.421" v="84" actId="20577"/>
          <ac:spMkLst>
            <pc:docMk/>
            <pc:sldMk cId="3429915934" sldId="277"/>
            <ac:spMk id="5" creationId="{00000000-0000-0000-0000-000000000000}"/>
          </ac:spMkLst>
        </pc:spChg>
      </pc:sldChg>
      <pc:sldChg chg="modSp mod">
        <pc:chgData name="utkarshgupta0706@outlook.com" userId="2de01e7132833225" providerId="LiveId" clId="{E681C28A-F436-47F8-87D9-165DCEFD8D69}" dt="2023-05-05T05:16:36.751" v="23" actId="113"/>
        <pc:sldMkLst>
          <pc:docMk/>
          <pc:sldMk cId="3644287393" sldId="285"/>
        </pc:sldMkLst>
        <pc:spChg chg="mod">
          <ac:chgData name="utkarshgupta0706@outlook.com" userId="2de01e7132833225" providerId="LiveId" clId="{E681C28A-F436-47F8-87D9-165DCEFD8D69}" dt="2023-05-05T05:16:36.751" v="23" actId="113"/>
          <ac:spMkLst>
            <pc:docMk/>
            <pc:sldMk cId="3644287393" sldId="285"/>
            <ac:spMk id="6" creationId="{00000000-0000-0000-0000-000000000000}"/>
          </ac:spMkLst>
        </pc:spChg>
        <pc:spChg chg="mod">
          <ac:chgData name="utkarshgupta0706@outlook.com" userId="2de01e7132833225" providerId="LiveId" clId="{E681C28A-F436-47F8-87D9-165DCEFD8D69}" dt="2023-05-05T05:16:25.702" v="22" actId="20577"/>
          <ac:spMkLst>
            <pc:docMk/>
            <pc:sldMk cId="3644287393" sldId="285"/>
            <ac:spMk id="9" creationId="{00000000-0000-0000-0000-000000000000}"/>
          </ac:spMkLst>
        </pc:spChg>
        <pc:spChg chg="mod">
          <ac:chgData name="utkarshgupta0706@outlook.com" userId="2de01e7132833225" providerId="LiveId" clId="{E681C28A-F436-47F8-87D9-165DCEFD8D69}" dt="2023-05-05T05:15:16.343" v="5" actId="20577"/>
          <ac:spMkLst>
            <pc:docMk/>
            <pc:sldMk cId="3644287393" sldId="285"/>
            <ac:spMk id="10"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6CD895D-D788-4B08-93B3-B78EFB535739}" type="datetimeFigureOut">
              <a:rPr lang="en-IN" smtClean="0"/>
              <a:t>05-05-2023</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5432714-8A85-4045-9756-8E58AB7B761B}" type="slidenum">
              <a:rPr lang="en-IN" smtClean="0"/>
              <a:t>‹#›</a:t>
            </a:fld>
            <a:endParaRPr lang="en-IN"/>
          </a:p>
        </p:txBody>
      </p:sp>
    </p:spTree>
    <p:extLst>
      <p:ext uri="{BB962C8B-B14F-4D97-AF65-F5344CB8AC3E}">
        <p14:creationId xmlns:p14="http://schemas.microsoft.com/office/powerpoint/2010/main" val="9561346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DECB7F0-34A5-4C70-97E9-77E6D8EC06C7}" type="slidenum">
              <a:rPr lang="en-US"/>
              <a:pPr/>
              <a:t>2</a:t>
            </a:fld>
            <a:endParaRPr lang="en-US"/>
          </a:p>
        </p:txBody>
      </p:sp>
      <p:sp>
        <p:nvSpPr>
          <p:cNvPr id="521218" name="Rectangle 2"/>
          <p:cNvSpPr>
            <a:spLocks noGrp="1" noRot="1" noChangeAspect="1" noChangeArrowheads="1" noTextEdit="1"/>
          </p:cNvSpPr>
          <p:nvPr>
            <p:ph type="sldImg"/>
          </p:nvPr>
        </p:nvSpPr>
        <p:spPr>
          <a:ln/>
        </p:spPr>
      </p:sp>
      <p:sp>
        <p:nvSpPr>
          <p:cNvPr id="52121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DECB7F0-34A5-4C70-97E9-77E6D8EC06C7}" type="slidenum">
              <a:rPr lang="en-US"/>
              <a:pPr/>
              <a:t>12</a:t>
            </a:fld>
            <a:endParaRPr lang="en-US"/>
          </a:p>
        </p:txBody>
      </p:sp>
      <p:sp>
        <p:nvSpPr>
          <p:cNvPr id="521218" name="Rectangle 2"/>
          <p:cNvSpPr>
            <a:spLocks noGrp="1" noRot="1" noChangeAspect="1" noChangeArrowheads="1" noTextEdit="1"/>
          </p:cNvSpPr>
          <p:nvPr>
            <p:ph type="sldImg"/>
          </p:nvPr>
        </p:nvSpPr>
        <p:spPr>
          <a:ln/>
        </p:spPr>
      </p:sp>
      <p:sp>
        <p:nvSpPr>
          <p:cNvPr id="52121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DECB7F0-34A5-4C70-97E9-77E6D8EC06C7}" type="slidenum">
              <a:rPr lang="en-US"/>
              <a:pPr/>
              <a:t>3</a:t>
            </a:fld>
            <a:endParaRPr lang="en-US"/>
          </a:p>
        </p:txBody>
      </p:sp>
      <p:sp>
        <p:nvSpPr>
          <p:cNvPr id="521218" name="Rectangle 2"/>
          <p:cNvSpPr>
            <a:spLocks noGrp="1" noRot="1" noChangeAspect="1" noChangeArrowheads="1" noTextEdit="1"/>
          </p:cNvSpPr>
          <p:nvPr>
            <p:ph type="sldImg"/>
          </p:nvPr>
        </p:nvSpPr>
        <p:spPr>
          <a:ln/>
        </p:spPr>
      </p:sp>
      <p:sp>
        <p:nvSpPr>
          <p:cNvPr id="52121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DECB7F0-34A5-4C70-97E9-77E6D8EC06C7}" type="slidenum">
              <a:rPr lang="en-US"/>
              <a:pPr/>
              <a:t>4</a:t>
            </a:fld>
            <a:endParaRPr lang="en-US"/>
          </a:p>
        </p:txBody>
      </p:sp>
      <p:sp>
        <p:nvSpPr>
          <p:cNvPr id="521218" name="Rectangle 2"/>
          <p:cNvSpPr>
            <a:spLocks noGrp="1" noRot="1" noChangeAspect="1" noChangeArrowheads="1" noTextEdit="1"/>
          </p:cNvSpPr>
          <p:nvPr>
            <p:ph type="sldImg"/>
          </p:nvPr>
        </p:nvSpPr>
        <p:spPr>
          <a:ln/>
        </p:spPr>
      </p:sp>
      <p:sp>
        <p:nvSpPr>
          <p:cNvPr id="52121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DECB7F0-34A5-4C70-97E9-77E6D8EC06C7}" type="slidenum">
              <a:rPr lang="en-US"/>
              <a:pPr/>
              <a:t>6</a:t>
            </a:fld>
            <a:endParaRPr lang="en-US"/>
          </a:p>
        </p:txBody>
      </p:sp>
      <p:sp>
        <p:nvSpPr>
          <p:cNvPr id="521218" name="Rectangle 2"/>
          <p:cNvSpPr>
            <a:spLocks noGrp="1" noRot="1" noChangeAspect="1" noChangeArrowheads="1" noTextEdit="1"/>
          </p:cNvSpPr>
          <p:nvPr>
            <p:ph type="sldImg"/>
          </p:nvPr>
        </p:nvSpPr>
        <p:spPr>
          <a:ln/>
        </p:spPr>
      </p:sp>
      <p:sp>
        <p:nvSpPr>
          <p:cNvPr id="52121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DECB7F0-34A5-4C70-97E9-77E6D8EC06C7}" type="slidenum">
              <a:rPr lang="en-US"/>
              <a:pPr/>
              <a:t>7</a:t>
            </a:fld>
            <a:endParaRPr lang="en-US"/>
          </a:p>
        </p:txBody>
      </p:sp>
      <p:sp>
        <p:nvSpPr>
          <p:cNvPr id="521218" name="Rectangle 2"/>
          <p:cNvSpPr>
            <a:spLocks noGrp="1" noRot="1" noChangeAspect="1" noChangeArrowheads="1" noTextEdit="1"/>
          </p:cNvSpPr>
          <p:nvPr>
            <p:ph type="sldImg"/>
          </p:nvPr>
        </p:nvSpPr>
        <p:spPr>
          <a:ln/>
        </p:spPr>
      </p:sp>
      <p:sp>
        <p:nvSpPr>
          <p:cNvPr id="52121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DECB7F0-34A5-4C70-97E9-77E6D8EC06C7}" type="slidenum">
              <a:rPr lang="en-US"/>
              <a:pPr/>
              <a:t>8</a:t>
            </a:fld>
            <a:endParaRPr lang="en-US"/>
          </a:p>
        </p:txBody>
      </p:sp>
      <p:sp>
        <p:nvSpPr>
          <p:cNvPr id="521218" name="Rectangle 2"/>
          <p:cNvSpPr>
            <a:spLocks noGrp="1" noRot="1" noChangeAspect="1" noChangeArrowheads="1" noTextEdit="1"/>
          </p:cNvSpPr>
          <p:nvPr>
            <p:ph type="sldImg"/>
          </p:nvPr>
        </p:nvSpPr>
        <p:spPr>
          <a:ln/>
        </p:spPr>
      </p:sp>
      <p:sp>
        <p:nvSpPr>
          <p:cNvPr id="52121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DECB7F0-34A5-4C70-97E9-77E6D8EC06C7}" type="slidenum">
              <a:rPr lang="en-US"/>
              <a:pPr/>
              <a:t>9</a:t>
            </a:fld>
            <a:endParaRPr lang="en-US"/>
          </a:p>
        </p:txBody>
      </p:sp>
      <p:sp>
        <p:nvSpPr>
          <p:cNvPr id="521218" name="Rectangle 2"/>
          <p:cNvSpPr>
            <a:spLocks noGrp="1" noRot="1" noChangeAspect="1" noChangeArrowheads="1" noTextEdit="1"/>
          </p:cNvSpPr>
          <p:nvPr>
            <p:ph type="sldImg"/>
          </p:nvPr>
        </p:nvSpPr>
        <p:spPr>
          <a:ln/>
        </p:spPr>
      </p:sp>
      <p:sp>
        <p:nvSpPr>
          <p:cNvPr id="52121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DECB7F0-34A5-4C70-97E9-77E6D8EC06C7}" type="slidenum">
              <a:rPr lang="en-US"/>
              <a:pPr/>
              <a:t>10</a:t>
            </a:fld>
            <a:endParaRPr lang="en-US"/>
          </a:p>
        </p:txBody>
      </p:sp>
      <p:sp>
        <p:nvSpPr>
          <p:cNvPr id="521218" name="Rectangle 2"/>
          <p:cNvSpPr>
            <a:spLocks noGrp="1" noRot="1" noChangeAspect="1" noChangeArrowheads="1" noTextEdit="1"/>
          </p:cNvSpPr>
          <p:nvPr>
            <p:ph type="sldImg"/>
          </p:nvPr>
        </p:nvSpPr>
        <p:spPr>
          <a:ln/>
        </p:spPr>
      </p:sp>
      <p:sp>
        <p:nvSpPr>
          <p:cNvPr id="52121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6201861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DECB7F0-34A5-4C70-97E9-77E6D8EC06C7}" type="slidenum">
              <a:rPr lang="en-US"/>
              <a:pPr/>
              <a:t>11</a:t>
            </a:fld>
            <a:endParaRPr lang="en-US"/>
          </a:p>
        </p:txBody>
      </p:sp>
      <p:sp>
        <p:nvSpPr>
          <p:cNvPr id="521218" name="Rectangle 2"/>
          <p:cNvSpPr>
            <a:spLocks noGrp="1" noRot="1" noChangeAspect="1" noChangeArrowheads="1" noTextEdit="1"/>
          </p:cNvSpPr>
          <p:nvPr>
            <p:ph type="sldImg"/>
          </p:nvPr>
        </p:nvSpPr>
        <p:spPr>
          <a:ln/>
        </p:spPr>
      </p:sp>
      <p:sp>
        <p:nvSpPr>
          <p:cNvPr id="52121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0863026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IN"/>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IN"/>
          </a:p>
        </p:txBody>
      </p:sp>
      <p:sp>
        <p:nvSpPr>
          <p:cNvPr id="6" name="Slide Number Placeholder 5"/>
          <p:cNvSpPr>
            <a:spLocks noGrp="1"/>
          </p:cNvSpPr>
          <p:nvPr>
            <p:ph type="sldNum" sz="quarter" idx="12"/>
          </p:nvPr>
        </p:nvSpPr>
        <p:spPr/>
        <p:txBody>
          <a:bodyPr/>
          <a:lstStyle/>
          <a:p>
            <a:fld id="{08FC1071-F2DF-4CA9-AA63-FF97A16BD739}" type="slidenum">
              <a:rPr lang="en-IN" smtClean="0"/>
              <a:t>‹#›</a:t>
            </a:fld>
            <a:endParaRPr lang="en-IN"/>
          </a:p>
        </p:txBody>
      </p:sp>
    </p:spTree>
    <p:extLst>
      <p:ext uri="{BB962C8B-B14F-4D97-AF65-F5344CB8AC3E}">
        <p14:creationId xmlns:p14="http://schemas.microsoft.com/office/powerpoint/2010/main" val="26550812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IN"/>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IN"/>
          </a:p>
        </p:txBody>
      </p:sp>
      <p:sp>
        <p:nvSpPr>
          <p:cNvPr id="6" name="Slide Number Placeholder 5"/>
          <p:cNvSpPr>
            <a:spLocks noGrp="1"/>
          </p:cNvSpPr>
          <p:nvPr>
            <p:ph type="sldNum" sz="quarter" idx="12"/>
          </p:nvPr>
        </p:nvSpPr>
        <p:spPr/>
        <p:txBody>
          <a:bodyPr/>
          <a:lstStyle/>
          <a:p>
            <a:fld id="{08FC1071-F2DF-4CA9-AA63-FF97A16BD739}" type="slidenum">
              <a:rPr lang="en-IN" smtClean="0"/>
              <a:t>‹#›</a:t>
            </a:fld>
            <a:endParaRPr lang="en-IN"/>
          </a:p>
        </p:txBody>
      </p:sp>
    </p:spTree>
    <p:extLst>
      <p:ext uri="{BB962C8B-B14F-4D97-AF65-F5344CB8AC3E}">
        <p14:creationId xmlns:p14="http://schemas.microsoft.com/office/powerpoint/2010/main" val="37076774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IN"/>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IN"/>
          </a:p>
        </p:txBody>
      </p:sp>
      <p:sp>
        <p:nvSpPr>
          <p:cNvPr id="6" name="Slide Number Placeholder 5"/>
          <p:cNvSpPr>
            <a:spLocks noGrp="1"/>
          </p:cNvSpPr>
          <p:nvPr>
            <p:ph type="sldNum" sz="quarter" idx="12"/>
          </p:nvPr>
        </p:nvSpPr>
        <p:spPr/>
        <p:txBody>
          <a:bodyPr/>
          <a:lstStyle/>
          <a:p>
            <a:fld id="{08FC1071-F2DF-4CA9-AA63-FF97A16BD739}" type="slidenum">
              <a:rPr lang="en-IN" smtClean="0"/>
              <a:t>‹#›</a:t>
            </a:fld>
            <a:endParaRPr lang="en-IN"/>
          </a:p>
        </p:txBody>
      </p:sp>
    </p:spTree>
    <p:extLst>
      <p:ext uri="{BB962C8B-B14F-4D97-AF65-F5344CB8AC3E}">
        <p14:creationId xmlns:p14="http://schemas.microsoft.com/office/powerpoint/2010/main" val="10530884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56" y="0"/>
            <a:ext cx="9147855" cy="548680"/>
          </a:xfrm>
        </p:spPr>
        <p:txBody>
          <a:bodyPr>
            <a:normAutofit/>
          </a:bodyPr>
          <a:lstStyle>
            <a:lvl1pPr algn="l">
              <a:defRPr sz="2800" b="1"/>
            </a:lvl1pPr>
          </a:lstStyle>
          <a:p>
            <a:r>
              <a:rPr lang="en-US"/>
              <a:t>Click to edit Master title style</a:t>
            </a:r>
            <a:endParaRPr lang="en-IN"/>
          </a:p>
        </p:txBody>
      </p:sp>
      <p:sp>
        <p:nvSpPr>
          <p:cNvPr id="3" name="Content Placeholder 2"/>
          <p:cNvSpPr>
            <a:spLocks noGrp="1"/>
          </p:cNvSpPr>
          <p:nvPr>
            <p:ph idx="1"/>
          </p:nvPr>
        </p:nvSpPr>
        <p:spPr>
          <a:xfrm>
            <a:off x="0" y="764704"/>
            <a:ext cx="9144000" cy="5400600"/>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Slide Number Placeholder 5"/>
          <p:cNvSpPr>
            <a:spLocks noGrp="1"/>
          </p:cNvSpPr>
          <p:nvPr>
            <p:ph type="sldNum" sz="quarter" idx="12"/>
          </p:nvPr>
        </p:nvSpPr>
        <p:spPr>
          <a:xfrm>
            <a:off x="0" y="6492064"/>
            <a:ext cx="395064" cy="365125"/>
          </a:xfrm>
        </p:spPr>
        <p:txBody>
          <a:bodyPr/>
          <a:lstStyle>
            <a:lvl1pPr algn="ctr">
              <a:defRPr/>
            </a:lvl1pPr>
          </a:lstStyle>
          <a:p>
            <a:fld id="{08FC1071-F2DF-4CA9-AA63-FF97A16BD739}" type="slidenum">
              <a:rPr lang="en-IN" smtClean="0"/>
              <a:pPr/>
              <a:t>‹#›</a:t>
            </a:fld>
            <a:endParaRPr lang="en-IN"/>
          </a:p>
        </p:txBody>
      </p:sp>
    </p:spTree>
    <p:extLst>
      <p:ext uri="{BB962C8B-B14F-4D97-AF65-F5344CB8AC3E}">
        <p14:creationId xmlns:p14="http://schemas.microsoft.com/office/powerpoint/2010/main" val="13215317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IN"/>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IN"/>
          </a:p>
        </p:txBody>
      </p:sp>
      <p:sp>
        <p:nvSpPr>
          <p:cNvPr id="6" name="Slide Number Placeholder 5"/>
          <p:cNvSpPr>
            <a:spLocks noGrp="1"/>
          </p:cNvSpPr>
          <p:nvPr>
            <p:ph type="sldNum" sz="quarter" idx="12"/>
          </p:nvPr>
        </p:nvSpPr>
        <p:spPr/>
        <p:txBody>
          <a:bodyPr/>
          <a:lstStyle/>
          <a:p>
            <a:fld id="{08FC1071-F2DF-4CA9-AA63-FF97A16BD739}" type="slidenum">
              <a:rPr lang="en-IN" smtClean="0"/>
              <a:t>‹#›</a:t>
            </a:fld>
            <a:endParaRPr lang="en-IN"/>
          </a:p>
        </p:txBody>
      </p:sp>
    </p:spTree>
    <p:extLst>
      <p:ext uri="{BB962C8B-B14F-4D97-AF65-F5344CB8AC3E}">
        <p14:creationId xmlns:p14="http://schemas.microsoft.com/office/powerpoint/2010/main" val="20553960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IN"/>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IN"/>
          </a:p>
        </p:txBody>
      </p:sp>
      <p:sp>
        <p:nvSpPr>
          <p:cNvPr id="7" name="Slide Number Placeholder 6"/>
          <p:cNvSpPr>
            <a:spLocks noGrp="1"/>
          </p:cNvSpPr>
          <p:nvPr>
            <p:ph type="sldNum" sz="quarter" idx="12"/>
          </p:nvPr>
        </p:nvSpPr>
        <p:spPr/>
        <p:txBody>
          <a:bodyPr/>
          <a:lstStyle/>
          <a:p>
            <a:fld id="{08FC1071-F2DF-4CA9-AA63-FF97A16BD739}" type="slidenum">
              <a:rPr lang="en-IN" smtClean="0"/>
              <a:t>‹#›</a:t>
            </a:fld>
            <a:endParaRPr lang="en-IN"/>
          </a:p>
        </p:txBody>
      </p:sp>
    </p:spTree>
    <p:extLst>
      <p:ext uri="{BB962C8B-B14F-4D97-AF65-F5344CB8AC3E}">
        <p14:creationId xmlns:p14="http://schemas.microsoft.com/office/powerpoint/2010/main" val="10957118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a:xfrm>
            <a:off x="457200" y="6356350"/>
            <a:ext cx="2133600" cy="365125"/>
          </a:xfrm>
          <a:prstGeom prst="rect">
            <a:avLst/>
          </a:prstGeom>
        </p:spPr>
        <p:txBody>
          <a:bodyPr/>
          <a:lstStyle/>
          <a:p>
            <a:endParaRPr lang="en-IN"/>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IN"/>
          </a:p>
        </p:txBody>
      </p:sp>
      <p:sp>
        <p:nvSpPr>
          <p:cNvPr id="9" name="Slide Number Placeholder 8"/>
          <p:cNvSpPr>
            <a:spLocks noGrp="1"/>
          </p:cNvSpPr>
          <p:nvPr>
            <p:ph type="sldNum" sz="quarter" idx="12"/>
          </p:nvPr>
        </p:nvSpPr>
        <p:spPr/>
        <p:txBody>
          <a:bodyPr/>
          <a:lstStyle/>
          <a:p>
            <a:fld id="{08FC1071-F2DF-4CA9-AA63-FF97A16BD739}" type="slidenum">
              <a:rPr lang="en-IN" smtClean="0"/>
              <a:t>‹#›</a:t>
            </a:fld>
            <a:endParaRPr lang="en-IN"/>
          </a:p>
        </p:txBody>
      </p:sp>
    </p:spTree>
    <p:extLst>
      <p:ext uri="{BB962C8B-B14F-4D97-AF65-F5344CB8AC3E}">
        <p14:creationId xmlns:p14="http://schemas.microsoft.com/office/powerpoint/2010/main" val="15469192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a:xfrm>
            <a:off x="457200" y="6356350"/>
            <a:ext cx="2133600" cy="365125"/>
          </a:xfrm>
          <a:prstGeom prst="rect">
            <a:avLst/>
          </a:prstGeom>
        </p:spPr>
        <p:txBody>
          <a:bodyPr/>
          <a:lstStyle/>
          <a:p>
            <a:endParaRPr lang="en-IN"/>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IN"/>
          </a:p>
        </p:txBody>
      </p:sp>
      <p:sp>
        <p:nvSpPr>
          <p:cNvPr id="5" name="Slide Number Placeholder 4"/>
          <p:cNvSpPr>
            <a:spLocks noGrp="1"/>
          </p:cNvSpPr>
          <p:nvPr>
            <p:ph type="sldNum" sz="quarter" idx="12"/>
          </p:nvPr>
        </p:nvSpPr>
        <p:spPr/>
        <p:txBody>
          <a:bodyPr/>
          <a:lstStyle/>
          <a:p>
            <a:fld id="{08FC1071-F2DF-4CA9-AA63-FF97A16BD739}" type="slidenum">
              <a:rPr lang="en-IN" smtClean="0"/>
              <a:t>‹#›</a:t>
            </a:fld>
            <a:endParaRPr lang="en-IN"/>
          </a:p>
        </p:txBody>
      </p:sp>
    </p:spTree>
    <p:extLst>
      <p:ext uri="{BB962C8B-B14F-4D97-AF65-F5344CB8AC3E}">
        <p14:creationId xmlns:p14="http://schemas.microsoft.com/office/powerpoint/2010/main" val="16157710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endParaRPr lang="en-IN"/>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IN"/>
          </a:p>
        </p:txBody>
      </p:sp>
      <p:sp>
        <p:nvSpPr>
          <p:cNvPr id="4" name="Slide Number Placeholder 3"/>
          <p:cNvSpPr>
            <a:spLocks noGrp="1"/>
          </p:cNvSpPr>
          <p:nvPr>
            <p:ph type="sldNum" sz="quarter" idx="12"/>
          </p:nvPr>
        </p:nvSpPr>
        <p:spPr/>
        <p:txBody>
          <a:bodyPr/>
          <a:lstStyle/>
          <a:p>
            <a:fld id="{08FC1071-F2DF-4CA9-AA63-FF97A16BD739}" type="slidenum">
              <a:rPr lang="en-IN" smtClean="0"/>
              <a:t>‹#›</a:t>
            </a:fld>
            <a:endParaRPr lang="en-IN"/>
          </a:p>
        </p:txBody>
      </p:sp>
    </p:spTree>
    <p:extLst>
      <p:ext uri="{BB962C8B-B14F-4D97-AF65-F5344CB8AC3E}">
        <p14:creationId xmlns:p14="http://schemas.microsoft.com/office/powerpoint/2010/main" val="42048567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IN"/>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IN"/>
          </a:p>
        </p:txBody>
      </p:sp>
      <p:sp>
        <p:nvSpPr>
          <p:cNvPr id="7" name="Slide Number Placeholder 6"/>
          <p:cNvSpPr>
            <a:spLocks noGrp="1"/>
          </p:cNvSpPr>
          <p:nvPr>
            <p:ph type="sldNum" sz="quarter" idx="12"/>
          </p:nvPr>
        </p:nvSpPr>
        <p:spPr/>
        <p:txBody>
          <a:bodyPr/>
          <a:lstStyle/>
          <a:p>
            <a:fld id="{08FC1071-F2DF-4CA9-AA63-FF97A16BD739}" type="slidenum">
              <a:rPr lang="en-IN" smtClean="0"/>
              <a:t>‹#›</a:t>
            </a:fld>
            <a:endParaRPr lang="en-IN"/>
          </a:p>
        </p:txBody>
      </p:sp>
    </p:spTree>
    <p:extLst>
      <p:ext uri="{BB962C8B-B14F-4D97-AF65-F5344CB8AC3E}">
        <p14:creationId xmlns:p14="http://schemas.microsoft.com/office/powerpoint/2010/main" val="19618540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IN"/>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IN"/>
          </a:p>
        </p:txBody>
      </p:sp>
      <p:sp>
        <p:nvSpPr>
          <p:cNvPr id="7" name="Slide Number Placeholder 6"/>
          <p:cNvSpPr>
            <a:spLocks noGrp="1"/>
          </p:cNvSpPr>
          <p:nvPr>
            <p:ph type="sldNum" sz="quarter" idx="12"/>
          </p:nvPr>
        </p:nvSpPr>
        <p:spPr/>
        <p:txBody>
          <a:bodyPr/>
          <a:lstStyle/>
          <a:p>
            <a:fld id="{08FC1071-F2DF-4CA9-AA63-FF97A16BD739}" type="slidenum">
              <a:rPr lang="en-IN" smtClean="0"/>
              <a:t>‹#›</a:t>
            </a:fld>
            <a:endParaRPr lang="en-IN"/>
          </a:p>
        </p:txBody>
      </p:sp>
    </p:spTree>
    <p:extLst>
      <p:ext uri="{BB962C8B-B14F-4D97-AF65-F5344CB8AC3E}">
        <p14:creationId xmlns:p14="http://schemas.microsoft.com/office/powerpoint/2010/main" val="30292711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9676" y="8721"/>
            <a:ext cx="9163676" cy="490066"/>
          </a:xfrm>
          <a:prstGeom prst="rect">
            <a:avLst/>
          </a:prstGeom>
        </p:spPr>
        <p:txBody>
          <a:bodyPr vert="horz" lIns="91440" tIns="45720" rIns="91440" bIns="45720" rtlCol="0" anchor="ctr">
            <a:normAutofit/>
          </a:bodyPr>
          <a:lstStyle/>
          <a:p>
            <a:pPr lvl="0" algn="l"/>
            <a:r>
              <a:rPr lang="en-US"/>
              <a:t>Click to edit Master title style</a:t>
            </a:r>
            <a:endParaRPr lang="en-IN"/>
          </a:p>
        </p:txBody>
      </p:sp>
      <p:sp>
        <p:nvSpPr>
          <p:cNvPr id="3" name="Text Placeholder 2"/>
          <p:cNvSpPr>
            <a:spLocks noGrp="1"/>
          </p:cNvSpPr>
          <p:nvPr>
            <p:ph type="body" idx="1"/>
          </p:nvPr>
        </p:nvSpPr>
        <p:spPr>
          <a:xfrm>
            <a:off x="0" y="620688"/>
            <a:ext cx="9144000" cy="568863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6" name="Slide Number Placeholder 5"/>
          <p:cNvSpPr>
            <a:spLocks noGrp="1"/>
          </p:cNvSpPr>
          <p:nvPr>
            <p:ph type="sldNum" sz="quarter" idx="4"/>
          </p:nvPr>
        </p:nvSpPr>
        <p:spPr>
          <a:xfrm>
            <a:off x="0" y="6492875"/>
            <a:ext cx="467072"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fld id="{08FC1071-F2DF-4CA9-AA63-FF97A16BD739}" type="slidenum">
              <a:rPr lang="en-IN" smtClean="0"/>
              <a:pPr/>
              <a:t>‹#›</a:t>
            </a:fld>
            <a:endParaRPr lang="en-IN"/>
          </a:p>
        </p:txBody>
      </p:sp>
    </p:spTree>
    <p:extLst>
      <p:ext uri="{BB962C8B-B14F-4D97-AF65-F5344CB8AC3E}">
        <p14:creationId xmlns:p14="http://schemas.microsoft.com/office/powerpoint/2010/main" val="38886460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lang="en-IN" sz="2800" b="1" kern="1200" smtClean="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87449"/>
            <a:ext cx="9144000" cy="1080120"/>
          </a:xfrm>
        </p:spPr>
        <p:txBody>
          <a:bodyPr>
            <a:normAutofit/>
          </a:bodyPr>
          <a:lstStyle/>
          <a:p>
            <a:pPr fontAlgn="base">
              <a:spcAft>
                <a:spcPct val="0"/>
              </a:spcAft>
            </a:pPr>
            <a:r>
              <a:rPr lang="en-US" sz="2000" dirty="0">
                <a:ea typeface="Droid Sans Fallback"/>
                <a:cs typeface="Times New Roman" pitchFamily="18" charset="0"/>
              </a:rPr>
              <a:t>Phishing Website Detector</a:t>
            </a:r>
            <a:br>
              <a:rPr lang="en-US" sz="2000" dirty="0">
                <a:ea typeface="Droid Sans Fallback"/>
                <a:cs typeface="Times New Roman" pitchFamily="18" charset="0"/>
              </a:rPr>
            </a:br>
            <a:r>
              <a:rPr lang="en-US" sz="2400" dirty="0">
                <a:ea typeface="Droid Sans Fallback"/>
                <a:cs typeface="Times New Roman" pitchFamily="18" charset="0"/>
              </a:rPr>
              <a:t>Project Synopsis Presentation </a:t>
            </a:r>
            <a:br>
              <a:rPr lang="en-US" sz="2400" dirty="0">
                <a:ea typeface="Droid Sans Fallback"/>
                <a:cs typeface="Times New Roman" pitchFamily="18" charset="0"/>
              </a:rPr>
            </a:br>
            <a:r>
              <a:rPr lang="en-US" sz="2000" dirty="0">
                <a:solidFill>
                  <a:srgbClr val="0033CC"/>
                </a:solidFill>
                <a:latin typeface="Calibri" pitchFamily="34" charset="0"/>
                <a:ea typeface="Droid Sans Fallback"/>
                <a:cs typeface="Times New Roman" pitchFamily="18" charset="0"/>
              </a:rPr>
              <a:t>Date: 05/05/23</a:t>
            </a:r>
            <a:endParaRPr lang="en-IN" sz="2000" dirty="0"/>
          </a:p>
        </p:txBody>
      </p:sp>
      <p:sp>
        <p:nvSpPr>
          <p:cNvPr id="5" name="Rectangle 4"/>
          <p:cNvSpPr/>
          <p:nvPr/>
        </p:nvSpPr>
        <p:spPr>
          <a:xfrm>
            <a:off x="2323783" y="1585264"/>
            <a:ext cx="4968552" cy="144016"/>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dirty="0"/>
          </a:p>
        </p:txBody>
      </p:sp>
      <p:sp>
        <p:nvSpPr>
          <p:cNvPr id="3" name="Rectangle 2"/>
          <p:cNvSpPr/>
          <p:nvPr/>
        </p:nvSpPr>
        <p:spPr>
          <a:xfrm>
            <a:off x="861224" y="6122424"/>
            <a:ext cx="7848872" cy="646331"/>
          </a:xfrm>
          <a:prstGeom prst="rect">
            <a:avLst/>
          </a:prstGeom>
        </p:spPr>
        <p:txBody>
          <a:bodyPr wrap="square">
            <a:spAutoFit/>
          </a:bodyPr>
          <a:lstStyle/>
          <a:p>
            <a:pPr lvl="0" algn="ctr" eaLnBrk="0" fontAlgn="base" hangingPunct="0">
              <a:spcBef>
                <a:spcPct val="0"/>
              </a:spcBef>
              <a:spcAft>
                <a:spcPct val="0"/>
              </a:spcAft>
            </a:pPr>
            <a:r>
              <a:rPr lang="en-US" b="1" dirty="0">
                <a:latin typeface="Calibri" pitchFamily="34" charset="0"/>
                <a:ea typeface="Droid Sans Fallback"/>
                <a:cs typeface="Calibri" pitchFamily="34" charset="0"/>
              </a:rPr>
              <a:t>FACULTY OF ENGINEERING &amp; COMPUTING SCIENCES</a:t>
            </a:r>
            <a:endParaRPr lang="en-US" sz="700" dirty="0">
              <a:latin typeface="Arial" pitchFamily="34" charset="0"/>
              <a:cs typeface="Arial" pitchFamily="34" charset="0"/>
            </a:endParaRPr>
          </a:p>
          <a:p>
            <a:pPr lvl="0" algn="ctr" eaLnBrk="0" fontAlgn="base" hangingPunct="0">
              <a:spcBef>
                <a:spcPct val="0"/>
              </a:spcBef>
              <a:spcAft>
                <a:spcPct val="0"/>
              </a:spcAft>
            </a:pPr>
            <a:r>
              <a:rPr lang="en-US" b="1" dirty="0">
                <a:latin typeface="Calibri" pitchFamily="34" charset="0"/>
                <a:ea typeface="Droid Sans Fallback"/>
                <a:cs typeface="Calibri" pitchFamily="34" charset="0"/>
              </a:rPr>
              <a:t>TEERTHANKER MAHAVEER UNIVERSITY, MORADABAD</a:t>
            </a:r>
            <a:endParaRPr lang="en-US" b="1" dirty="0">
              <a:latin typeface="Arial" pitchFamily="34" charset="0"/>
              <a:ea typeface="Droid Sans Fallback"/>
              <a:cs typeface="Calibri" pitchFamily="34" charset="0"/>
            </a:endParaRPr>
          </a:p>
        </p:txBody>
      </p:sp>
      <p:pic>
        <p:nvPicPr>
          <p:cNvPr id="7" name="Picture 1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081301" y="4854798"/>
            <a:ext cx="1204101" cy="1085779"/>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4081301" y="3181144"/>
            <a:ext cx="4572000" cy="646331"/>
          </a:xfrm>
          <a:prstGeom prst="rect">
            <a:avLst/>
          </a:prstGeom>
        </p:spPr>
        <p:txBody>
          <a:bodyPr>
            <a:spAutoFit/>
          </a:bodyPr>
          <a:lstStyle/>
          <a:p>
            <a:pPr lvl="0" algn="ctr" eaLnBrk="0" fontAlgn="base" hangingPunct="0">
              <a:spcBef>
                <a:spcPct val="0"/>
              </a:spcBef>
              <a:spcAft>
                <a:spcPct val="0"/>
              </a:spcAft>
            </a:pPr>
            <a:r>
              <a:rPr lang="en-US" b="1" dirty="0">
                <a:solidFill>
                  <a:srgbClr val="0033CC"/>
                </a:solidFill>
                <a:latin typeface="Calibri" pitchFamily="34" charset="0"/>
                <a:ea typeface="Droid Sans Fallback"/>
                <a:cs typeface="Times New Roman" pitchFamily="18" charset="0"/>
              </a:rPr>
              <a:t>Toshika Ahlawat(TCA2163099)</a:t>
            </a:r>
            <a:endParaRPr lang="en-US" b="1" dirty="0">
              <a:solidFill>
                <a:srgbClr val="0033CC"/>
              </a:solidFill>
              <a:latin typeface="Arial" pitchFamily="34" charset="0"/>
              <a:cs typeface="Arial" pitchFamily="34" charset="0"/>
            </a:endParaRPr>
          </a:p>
          <a:p>
            <a:pPr lvl="0" algn="ctr" eaLnBrk="0" fontAlgn="base" hangingPunct="0">
              <a:spcBef>
                <a:spcPct val="0"/>
              </a:spcBef>
              <a:spcAft>
                <a:spcPct val="0"/>
              </a:spcAft>
            </a:pPr>
            <a:r>
              <a:rPr lang="en-US" b="1" dirty="0">
                <a:solidFill>
                  <a:srgbClr val="0033CC"/>
                </a:solidFill>
                <a:latin typeface="Calibri" pitchFamily="34" charset="0"/>
                <a:ea typeface="Droid Sans Fallback"/>
                <a:cs typeface="Times New Roman" pitchFamily="18" charset="0"/>
              </a:rPr>
              <a:t>Utkarsh Gupta (TCA2163100)</a:t>
            </a:r>
            <a:endParaRPr lang="en-US" b="1" dirty="0">
              <a:solidFill>
                <a:srgbClr val="0033CC"/>
              </a:solidFill>
              <a:latin typeface="Arial" pitchFamily="34" charset="0"/>
              <a:cs typeface="Arial" pitchFamily="34" charset="0"/>
            </a:endParaRPr>
          </a:p>
        </p:txBody>
      </p:sp>
      <p:sp>
        <p:nvSpPr>
          <p:cNvPr id="9" name="Rectangle 8"/>
          <p:cNvSpPr/>
          <p:nvPr/>
        </p:nvSpPr>
        <p:spPr>
          <a:xfrm>
            <a:off x="183733" y="3198719"/>
            <a:ext cx="3740195" cy="646331"/>
          </a:xfrm>
          <a:prstGeom prst="rect">
            <a:avLst/>
          </a:prstGeom>
        </p:spPr>
        <p:txBody>
          <a:bodyPr wrap="square">
            <a:spAutoFit/>
          </a:bodyPr>
          <a:lstStyle/>
          <a:p>
            <a:pPr lvl="0" algn="ctr" eaLnBrk="0" fontAlgn="base" hangingPunct="0">
              <a:spcBef>
                <a:spcPct val="0"/>
              </a:spcBef>
              <a:spcAft>
                <a:spcPct val="0"/>
              </a:spcAft>
            </a:pPr>
            <a:r>
              <a:rPr lang="en-US" b="1" dirty="0">
                <a:solidFill>
                  <a:srgbClr val="0033CC"/>
                </a:solidFill>
                <a:latin typeface="Calibri" pitchFamily="34" charset="0"/>
                <a:ea typeface="Droid Sans Fallback"/>
                <a:cs typeface="Times New Roman" pitchFamily="18" charset="0"/>
              </a:rPr>
              <a:t>Project Guide:</a:t>
            </a:r>
          </a:p>
          <a:p>
            <a:pPr lvl="0" algn="ctr" eaLnBrk="0" fontAlgn="base" hangingPunct="0">
              <a:spcBef>
                <a:spcPct val="0"/>
              </a:spcBef>
              <a:spcAft>
                <a:spcPct val="0"/>
              </a:spcAft>
            </a:pPr>
            <a:r>
              <a:rPr lang="en-US" b="1" dirty="0">
                <a:solidFill>
                  <a:srgbClr val="0033CC"/>
                </a:solidFill>
                <a:latin typeface="Calibri" pitchFamily="34" charset="0"/>
                <a:ea typeface="Droid Sans Fallback"/>
                <a:cs typeface="Times New Roman" pitchFamily="18" charset="0"/>
              </a:rPr>
              <a:t>Mr. Gaurav Kumar Rajput</a:t>
            </a:r>
          </a:p>
        </p:txBody>
      </p:sp>
      <p:sp>
        <p:nvSpPr>
          <p:cNvPr id="10" name="Rectangle 9"/>
          <p:cNvSpPr/>
          <p:nvPr/>
        </p:nvSpPr>
        <p:spPr>
          <a:xfrm>
            <a:off x="611559" y="1863247"/>
            <a:ext cx="8041741" cy="707886"/>
          </a:xfrm>
          <a:prstGeom prst="rect">
            <a:avLst/>
          </a:prstGeom>
        </p:spPr>
        <p:txBody>
          <a:bodyPr wrap="square">
            <a:spAutoFit/>
          </a:bodyPr>
          <a:lstStyle/>
          <a:p>
            <a:pPr lvl="0" algn="ctr" eaLnBrk="0" fontAlgn="base" hangingPunct="0">
              <a:spcBef>
                <a:spcPct val="0"/>
              </a:spcBef>
              <a:spcAft>
                <a:spcPct val="0"/>
              </a:spcAft>
            </a:pPr>
            <a:r>
              <a:rPr lang="en-US" sz="2000" b="1" dirty="0">
                <a:latin typeface="Calibri" pitchFamily="34" charset="0"/>
                <a:ea typeface="Droid Sans Fallback"/>
                <a:cs typeface="Times New Roman" pitchFamily="18" charset="0"/>
              </a:rPr>
              <a:t>MCA (MCA465)</a:t>
            </a:r>
            <a:endParaRPr lang="en-US" sz="2000" b="1" dirty="0">
              <a:latin typeface="Arial" pitchFamily="34" charset="0"/>
              <a:cs typeface="Arial" pitchFamily="34" charset="0"/>
            </a:endParaRPr>
          </a:p>
          <a:p>
            <a:pPr lvl="0" algn="ctr" eaLnBrk="0" fontAlgn="base" hangingPunct="0">
              <a:spcBef>
                <a:spcPct val="0"/>
              </a:spcBef>
              <a:spcAft>
                <a:spcPct val="0"/>
              </a:spcAft>
            </a:pPr>
            <a:r>
              <a:rPr lang="en-US" sz="2000" b="1" dirty="0">
                <a:latin typeface="Calibri" pitchFamily="34" charset="0"/>
                <a:ea typeface="Droid Sans Fallback"/>
                <a:cs typeface="Times New Roman" pitchFamily="18" charset="0"/>
              </a:rPr>
              <a:t>Degree : </a:t>
            </a:r>
            <a:r>
              <a:rPr lang="en-US" sz="2000" b="1" dirty="0">
                <a:solidFill>
                  <a:srgbClr val="FF0000"/>
                </a:solidFill>
                <a:latin typeface="Calibri" pitchFamily="34" charset="0"/>
                <a:ea typeface="Droid Sans Fallback"/>
                <a:cs typeface="Times New Roman" pitchFamily="18" charset="0"/>
              </a:rPr>
              <a:t>&lt; MCA&gt;</a:t>
            </a:r>
            <a:endParaRPr lang="en-US" sz="2000" b="1" dirty="0">
              <a:solidFill>
                <a:srgbClr val="FF0000"/>
              </a:solidFill>
              <a:latin typeface="Arial" pitchFamily="34" charset="0"/>
              <a:cs typeface="Arial" pitchFamily="34" charset="0"/>
            </a:endParaRPr>
          </a:p>
        </p:txBody>
      </p:sp>
    </p:spTree>
    <p:extLst>
      <p:ext uri="{BB962C8B-B14F-4D97-AF65-F5344CB8AC3E}">
        <p14:creationId xmlns:p14="http://schemas.microsoft.com/office/powerpoint/2010/main" val="36442873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a:t>\</a:t>
            </a:r>
          </a:p>
        </p:txBody>
      </p:sp>
      <p:sp>
        <p:nvSpPr>
          <p:cNvPr id="2" name="Slide Number Placeholder 1"/>
          <p:cNvSpPr>
            <a:spLocks noGrp="1"/>
          </p:cNvSpPr>
          <p:nvPr>
            <p:ph type="sldNum" sz="quarter" idx="12"/>
          </p:nvPr>
        </p:nvSpPr>
        <p:spPr/>
        <p:txBody>
          <a:bodyPr/>
          <a:lstStyle/>
          <a:p>
            <a:fld id="{08FC1071-F2DF-4CA9-AA63-FF97A16BD739}" type="slidenum">
              <a:rPr lang="en-IN" smtClean="0">
                <a:solidFill>
                  <a:schemeClr val="bg1"/>
                </a:solidFill>
              </a:rPr>
              <a:pPr/>
              <a:t>10</a:t>
            </a:fld>
            <a:endParaRPr lang="en-IN" dirty="0">
              <a:solidFill>
                <a:schemeClr val="bg1"/>
              </a:solidFill>
            </a:endParaRPr>
          </a:p>
        </p:txBody>
      </p:sp>
      <p:sp>
        <p:nvSpPr>
          <p:cNvPr id="485380" name="Rectangle 4"/>
          <p:cNvSpPr>
            <a:spLocks noChangeArrowheads="1"/>
          </p:cNvSpPr>
          <p:nvPr/>
        </p:nvSpPr>
        <p:spPr bwMode="auto">
          <a:xfrm>
            <a:off x="0" y="0"/>
            <a:ext cx="9144000" cy="914400"/>
          </a:xfrm>
          <a:prstGeom prst="rect">
            <a:avLst/>
          </a:prstGeom>
          <a:solidFill>
            <a:srgbClr val="71161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85381" name="Text Box 5"/>
          <p:cNvSpPr txBox="1">
            <a:spLocks noChangeArrowheads="1"/>
          </p:cNvSpPr>
          <p:nvPr/>
        </p:nvSpPr>
        <p:spPr bwMode="auto">
          <a:xfrm>
            <a:off x="0" y="0"/>
            <a:ext cx="617271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sz="2400" b="1" dirty="0">
                <a:solidFill>
                  <a:schemeClr val="bg1"/>
                </a:solidFill>
                <a:latin typeface="Calibri" pitchFamily="34" charset="0"/>
                <a:ea typeface="ＭＳ Ｐゴシック" pitchFamily="-28" charset="-128"/>
              </a:rPr>
              <a:t>DATA FLOW DIAGRAM-1</a:t>
            </a:r>
            <a:endParaRPr lang="en-US" b="1" dirty="0">
              <a:solidFill>
                <a:schemeClr val="bg1"/>
              </a:solidFill>
              <a:latin typeface="Calibri" pitchFamily="34" charset="0"/>
              <a:ea typeface="ＭＳ Ｐゴシック" pitchFamily="-28" charset="-128"/>
            </a:endParaRPr>
          </a:p>
        </p:txBody>
      </p:sp>
      <p:sp>
        <p:nvSpPr>
          <p:cNvPr id="485384" name="Rectangle 8"/>
          <p:cNvSpPr>
            <a:spLocks noChangeArrowheads="1"/>
          </p:cNvSpPr>
          <p:nvPr/>
        </p:nvSpPr>
        <p:spPr bwMode="auto">
          <a:xfrm>
            <a:off x="0" y="6165304"/>
            <a:ext cx="9144000" cy="692696"/>
          </a:xfrm>
          <a:prstGeom prst="rect">
            <a:avLst/>
          </a:prstGeom>
          <a:solidFill>
            <a:srgbClr val="71161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dirty="0"/>
          </a:p>
        </p:txBody>
      </p:sp>
      <p:pic>
        <p:nvPicPr>
          <p:cNvPr id="485394" name="Picture 18" descr="Teerthanker Mahaveer Universit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72712" y="33879"/>
            <a:ext cx="2952750" cy="685800"/>
          </a:xfrm>
          <a:prstGeom prst="rect">
            <a:avLst/>
          </a:prstGeom>
          <a:noFill/>
          <a:extLst>
            <a:ext uri="{909E8E84-426E-40DD-AFC4-6F175D3DCCD1}">
              <a14:hiddenFill xmlns:a14="http://schemas.microsoft.com/office/drawing/2010/main">
                <a:solidFill>
                  <a:srgbClr val="FFFFFF"/>
                </a:solidFill>
              </a14:hiddenFill>
            </a:ext>
          </a:extLst>
        </p:spPr>
      </p:pic>
      <p:sp>
        <p:nvSpPr>
          <p:cNvPr id="14" name="Slide Number Placeholder 3"/>
          <p:cNvSpPr txBox="1">
            <a:spLocks/>
          </p:cNvSpPr>
          <p:nvPr/>
        </p:nvSpPr>
        <p:spPr>
          <a:xfrm>
            <a:off x="0" y="6492875"/>
            <a:ext cx="467072"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8FC1071-F2DF-4CA9-AA63-FF97A16BD739}" type="slidenum">
              <a:rPr lang="en-IN" smtClean="0">
                <a:solidFill>
                  <a:schemeClr val="bg1"/>
                </a:solidFill>
              </a:rPr>
              <a:pPr/>
              <a:t>10</a:t>
            </a:fld>
            <a:endParaRPr lang="en-IN" dirty="0">
              <a:solidFill>
                <a:schemeClr val="bg1"/>
              </a:solidFill>
            </a:endParaRPr>
          </a:p>
        </p:txBody>
      </p:sp>
      <p:sp>
        <p:nvSpPr>
          <p:cNvPr id="12" name="TextBox 11"/>
          <p:cNvSpPr txBox="1"/>
          <p:nvPr/>
        </p:nvSpPr>
        <p:spPr>
          <a:xfrm>
            <a:off x="7275276" y="6569440"/>
            <a:ext cx="1132041" cy="253916"/>
          </a:xfrm>
          <a:prstGeom prst="rect">
            <a:avLst/>
          </a:prstGeom>
          <a:noFill/>
        </p:spPr>
        <p:txBody>
          <a:bodyPr wrap="none" rtlCol="0">
            <a:spAutoFit/>
          </a:bodyPr>
          <a:lstStyle/>
          <a:p>
            <a:r>
              <a:rPr lang="en-IN" sz="1050" b="1" dirty="0">
                <a:solidFill>
                  <a:schemeClr val="bg1"/>
                </a:solidFill>
              </a:rPr>
              <a:t>T002/version 1.3</a:t>
            </a:r>
          </a:p>
        </p:txBody>
      </p:sp>
      <p:grpSp>
        <p:nvGrpSpPr>
          <p:cNvPr id="4" name="Group 3">
            <a:extLst>
              <a:ext uri="{FF2B5EF4-FFF2-40B4-BE49-F238E27FC236}">
                <a16:creationId xmlns:a16="http://schemas.microsoft.com/office/drawing/2014/main" id="{3815FDEB-5B2F-EE58-ADC6-3A7DBF9F4C0E}"/>
              </a:ext>
            </a:extLst>
          </p:cNvPr>
          <p:cNvGrpSpPr/>
          <p:nvPr/>
        </p:nvGrpSpPr>
        <p:grpSpPr>
          <a:xfrm>
            <a:off x="1331641" y="1318537"/>
            <a:ext cx="6336703" cy="4625064"/>
            <a:chOff x="0" y="0"/>
            <a:chExt cx="6022978" cy="5251219"/>
          </a:xfrm>
        </p:grpSpPr>
        <p:sp>
          <p:nvSpPr>
            <p:cNvPr id="6" name="Rectangle 5">
              <a:extLst>
                <a:ext uri="{FF2B5EF4-FFF2-40B4-BE49-F238E27FC236}">
                  <a16:creationId xmlns:a16="http://schemas.microsoft.com/office/drawing/2014/main" id="{465CBDB3-4BC5-4BB4-1BE8-8FA70F02C439}"/>
                </a:ext>
              </a:extLst>
            </p:cNvPr>
            <p:cNvSpPr/>
            <p:nvPr/>
          </p:nvSpPr>
          <p:spPr>
            <a:xfrm>
              <a:off x="0" y="896144"/>
              <a:ext cx="988226" cy="1406055"/>
            </a:xfrm>
            <a:prstGeom prst="rec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rgbClr r="0" g="0" b="0"/>
            </a:effectRef>
            <a:fontRef idx="minor">
              <a:schemeClr val="lt1"/>
            </a:fontRef>
          </p:style>
          <p:txBody>
            <a:bodyPr anchor="ctr"/>
            <a:lstStyle/>
            <a:p>
              <a:pPr algn="ctr">
                <a:lnSpc>
                  <a:spcPct val="106000"/>
                </a:lnSpc>
                <a:spcAft>
                  <a:spcPts val="800"/>
                </a:spcAft>
              </a:pPr>
              <a:r>
                <a:rPr lang="en-US" sz="1100" b="1">
                  <a:solidFill>
                    <a:srgbClr val="FFFFFF"/>
                  </a:solidFill>
                  <a:effectLst/>
                  <a:ea typeface="Droid Sans Fallback"/>
                </a:rPr>
                <a:t>III</a:t>
              </a:r>
              <a:r>
                <a:rPr lang="en-US" sz="1400" b="1">
                  <a:solidFill>
                    <a:srgbClr val="000000"/>
                  </a:solidFill>
                  <a:effectLst/>
                  <a:ea typeface="Droid Sans Fallback"/>
                </a:rPr>
                <a:t>INPUT    URLS</a:t>
              </a:r>
              <a:endParaRPr lang="en-IN" sz="1100">
                <a:effectLst/>
                <a:ea typeface="Droid Sans Fallback"/>
              </a:endParaRPr>
            </a:p>
          </p:txBody>
        </p:sp>
        <p:sp>
          <p:nvSpPr>
            <p:cNvPr id="7" name="Rectangle: Rounded Corners 6">
              <a:extLst>
                <a:ext uri="{FF2B5EF4-FFF2-40B4-BE49-F238E27FC236}">
                  <a16:creationId xmlns:a16="http://schemas.microsoft.com/office/drawing/2014/main" id="{082B0EF9-BC97-0733-6785-C2D3AF6FA2D2}"/>
                </a:ext>
              </a:extLst>
            </p:cNvPr>
            <p:cNvSpPr/>
            <p:nvPr/>
          </p:nvSpPr>
          <p:spPr>
            <a:xfrm>
              <a:off x="1612369" y="1641597"/>
              <a:ext cx="1497943" cy="2145445"/>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rgbClr r="0" g="0" b="0"/>
            </a:effectRef>
            <a:fontRef idx="minor">
              <a:schemeClr val="lt1"/>
            </a:fontRef>
          </p:style>
          <p:txBody>
            <a:bodyPr anchor="ctr"/>
            <a:lstStyle/>
            <a:p>
              <a:pPr>
                <a:lnSpc>
                  <a:spcPct val="106000"/>
                </a:lnSpc>
                <a:spcAft>
                  <a:spcPts val="800"/>
                </a:spcAft>
              </a:pPr>
              <a:r>
                <a:rPr lang="en-US" sz="1400" b="1">
                  <a:solidFill>
                    <a:srgbClr val="000000"/>
                  </a:solidFill>
                  <a:effectLst/>
                  <a:ea typeface="Droid Sans Fallback"/>
                </a:rPr>
                <a:t>DIVIDE INTO    SUB-STRINGS</a:t>
              </a:r>
              <a:endParaRPr lang="en-IN" sz="1100">
                <a:effectLst/>
                <a:ea typeface="Droid Sans Fallback"/>
              </a:endParaRPr>
            </a:p>
          </p:txBody>
        </p:sp>
        <p:sp>
          <p:nvSpPr>
            <p:cNvPr id="8" name="Rectangle 7">
              <a:extLst>
                <a:ext uri="{FF2B5EF4-FFF2-40B4-BE49-F238E27FC236}">
                  <a16:creationId xmlns:a16="http://schemas.microsoft.com/office/drawing/2014/main" id="{54A6249F-E273-D163-9DBD-8DC8A69E976E}"/>
                </a:ext>
              </a:extLst>
            </p:cNvPr>
            <p:cNvSpPr/>
            <p:nvPr/>
          </p:nvSpPr>
          <p:spPr>
            <a:xfrm>
              <a:off x="3245542" y="0"/>
              <a:ext cx="2777436" cy="1103026"/>
            </a:xfrm>
            <a:prstGeom prst="rect">
              <a:avLst/>
            </a:prstGeom>
            <a:solidFill>
              <a:schemeClr val="bg1"/>
            </a:solidFill>
            <a:ln>
              <a:solidFill>
                <a:schemeClr val="tx1"/>
              </a:solidFill>
            </a:ln>
          </p:spPr>
          <p:style>
            <a:lnRef idx="2">
              <a:schemeClr val="accent1">
                <a:shade val="50000"/>
              </a:schemeClr>
            </a:lnRef>
            <a:fillRef idx="1">
              <a:schemeClr val="accent1"/>
            </a:fillRef>
            <a:effectRef idx="0">
              <a:scrgbClr r="0" g="0" b="0"/>
            </a:effectRef>
            <a:fontRef idx="minor">
              <a:schemeClr val="lt1"/>
            </a:fontRef>
          </p:style>
          <p:txBody>
            <a:bodyPr anchor="ctr"/>
            <a:lstStyle/>
            <a:p>
              <a:pPr>
                <a:lnSpc>
                  <a:spcPct val="106000"/>
                </a:lnSpc>
                <a:spcAft>
                  <a:spcPts val="800"/>
                </a:spcAft>
              </a:pPr>
              <a:r>
                <a:rPr lang="en-US" sz="1400" b="1">
                  <a:solidFill>
                    <a:srgbClr val="000000"/>
                  </a:solidFill>
                  <a:effectLst/>
                  <a:ea typeface="Droid Sans Fallback"/>
                </a:rPr>
                <a:t>AUTHORIZED URL DATABASE</a:t>
              </a:r>
              <a:endParaRPr lang="en-IN" sz="1100">
                <a:effectLst/>
                <a:ea typeface="Droid Sans Fallback"/>
              </a:endParaRPr>
            </a:p>
          </p:txBody>
        </p:sp>
        <p:sp>
          <p:nvSpPr>
            <p:cNvPr id="9" name="Oval 8">
              <a:extLst>
                <a:ext uri="{FF2B5EF4-FFF2-40B4-BE49-F238E27FC236}">
                  <a16:creationId xmlns:a16="http://schemas.microsoft.com/office/drawing/2014/main" id="{FBE7F8B8-FBA6-D35D-BF84-2BA2AFD4BC07}"/>
                </a:ext>
              </a:extLst>
            </p:cNvPr>
            <p:cNvSpPr/>
            <p:nvPr/>
          </p:nvSpPr>
          <p:spPr>
            <a:xfrm>
              <a:off x="3833277" y="1890080"/>
              <a:ext cx="1601966" cy="185453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rgbClr r="0" g="0" b="0"/>
            </a:effectRef>
            <a:fontRef idx="minor">
              <a:schemeClr val="lt1"/>
            </a:fontRef>
          </p:style>
          <p:txBody>
            <a:bodyPr anchor="ctr"/>
            <a:lstStyle/>
            <a:p>
              <a:pPr>
                <a:lnSpc>
                  <a:spcPct val="106000"/>
                </a:lnSpc>
                <a:spcAft>
                  <a:spcPts val="800"/>
                </a:spcAft>
              </a:pPr>
              <a:r>
                <a:rPr lang="en-US" sz="1400" b="1">
                  <a:solidFill>
                    <a:srgbClr val="000000"/>
                  </a:solidFill>
                  <a:effectLst/>
                  <a:ea typeface="Droid Sans Fallback"/>
                </a:rPr>
                <a:t>SIMILAR STRING MATCHING</a:t>
              </a:r>
              <a:endParaRPr lang="en-IN" sz="1100">
                <a:effectLst/>
                <a:ea typeface="Droid Sans Fallback"/>
              </a:endParaRPr>
            </a:p>
          </p:txBody>
        </p:sp>
        <p:sp>
          <p:nvSpPr>
            <p:cNvPr id="10" name="Rectangle 9">
              <a:extLst>
                <a:ext uri="{FF2B5EF4-FFF2-40B4-BE49-F238E27FC236}">
                  <a16:creationId xmlns:a16="http://schemas.microsoft.com/office/drawing/2014/main" id="{B7F411D4-809A-CFC1-8727-A85B3D02EC4F}"/>
                </a:ext>
              </a:extLst>
            </p:cNvPr>
            <p:cNvSpPr/>
            <p:nvPr/>
          </p:nvSpPr>
          <p:spPr>
            <a:xfrm>
              <a:off x="3110312" y="4475464"/>
              <a:ext cx="2257315" cy="775755"/>
            </a:xfrm>
            <a:prstGeom prst="rect">
              <a:avLst/>
            </a:prstGeom>
            <a:solidFill>
              <a:schemeClr val="bg1"/>
            </a:solidFill>
            <a:ln>
              <a:solidFill>
                <a:schemeClr val="tx1"/>
              </a:solidFill>
            </a:ln>
          </p:spPr>
          <p:style>
            <a:lnRef idx="2">
              <a:schemeClr val="accent1">
                <a:shade val="50000"/>
              </a:schemeClr>
            </a:lnRef>
            <a:fillRef idx="1">
              <a:schemeClr val="accent1"/>
            </a:fillRef>
            <a:effectRef idx="0">
              <a:scrgbClr r="0" g="0" b="0"/>
            </a:effectRef>
            <a:fontRef idx="minor">
              <a:schemeClr val="lt1"/>
            </a:fontRef>
          </p:style>
          <p:txBody>
            <a:bodyPr anchor="ctr"/>
            <a:lstStyle/>
            <a:p>
              <a:pPr>
                <a:lnSpc>
                  <a:spcPct val="106000"/>
                </a:lnSpc>
                <a:spcAft>
                  <a:spcPts val="800"/>
                </a:spcAft>
              </a:pPr>
              <a:r>
                <a:rPr lang="en-US" sz="1400" b="1">
                  <a:solidFill>
                    <a:srgbClr val="000000"/>
                  </a:solidFill>
                  <a:effectLst/>
                  <a:ea typeface="Droid Sans Fallback"/>
                </a:rPr>
                <a:t>      PHISHING REPORT</a:t>
              </a:r>
              <a:endParaRPr lang="en-IN" sz="1100">
                <a:effectLst/>
                <a:ea typeface="Droid Sans Fallback"/>
              </a:endParaRPr>
            </a:p>
          </p:txBody>
        </p:sp>
        <p:cxnSp>
          <p:nvCxnSpPr>
            <p:cNvPr id="11" name="Straight Arrow Connector 10">
              <a:extLst>
                <a:ext uri="{FF2B5EF4-FFF2-40B4-BE49-F238E27FC236}">
                  <a16:creationId xmlns:a16="http://schemas.microsoft.com/office/drawing/2014/main" id="{20F9159A-9D2B-02F4-9F21-7A6153122967}"/>
                </a:ext>
              </a:extLst>
            </p:cNvPr>
            <p:cNvCxnSpPr/>
            <p:nvPr/>
          </p:nvCxnSpPr>
          <p:spPr>
            <a:xfrm rot="5400000" flipV="1">
              <a:off x="890757" y="1829974"/>
              <a:ext cx="787876" cy="592935"/>
            </a:xfrm>
            <a:prstGeom prst="straightConnector1">
              <a:avLst/>
            </a:prstGeom>
            <a:ln w="12700">
              <a:solidFill>
                <a:schemeClr val="tx1"/>
              </a:solidFill>
              <a:prstDash val="solid"/>
              <a:tailEnd type="triangle" w="med" len="med"/>
            </a:ln>
          </p:spPr>
          <p:style>
            <a:lnRef idx="1">
              <a:schemeClr val="accent1"/>
            </a:lnRef>
            <a:fillRef idx="0">
              <a:schemeClr val="accent1"/>
            </a:fillRef>
            <a:effectRef idx="0">
              <a:scrgbClr r="0" g="0" b="0"/>
            </a:effectRef>
            <a:fontRef idx="minor">
              <a:schemeClr val="tx1"/>
            </a:fontRef>
          </p:style>
        </p:cxnSp>
        <p:cxnSp>
          <p:nvCxnSpPr>
            <p:cNvPr id="13" name="Straight Arrow Connector 12">
              <a:extLst>
                <a:ext uri="{FF2B5EF4-FFF2-40B4-BE49-F238E27FC236}">
                  <a16:creationId xmlns:a16="http://schemas.microsoft.com/office/drawing/2014/main" id="{E8060450-6CAA-3505-8B73-07051AC082E9}"/>
                </a:ext>
              </a:extLst>
            </p:cNvPr>
            <p:cNvCxnSpPr/>
            <p:nvPr/>
          </p:nvCxnSpPr>
          <p:spPr>
            <a:xfrm rot="5400000" flipV="1">
              <a:off x="4261037" y="1515183"/>
              <a:ext cx="642421" cy="10402"/>
            </a:xfrm>
            <a:prstGeom prst="straightConnector1">
              <a:avLst/>
            </a:prstGeom>
            <a:ln w="12700">
              <a:solidFill>
                <a:schemeClr val="tx1"/>
              </a:solidFill>
              <a:tailEnd type="triangle" w="med" len="med"/>
            </a:ln>
          </p:spPr>
          <p:style>
            <a:lnRef idx="1">
              <a:schemeClr val="accent1"/>
            </a:lnRef>
            <a:fillRef idx="0">
              <a:schemeClr val="accent1"/>
            </a:fillRef>
            <a:effectRef idx="0">
              <a:scrgbClr r="0" g="0" b="0"/>
            </a:effectRef>
            <a:fontRef idx="minor">
              <a:schemeClr val="tx1"/>
            </a:fontRef>
          </p:style>
        </p:cxnSp>
        <p:cxnSp>
          <p:nvCxnSpPr>
            <p:cNvPr id="15" name="Straight Arrow Connector 14">
              <a:extLst>
                <a:ext uri="{FF2B5EF4-FFF2-40B4-BE49-F238E27FC236}">
                  <a16:creationId xmlns:a16="http://schemas.microsoft.com/office/drawing/2014/main" id="{584C683C-C55D-890F-4AAF-2F62FF930F9C}"/>
                </a:ext>
              </a:extLst>
            </p:cNvPr>
            <p:cNvCxnSpPr/>
            <p:nvPr/>
          </p:nvCxnSpPr>
          <p:spPr>
            <a:xfrm>
              <a:off x="3193531" y="2714320"/>
              <a:ext cx="561728" cy="12121"/>
            </a:xfrm>
            <a:prstGeom prst="straightConnector1">
              <a:avLst/>
            </a:prstGeom>
            <a:ln w="12700">
              <a:solidFill>
                <a:schemeClr val="tx1"/>
              </a:solidFill>
              <a:tailEnd type="triangle" w="med" len="med"/>
            </a:ln>
          </p:spPr>
          <p:style>
            <a:lnRef idx="1">
              <a:schemeClr val="accent1"/>
            </a:lnRef>
            <a:fillRef idx="0">
              <a:schemeClr val="accent1"/>
            </a:fillRef>
            <a:effectRef idx="0">
              <a:scrgbClr r="0" g="0" b="0"/>
            </a:effectRef>
            <a:fontRef idx="minor">
              <a:schemeClr val="tx1"/>
            </a:fontRef>
          </p:style>
        </p:cxnSp>
        <p:cxnSp>
          <p:nvCxnSpPr>
            <p:cNvPr id="16" name="Straight Arrow Connector 15">
              <a:extLst>
                <a:ext uri="{FF2B5EF4-FFF2-40B4-BE49-F238E27FC236}">
                  <a16:creationId xmlns:a16="http://schemas.microsoft.com/office/drawing/2014/main" id="{A2967953-29BA-06B5-8370-8D7BB70D5C0A}"/>
                </a:ext>
              </a:extLst>
            </p:cNvPr>
            <p:cNvCxnSpPr/>
            <p:nvPr/>
          </p:nvCxnSpPr>
          <p:spPr>
            <a:xfrm rot="5400000" flipV="1">
              <a:off x="4295802" y="4102027"/>
              <a:ext cx="531878" cy="10997"/>
            </a:xfrm>
            <a:prstGeom prst="straightConnector1">
              <a:avLst/>
            </a:prstGeom>
            <a:ln w="12700">
              <a:solidFill>
                <a:schemeClr val="tx1"/>
              </a:solidFill>
              <a:tailEnd type="triangle" w="med" len="med"/>
            </a:ln>
          </p:spPr>
          <p:style>
            <a:lnRef idx="1">
              <a:schemeClr val="accent1"/>
            </a:lnRef>
            <a:fillRef idx="0">
              <a:schemeClr val="accent1"/>
            </a:fillRef>
            <a:effectRef idx="0">
              <a:scrgbClr r="0" g="0" b="0"/>
            </a:effectRef>
            <a:fontRef idx="minor">
              <a:schemeClr val="tx1"/>
            </a:fontRef>
          </p:style>
        </p:cxnSp>
      </p:grpSp>
    </p:spTree>
    <p:extLst>
      <p:ext uri="{BB962C8B-B14F-4D97-AF65-F5344CB8AC3E}">
        <p14:creationId xmlns:p14="http://schemas.microsoft.com/office/powerpoint/2010/main" val="10498501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a:t>\</a:t>
            </a:r>
          </a:p>
        </p:txBody>
      </p:sp>
      <p:sp>
        <p:nvSpPr>
          <p:cNvPr id="2" name="Slide Number Placeholder 1"/>
          <p:cNvSpPr>
            <a:spLocks noGrp="1"/>
          </p:cNvSpPr>
          <p:nvPr>
            <p:ph type="sldNum" sz="quarter" idx="12"/>
          </p:nvPr>
        </p:nvSpPr>
        <p:spPr/>
        <p:txBody>
          <a:bodyPr/>
          <a:lstStyle/>
          <a:p>
            <a:fld id="{08FC1071-F2DF-4CA9-AA63-FF97A16BD739}" type="slidenum">
              <a:rPr lang="en-IN" smtClean="0">
                <a:solidFill>
                  <a:schemeClr val="bg1"/>
                </a:solidFill>
              </a:rPr>
              <a:pPr/>
              <a:t>11</a:t>
            </a:fld>
            <a:endParaRPr lang="en-IN" dirty="0">
              <a:solidFill>
                <a:schemeClr val="bg1"/>
              </a:solidFill>
            </a:endParaRPr>
          </a:p>
        </p:txBody>
      </p:sp>
      <p:sp>
        <p:nvSpPr>
          <p:cNvPr id="485380" name="Rectangle 4"/>
          <p:cNvSpPr>
            <a:spLocks noChangeArrowheads="1"/>
          </p:cNvSpPr>
          <p:nvPr/>
        </p:nvSpPr>
        <p:spPr bwMode="auto">
          <a:xfrm>
            <a:off x="0" y="0"/>
            <a:ext cx="9144000" cy="914400"/>
          </a:xfrm>
          <a:prstGeom prst="rect">
            <a:avLst/>
          </a:prstGeom>
          <a:solidFill>
            <a:srgbClr val="71161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85381" name="Text Box 5"/>
          <p:cNvSpPr txBox="1">
            <a:spLocks noChangeArrowheads="1"/>
          </p:cNvSpPr>
          <p:nvPr/>
        </p:nvSpPr>
        <p:spPr bwMode="auto">
          <a:xfrm>
            <a:off x="10539" y="250395"/>
            <a:ext cx="617271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sz="2400" b="1" dirty="0">
                <a:solidFill>
                  <a:schemeClr val="bg1"/>
                </a:solidFill>
                <a:latin typeface="Calibri" pitchFamily="34" charset="0"/>
                <a:ea typeface="ＭＳ Ｐゴシック" pitchFamily="-28" charset="-128"/>
              </a:rPr>
              <a:t>DATA FLOW DIAGRAM-2</a:t>
            </a:r>
          </a:p>
        </p:txBody>
      </p:sp>
      <p:sp>
        <p:nvSpPr>
          <p:cNvPr id="485384" name="Rectangle 8"/>
          <p:cNvSpPr>
            <a:spLocks noChangeArrowheads="1"/>
          </p:cNvSpPr>
          <p:nvPr/>
        </p:nvSpPr>
        <p:spPr bwMode="auto">
          <a:xfrm>
            <a:off x="0" y="6165304"/>
            <a:ext cx="9144000" cy="692696"/>
          </a:xfrm>
          <a:prstGeom prst="rect">
            <a:avLst/>
          </a:prstGeom>
          <a:solidFill>
            <a:srgbClr val="71161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dirty="0"/>
          </a:p>
        </p:txBody>
      </p:sp>
      <p:pic>
        <p:nvPicPr>
          <p:cNvPr id="485394" name="Picture 18" descr="Teerthanker Mahaveer Universit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72712" y="33879"/>
            <a:ext cx="2952750" cy="685800"/>
          </a:xfrm>
          <a:prstGeom prst="rect">
            <a:avLst/>
          </a:prstGeom>
          <a:noFill/>
          <a:extLst>
            <a:ext uri="{909E8E84-426E-40DD-AFC4-6F175D3DCCD1}">
              <a14:hiddenFill xmlns:a14="http://schemas.microsoft.com/office/drawing/2010/main">
                <a:solidFill>
                  <a:srgbClr val="FFFFFF"/>
                </a:solidFill>
              </a14:hiddenFill>
            </a:ext>
          </a:extLst>
        </p:spPr>
      </p:pic>
      <p:sp>
        <p:nvSpPr>
          <p:cNvPr id="14" name="Slide Number Placeholder 3"/>
          <p:cNvSpPr txBox="1">
            <a:spLocks/>
          </p:cNvSpPr>
          <p:nvPr/>
        </p:nvSpPr>
        <p:spPr>
          <a:xfrm>
            <a:off x="0" y="6492875"/>
            <a:ext cx="467072"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8FC1071-F2DF-4CA9-AA63-FF97A16BD739}" type="slidenum">
              <a:rPr lang="en-IN" smtClean="0">
                <a:solidFill>
                  <a:schemeClr val="bg1"/>
                </a:solidFill>
              </a:rPr>
              <a:pPr/>
              <a:t>11</a:t>
            </a:fld>
            <a:endParaRPr lang="en-IN" dirty="0">
              <a:solidFill>
                <a:schemeClr val="bg1"/>
              </a:solidFill>
            </a:endParaRPr>
          </a:p>
        </p:txBody>
      </p:sp>
      <p:sp>
        <p:nvSpPr>
          <p:cNvPr id="12" name="TextBox 11"/>
          <p:cNvSpPr txBox="1"/>
          <p:nvPr/>
        </p:nvSpPr>
        <p:spPr>
          <a:xfrm>
            <a:off x="7275276" y="6569440"/>
            <a:ext cx="1132041" cy="253916"/>
          </a:xfrm>
          <a:prstGeom prst="rect">
            <a:avLst/>
          </a:prstGeom>
          <a:noFill/>
        </p:spPr>
        <p:txBody>
          <a:bodyPr wrap="none" rtlCol="0">
            <a:spAutoFit/>
          </a:bodyPr>
          <a:lstStyle/>
          <a:p>
            <a:r>
              <a:rPr lang="en-IN" sz="1050" b="1" dirty="0">
                <a:solidFill>
                  <a:schemeClr val="bg1"/>
                </a:solidFill>
              </a:rPr>
              <a:t>T002/version 1.3</a:t>
            </a:r>
          </a:p>
        </p:txBody>
      </p:sp>
      <p:grpSp>
        <p:nvGrpSpPr>
          <p:cNvPr id="4" name="Group 3">
            <a:extLst>
              <a:ext uri="{FF2B5EF4-FFF2-40B4-BE49-F238E27FC236}">
                <a16:creationId xmlns:a16="http://schemas.microsoft.com/office/drawing/2014/main" id="{D6B35528-2A18-59DC-FC90-A92035B71DED}"/>
              </a:ext>
            </a:extLst>
          </p:cNvPr>
          <p:cNvGrpSpPr/>
          <p:nvPr/>
        </p:nvGrpSpPr>
        <p:grpSpPr>
          <a:xfrm>
            <a:off x="971600" y="1133605"/>
            <a:ext cx="6768752" cy="4665979"/>
            <a:chOff x="0" y="0"/>
            <a:chExt cx="5916084" cy="4666589"/>
          </a:xfrm>
        </p:grpSpPr>
        <p:sp>
          <p:nvSpPr>
            <p:cNvPr id="6" name="Rectangle 5">
              <a:extLst>
                <a:ext uri="{FF2B5EF4-FFF2-40B4-BE49-F238E27FC236}">
                  <a16:creationId xmlns:a16="http://schemas.microsoft.com/office/drawing/2014/main" id="{A1DCF071-E3AF-459F-5970-F39F696835CF}"/>
                </a:ext>
              </a:extLst>
            </p:cNvPr>
            <p:cNvSpPr/>
            <p:nvPr/>
          </p:nvSpPr>
          <p:spPr>
            <a:xfrm>
              <a:off x="0" y="391584"/>
              <a:ext cx="814917" cy="1153583"/>
            </a:xfrm>
            <a:prstGeom prst="rect">
              <a:avLst/>
            </a:prstGeom>
            <a:solidFill>
              <a:schemeClr val="bg1"/>
            </a:solidFill>
            <a:ln>
              <a:solidFill>
                <a:schemeClr val="tx1"/>
              </a:solidFill>
            </a:ln>
          </p:spPr>
          <p:style>
            <a:lnRef idx="2">
              <a:schemeClr val="accent1">
                <a:shade val="50000"/>
              </a:schemeClr>
            </a:lnRef>
            <a:fillRef idx="1">
              <a:schemeClr val="accent1"/>
            </a:fillRef>
            <a:effectRef idx="0">
              <a:scrgbClr r="0" g="0" b="0"/>
            </a:effectRef>
            <a:fontRef idx="minor">
              <a:schemeClr val="lt1"/>
            </a:fontRef>
          </p:style>
          <p:txBody>
            <a:bodyPr anchor="ctr"/>
            <a:lstStyle/>
            <a:p>
              <a:pPr algn="ctr">
                <a:lnSpc>
                  <a:spcPct val="106000"/>
                </a:lnSpc>
                <a:spcAft>
                  <a:spcPts val="800"/>
                </a:spcAft>
              </a:pPr>
              <a:r>
                <a:rPr lang="en-US" sz="1100" b="1">
                  <a:solidFill>
                    <a:srgbClr val="000000"/>
                  </a:solidFill>
                  <a:effectLst/>
                  <a:ea typeface="Droid Sans Fallback"/>
                </a:rPr>
                <a:t>INPUT URLS</a:t>
              </a:r>
              <a:endParaRPr lang="en-IN" sz="1100">
                <a:effectLst/>
                <a:ea typeface="Droid Sans Fallback"/>
              </a:endParaRPr>
            </a:p>
          </p:txBody>
        </p:sp>
        <p:sp>
          <p:nvSpPr>
            <p:cNvPr id="7" name="Rectangle: Rounded Corners 6">
              <a:extLst>
                <a:ext uri="{FF2B5EF4-FFF2-40B4-BE49-F238E27FC236}">
                  <a16:creationId xmlns:a16="http://schemas.microsoft.com/office/drawing/2014/main" id="{D0AD6E99-0E28-9516-2304-14EF377F8F31}"/>
                </a:ext>
              </a:extLst>
            </p:cNvPr>
            <p:cNvSpPr/>
            <p:nvPr/>
          </p:nvSpPr>
          <p:spPr>
            <a:xfrm>
              <a:off x="1354667" y="1111250"/>
              <a:ext cx="1471083" cy="174625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rgbClr r="0" g="0" b="0"/>
            </a:effectRef>
            <a:fontRef idx="minor">
              <a:schemeClr val="lt1"/>
            </a:fontRef>
          </p:style>
          <p:txBody>
            <a:bodyPr anchor="ctr"/>
            <a:lstStyle/>
            <a:p>
              <a:pPr algn="ctr">
                <a:lnSpc>
                  <a:spcPct val="106000"/>
                </a:lnSpc>
                <a:spcAft>
                  <a:spcPts val="800"/>
                </a:spcAft>
              </a:pPr>
              <a:r>
                <a:rPr lang="en-US" sz="1100" b="1">
                  <a:solidFill>
                    <a:srgbClr val="000000"/>
                  </a:solidFill>
                  <a:effectLst/>
                  <a:ea typeface="Droid Sans Fallback"/>
                </a:rPr>
                <a:t>CONVERT INTO IP</a:t>
              </a:r>
              <a:endParaRPr lang="en-IN" sz="1100">
                <a:effectLst/>
                <a:ea typeface="Droid Sans Fallback"/>
              </a:endParaRPr>
            </a:p>
          </p:txBody>
        </p:sp>
        <p:sp>
          <p:nvSpPr>
            <p:cNvPr id="8" name="Rectangle 7">
              <a:extLst>
                <a:ext uri="{FF2B5EF4-FFF2-40B4-BE49-F238E27FC236}">
                  <a16:creationId xmlns:a16="http://schemas.microsoft.com/office/drawing/2014/main" id="{448DC1BE-7BF7-A0CC-F4E5-8334CE62AADD}"/>
                </a:ext>
              </a:extLst>
            </p:cNvPr>
            <p:cNvSpPr/>
            <p:nvPr/>
          </p:nvSpPr>
          <p:spPr>
            <a:xfrm>
              <a:off x="3365501" y="0"/>
              <a:ext cx="2550583" cy="941917"/>
            </a:xfrm>
            <a:prstGeom prst="rect">
              <a:avLst/>
            </a:prstGeom>
            <a:solidFill>
              <a:schemeClr val="bg1"/>
            </a:solidFill>
            <a:ln>
              <a:solidFill>
                <a:schemeClr val="tx1"/>
              </a:solidFill>
            </a:ln>
          </p:spPr>
          <p:style>
            <a:lnRef idx="2">
              <a:schemeClr val="accent1">
                <a:shade val="50000"/>
              </a:schemeClr>
            </a:lnRef>
            <a:fillRef idx="1">
              <a:schemeClr val="accent1"/>
            </a:fillRef>
            <a:effectRef idx="0">
              <a:scrgbClr r="0" g="0" b="0"/>
            </a:effectRef>
            <a:fontRef idx="minor">
              <a:schemeClr val="lt1"/>
            </a:fontRef>
          </p:style>
          <p:txBody>
            <a:bodyPr anchor="ctr"/>
            <a:lstStyle/>
            <a:p>
              <a:pPr algn="ctr">
                <a:lnSpc>
                  <a:spcPct val="106000"/>
                </a:lnSpc>
                <a:spcAft>
                  <a:spcPts val="800"/>
                </a:spcAft>
              </a:pPr>
              <a:r>
                <a:rPr lang="en-US" sz="1100" b="1">
                  <a:solidFill>
                    <a:srgbClr val="000000"/>
                  </a:solidFill>
                  <a:effectLst/>
                  <a:ea typeface="Droid Sans Fallback"/>
                </a:rPr>
                <a:t>AUTHORIZED IP'S DATABASE</a:t>
              </a:r>
              <a:endParaRPr lang="en-IN" sz="1100">
                <a:effectLst/>
                <a:ea typeface="Droid Sans Fallback"/>
              </a:endParaRPr>
            </a:p>
          </p:txBody>
        </p:sp>
        <p:sp>
          <p:nvSpPr>
            <p:cNvPr id="9" name="Oval 8">
              <a:extLst>
                <a:ext uri="{FF2B5EF4-FFF2-40B4-BE49-F238E27FC236}">
                  <a16:creationId xmlns:a16="http://schemas.microsoft.com/office/drawing/2014/main" id="{9D2D1474-BA3E-88F4-76CA-118BF39C7782}"/>
                </a:ext>
              </a:extLst>
            </p:cNvPr>
            <p:cNvSpPr/>
            <p:nvPr/>
          </p:nvSpPr>
          <p:spPr>
            <a:xfrm>
              <a:off x="3905251" y="1566334"/>
              <a:ext cx="1693334" cy="176741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rgbClr r="0" g="0" b="0"/>
            </a:effectRef>
            <a:fontRef idx="minor">
              <a:schemeClr val="lt1"/>
            </a:fontRef>
          </p:style>
          <p:txBody>
            <a:bodyPr anchor="ctr"/>
            <a:lstStyle/>
            <a:p>
              <a:pPr algn="ctr">
                <a:lnSpc>
                  <a:spcPct val="106000"/>
                </a:lnSpc>
                <a:spcAft>
                  <a:spcPts val="800"/>
                </a:spcAft>
              </a:pPr>
              <a:r>
                <a:rPr lang="en-US" sz="1100" b="1">
                  <a:solidFill>
                    <a:srgbClr val="000000"/>
                  </a:solidFill>
                  <a:effectLst/>
                  <a:ea typeface="Droid Sans Fallback"/>
                </a:rPr>
                <a:t>IP COMPARISON</a:t>
              </a:r>
              <a:endParaRPr lang="en-IN" sz="1100">
                <a:effectLst/>
                <a:ea typeface="Droid Sans Fallback"/>
              </a:endParaRPr>
            </a:p>
          </p:txBody>
        </p:sp>
        <p:sp>
          <p:nvSpPr>
            <p:cNvPr id="10" name="Rectangle 9">
              <a:extLst>
                <a:ext uri="{FF2B5EF4-FFF2-40B4-BE49-F238E27FC236}">
                  <a16:creationId xmlns:a16="http://schemas.microsoft.com/office/drawing/2014/main" id="{8D53040A-BBB2-6FA7-C62A-ECF00D6BB5FD}"/>
                </a:ext>
              </a:extLst>
            </p:cNvPr>
            <p:cNvSpPr/>
            <p:nvPr/>
          </p:nvSpPr>
          <p:spPr>
            <a:xfrm>
              <a:off x="2677584" y="3756422"/>
              <a:ext cx="2455334" cy="910167"/>
            </a:xfrm>
            <a:prstGeom prst="rect">
              <a:avLst/>
            </a:prstGeom>
            <a:solidFill>
              <a:schemeClr val="bg1"/>
            </a:solidFill>
            <a:ln>
              <a:solidFill>
                <a:schemeClr val="tx1"/>
              </a:solidFill>
            </a:ln>
          </p:spPr>
          <p:style>
            <a:lnRef idx="2">
              <a:schemeClr val="accent1">
                <a:shade val="50000"/>
              </a:schemeClr>
            </a:lnRef>
            <a:fillRef idx="1">
              <a:schemeClr val="accent1"/>
            </a:fillRef>
            <a:effectRef idx="0">
              <a:scrgbClr r="0" g="0" b="0"/>
            </a:effectRef>
            <a:fontRef idx="minor">
              <a:schemeClr val="lt1"/>
            </a:fontRef>
          </p:style>
          <p:txBody>
            <a:bodyPr anchor="ctr"/>
            <a:lstStyle/>
            <a:p>
              <a:pPr algn="ctr">
                <a:lnSpc>
                  <a:spcPct val="106000"/>
                </a:lnSpc>
                <a:spcAft>
                  <a:spcPts val="800"/>
                </a:spcAft>
              </a:pPr>
              <a:r>
                <a:rPr lang="en-US" sz="1100" b="1">
                  <a:solidFill>
                    <a:srgbClr val="000000"/>
                  </a:solidFill>
                  <a:effectLst/>
                  <a:ea typeface="Droid Sans Fallback"/>
                </a:rPr>
                <a:t>PHISHING REPORT</a:t>
              </a:r>
              <a:endParaRPr lang="en-IN" sz="1100">
                <a:effectLst/>
                <a:ea typeface="Droid Sans Fallback"/>
              </a:endParaRPr>
            </a:p>
          </p:txBody>
        </p:sp>
        <p:cxnSp>
          <p:nvCxnSpPr>
            <p:cNvPr id="11" name="Straight Arrow Connector 10">
              <a:extLst>
                <a:ext uri="{FF2B5EF4-FFF2-40B4-BE49-F238E27FC236}">
                  <a16:creationId xmlns:a16="http://schemas.microsoft.com/office/drawing/2014/main" id="{2FCC64BD-8DAD-DE4D-FD4E-C4D4F40BA9AC}"/>
                </a:ext>
              </a:extLst>
            </p:cNvPr>
            <p:cNvCxnSpPr/>
            <p:nvPr/>
          </p:nvCxnSpPr>
          <p:spPr>
            <a:xfrm rot="5400000" flipV="1">
              <a:off x="767292" y="1190625"/>
              <a:ext cx="592667" cy="370417"/>
            </a:xfrm>
            <a:prstGeom prst="straightConnector1">
              <a:avLst/>
            </a:prstGeom>
            <a:ln>
              <a:solidFill>
                <a:schemeClr val="tx1"/>
              </a:solidFill>
              <a:tailEnd type="triangle" w="med" len="med"/>
            </a:ln>
          </p:spPr>
          <p:style>
            <a:lnRef idx="1">
              <a:schemeClr val="accent1"/>
            </a:lnRef>
            <a:fillRef idx="0">
              <a:schemeClr val="accent1"/>
            </a:fillRef>
            <a:effectRef idx="0">
              <a:scrgbClr r="0" g="0" b="0"/>
            </a:effectRef>
            <a:fontRef idx="minor">
              <a:schemeClr val="tx1"/>
            </a:fontRef>
          </p:style>
        </p:cxnSp>
        <p:cxnSp>
          <p:nvCxnSpPr>
            <p:cNvPr id="13" name="Straight Arrow Connector 12">
              <a:extLst>
                <a:ext uri="{FF2B5EF4-FFF2-40B4-BE49-F238E27FC236}">
                  <a16:creationId xmlns:a16="http://schemas.microsoft.com/office/drawing/2014/main" id="{96C93C0F-F2AA-9090-5689-F517C2E3A4CD}"/>
                </a:ext>
              </a:extLst>
            </p:cNvPr>
            <p:cNvCxnSpPr/>
            <p:nvPr/>
          </p:nvCxnSpPr>
          <p:spPr>
            <a:xfrm rot="5400000" flipV="1">
              <a:off x="4418542" y="1264709"/>
              <a:ext cx="518583" cy="21166"/>
            </a:xfrm>
            <a:prstGeom prst="straightConnector1">
              <a:avLst/>
            </a:prstGeom>
            <a:ln>
              <a:solidFill>
                <a:schemeClr val="tx1"/>
              </a:solidFill>
              <a:tailEnd type="triangle" w="med" len="med"/>
            </a:ln>
          </p:spPr>
          <p:style>
            <a:lnRef idx="1">
              <a:schemeClr val="accent1"/>
            </a:lnRef>
            <a:fillRef idx="0">
              <a:schemeClr val="accent1"/>
            </a:fillRef>
            <a:effectRef idx="0">
              <a:scrgbClr r="0" g="0" b="0"/>
            </a:effectRef>
            <a:fontRef idx="minor">
              <a:schemeClr val="tx1"/>
            </a:fontRef>
          </p:style>
        </p:cxnSp>
        <p:cxnSp>
          <p:nvCxnSpPr>
            <p:cNvPr id="15" name="Straight Arrow Connector 14">
              <a:extLst>
                <a:ext uri="{FF2B5EF4-FFF2-40B4-BE49-F238E27FC236}">
                  <a16:creationId xmlns:a16="http://schemas.microsoft.com/office/drawing/2014/main" id="{6B8ADE81-737A-98B1-9550-2ADAEC35416E}"/>
                </a:ext>
              </a:extLst>
            </p:cNvPr>
            <p:cNvCxnSpPr/>
            <p:nvPr/>
          </p:nvCxnSpPr>
          <p:spPr>
            <a:xfrm>
              <a:off x="2862793" y="2286000"/>
              <a:ext cx="1005417" cy="21167"/>
            </a:xfrm>
            <a:prstGeom prst="straightConnector1">
              <a:avLst/>
            </a:prstGeom>
            <a:ln>
              <a:solidFill>
                <a:schemeClr val="tx1"/>
              </a:solidFill>
              <a:tailEnd type="triangle" w="med" len="med"/>
            </a:ln>
          </p:spPr>
          <p:style>
            <a:lnRef idx="1">
              <a:schemeClr val="accent1"/>
            </a:lnRef>
            <a:fillRef idx="0">
              <a:schemeClr val="accent1"/>
            </a:fillRef>
            <a:effectRef idx="0">
              <a:scrgbClr r="0" g="0" b="0"/>
            </a:effectRef>
            <a:fontRef idx="minor">
              <a:schemeClr val="tx1"/>
            </a:fontRef>
          </p:style>
        </p:cxnSp>
        <p:cxnSp>
          <p:nvCxnSpPr>
            <p:cNvPr id="16" name="Straight Arrow Connector 15">
              <a:extLst>
                <a:ext uri="{FF2B5EF4-FFF2-40B4-BE49-F238E27FC236}">
                  <a16:creationId xmlns:a16="http://schemas.microsoft.com/office/drawing/2014/main" id="{0AD7EEB2-6FC3-41B3-0FFB-AF62DFA0E68A}"/>
                </a:ext>
              </a:extLst>
            </p:cNvPr>
            <p:cNvCxnSpPr/>
            <p:nvPr/>
          </p:nvCxnSpPr>
          <p:spPr>
            <a:xfrm rot="5400000" flipV="1">
              <a:off x="4529667" y="3587089"/>
              <a:ext cx="328083" cy="10583"/>
            </a:xfrm>
            <a:prstGeom prst="straightConnector1">
              <a:avLst/>
            </a:prstGeom>
            <a:ln>
              <a:solidFill>
                <a:schemeClr val="tx1"/>
              </a:solidFill>
              <a:tailEnd type="triangle" w="med" len="med"/>
            </a:ln>
          </p:spPr>
          <p:style>
            <a:lnRef idx="1">
              <a:schemeClr val="accent1"/>
            </a:lnRef>
            <a:fillRef idx="0">
              <a:schemeClr val="accent1"/>
            </a:fillRef>
            <a:effectRef idx="0">
              <a:scrgbClr r="0" g="0" b="0"/>
            </a:effectRef>
            <a:fontRef idx="minor">
              <a:schemeClr val="tx1"/>
            </a:fontRef>
          </p:style>
        </p:cxnSp>
      </p:grpSp>
    </p:spTree>
    <p:extLst>
      <p:ext uri="{BB962C8B-B14F-4D97-AF65-F5344CB8AC3E}">
        <p14:creationId xmlns:p14="http://schemas.microsoft.com/office/powerpoint/2010/main" val="28751676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a:t>-</a:t>
            </a:r>
          </a:p>
        </p:txBody>
      </p:sp>
      <p:sp>
        <p:nvSpPr>
          <p:cNvPr id="5" name="Content Placeholder 4"/>
          <p:cNvSpPr>
            <a:spLocks noGrp="1"/>
          </p:cNvSpPr>
          <p:nvPr>
            <p:ph idx="1"/>
          </p:nvPr>
        </p:nvSpPr>
        <p:spPr>
          <a:xfrm>
            <a:off x="0" y="914400"/>
            <a:ext cx="9144000" cy="5250904"/>
          </a:xfrm>
        </p:spPr>
        <p:txBody>
          <a:bodyPr>
            <a:normAutofit fontScale="92500" lnSpcReduction="10000"/>
          </a:bodyPr>
          <a:lstStyle/>
          <a:p>
            <a:pPr marL="274320">
              <a:lnSpc>
                <a:spcPct val="106000"/>
              </a:lnSpc>
              <a:spcAft>
                <a:spcPts val="800"/>
              </a:spcAft>
            </a:pPr>
            <a:r>
              <a:rPr lang="en-US" sz="1800" dirty="0">
                <a:effectLst/>
                <a:latin typeface="Calibri" panose="020F0502020204030204" pitchFamily="34" charset="0"/>
                <a:ea typeface="Droid Sans Fallback"/>
              </a:rPr>
              <a:t>In conclusion, the project "Phishing Website Detector using PHP" has been successfully implemented and achieved its goals. The project aimed to develop a web-based application that could identify phishing websites and provide users with warnings to avoid visiting them.</a:t>
            </a:r>
            <a:endParaRPr lang="en-IN" sz="1800" dirty="0">
              <a:effectLst/>
              <a:latin typeface="Calibri" panose="020F0502020204030204" pitchFamily="34" charset="0"/>
              <a:ea typeface="Droid Sans Fallback"/>
            </a:endParaRPr>
          </a:p>
          <a:p>
            <a:pPr marL="274320">
              <a:lnSpc>
                <a:spcPct val="106000"/>
              </a:lnSpc>
              <a:spcAft>
                <a:spcPts val="800"/>
              </a:spcAft>
            </a:pPr>
            <a:r>
              <a:rPr lang="en-US" sz="1800" dirty="0">
                <a:effectLst/>
                <a:latin typeface="Calibri" panose="020F0502020204030204" pitchFamily="34" charset="0"/>
                <a:ea typeface="Droid Sans Fallback"/>
              </a:rPr>
              <a:t>The project used several technologies such as PHP, HTML, CSS, and JavaScript, which allowed us to create a user-friendly interface that is easy to navigate. The application was designed to detect phishing websites by analyzing various attributes of the website such as URL, SSL certificate, page content, etc. The project also implemented an email notification system that alerts users when they encounter a potentially harmful website.</a:t>
            </a:r>
            <a:endParaRPr lang="en-IN" sz="1800" dirty="0">
              <a:effectLst/>
              <a:latin typeface="Calibri" panose="020F0502020204030204" pitchFamily="34" charset="0"/>
              <a:ea typeface="Droid Sans Fallback"/>
            </a:endParaRPr>
          </a:p>
          <a:p>
            <a:pPr marL="274320">
              <a:lnSpc>
                <a:spcPct val="106000"/>
              </a:lnSpc>
              <a:spcAft>
                <a:spcPts val="800"/>
              </a:spcAft>
            </a:pPr>
            <a:r>
              <a:rPr lang="en-US" sz="1800" dirty="0">
                <a:effectLst/>
                <a:latin typeface="Calibri" panose="020F0502020204030204" pitchFamily="34" charset="0"/>
                <a:ea typeface="Droid Sans Fallback"/>
              </a:rPr>
              <a:t>One of the strengths of this project is its ability to continuously update its database of known phishing websites, which ensures that users are provided with the most up-to-date information. Additionally, the project's user-friendly interface and clear warning messages make it accessible to a wide range of users, regardless of their technical expertise.</a:t>
            </a:r>
            <a:endParaRPr lang="en-IN" sz="1800" dirty="0">
              <a:effectLst/>
              <a:latin typeface="Calibri" panose="020F0502020204030204" pitchFamily="34" charset="0"/>
              <a:ea typeface="Droid Sans Fallback"/>
            </a:endParaRPr>
          </a:p>
          <a:p>
            <a:pPr marL="274320">
              <a:lnSpc>
                <a:spcPct val="106000"/>
              </a:lnSpc>
              <a:spcAft>
                <a:spcPts val="800"/>
              </a:spcAft>
            </a:pPr>
            <a:r>
              <a:rPr lang="en-US" sz="1800" dirty="0">
                <a:effectLst/>
                <a:latin typeface="Calibri" panose="020F0502020204030204" pitchFamily="34" charset="0"/>
                <a:ea typeface="Droid Sans Fallback"/>
              </a:rPr>
              <a:t>Overall, the "Phishing Website Detector using PHP" project provides a valuable tool for users to protect themselves from phishing attacks. By detecting and warning users about potentially harmful websites, this project can help prevent the theft of personal and sensitive information. Future enhancements to the project could include the integration of machine learning techniques to improve detection accuracy and reduce false positives.</a:t>
            </a:r>
            <a:endParaRPr lang="en-IN" sz="1800" dirty="0">
              <a:effectLst/>
              <a:latin typeface="Calibri" panose="020F0502020204030204" pitchFamily="34" charset="0"/>
              <a:ea typeface="Droid Sans Fallback"/>
            </a:endParaRPr>
          </a:p>
          <a:p>
            <a:pPr marL="0" indent="0">
              <a:buNone/>
            </a:pPr>
            <a:endParaRPr lang="en-IN" sz="2000" dirty="0">
              <a:effectLst/>
              <a:latin typeface="Calibri" panose="020F0502020204030204" pitchFamily="34" charset="0"/>
              <a:ea typeface="Droid Sans Fallback"/>
            </a:endParaRPr>
          </a:p>
          <a:p>
            <a:pPr marL="0" indent="0">
              <a:buNone/>
            </a:pPr>
            <a:endParaRPr lang="en-IN" sz="2000" dirty="0"/>
          </a:p>
        </p:txBody>
      </p:sp>
      <p:sp>
        <p:nvSpPr>
          <p:cNvPr id="2" name="Slide Number Placeholder 1"/>
          <p:cNvSpPr>
            <a:spLocks noGrp="1"/>
          </p:cNvSpPr>
          <p:nvPr>
            <p:ph type="sldNum" sz="quarter" idx="12"/>
          </p:nvPr>
        </p:nvSpPr>
        <p:spPr/>
        <p:txBody>
          <a:bodyPr/>
          <a:lstStyle/>
          <a:p>
            <a:fld id="{08FC1071-F2DF-4CA9-AA63-FF97A16BD739}" type="slidenum">
              <a:rPr lang="en-IN" smtClean="0">
                <a:solidFill>
                  <a:schemeClr val="bg1"/>
                </a:solidFill>
              </a:rPr>
              <a:pPr/>
              <a:t>12</a:t>
            </a:fld>
            <a:endParaRPr lang="en-IN" dirty="0">
              <a:solidFill>
                <a:schemeClr val="bg1"/>
              </a:solidFill>
            </a:endParaRPr>
          </a:p>
        </p:txBody>
      </p:sp>
      <p:sp>
        <p:nvSpPr>
          <p:cNvPr id="485380" name="Rectangle 4"/>
          <p:cNvSpPr>
            <a:spLocks noChangeArrowheads="1"/>
          </p:cNvSpPr>
          <p:nvPr/>
        </p:nvSpPr>
        <p:spPr bwMode="auto">
          <a:xfrm>
            <a:off x="0" y="0"/>
            <a:ext cx="9144000" cy="914400"/>
          </a:xfrm>
          <a:prstGeom prst="rect">
            <a:avLst/>
          </a:prstGeom>
          <a:solidFill>
            <a:srgbClr val="71161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85381" name="Text Box 5"/>
          <p:cNvSpPr txBox="1">
            <a:spLocks noChangeArrowheads="1"/>
          </p:cNvSpPr>
          <p:nvPr/>
        </p:nvSpPr>
        <p:spPr bwMode="auto">
          <a:xfrm>
            <a:off x="0" y="0"/>
            <a:ext cx="617271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sz="2400" b="1" dirty="0">
                <a:solidFill>
                  <a:schemeClr val="bg1"/>
                </a:solidFill>
                <a:latin typeface="Calibri" pitchFamily="34" charset="0"/>
                <a:ea typeface="ＭＳ Ｐゴシック" pitchFamily="-28" charset="-128"/>
              </a:rPr>
              <a:t>CONCLUSION</a:t>
            </a:r>
            <a:endParaRPr lang="en-US" b="1" dirty="0">
              <a:solidFill>
                <a:schemeClr val="bg1"/>
              </a:solidFill>
              <a:latin typeface="Calibri" pitchFamily="34" charset="0"/>
              <a:ea typeface="ＭＳ Ｐゴシック" pitchFamily="-28" charset="-128"/>
            </a:endParaRPr>
          </a:p>
        </p:txBody>
      </p:sp>
      <p:sp>
        <p:nvSpPr>
          <p:cNvPr id="485384" name="Rectangle 8"/>
          <p:cNvSpPr>
            <a:spLocks noChangeArrowheads="1"/>
          </p:cNvSpPr>
          <p:nvPr/>
        </p:nvSpPr>
        <p:spPr bwMode="auto">
          <a:xfrm>
            <a:off x="0" y="6165304"/>
            <a:ext cx="9144000" cy="692696"/>
          </a:xfrm>
          <a:prstGeom prst="rect">
            <a:avLst/>
          </a:prstGeom>
          <a:solidFill>
            <a:srgbClr val="71161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dirty="0"/>
          </a:p>
        </p:txBody>
      </p:sp>
      <p:pic>
        <p:nvPicPr>
          <p:cNvPr id="485394" name="Picture 18" descr="Teerthanker Mahaveer Universit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72712" y="33879"/>
            <a:ext cx="2952750" cy="685800"/>
          </a:xfrm>
          <a:prstGeom prst="rect">
            <a:avLst/>
          </a:prstGeom>
          <a:noFill/>
          <a:extLst>
            <a:ext uri="{909E8E84-426E-40DD-AFC4-6F175D3DCCD1}">
              <a14:hiddenFill xmlns:a14="http://schemas.microsoft.com/office/drawing/2010/main">
                <a:solidFill>
                  <a:srgbClr val="FFFFFF"/>
                </a:solidFill>
              </a14:hiddenFill>
            </a:ext>
          </a:extLst>
        </p:spPr>
      </p:pic>
      <p:sp>
        <p:nvSpPr>
          <p:cNvPr id="14" name="Slide Number Placeholder 3"/>
          <p:cNvSpPr txBox="1">
            <a:spLocks/>
          </p:cNvSpPr>
          <p:nvPr/>
        </p:nvSpPr>
        <p:spPr>
          <a:xfrm>
            <a:off x="0" y="6492875"/>
            <a:ext cx="467072"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8FC1071-F2DF-4CA9-AA63-FF97A16BD739}" type="slidenum">
              <a:rPr lang="en-IN" smtClean="0">
                <a:solidFill>
                  <a:schemeClr val="bg1"/>
                </a:solidFill>
              </a:rPr>
              <a:pPr/>
              <a:t>12</a:t>
            </a:fld>
            <a:endParaRPr lang="en-IN" dirty="0">
              <a:solidFill>
                <a:schemeClr val="bg1"/>
              </a:solidFill>
            </a:endParaRPr>
          </a:p>
        </p:txBody>
      </p:sp>
      <p:sp>
        <p:nvSpPr>
          <p:cNvPr id="11" name="TextBox 10"/>
          <p:cNvSpPr txBox="1"/>
          <p:nvPr/>
        </p:nvSpPr>
        <p:spPr>
          <a:xfrm>
            <a:off x="7275276" y="6547668"/>
            <a:ext cx="1132041" cy="253916"/>
          </a:xfrm>
          <a:prstGeom prst="rect">
            <a:avLst/>
          </a:prstGeom>
          <a:noFill/>
        </p:spPr>
        <p:txBody>
          <a:bodyPr wrap="none" rtlCol="0">
            <a:spAutoFit/>
          </a:bodyPr>
          <a:lstStyle/>
          <a:p>
            <a:r>
              <a:rPr lang="en-IN" sz="1050" b="1" dirty="0">
                <a:solidFill>
                  <a:schemeClr val="bg1"/>
                </a:solidFill>
              </a:rPr>
              <a:t>T002/version 1.3</a:t>
            </a:r>
          </a:p>
        </p:txBody>
      </p:sp>
    </p:spTree>
    <p:extLst>
      <p:ext uri="{BB962C8B-B14F-4D97-AF65-F5344CB8AC3E}">
        <p14:creationId xmlns:p14="http://schemas.microsoft.com/office/powerpoint/2010/main" val="25856418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IN" sz="4000" dirty="0"/>
              <a:t>THANK YOU</a:t>
            </a:r>
          </a:p>
        </p:txBody>
      </p:sp>
    </p:spTree>
    <p:extLst>
      <p:ext uri="{BB962C8B-B14F-4D97-AF65-F5344CB8AC3E}">
        <p14:creationId xmlns:p14="http://schemas.microsoft.com/office/powerpoint/2010/main" val="40407188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IN"/>
          </a:p>
        </p:txBody>
      </p:sp>
      <p:sp>
        <p:nvSpPr>
          <p:cNvPr id="5" name="Content Placeholder 4"/>
          <p:cNvSpPr>
            <a:spLocks noGrp="1"/>
          </p:cNvSpPr>
          <p:nvPr>
            <p:ph idx="1"/>
          </p:nvPr>
        </p:nvSpPr>
        <p:spPr>
          <a:xfrm>
            <a:off x="0" y="914400"/>
            <a:ext cx="9144000" cy="5250904"/>
          </a:xfrm>
        </p:spPr>
        <p:txBody>
          <a:bodyPr>
            <a:normAutofit lnSpcReduction="10000"/>
          </a:bodyPr>
          <a:lstStyle/>
          <a:p>
            <a:pPr marL="0" indent="0">
              <a:buNone/>
            </a:pPr>
            <a:r>
              <a:rPr lang="en-US" dirty="0"/>
              <a:t>• Phishing is the most commonly used social engineering and cyber attack.</a:t>
            </a:r>
          </a:p>
          <a:p>
            <a:pPr marL="0" indent="0">
              <a:buNone/>
            </a:pPr>
            <a:r>
              <a:rPr lang="en-US" dirty="0"/>
              <a:t> • Through such attacks, the phisher targets naïve online users by tricking them into revealing confidential information, with the purpose of using it fraudulently.</a:t>
            </a:r>
          </a:p>
          <a:p>
            <a:pPr marL="0" indent="0">
              <a:buNone/>
            </a:pPr>
            <a:r>
              <a:rPr lang="en-US" dirty="0"/>
              <a:t>• In order to avoid getting phished, users should have awareness of phishing websites have a blacklist of phishing websites which requires the knowledge of website being detected as phishing detect them in their early appearance, using machine learning and deep neural network algorithms.</a:t>
            </a:r>
          </a:p>
          <a:p>
            <a:pPr marL="0" indent="0">
              <a:buNone/>
            </a:pPr>
            <a:r>
              <a:rPr lang="en-US" dirty="0"/>
              <a:t> • Of the above three, the machine learning based method is proven to be most effective than the other methods. </a:t>
            </a:r>
          </a:p>
          <a:p>
            <a:pPr marL="0" indent="0">
              <a:buNone/>
            </a:pPr>
            <a:r>
              <a:rPr lang="en-US" dirty="0"/>
              <a:t>• Even then, online users are still being trapped into revealing sensitive information in phishing websites.</a:t>
            </a:r>
          </a:p>
          <a:p>
            <a:endParaRPr lang="en-US" b="0" i="0" dirty="0">
              <a:solidFill>
                <a:srgbClr val="2E2E2E"/>
              </a:solidFill>
              <a:effectLst/>
              <a:latin typeface="inter"/>
            </a:endParaRPr>
          </a:p>
          <a:p>
            <a:pPr marL="0" indent="0">
              <a:buNone/>
            </a:pPr>
            <a:endParaRPr lang="en-US" sz="1800" b="0" i="0" dirty="0">
              <a:solidFill>
                <a:srgbClr val="2E2E2E"/>
              </a:solidFill>
              <a:effectLst/>
              <a:latin typeface="inter"/>
            </a:endParaRPr>
          </a:p>
          <a:p>
            <a:endParaRPr lang="en-IN" sz="1800" dirty="0"/>
          </a:p>
        </p:txBody>
      </p:sp>
      <p:sp>
        <p:nvSpPr>
          <p:cNvPr id="2" name="Slide Number Placeholder 1"/>
          <p:cNvSpPr>
            <a:spLocks noGrp="1"/>
          </p:cNvSpPr>
          <p:nvPr>
            <p:ph type="sldNum" sz="quarter" idx="12"/>
          </p:nvPr>
        </p:nvSpPr>
        <p:spPr/>
        <p:txBody>
          <a:bodyPr/>
          <a:lstStyle/>
          <a:p>
            <a:fld id="{08FC1071-F2DF-4CA9-AA63-FF97A16BD739}" type="slidenum">
              <a:rPr lang="en-IN" smtClean="0">
                <a:solidFill>
                  <a:schemeClr val="bg1"/>
                </a:solidFill>
              </a:rPr>
              <a:pPr/>
              <a:t>2</a:t>
            </a:fld>
            <a:endParaRPr lang="en-IN" dirty="0">
              <a:solidFill>
                <a:schemeClr val="bg1"/>
              </a:solidFill>
            </a:endParaRPr>
          </a:p>
        </p:txBody>
      </p:sp>
      <p:sp>
        <p:nvSpPr>
          <p:cNvPr id="485380" name="Rectangle 4"/>
          <p:cNvSpPr>
            <a:spLocks noChangeArrowheads="1"/>
          </p:cNvSpPr>
          <p:nvPr/>
        </p:nvSpPr>
        <p:spPr bwMode="auto">
          <a:xfrm>
            <a:off x="-24658" y="18914"/>
            <a:ext cx="9144000" cy="914400"/>
          </a:xfrm>
          <a:prstGeom prst="rect">
            <a:avLst/>
          </a:prstGeom>
          <a:solidFill>
            <a:srgbClr val="71161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IN" sz="3200" b="1" dirty="0">
                <a:solidFill>
                  <a:schemeClr val="bg1"/>
                </a:solidFill>
              </a:rPr>
              <a:t>INTRODUCTION </a:t>
            </a:r>
          </a:p>
        </p:txBody>
      </p:sp>
      <p:sp>
        <p:nvSpPr>
          <p:cNvPr id="485384" name="Rectangle 8"/>
          <p:cNvSpPr>
            <a:spLocks noChangeArrowheads="1"/>
          </p:cNvSpPr>
          <p:nvPr/>
        </p:nvSpPr>
        <p:spPr bwMode="auto">
          <a:xfrm>
            <a:off x="0" y="6165304"/>
            <a:ext cx="9144000" cy="692696"/>
          </a:xfrm>
          <a:prstGeom prst="rect">
            <a:avLst/>
          </a:prstGeom>
          <a:solidFill>
            <a:srgbClr val="71161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dirty="0"/>
          </a:p>
        </p:txBody>
      </p:sp>
      <p:pic>
        <p:nvPicPr>
          <p:cNvPr id="485394" name="Picture 18" descr="Teerthanker Mahaveer Universit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72712" y="33879"/>
            <a:ext cx="2952750" cy="685800"/>
          </a:xfrm>
          <a:prstGeom prst="rect">
            <a:avLst/>
          </a:prstGeom>
          <a:noFill/>
          <a:extLst>
            <a:ext uri="{909E8E84-426E-40DD-AFC4-6F175D3DCCD1}">
              <a14:hiddenFill xmlns:a14="http://schemas.microsoft.com/office/drawing/2010/main">
                <a:solidFill>
                  <a:srgbClr val="FFFFFF"/>
                </a:solidFill>
              </a14:hiddenFill>
            </a:ext>
          </a:extLst>
        </p:spPr>
      </p:pic>
      <p:sp>
        <p:nvSpPr>
          <p:cNvPr id="14" name="Slide Number Placeholder 3"/>
          <p:cNvSpPr txBox="1">
            <a:spLocks/>
          </p:cNvSpPr>
          <p:nvPr/>
        </p:nvSpPr>
        <p:spPr>
          <a:xfrm>
            <a:off x="0" y="6492875"/>
            <a:ext cx="467072"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8FC1071-F2DF-4CA9-AA63-FF97A16BD739}" type="slidenum">
              <a:rPr lang="en-IN" smtClean="0">
                <a:solidFill>
                  <a:schemeClr val="bg1"/>
                </a:solidFill>
              </a:rPr>
              <a:pPr/>
              <a:t>2</a:t>
            </a:fld>
            <a:endParaRPr lang="en-IN" dirty="0">
              <a:solidFill>
                <a:schemeClr val="bg1"/>
              </a:solidFill>
            </a:endParaRPr>
          </a:p>
        </p:txBody>
      </p:sp>
      <p:sp>
        <p:nvSpPr>
          <p:cNvPr id="4" name="TextBox 3"/>
          <p:cNvSpPr txBox="1"/>
          <p:nvPr/>
        </p:nvSpPr>
        <p:spPr>
          <a:xfrm>
            <a:off x="1547664" y="6298600"/>
            <a:ext cx="184731" cy="338554"/>
          </a:xfrm>
          <a:prstGeom prst="rect">
            <a:avLst/>
          </a:prstGeom>
          <a:noFill/>
        </p:spPr>
        <p:txBody>
          <a:bodyPr wrap="none" rtlCol="0">
            <a:spAutoFit/>
          </a:bodyPr>
          <a:lstStyle/>
          <a:p>
            <a:endParaRPr lang="en-IN" sz="1600" b="1" i="1" dirty="0">
              <a:solidFill>
                <a:srgbClr val="FFFF00"/>
              </a:solidFill>
            </a:endParaRPr>
          </a:p>
        </p:txBody>
      </p:sp>
      <p:sp>
        <p:nvSpPr>
          <p:cNvPr id="12" name="TextBox 11"/>
          <p:cNvSpPr txBox="1"/>
          <p:nvPr/>
        </p:nvSpPr>
        <p:spPr>
          <a:xfrm>
            <a:off x="7275276" y="6547668"/>
            <a:ext cx="1132041" cy="253916"/>
          </a:xfrm>
          <a:prstGeom prst="rect">
            <a:avLst/>
          </a:prstGeom>
          <a:noFill/>
        </p:spPr>
        <p:txBody>
          <a:bodyPr wrap="none" rtlCol="0">
            <a:spAutoFit/>
          </a:bodyPr>
          <a:lstStyle/>
          <a:p>
            <a:r>
              <a:rPr lang="en-IN" sz="1050" b="1" dirty="0">
                <a:solidFill>
                  <a:schemeClr val="bg1"/>
                </a:solidFill>
              </a:rPr>
              <a:t>T002/version 1.3</a:t>
            </a:r>
          </a:p>
        </p:txBody>
      </p:sp>
    </p:spTree>
    <p:extLst>
      <p:ext uri="{BB962C8B-B14F-4D97-AF65-F5344CB8AC3E}">
        <p14:creationId xmlns:p14="http://schemas.microsoft.com/office/powerpoint/2010/main" val="18095972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IN"/>
          </a:p>
        </p:txBody>
      </p:sp>
      <p:sp>
        <p:nvSpPr>
          <p:cNvPr id="5" name="Content Placeholder 4"/>
          <p:cNvSpPr>
            <a:spLocks noGrp="1"/>
          </p:cNvSpPr>
          <p:nvPr>
            <p:ph idx="1"/>
          </p:nvPr>
        </p:nvSpPr>
        <p:spPr>
          <a:xfrm>
            <a:off x="0" y="914400"/>
            <a:ext cx="9144000" cy="5250904"/>
          </a:xfrm>
        </p:spPr>
        <p:txBody>
          <a:bodyPr>
            <a:normAutofit/>
          </a:bodyPr>
          <a:lstStyle/>
          <a:p>
            <a:endParaRPr lang="en-US" dirty="0"/>
          </a:p>
          <a:p>
            <a:pPr marL="0" indent="0">
              <a:buNone/>
            </a:pPr>
            <a:endParaRPr lang="en-US" dirty="0"/>
          </a:p>
          <a:p>
            <a:r>
              <a:rPr lang="en-US" dirty="0"/>
              <a:t>A phishing website is a common social engineering method that mimics trustful </a:t>
            </a:r>
            <a:r>
              <a:rPr lang="en-US" u="sng" dirty="0"/>
              <a:t>uniform resource locators </a:t>
            </a:r>
            <a:r>
              <a:rPr lang="en-US" dirty="0"/>
              <a:t>(URLs) and webpages. The objective of this project is to train machine learning models and deep neural nets on the dataset created to predict phishing websites. Both phishing and benign URLs of websites are gathered to form a dataset and from them required URL and website content-based features are extracted. The performance level of each model is measures and compared.</a:t>
            </a:r>
            <a:r>
              <a:rPr lang="en-US" sz="2400" b="1" dirty="0">
                <a:solidFill>
                  <a:schemeClr val="bg1"/>
                </a:solidFill>
                <a:latin typeface="Calibri" pitchFamily="34" charset="0"/>
                <a:ea typeface="ＭＳ Ｐゴシック" pitchFamily="-28" charset="-128"/>
              </a:rPr>
              <a:t>/ Tools to be use</a:t>
            </a:r>
            <a:endParaRPr lang="en-US" b="1" dirty="0">
              <a:solidFill>
                <a:schemeClr val="bg1"/>
              </a:solidFill>
              <a:latin typeface="Calibri" pitchFamily="34" charset="0"/>
              <a:ea typeface="ＭＳ Ｐゴシック" pitchFamily="-28" charset="-128"/>
            </a:endParaRPr>
          </a:p>
        </p:txBody>
      </p:sp>
      <p:sp>
        <p:nvSpPr>
          <p:cNvPr id="2" name="Slide Number Placeholder 1"/>
          <p:cNvSpPr>
            <a:spLocks noGrp="1"/>
          </p:cNvSpPr>
          <p:nvPr>
            <p:ph type="sldNum" sz="quarter" idx="12"/>
          </p:nvPr>
        </p:nvSpPr>
        <p:spPr/>
        <p:txBody>
          <a:bodyPr/>
          <a:lstStyle/>
          <a:p>
            <a:fld id="{08FC1071-F2DF-4CA9-AA63-FF97A16BD739}" type="slidenum">
              <a:rPr lang="en-IN" smtClean="0">
                <a:solidFill>
                  <a:schemeClr val="bg1"/>
                </a:solidFill>
              </a:rPr>
              <a:pPr/>
              <a:t>3</a:t>
            </a:fld>
            <a:endParaRPr lang="en-IN" dirty="0">
              <a:solidFill>
                <a:schemeClr val="bg1"/>
              </a:solidFill>
            </a:endParaRPr>
          </a:p>
        </p:txBody>
      </p:sp>
      <p:sp>
        <p:nvSpPr>
          <p:cNvPr id="485380" name="Rectangle 4"/>
          <p:cNvSpPr>
            <a:spLocks noChangeArrowheads="1"/>
          </p:cNvSpPr>
          <p:nvPr/>
        </p:nvSpPr>
        <p:spPr bwMode="auto">
          <a:xfrm>
            <a:off x="-15680" y="-87180"/>
            <a:ext cx="9144000" cy="1099136"/>
          </a:xfrm>
          <a:prstGeom prst="rect">
            <a:avLst/>
          </a:prstGeom>
          <a:solidFill>
            <a:srgbClr val="71161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IN" sz="2800" dirty="0">
                <a:solidFill>
                  <a:schemeClr val="bg1"/>
                </a:solidFill>
              </a:rPr>
              <a:t>OBJECTIVES</a:t>
            </a:r>
          </a:p>
        </p:txBody>
      </p:sp>
      <p:sp>
        <p:nvSpPr>
          <p:cNvPr id="485384" name="Rectangle 8"/>
          <p:cNvSpPr>
            <a:spLocks noChangeArrowheads="1"/>
          </p:cNvSpPr>
          <p:nvPr/>
        </p:nvSpPr>
        <p:spPr bwMode="auto">
          <a:xfrm>
            <a:off x="0" y="6165304"/>
            <a:ext cx="9144000" cy="692696"/>
          </a:xfrm>
          <a:prstGeom prst="rect">
            <a:avLst/>
          </a:prstGeom>
          <a:solidFill>
            <a:srgbClr val="71161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pic>
        <p:nvPicPr>
          <p:cNvPr id="485394" name="Picture 18" descr="Teerthanker Mahaveer Universit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72712" y="-220121"/>
            <a:ext cx="2952750" cy="685800"/>
          </a:xfrm>
          <a:prstGeom prst="rect">
            <a:avLst/>
          </a:prstGeom>
          <a:noFill/>
          <a:extLst>
            <a:ext uri="{909E8E84-426E-40DD-AFC4-6F175D3DCCD1}">
              <a14:hiddenFill xmlns:a14="http://schemas.microsoft.com/office/drawing/2010/main">
                <a:solidFill>
                  <a:srgbClr val="FFFFFF"/>
                </a:solidFill>
              </a14:hiddenFill>
            </a:ext>
          </a:extLst>
        </p:spPr>
      </p:pic>
      <p:sp>
        <p:nvSpPr>
          <p:cNvPr id="14" name="Slide Number Placeholder 3"/>
          <p:cNvSpPr txBox="1">
            <a:spLocks/>
          </p:cNvSpPr>
          <p:nvPr/>
        </p:nvSpPr>
        <p:spPr>
          <a:xfrm>
            <a:off x="0" y="6492875"/>
            <a:ext cx="467072"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8FC1071-F2DF-4CA9-AA63-FF97A16BD739}" type="slidenum">
              <a:rPr lang="en-IN" smtClean="0">
                <a:solidFill>
                  <a:schemeClr val="bg1"/>
                </a:solidFill>
              </a:rPr>
              <a:pPr/>
              <a:t>3</a:t>
            </a:fld>
            <a:endParaRPr lang="en-IN" dirty="0">
              <a:solidFill>
                <a:schemeClr val="bg1"/>
              </a:solidFill>
            </a:endParaRPr>
          </a:p>
        </p:txBody>
      </p:sp>
      <p:sp>
        <p:nvSpPr>
          <p:cNvPr id="12" name="TextBox 11"/>
          <p:cNvSpPr txBox="1"/>
          <p:nvPr/>
        </p:nvSpPr>
        <p:spPr>
          <a:xfrm>
            <a:off x="7275276" y="6547668"/>
            <a:ext cx="1132041" cy="253916"/>
          </a:xfrm>
          <a:prstGeom prst="rect">
            <a:avLst/>
          </a:prstGeom>
          <a:noFill/>
        </p:spPr>
        <p:txBody>
          <a:bodyPr wrap="none" rtlCol="0">
            <a:spAutoFit/>
          </a:bodyPr>
          <a:lstStyle/>
          <a:p>
            <a:r>
              <a:rPr lang="en-IN" sz="1050" b="1" dirty="0">
                <a:solidFill>
                  <a:schemeClr val="bg1"/>
                </a:solidFill>
              </a:rPr>
              <a:t>T002/version 1.3</a:t>
            </a:r>
          </a:p>
        </p:txBody>
      </p:sp>
    </p:spTree>
    <p:extLst>
      <p:ext uri="{BB962C8B-B14F-4D97-AF65-F5344CB8AC3E}">
        <p14:creationId xmlns:p14="http://schemas.microsoft.com/office/powerpoint/2010/main" val="28437905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IN"/>
          </a:p>
        </p:txBody>
      </p:sp>
      <p:sp>
        <p:nvSpPr>
          <p:cNvPr id="5" name="Content Placeholder 4"/>
          <p:cNvSpPr>
            <a:spLocks noGrp="1"/>
          </p:cNvSpPr>
          <p:nvPr>
            <p:ph idx="1"/>
          </p:nvPr>
        </p:nvSpPr>
        <p:spPr>
          <a:xfrm>
            <a:off x="0" y="914400"/>
            <a:ext cx="9144000" cy="5250904"/>
          </a:xfrm>
        </p:spPr>
        <p:txBody>
          <a:bodyPr>
            <a:normAutofit lnSpcReduction="10000"/>
          </a:bodyPr>
          <a:lstStyle/>
          <a:p>
            <a:pPr marL="0" indent="0">
              <a:buNone/>
            </a:pPr>
            <a:r>
              <a:rPr lang="en-US" dirty="0"/>
              <a:t>    Below mentioned are the steps involved in the completion of this     project: </a:t>
            </a:r>
          </a:p>
          <a:p>
            <a:pPr marL="0" indent="0">
              <a:buNone/>
            </a:pPr>
            <a:r>
              <a:rPr lang="en-US" dirty="0"/>
              <a:t> • Collect dataset containing phishing and legitimate websites from the open source platforms. </a:t>
            </a:r>
          </a:p>
          <a:p>
            <a:pPr marL="0" indent="0">
              <a:buNone/>
            </a:pPr>
            <a:r>
              <a:rPr lang="en-US" dirty="0"/>
              <a:t>• Write a code to extract the required features from the URL database. </a:t>
            </a:r>
          </a:p>
          <a:p>
            <a:pPr marL="0" indent="0">
              <a:buNone/>
            </a:pPr>
            <a:r>
              <a:rPr lang="en-US" dirty="0"/>
              <a:t>• Analyze and preprocess the dataset by using EDA techniques. </a:t>
            </a:r>
          </a:p>
          <a:p>
            <a:pPr marL="0" indent="0">
              <a:buNone/>
            </a:pPr>
            <a:r>
              <a:rPr lang="en-US" dirty="0"/>
              <a:t>• Divide the dataset into training and testing sets. </a:t>
            </a:r>
          </a:p>
          <a:p>
            <a:pPr marL="0" indent="0">
              <a:buNone/>
            </a:pPr>
            <a:r>
              <a:rPr lang="en-US" dirty="0"/>
              <a:t>• Run selected machine learning and deep neural network algorithms like decision tree, Random Forest, Autoencoder on the dataset. </a:t>
            </a:r>
          </a:p>
          <a:p>
            <a:pPr marL="0" indent="0">
              <a:buNone/>
            </a:pPr>
            <a:r>
              <a:rPr lang="en-US" dirty="0"/>
              <a:t>• Write a code for displaying the evaluation result considering accuracy metrics. </a:t>
            </a:r>
          </a:p>
          <a:p>
            <a:pPr marL="0" indent="0">
              <a:buNone/>
            </a:pPr>
            <a:r>
              <a:rPr lang="en-US" dirty="0"/>
              <a:t>• Compare the obtained results for trained models and specify which is better.</a:t>
            </a:r>
          </a:p>
        </p:txBody>
      </p:sp>
      <p:sp>
        <p:nvSpPr>
          <p:cNvPr id="2" name="Slide Number Placeholder 1"/>
          <p:cNvSpPr>
            <a:spLocks noGrp="1"/>
          </p:cNvSpPr>
          <p:nvPr>
            <p:ph type="sldNum" sz="quarter" idx="12"/>
          </p:nvPr>
        </p:nvSpPr>
        <p:spPr/>
        <p:txBody>
          <a:bodyPr/>
          <a:lstStyle/>
          <a:p>
            <a:fld id="{08FC1071-F2DF-4CA9-AA63-FF97A16BD739}" type="slidenum">
              <a:rPr lang="en-IN" smtClean="0">
                <a:solidFill>
                  <a:schemeClr val="bg1"/>
                </a:solidFill>
              </a:rPr>
              <a:pPr/>
              <a:t>4</a:t>
            </a:fld>
            <a:endParaRPr lang="en-IN" dirty="0">
              <a:solidFill>
                <a:schemeClr val="bg1"/>
              </a:solidFill>
            </a:endParaRPr>
          </a:p>
        </p:txBody>
      </p:sp>
      <p:sp>
        <p:nvSpPr>
          <p:cNvPr id="485380" name="Rectangle 4"/>
          <p:cNvSpPr>
            <a:spLocks noChangeArrowheads="1"/>
          </p:cNvSpPr>
          <p:nvPr/>
        </p:nvSpPr>
        <p:spPr bwMode="auto">
          <a:xfrm>
            <a:off x="0" y="0"/>
            <a:ext cx="9144000" cy="914400"/>
          </a:xfrm>
          <a:prstGeom prst="rect">
            <a:avLst/>
          </a:prstGeom>
          <a:solidFill>
            <a:srgbClr val="71161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IN" sz="2400" dirty="0">
                <a:solidFill>
                  <a:schemeClr val="bg1"/>
                </a:solidFill>
              </a:rPr>
              <a:t>APPROACH</a:t>
            </a:r>
            <a:endParaRPr lang="en-IN" dirty="0">
              <a:solidFill>
                <a:schemeClr val="bg1"/>
              </a:solidFill>
            </a:endParaRPr>
          </a:p>
        </p:txBody>
      </p:sp>
      <p:sp>
        <p:nvSpPr>
          <p:cNvPr id="485384" name="Rectangle 8"/>
          <p:cNvSpPr>
            <a:spLocks noChangeArrowheads="1"/>
          </p:cNvSpPr>
          <p:nvPr/>
        </p:nvSpPr>
        <p:spPr bwMode="auto">
          <a:xfrm>
            <a:off x="0" y="6165304"/>
            <a:ext cx="9144000" cy="692696"/>
          </a:xfrm>
          <a:prstGeom prst="rect">
            <a:avLst/>
          </a:prstGeom>
          <a:solidFill>
            <a:srgbClr val="71161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pic>
        <p:nvPicPr>
          <p:cNvPr id="485394" name="Picture 18" descr="Teerthanker Mahaveer Universit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72712" y="33879"/>
            <a:ext cx="2952750" cy="685800"/>
          </a:xfrm>
          <a:prstGeom prst="rect">
            <a:avLst/>
          </a:prstGeom>
          <a:noFill/>
          <a:extLst>
            <a:ext uri="{909E8E84-426E-40DD-AFC4-6F175D3DCCD1}">
              <a14:hiddenFill xmlns:a14="http://schemas.microsoft.com/office/drawing/2010/main">
                <a:solidFill>
                  <a:srgbClr val="FFFFFF"/>
                </a:solidFill>
              </a14:hiddenFill>
            </a:ext>
          </a:extLst>
        </p:spPr>
      </p:pic>
      <p:sp>
        <p:nvSpPr>
          <p:cNvPr id="14" name="Slide Number Placeholder 3"/>
          <p:cNvSpPr txBox="1">
            <a:spLocks/>
          </p:cNvSpPr>
          <p:nvPr/>
        </p:nvSpPr>
        <p:spPr>
          <a:xfrm>
            <a:off x="0" y="6492875"/>
            <a:ext cx="467072"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8FC1071-F2DF-4CA9-AA63-FF97A16BD739}" type="slidenum">
              <a:rPr lang="en-IN" smtClean="0">
                <a:solidFill>
                  <a:schemeClr val="bg1"/>
                </a:solidFill>
              </a:rPr>
              <a:pPr/>
              <a:t>4</a:t>
            </a:fld>
            <a:endParaRPr lang="en-IN" dirty="0">
              <a:solidFill>
                <a:schemeClr val="bg1"/>
              </a:solidFill>
            </a:endParaRPr>
          </a:p>
        </p:txBody>
      </p:sp>
      <p:sp>
        <p:nvSpPr>
          <p:cNvPr id="11" name="TextBox 10"/>
          <p:cNvSpPr txBox="1"/>
          <p:nvPr/>
        </p:nvSpPr>
        <p:spPr>
          <a:xfrm>
            <a:off x="7275276" y="6547668"/>
            <a:ext cx="1132041" cy="253916"/>
          </a:xfrm>
          <a:prstGeom prst="rect">
            <a:avLst/>
          </a:prstGeom>
          <a:noFill/>
        </p:spPr>
        <p:txBody>
          <a:bodyPr wrap="none" rtlCol="0">
            <a:spAutoFit/>
          </a:bodyPr>
          <a:lstStyle/>
          <a:p>
            <a:r>
              <a:rPr lang="en-IN" sz="1050" b="1" dirty="0">
                <a:solidFill>
                  <a:schemeClr val="bg1"/>
                </a:solidFill>
              </a:rPr>
              <a:t>T002/version 1.3</a:t>
            </a:r>
          </a:p>
        </p:txBody>
      </p:sp>
    </p:spTree>
    <p:extLst>
      <p:ext uri="{BB962C8B-B14F-4D97-AF65-F5344CB8AC3E}">
        <p14:creationId xmlns:p14="http://schemas.microsoft.com/office/powerpoint/2010/main" val="34299159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EA8D785-477F-7CFB-8703-AE849A4DB349}"/>
              </a:ext>
            </a:extLst>
          </p:cNvPr>
          <p:cNvSpPr>
            <a:spLocks noGrp="1"/>
          </p:cNvSpPr>
          <p:nvPr>
            <p:ph type="sldNum" sz="quarter" idx="12"/>
          </p:nvPr>
        </p:nvSpPr>
        <p:spPr/>
        <p:txBody>
          <a:bodyPr/>
          <a:lstStyle/>
          <a:p>
            <a:fld id="{08FC1071-F2DF-4CA9-AA63-FF97A16BD739}" type="slidenum">
              <a:rPr lang="en-IN" smtClean="0"/>
              <a:pPr/>
              <a:t>5</a:t>
            </a:fld>
            <a:endParaRPr lang="en-IN"/>
          </a:p>
        </p:txBody>
      </p:sp>
      <p:sp>
        <p:nvSpPr>
          <p:cNvPr id="5" name="Title 4">
            <a:extLst>
              <a:ext uri="{FF2B5EF4-FFF2-40B4-BE49-F238E27FC236}">
                <a16:creationId xmlns:a16="http://schemas.microsoft.com/office/drawing/2014/main" id="{C8832EAD-3AED-6CEA-CE4A-1F5D9059D7AB}"/>
              </a:ext>
            </a:extLst>
          </p:cNvPr>
          <p:cNvSpPr>
            <a:spLocks noGrp="1" noChangeArrowheads="1"/>
          </p:cNvSpPr>
          <p:nvPr>
            <p:ph type="title" idx="4294967295"/>
          </p:nvPr>
        </p:nvSpPr>
        <p:spPr bwMode="auto">
          <a:xfrm>
            <a:off x="-3175" y="0"/>
            <a:ext cx="9147175" cy="908050"/>
          </a:xfrm>
          <a:prstGeom prst="rect">
            <a:avLst/>
          </a:prstGeom>
          <a:solidFill>
            <a:srgbClr val="71161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IN" dirty="0"/>
              <a:t>  </a:t>
            </a:r>
            <a:r>
              <a:rPr lang="en-IN" dirty="0">
                <a:solidFill>
                  <a:schemeClr val="bg1"/>
                </a:solidFill>
              </a:rPr>
              <a:t>FEATURE SELECTION                                                                             </a:t>
            </a:r>
          </a:p>
        </p:txBody>
      </p:sp>
      <p:pic>
        <p:nvPicPr>
          <p:cNvPr id="6" name="Picture 18" descr="Teerthanker Mahaveer University">
            <a:extLst>
              <a:ext uri="{FF2B5EF4-FFF2-40B4-BE49-F238E27FC236}">
                <a16:creationId xmlns:a16="http://schemas.microsoft.com/office/drawing/2014/main" id="{D2665E27-A17B-3BAD-DD55-AF88A3C0AD7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88075" y="43762"/>
            <a:ext cx="2952750" cy="68580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8">
            <a:extLst>
              <a:ext uri="{FF2B5EF4-FFF2-40B4-BE49-F238E27FC236}">
                <a16:creationId xmlns:a16="http://schemas.microsoft.com/office/drawing/2014/main" id="{06418C0B-2977-7B5F-45B2-D74F6A01926F}"/>
              </a:ext>
            </a:extLst>
          </p:cNvPr>
          <p:cNvSpPr>
            <a:spLocks noChangeArrowheads="1"/>
          </p:cNvSpPr>
          <p:nvPr/>
        </p:nvSpPr>
        <p:spPr bwMode="auto">
          <a:xfrm>
            <a:off x="42093" y="6165304"/>
            <a:ext cx="9053465" cy="692696"/>
          </a:xfrm>
          <a:prstGeom prst="rect">
            <a:avLst/>
          </a:prstGeom>
          <a:solidFill>
            <a:srgbClr val="71161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IN" sz="1800" b="1" dirty="0">
                <a:solidFill>
                  <a:schemeClr val="bg1"/>
                </a:solidFill>
              </a:rPr>
              <a:t>                          </a:t>
            </a:r>
          </a:p>
          <a:p>
            <a:endParaRPr lang="en-IN" b="1" dirty="0">
              <a:solidFill>
                <a:schemeClr val="bg1"/>
              </a:solidFill>
            </a:endParaRPr>
          </a:p>
          <a:p>
            <a:r>
              <a:rPr lang="en-IN" sz="1100" b="1" dirty="0">
                <a:solidFill>
                  <a:schemeClr val="bg1"/>
                </a:solidFill>
              </a:rPr>
              <a:t>5</a:t>
            </a:r>
            <a:r>
              <a:rPr lang="en-IN" sz="1800" b="1" dirty="0">
                <a:solidFill>
                  <a:schemeClr val="bg1"/>
                </a:solidFill>
              </a:rPr>
              <a:t>                                                                                                                                        </a:t>
            </a:r>
            <a:r>
              <a:rPr lang="en-IN" sz="1100" b="1" dirty="0">
                <a:solidFill>
                  <a:schemeClr val="bg1"/>
                </a:solidFill>
              </a:rPr>
              <a:t>T002/version 1.3</a:t>
            </a:r>
          </a:p>
          <a:p>
            <a:endParaRPr lang="en-IN" sz="1100" b="1" dirty="0">
              <a:solidFill>
                <a:schemeClr val="bg1"/>
              </a:solidFill>
            </a:endParaRPr>
          </a:p>
          <a:p>
            <a:endParaRPr lang="en-IN" dirty="0"/>
          </a:p>
        </p:txBody>
      </p:sp>
      <p:sp>
        <p:nvSpPr>
          <p:cNvPr id="11" name="TextBox 10">
            <a:extLst>
              <a:ext uri="{FF2B5EF4-FFF2-40B4-BE49-F238E27FC236}">
                <a16:creationId xmlns:a16="http://schemas.microsoft.com/office/drawing/2014/main" id="{39853541-EB6A-8455-0905-11D75C545CBB}"/>
              </a:ext>
            </a:extLst>
          </p:cNvPr>
          <p:cNvSpPr txBox="1"/>
          <p:nvPr/>
        </p:nvSpPr>
        <p:spPr>
          <a:xfrm>
            <a:off x="4194928" y="2974156"/>
            <a:ext cx="914400" cy="914400"/>
          </a:xfrm>
          <a:prstGeom prst="rect">
            <a:avLst/>
          </a:prstGeom>
          <a:noFill/>
        </p:spPr>
        <p:txBody>
          <a:bodyPr wrap="square" rtlCol="0">
            <a:spAutoFit/>
          </a:bodyPr>
          <a:lstStyle/>
          <a:p>
            <a:endParaRPr lang="en-IN" dirty="0"/>
          </a:p>
        </p:txBody>
      </p:sp>
      <p:sp>
        <p:nvSpPr>
          <p:cNvPr id="13" name="TextBox 12">
            <a:extLst>
              <a:ext uri="{FF2B5EF4-FFF2-40B4-BE49-F238E27FC236}">
                <a16:creationId xmlns:a16="http://schemas.microsoft.com/office/drawing/2014/main" id="{F39C1620-50EA-298E-5155-E5391D36FE92}"/>
              </a:ext>
            </a:extLst>
          </p:cNvPr>
          <p:cNvSpPr txBox="1"/>
          <p:nvPr/>
        </p:nvSpPr>
        <p:spPr>
          <a:xfrm>
            <a:off x="42093" y="908050"/>
            <a:ext cx="9098732" cy="5262979"/>
          </a:xfrm>
          <a:prstGeom prst="rect">
            <a:avLst/>
          </a:prstGeom>
          <a:noFill/>
        </p:spPr>
        <p:txBody>
          <a:bodyPr wrap="square" rtlCol="0">
            <a:spAutoFit/>
          </a:bodyPr>
          <a:lstStyle/>
          <a:p>
            <a:r>
              <a:rPr lang="en-US" dirty="0"/>
              <a:t> </a:t>
            </a:r>
            <a:r>
              <a:rPr lang="en-US" sz="2400" dirty="0"/>
              <a:t>The following category of features are selected: </a:t>
            </a:r>
          </a:p>
          <a:p>
            <a:pPr marL="342900" indent="-342900">
              <a:buFont typeface="Arial" panose="020B0604020202020204" pitchFamily="34" charset="0"/>
              <a:buChar char="•"/>
            </a:pPr>
            <a:r>
              <a:rPr lang="en-US" sz="2400" dirty="0"/>
              <a:t> Address Bar based Features</a:t>
            </a:r>
          </a:p>
          <a:p>
            <a:pPr marL="342900" indent="-342900">
              <a:buFont typeface="Arial" panose="020B0604020202020204" pitchFamily="34" charset="0"/>
              <a:buChar char="•"/>
            </a:pPr>
            <a:r>
              <a:rPr lang="en-US" sz="2400" dirty="0"/>
              <a:t> Domain based Features </a:t>
            </a:r>
          </a:p>
          <a:p>
            <a:pPr marL="342900" indent="-342900">
              <a:buFont typeface="Arial" panose="020B0604020202020204" pitchFamily="34" charset="0"/>
              <a:buChar char="•"/>
            </a:pPr>
            <a:r>
              <a:rPr lang="en-US" sz="2400" dirty="0"/>
              <a:t> HTML &amp; </a:t>
            </a:r>
            <a:r>
              <a:rPr lang="en-US" sz="2400" dirty="0" err="1"/>
              <a:t>Javascript</a:t>
            </a:r>
            <a:r>
              <a:rPr lang="en-US" sz="2400" dirty="0"/>
              <a:t> based Feature </a:t>
            </a:r>
          </a:p>
          <a:p>
            <a:pPr marL="342900" indent="-342900">
              <a:buFont typeface="Arial" panose="020B0604020202020204" pitchFamily="34" charset="0"/>
              <a:buChar char="•"/>
            </a:pPr>
            <a:r>
              <a:rPr lang="en-US" sz="2400" dirty="0"/>
              <a:t> Address Bar based Features considered are: </a:t>
            </a:r>
          </a:p>
          <a:p>
            <a:pPr marL="342900" indent="-342900">
              <a:buFont typeface="Arial" panose="020B0604020202020204" pitchFamily="34" charset="0"/>
              <a:buChar char="•"/>
            </a:pPr>
            <a:r>
              <a:rPr lang="en-US" sz="2400" dirty="0"/>
              <a:t> </a:t>
            </a:r>
            <a:r>
              <a:rPr lang="en-US" sz="2400" dirty="0" err="1"/>
              <a:t>Domian</a:t>
            </a:r>
            <a:r>
              <a:rPr lang="en-US" sz="2400" dirty="0"/>
              <a:t> of URL </a:t>
            </a:r>
          </a:p>
          <a:p>
            <a:pPr marL="342900" indent="-342900">
              <a:buFont typeface="Arial" panose="020B0604020202020204" pitchFamily="34" charset="0"/>
              <a:buChar char="•"/>
            </a:pPr>
            <a:r>
              <a:rPr lang="en-US" sz="2400" dirty="0"/>
              <a:t> Redirection ‘//’ in URL </a:t>
            </a:r>
          </a:p>
          <a:p>
            <a:pPr marL="342900" indent="-342900">
              <a:buFont typeface="Arial" panose="020B0604020202020204" pitchFamily="34" charset="0"/>
              <a:buChar char="•"/>
            </a:pPr>
            <a:r>
              <a:rPr lang="en-US" sz="2400" dirty="0"/>
              <a:t> IP Address in URL</a:t>
            </a:r>
          </a:p>
          <a:p>
            <a:pPr marL="342900" indent="-342900">
              <a:buFont typeface="Arial" panose="020B0604020202020204" pitchFamily="34" charset="0"/>
              <a:buChar char="•"/>
            </a:pPr>
            <a:r>
              <a:rPr lang="en-US" sz="2400" dirty="0"/>
              <a:t>  ‘http/</a:t>
            </a:r>
            <a:r>
              <a:rPr lang="en-US" sz="2400" dirty="0" err="1"/>
              <a:t>https’</a:t>
            </a:r>
            <a:r>
              <a:rPr lang="en-US" sz="2400" dirty="0"/>
              <a:t> in Domain name </a:t>
            </a:r>
          </a:p>
          <a:p>
            <a:pPr marL="342900" indent="-342900">
              <a:buFont typeface="Arial" panose="020B0604020202020204" pitchFamily="34" charset="0"/>
              <a:buChar char="•"/>
            </a:pPr>
            <a:r>
              <a:rPr lang="en-US" sz="2400" dirty="0"/>
              <a:t> ‘@’ Symbol in URL</a:t>
            </a:r>
          </a:p>
          <a:p>
            <a:pPr marL="342900" indent="-342900">
              <a:buFont typeface="Arial" panose="020B0604020202020204" pitchFamily="34" charset="0"/>
              <a:buChar char="•"/>
            </a:pPr>
            <a:r>
              <a:rPr lang="en-US" sz="2400" dirty="0"/>
              <a:t>  Using URL Shortening Service </a:t>
            </a:r>
          </a:p>
          <a:p>
            <a:pPr marL="342900" indent="-342900">
              <a:buFont typeface="Arial" panose="020B0604020202020204" pitchFamily="34" charset="0"/>
              <a:buChar char="•"/>
            </a:pPr>
            <a:r>
              <a:rPr lang="en-US" sz="2400" dirty="0"/>
              <a:t> Length of URL </a:t>
            </a:r>
          </a:p>
          <a:p>
            <a:pPr marL="342900" indent="-342900">
              <a:buFont typeface="Arial" panose="020B0604020202020204" pitchFamily="34" charset="0"/>
              <a:buChar char="•"/>
            </a:pPr>
            <a:r>
              <a:rPr lang="en-US" sz="2400" dirty="0"/>
              <a:t> Prefix or Suffix "-" in Domain </a:t>
            </a:r>
          </a:p>
          <a:p>
            <a:pPr marL="342900" indent="-342900">
              <a:buFont typeface="Arial" panose="020B0604020202020204" pitchFamily="34" charset="0"/>
              <a:buChar char="•"/>
            </a:pPr>
            <a:r>
              <a:rPr lang="en-US" sz="2400" dirty="0"/>
              <a:t>Depth of URL</a:t>
            </a:r>
            <a:endParaRPr lang="en-IN" sz="2400" dirty="0"/>
          </a:p>
        </p:txBody>
      </p:sp>
    </p:spTree>
    <p:extLst>
      <p:ext uri="{BB962C8B-B14F-4D97-AF65-F5344CB8AC3E}">
        <p14:creationId xmlns:p14="http://schemas.microsoft.com/office/powerpoint/2010/main" val="22912743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IN"/>
          </a:p>
        </p:txBody>
      </p:sp>
      <p:sp>
        <p:nvSpPr>
          <p:cNvPr id="2" name="Slide Number Placeholder 1"/>
          <p:cNvSpPr>
            <a:spLocks noGrp="1"/>
          </p:cNvSpPr>
          <p:nvPr>
            <p:ph type="sldNum" sz="quarter" idx="12"/>
          </p:nvPr>
        </p:nvSpPr>
        <p:spPr/>
        <p:txBody>
          <a:bodyPr/>
          <a:lstStyle/>
          <a:p>
            <a:fld id="{08FC1071-F2DF-4CA9-AA63-FF97A16BD739}" type="slidenum">
              <a:rPr lang="en-IN" smtClean="0">
                <a:solidFill>
                  <a:schemeClr val="bg1"/>
                </a:solidFill>
              </a:rPr>
              <a:pPr/>
              <a:t>6</a:t>
            </a:fld>
            <a:endParaRPr lang="en-IN" dirty="0">
              <a:solidFill>
                <a:schemeClr val="bg1"/>
              </a:solidFill>
            </a:endParaRPr>
          </a:p>
        </p:txBody>
      </p:sp>
      <p:sp>
        <p:nvSpPr>
          <p:cNvPr id="485380" name="Rectangle 4"/>
          <p:cNvSpPr>
            <a:spLocks noChangeArrowheads="1"/>
          </p:cNvSpPr>
          <p:nvPr/>
        </p:nvSpPr>
        <p:spPr bwMode="auto">
          <a:xfrm>
            <a:off x="0" y="0"/>
            <a:ext cx="9144000" cy="914400"/>
          </a:xfrm>
          <a:prstGeom prst="rect">
            <a:avLst/>
          </a:prstGeom>
          <a:solidFill>
            <a:srgbClr val="71161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IN" sz="2400" dirty="0">
                <a:solidFill>
                  <a:schemeClr val="bg1"/>
                </a:solidFill>
              </a:rPr>
              <a:t>FEATURE SELECTION (CONT.)</a:t>
            </a:r>
          </a:p>
        </p:txBody>
      </p:sp>
      <p:sp>
        <p:nvSpPr>
          <p:cNvPr id="485384" name="Rectangle 8"/>
          <p:cNvSpPr>
            <a:spLocks noChangeArrowheads="1"/>
          </p:cNvSpPr>
          <p:nvPr/>
        </p:nvSpPr>
        <p:spPr bwMode="auto">
          <a:xfrm>
            <a:off x="28492" y="6201320"/>
            <a:ext cx="9144000" cy="692696"/>
          </a:xfrm>
          <a:prstGeom prst="rect">
            <a:avLst/>
          </a:prstGeom>
          <a:solidFill>
            <a:srgbClr val="71161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pic>
        <p:nvPicPr>
          <p:cNvPr id="485394" name="Picture 18" descr="Teerthanker Mahaveer Universit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72712" y="33879"/>
            <a:ext cx="2952750" cy="685800"/>
          </a:xfrm>
          <a:prstGeom prst="rect">
            <a:avLst/>
          </a:prstGeom>
          <a:noFill/>
          <a:extLst>
            <a:ext uri="{909E8E84-426E-40DD-AFC4-6F175D3DCCD1}">
              <a14:hiddenFill xmlns:a14="http://schemas.microsoft.com/office/drawing/2010/main">
                <a:solidFill>
                  <a:srgbClr val="FFFFFF"/>
                </a:solidFill>
              </a14:hiddenFill>
            </a:ext>
          </a:extLst>
        </p:spPr>
      </p:pic>
      <p:sp>
        <p:nvSpPr>
          <p:cNvPr id="14" name="Slide Number Placeholder 3"/>
          <p:cNvSpPr txBox="1">
            <a:spLocks/>
          </p:cNvSpPr>
          <p:nvPr/>
        </p:nvSpPr>
        <p:spPr>
          <a:xfrm>
            <a:off x="0" y="6492875"/>
            <a:ext cx="467072"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8FC1071-F2DF-4CA9-AA63-FF97A16BD739}" type="slidenum">
              <a:rPr lang="en-IN" smtClean="0">
                <a:solidFill>
                  <a:schemeClr val="bg1"/>
                </a:solidFill>
              </a:rPr>
              <a:pPr/>
              <a:t>6</a:t>
            </a:fld>
            <a:endParaRPr lang="en-IN" dirty="0">
              <a:solidFill>
                <a:schemeClr val="bg1"/>
              </a:solidFill>
            </a:endParaRPr>
          </a:p>
        </p:txBody>
      </p:sp>
      <p:sp>
        <p:nvSpPr>
          <p:cNvPr id="11" name="TextBox 10"/>
          <p:cNvSpPr txBox="1"/>
          <p:nvPr/>
        </p:nvSpPr>
        <p:spPr>
          <a:xfrm>
            <a:off x="7275276" y="6547668"/>
            <a:ext cx="1132041" cy="253916"/>
          </a:xfrm>
          <a:prstGeom prst="rect">
            <a:avLst/>
          </a:prstGeom>
          <a:noFill/>
        </p:spPr>
        <p:txBody>
          <a:bodyPr wrap="none" rtlCol="0">
            <a:spAutoFit/>
          </a:bodyPr>
          <a:lstStyle/>
          <a:p>
            <a:r>
              <a:rPr lang="en-IN" sz="1050" b="1" dirty="0">
                <a:solidFill>
                  <a:schemeClr val="bg1"/>
                </a:solidFill>
              </a:rPr>
              <a:t>T002/version 1.3</a:t>
            </a:r>
          </a:p>
        </p:txBody>
      </p:sp>
      <p:sp>
        <p:nvSpPr>
          <p:cNvPr id="27" name="Rectangle 21">
            <a:extLst>
              <a:ext uri="{FF2B5EF4-FFF2-40B4-BE49-F238E27FC236}">
                <a16:creationId xmlns:a16="http://schemas.microsoft.com/office/drawing/2014/main" id="{237C4422-ABDC-2D56-D89F-21603A1B25C3}"/>
              </a:ext>
            </a:extLst>
          </p:cNvPr>
          <p:cNvSpPr>
            <a:spLocks noChangeArrowheads="1"/>
          </p:cNvSpPr>
          <p:nvPr/>
        </p:nvSpPr>
        <p:spPr bwMode="auto">
          <a:xfrm>
            <a:off x="447164" y="159331"/>
            <a:ext cx="7581220" cy="39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sp>
        <p:nvSpPr>
          <p:cNvPr id="6" name="TextBox 5">
            <a:extLst>
              <a:ext uri="{FF2B5EF4-FFF2-40B4-BE49-F238E27FC236}">
                <a16:creationId xmlns:a16="http://schemas.microsoft.com/office/drawing/2014/main" id="{AA713BFC-2BDB-A9C6-EA51-96D6E7F4BB2A}"/>
              </a:ext>
            </a:extLst>
          </p:cNvPr>
          <p:cNvSpPr txBox="1"/>
          <p:nvPr/>
        </p:nvSpPr>
        <p:spPr>
          <a:xfrm>
            <a:off x="28492" y="914400"/>
            <a:ext cx="9096970" cy="5262979"/>
          </a:xfrm>
          <a:prstGeom prst="rect">
            <a:avLst/>
          </a:prstGeom>
          <a:noFill/>
        </p:spPr>
        <p:txBody>
          <a:bodyPr wrap="square" rtlCol="0">
            <a:spAutoFit/>
          </a:bodyPr>
          <a:lstStyle/>
          <a:p>
            <a:r>
              <a:rPr lang="en-US" sz="2400" dirty="0"/>
              <a:t>Domain based Features considered are: </a:t>
            </a:r>
          </a:p>
          <a:p>
            <a:endParaRPr lang="en-US" sz="2400" dirty="0"/>
          </a:p>
          <a:p>
            <a:r>
              <a:rPr lang="en-US" sz="2400" dirty="0"/>
              <a:t>• DNS Record </a:t>
            </a:r>
          </a:p>
          <a:p>
            <a:r>
              <a:rPr lang="en-US" sz="2400" dirty="0"/>
              <a:t>• Age of Domain </a:t>
            </a:r>
          </a:p>
          <a:p>
            <a:r>
              <a:rPr lang="en-US" sz="2400" dirty="0"/>
              <a:t>• Website Traffic</a:t>
            </a:r>
          </a:p>
          <a:p>
            <a:r>
              <a:rPr lang="en-US" sz="2400" dirty="0"/>
              <a:t> • End Period of Domain</a:t>
            </a:r>
          </a:p>
          <a:p>
            <a:endParaRPr lang="en-US" sz="2400" dirty="0"/>
          </a:p>
          <a:p>
            <a:r>
              <a:rPr lang="en-US" sz="2400" dirty="0"/>
              <a:t>HTML and JavaScript based Features considered are: </a:t>
            </a:r>
          </a:p>
          <a:p>
            <a:r>
              <a:rPr lang="en-US" sz="2400" dirty="0"/>
              <a:t> • </a:t>
            </a:r>
            <a:r>
              <a:rPr lang="en-US" sz="2400" dirty="0" err="1"/>
              <a:t>Iframe</a:t>
            </a:r>
            <a:r>
              <a:rPr lang="en-US" sz="2400" dirty="0"/>
              <a:t> Redirection </a:t>
            </a:r>
          </a:p>
          <a:p>
            <a:r>
              <a:rPr lang="en-US" sz="2400" dirty="0"/>
              <a:t>• Disabling Right Click </a:t>
            </a:r>
          </a:p>
          <a:p>
            <a:r>
              <a:rPr lang="en-US" sz="2400" dirty="0"/>
              <a:t>• Status Bar Customization </a:t>
            </a:r>
          </a:p>
          <a:p>
            <a:r>
              <a:rPr lang="en-US" sz="2400" dirty="0"/>
              <a:t>• Website Forwarding</a:t>
            </a:r>
          </a:p>
          <a:p>
            <a:endParaRPr lang="en-US" sz="2400" dirty="0"/>
          </a:p>
          <a:p>
            <a:r>
              <a:rPr lang="en-US" sz="2400" dirty="0"/>
              <a:t>All together 17 features are extracted from the dataset.</a:t>
            </a:r>
            <a:endParaRPr lang="en-IN" dirty="0"/>
          </a:p>
        </p:txBody>
      </p:sp>
    </p:spTree>
    <p:extLst>
      <p:ext uri="{BB962C8B-B14F-4D97-AF65-F5344CB8AC3E}">
        <p14:creationId xmlns:p14="http://schemas.microsoft.com/office/powerpoint/2010/main" val="34299159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IN"/>
          </a:p>
        </p:txBody>
      </p:sp>
      <p:sp>
        <p:nvSpPr>
          <p:cNvPr id="2" name="Slide Number Placeholder 1"/>
          <p:cNvSpPr>
            <a:spLocks noGrp="1"/>
          </p:cNvSpPr>
          <p:nvPr>
            <p:ph type="sldNum" sz="quarter" idx="12"/>
          </p:nvPr>
        </p:nvSpPr>
        <p:spPr/>
        <p:txBody>
          <a:bodyPr/>
          <a:lstStyle/>
          <a:p>
            <a:fld id="{08FC1071-F2DF-4CA9-AA63-FF97A16BD739}" type="slidenum">
              <a:rPr lang="en-IN" smtClean="0">
                <a:solidFill>
                  <a:schemeClr val="bg1"/>
                </a:solidFill>
              </a:rPr>
              <a:pPr/>
              <a:t>7</a:t>
            </a:fld>
            <a:endParaRPr lang="en-IN" dirty="0">
              <a:solidFill>
                <a:schemeClr val="bg1"/>
              </a:solidFill>
            </a:endParaRPr>
          </a:p>
        </p:txBody>
      </p:sp>
      <p:sp>
        <p:nvSpPr>
          <p:cNvPr id="485380" name="Rectangle 4"/>
          <p:cNvSpPr>
            <a:spLocks noChangeArrowheads="1"/>
          </p:cNvSpPr>
          <p:nvPr/>
        </p:nvSpPr>
        <p:spPr bwMode="auto">
          <a:xfrm>
            <a:off x="0" y="0"/>
            <a:ext cx="9144000" cy="914400"/>
          </a:xfrm>
          <a:prstGeom prst="rect">
            <a:avLst/>
          </a:prstGeom>
          <a:solidFill>
            <a:srgbClr val="71161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85381" name="Text Box 5"/>
          <p:cNvSpPr txBox="1">
            <a:spLocks noChangeArrowheads="1"/>
          </p:cNvSpPr>
          <p:nvPr/>
        </p:nvSpPr>
        <p:spPr bwMode="auto">
          <a:xfrm>
            <a:off x="0" y="172514"/>
            <a:ext cx="617271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IN" sz="2400" dirty="0">
                <a:solidFill>
                  <a:schemeClr val="bg1"/>
                </a:solidFill>
              </a:rPr>
              <a:t>FEATURES DISTRIBUTION</a:t>
            </a:r>
            <a:endParaRPr lang="en-US" sz="2400" b="1" dirty="0">
              <a:solidFill>
                <a:schemeClr val="bg1"/>
              </a:solidFill>
              <a:latin typeface="Calibri" pitchFamily="34" charset="0"/>
              <a:ea typeface="ＭＳ Ｐゴシック" pitchFamily="-28" charset="-128"/>
            </a:endParaRPr>
          </a:p>
        </p:txBody>
      </p:sp>
      <p:sp>
        <p:nvSpPr>
          <p:cNvPr id="485384" name="Rectangle 8"/>
          <p:cNvSpPr>
            <a:spLocks noChangeArrowheads="1"/>
          </p:cNvSpPr>
          <p:nvPr/>
        </p:nvSpPr>
        <p:spPr bwMode="auto">
          <a:xfrm>
            <a:off x="0" y="6165304"/>
            <a:ext cx="9144000" cy="692696"/>
          </a:xfrm>
          <a:prstGeom prst="rect">
            <a:avLst/>
          </a:prstGeom>
          <a:solidFill>
            <a:srgbClr val="71161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pic>
        <p:nvPicPr>
          <p:cNvPr id="485394" name="Picture 18" descr="Teerthanker Mahaveer Universit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72712" y="33879"/>
            <a:ext cx="2952750" cy="685800"/>
          </a:xfrm>
          <a:prstGeom prst="rect">
            <a:avLst/>
          </a:prstGeom>
          <a:noFill/>
          <a:extLst>
            <a:ext uri="{909E8E84-426E-40DD-AFC4-6F175D3DCCD1}">
              <a14:hiddenFill xmlns:a14="http://schemas.microsoft.com/office/drawing/2010/main">
                <a:solidFill>
                  <a:srgbClr val="FFFFFF"/>
                </a:solidFill>
              </a14:hiddenFill>
            </a:ext>
          </a:extLst>
        </p:spPr>
      </p:pic>
      <p:sp>
        <p:nvSpPr>
          <p:cNvPr id="14" name="Slide Number Placeholder 3"/>
          <p:cNvSpPr txBox="1">
            <a:spLocks/>
          </p:cNvSpPr>
          <p:nvPr/>
        </p:nvSpPr>
        <p:spPr>
          <a:xfrm>
            <a:off x="0" y="6492875"/>
            <a:ext cx="467072"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8FC1071-F2DF-4CA9-AA63-FF97A16BD739}" type="slidenum">
              <a:rPr lang="en-IN" smtClean="0">
                <a:solidFill>
                  <a:schemeClr val="bg1"/>
                </a:solidFill>
              </a:rPr>
              <a:pPr/>
              <a:t>7</a:t>
            </a:fld>
            <a:endParaRPr lang="en-IN" dirty="0">
              <a:solidFill>
                <a:schemeClr val="bg1"/>
              </a:solidFill>
            </a:endParaRPr>
          </a:p>
        </p:txBody>
      </p:sp>
      <p:sp>
        <p:nvSpPr>
          <p:cNvPr id="12" name="TextBox 11"/>
          <p:cNvSpPr txBox="1"/>
          <p:nvPr/>
        </p:nvSpPr>
        <p:spPr>
          <a:xfrm>
            <a:off x="7275276" y="6547668"/>
            <a:ext cx="1132041" cy="253916"/>
          </a:xfrm>
          <a:prstGeom prst="rect">
            <a:avLst/>
          </a:prstGeom>
          <a:noFill/>
        </p:spPr>
        <p:txBody>
          <a:bodyPr wrap="none" rtlCol="0">
            <a:spAutoFit/>
          </a:bodyPr>
          <a:lstStyle/>
          <a:p>
            <a:r>
              <a:rPr lang="en-IN" sz="1050" b="1" dirty="0">
                <a:solidFill>
                  <a:schemeClr val="bg1"/>
                </a:solidFill>
              </a:rPr>
              <a:t>T002/version 1.3</a:t>
            </a:r>
          </a:p>
        </p:txBody>
      </p:sp>
      <p:pic>
        <p:nvPicPr>
          <p:cNvPr id="8" name="Content Placeholder 7">
            <a:extLst>
              <a:ext uri="{FF2B5EF4-FFF2-40B4-BE49-F238E27FC236}">
                <a16:creationId xmlns:a16="http://schemas.microsoft.com/office/drawing/2014/main" id="{7EDF8198-A07E-8904-4E51-732D520A1659}"/>
              </a:ext>
            </a:extLst>
          </p:cNvPr>
          <p:cNvPicPr>
            <a:picLocks noGrp="1" noChangeAspect="1"/>
          </p:cNvPicPr>
          <p:nvPr>
            <p:ph idx="1"/>
          </p:nvPr>
        </p:nvPicPr>
        <p:blipFill>
          <a:blip r:embed="rId4"/>
          <a:stretch>
            <a:fillRect/>
          </a:stretch>
        </p:blipFill>
        <p:spPr>
          <a:xfrm>
            <a:off x="4571987" y="3465502"/>
            <a:ext cx="26" cy="20"/>
          </a:xfrm>
        </p:spPr>
      </p:pic>
      <p:pic>
        <p:nvPicPr>
          <p:cNvPr id="10" name="Picture 9">
            <a:extLst>
              <a:ext uri="{FF2B5EF4-FFF2-40B4-BE49-F238E27FC236}">
                <a16:creationId xmlns:a16="http://schemas.microsoft.com/office/drawing/2014/main" id="{C21D9E33-DB80-3C2A-E0D2-51BAEA96CB17}"/>
              </a:ext>
            </a:extLst>
          </p:cNvPr>
          <p:cNvPicPr>
            <a:picLocks noChangeAspect="1"/>
          </p:cNvPicPr>
          <p:nvPr/>
        </p:nvPicPr>
        <p:blipFill>
          <a:blip r:embed="rId4"/>
          <a:stretch>
            <a:fillRect/>
          </a:stretch>
        </p:blipFill>
        <p:spPr>
          <a:xfrm>
            <a:off x="755576" y="998737"/>
            <a:ext cx="6840760" cy="5110151"/>
          </a:xfrm>
          <a:prstGeom prst="rect">
            <a:avLst/>
          </a:prstGeom>
        </p:spPr>
      </p:pic>
    </p:spTree>
    <p:extLst>
      <p:ext uri="{BB962C8B-B14F-4D97-AF65-F5344CB8AC3E}">
        <p14:creationId xmlns:p14="http://schemas.microsoft.com/office/powerpoint/2010/main" val="34299159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IN"/>
          </a:p>
        </p:txBody>
      </p:sp>
      <p:sp>
        <p:nvSpPr>
          <p:cNvPr id="2" name="Slide Number Placeholder 1"/>
          <p:cNvSpPr>
            <a:spLocks noGrp="1"/>
          </p:cNvSpPr>
          <p:nvPr>
            <p:ph type="sldNum" sz="quarter" idx="12"/>
          </p:nvPr>
        </p:nvSpPr>
        <p:spPr/>
        <p:txBody>
          <a:bodyPr/>
          <a:lstStyle/>
          <a:p>
            <a:fld id="{08FC1071-F2DF-4CA9-AA63-FF97A16BD739}" type="slidenum">
              <a:rPr lang="en-IN" smtClean="0">
                <a:solidFill>
                  <a:schemeClr val="bg1"/>
                </a:solidFill>
              </a:rPr>
              <a:pPr/>
              <a:t>8</a:t>
            </a:fld>
            <a:endParaRPr lang="en-IN" dirty="0">
              <a:solidFill>
                <a:schemeClr val="bg1"/>
              </a:solidFill>
            </a:endParaRPr>
          </a:p>
        </p:txBody>
      </p:sp>
      <p:sp>
        <p:nvSpPr>
          <p:cNvPr id="485380" name="Rectangle 4"/>
          <p:cNvSpPr>
            <a:spLocks noChangeArrowheads="1"/>
          </p:cNvSpPr>
          <p:nvPr/>
        </p:nvSpPr>
        <p:spPr bwMode="auto">
          <a:xfrm>
            <a:off x="0" y="0"/>
            <a:ext cx="9144000" cy="914400"/>
          </a:xfrm>
          <a:prstGeom prst="rect">
            <a:avLst/>
          </a:prstGeom>
          <a:solidFill>
            <a:srgbClr val="71161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85381" name="Text Box 5"/>
          <p:cNvSpPr txBox="1">
            <a:spLocks noChangeArrowheads="1"/>
          </p:cNvSpPr>
          <p:nvPr/>
        </p:nvSpPr>
        <p:spPr bwMode="auto">
          <a:xfrm>
            <a:off x="18538" y="197579"/>
            <a:ext cx="617271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IN" sz="2400" dirty="0">
                <a:solidFill>
                  <a:schemeClr val="bg1"/>
                </a:solidFill>
              </a:rPr>
              <a:t>MACHINE LEARNING MODELS</a:t>
            </a:r>
            <a:endParaRPr lang="en-US" sz="2400" b="1" dirty="0">
              <a:solidFill>
                <a:schemeClr val="bg1"/>
              </a:solidFill>
              <a:latin typeface="Calibri" pitchFamily="34" charset="0"/>
              <a:ea typeface="ＭＳ Ｐゴシック" pitchFamily="-28" charset="-128"/>
            </a:endParaRPr>
          </a:p>
        </p:txBody>
      </p:sp>
      <p:sp>
        <p:nvSpPr>
          <p:cNvPr id="485384" name="Rectangle 8"/>
          <p:cNvSpPr>
            <a:spLocks noChangeArrowheads="1"/>
          </p:cNvSpPr>
          <p:nvPr/>
        </p:nvSpPr>
        <p:spPr bwMode="auto">
          <a:xfrm>
            <a:off x="0" y="6165304"/>
            <a:ext cx="9144000" cy="692696"/>
          </a:xfrm>
          <a:prstGeom prst="rect">
            <a:avLst/>
          </a:prstGeom>
          <a:solidFill>
            <a:srgbClr val="71161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pic>
        <p:nvPicPr>
          <p:cNvPr id="485394" name="Picture 18" descr="Teerthanker Mahaveer Universit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72712" y="33879"/>
            <a:ext cx="2952750" cy="685800"/>
          </a:xfrm>
          <a:prstGeom prst="rect">
            <a:avLst/>
          </a:prstGeom>
          <a:noFill/>
          <a:extLst>
            <a:ext uri="{909E8E84-426E-40DD-AFC4-6F175D3DCCD1}">
              <a14:hiddenFill xmlns:a14="http://schemas.microsoft.com/office/drawing/2010/main">
                <a:solidFill>
                  <a:srgbClr val="FFFFFF"/>
                </a:solidFill>
              </a14:hiddenFill>
            </a:ext>
          </a:extLst>
        </p:spPr>
      </p:pic>
      <p:sp>
        <p:nvSpPr>
          <p:cNvPr id="14" name="Slide Number Placeholder 3"/>
          <p:cNvSpPr txBox="1">
            <a:spLocks/>
          </p:cNvSpPr>
          <p:nvPr/>
        </p:nvSpPr>
        <p:spPr>
          <a:xfrm>
            <a:off x="0" y="6492875"/>
            <a:ext cx="467072"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8FC1071-F2DF-4CA9-AA63-FF97A16BD739}" type="slidenum">
              <a:rPr lang="en-IN" smtClean="0">
                <a:solidFill>
                  <a:schemeClr val="bg1"/>
                </a:solidFill>
              </a:rPr>
              <a:pPr/>
              <a:t>8</a:t>
            </a:fld>
            <a:endParaRPr lang="en-IN" dirty="0">
              <a:solidFill>
                <a:schemeClr val="bg1"/>
              </a:solidFill>
            </a:endParaRPr>
          </a:p>
        </p:txBody>
      </p:sp>
      <p:sp>
        <p:nvSpPr>
          <p:cNvPr id="12" name="TextBox 11"/>
          <p:cNvSpPr txBox="1"/>
          <p:nvPr/>
        </p:nvSpPr>
        <p:spPr>
          <a:xfrm>
            <a:off x="7275276" y="6547668"/>
            <a:ext cx="1132041" cy="253916"/>
          </a:xfrm>
          <a:prstGeom prst="rect">
            <a:avLst/>
          </a:prstGeom>
          <a:noFill/>
        </p:spPr>
        <p:txBody>
          <a:bodyPr wrap="none" rtlCol="0">
            <a:spAutoFit/>
          </a:bodyPr>
          <a:lstStyle/>
          <a:p>
            <a:r>
              <a:rPr lang="en-IN" sz="1050" b="1" dirty="0">
                <a:solidFill>
                  <a:schemeClr val="bg1"/>
                </a:solidFill>
              </a:rPr>
              <a:t>T002/version 1.3</a:t>
            </a:r>
          </a:p>
        </p:txBody>
      </p:sp>
      <p:sp>
        <p:nvSpPr>
          <p:cNvPr id="6" name="TextBox 5">
            <a:extLst>
              <a:ext uri="{FF2B5EF4-FFF2-40B4-BE49-F238E27FC236}">
                <a16:creationId xmlns:a16="http://schemas.microsoft.com/office/drawing/2014/main" id="{45AA5A6F-10C9-CB33-30B8-1E908D0DEB11}"/>
              </a:ext>
            </a:extLst>
          </p:cNvPr>
          <p:cNvSpPr txBox="1"/>
          <p:nvPr/>
        </p:nvSpPr>
        <p:spPr>
          <a:xfrm>
            <a:off x="18538" y="914400"/>
            <a:ext cx="9106924" cy="5262979"/>
          </a:xfrm>
          <a:prstGeom prst="rect">
            <a:avLst/>
          </a:prstGeom>
          <a:noFill/>
        </p:spPr>
        <p:txBody>
          <a:bodyPr wrap="square" rtlCol="0">
            <a:spAutoFit/>
          </a:bodyPr>
          <a:lstStyle/>
          <a:p>
            <a:pPr marL="342900" indent="-342900">
              <a:buFont typeface="Arial" panose="020B0604020202020204" pitchFamily="34" charset="0"/>
              <a:buChar char="•"/>
            </a:pPr>
            <a:r>
              <a:rPr lang="en-US" sz="2400" dirty="0"/>
              <a:t>This is a supervised machine learning task. There are two major types of supervised machine learning problems, called classification and regression. </a:t>
            </a:r>
          </a:p>
          <a:p>
            <a:r>
              <a:rPr lang="en-US" sz="2400" dirty="0"/>
              <a:t>• This data set comes under classification problem, as the input URL is classified as phishing (1) or legitimate (0). </a:t>
            </a:r>
          </a:p>
          <a:p>
            <a:pPr marL="342900" indent="-342900">
              <a:buFont typeface="Arial" panose="020B0604020202020204" pitchFamily="34" charset="0"/>
              <a:buChar char="•"/>
            </a:pPr>
            <a:r>
              <a:rPr lang="en-US" sz="2400" dirty="0"/>
              <a:t>The machine learning models (classification) considered to train the dataset in this notebook are: </a:t>
            </a:r>
          </a:p>
          <a:p>
            <a:r>
              <a:rPr lang="en-US" sz="2400" dirty="0"/>
              <a:t>• Decision Tree </a:t>
            </a:r>
          </a:p>
          <a:p>
            <a:r>
              <a:rPr lang="en-US" sz="2400" dirty="0"/>
              <a:t>• Random Forest </a:t>
            </a:r>
          </a:p>
          <a:p>
            <a:r>
              <a:rPr lang="en-US" sz="2400" dirty="0"/>
              <a:t>• Multilayer </a:t>
            </a:r>
            <a:r>
              <a:rPr lang="en-US" sz="2400" dirty="0" err="1"/>
              <a:t>Perceptrons</a:t>
            </a:r>
            <a:r>
              <a:rPr lang="en-US" sz="2400" dirty="0"/>
              <a:t> </a:t>
            </a:r>
          </a:p>
          <a:p>
            <a:r>
              <a:rPr lang="en-US" sz="2400" dirty="0"/>
              <a:t>• </a:t>
            </a:r>
            <a:r>
              <a:rPr lang="en-US" sz="2400" dirty="0" err="1"/>
              <a:t>XGBoost</a:t>
            </a:r>
            <a:r>
              <a:rPr lang="en-US" sz="2400" dirty="0"/>
              <a:t> </a:t>
            </a:r>
          </a:p>
          <a:p>
            <a:r>
              <a:rPr lang="en-US" sz="2400" dirty="0"/>
              <a:t>• Autoencoder Neural Network </a:t>
            </a:r>
          </a:p>
          <a:p>
            <a:r>
              <a:rPr lang="en-US" sz="2400" dirty="0"/>
              <a:t>• Support Vector Machines</a:t>
            </a:r>
          </a:p>
          <a:p>
            <a:endParaRPr lang="en-IN" sz="2400" dirty="0"/>
          </a:p>
        </p:txBody>
      </p:sp>
    </p:spTree>
    <p:extLst>
      <p:ext uri="{BB962C8B-B14F-4D97-AF65-F5344CB8AC3E}">
        <p14:creationId xmlns:p14="http://schemas.microsoft.com/office/powerpoint/2010/main" val="25609284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a:t>\</a:t>
            </a:r>
          </a:p>
        </p:txBody>
      </p:sp>
      <p:sp>
        <p:nvSpPr>
          <p:cNvPr id="5" name="Content Placeholder 4"/>
          <p:cNvSpPr>
            <a:spLocks noGrp="1"/>
          </p:cNvSpPr>
          <p:nvPr>
            <p:ph idx="1"/>
          </p:nvPr>
        </p:nvSpPr>
        <p:spPr>
          <a:xfrm>
            <a:off x="0" y="914400"/>
            <a:ext cx="9144000" cy="5250904"/>
          </a:xfrm>
        </p:spPr>
        <p:txBody>
          <a:bodyPr>
            <a:normAutofit lnSpcReduction="10000"/>
          </a:bodyPr>
          <a:lstStyle/>
          <a:p>
            <a:pPr algn="just">
              <a:lnSpc>
                <a:spcPct val="106000"/>
              </a:lnSpc>
              <a:spcAft>
                <a:spcPts val="800"/>
              </a:spcAft>
            </a:pPr>
            <a:r>
              <a:rPr lang="en-IN" sz="3200" dirty="0"/>
              <a:t> </a:t>
            </a:r>
            <a:r>
              <a:rPr lang="en-US" dirty="0">
                <a:effectLst/>
                <a:latin typeface="Times New Roman" panose="02020603050405020304" pitchFamily="18" charset="0"/>
                <a:ea typeface="Droid Sans Fallback"/>
              </a:rPr>
              <a:t>There are several advantages to implementing this project, including:</a:t>
            </a:r>
            <a:endParaRPr lang="en-IN" dirty="0">
              <a:effectLst/>
              <a:latin typeface="Calibri" panose="020F0502020204030204" pitchFamily="34" charset="0"/>
              <a:ea typeface="Droid Sans Fallback"/>
            </a:endParaRPr>
          </a:p>
          <a:p>
            <a:pPr marL="342900" lvl="0" indent="-342900" algn="just">
              <a:lnSpc>
                <a:spcPct val="105000"/>
              </a:lnSpc>
              <a:spcAft>
                <a:spcPts val="800"/>
              </a:spcAft>
              <a:buFont typeface="+mj-lt"/>
              <a:buAutoNum type="arabicPeriod"/>
            </a:pPr>
            <a:r>
              <a:rPr lang="en-US" dirty="0">
                <a:effectLst/>
                <a:latin typeface="Times New Roman" panose="02020603050405020304" pitchFamily="18" charset="0"/>
                <a:ea typeface="Droid Sans Fallback"/>
              </a:rPr>
              <a:t>Increased Security: One of the primary advantages of using a phishing website detector is increased security.</a:t>
            </a:r>
          </a:p>
          <a:p>
            <a:pPr marL="342900" lvl="0" indent="-342900" algn="just">
              <a:lnSpc>
                <a:spcPct val="105000"/>
              </a:lnSpc>
              <a:buFont typeface="+mj-lt"/>
              <a:buAutoNum type="arabicPeriod"/>
            </a:pPr>
            <a:r>
              <a:rPr lang="en-US" dirty="0">
                <a:effectLst/>
                <a:latin typeface="Times New Roman" panose="02020603050405020304" pitchFamily="18" charset="0"/>
                <a:ea typeface="Droid Sans Fallback"/>
              </a:rPr>
              <a:t>Easy to Use: Another advantage of this project is its ease of use. </a:t>
            </a:r>
          </a:p>
          <a:p>
            <a:pPr marL="342900" lvl="0" indent="-342900" algn="just">
              <a:lnSpc>
                <a:spcPct val="105000"/>
              </a:lnSpc>
              <a:buFont typeface="+mj-lt"/>
              <a:buAutoNum type="arabicPeriod"/>
            </a:pPr>
            <a:r>
              <a:rPr lang="en-US" dirty="0">
                <a:effectLst/>
                <a:latin typeface="Times New Roman" panose="02020603050405020304" pitchFamily="18" charset="0"/>
                <a:ea typeface="Droid Sans Fallback"/>
              </a:rPr>
              <a:t>Cost-Effective: Implementing a phishing website detector using PHP is a cost-effective solution for detecting phishing sites. </a:t>
            </a:r>
          </a:p>
          <a:p>
            <a:pPr marL="342900" lvl="0" indent="-342900" algn="just">
              <a:lnSpc>
                <a:spcPct val="105000"/>
              </a:lnSpc>
              <a:buFont typeface="+mj-lt"/>
              <a:buAutoNum type="arabicPeriod"/>
            </a:pPr>
            <a:r>
              <a:rPr lang="en-US" dirty="0">
                <a:effectLst/>
                <a:latin typeface="Times New Roman" panose="02020603050405020304" pitchFamily="18" charset="0"/>
                <a:ea typeface="Droid Sans Fallback"/>
              </a:rPr>
              <a:t>Customizable: PHP is a highly customizable programming language, which means that the phishing website detector can be tailored to suit the specific needs of the user..</a:t>
            </a:r>
            <a:endParaRPr lang="en-IN" dirty="0">
              <a:effectLst/>
              <a:latin typeface="Calibri" panose="020F0502020204030204" pitchFamily="34" charset="0"/>
              <a:ea typeface="Droid Sans Fallback"/>
            </a:endParaRPr>
          </a:p>
          <a:p>
            <a:pPr marL="342900" lvl="0" indent="-342900" algn="just">
              <a:lnSpc>
                <a:spcPct val="105000"/>
              </a:lnSpc>
              <a:spcAft>
                <a:spcPts val="800"/>
              </a:spcAft>
              <a:buFont typeface="+mj-lt"/>
              <a:buAutoNum type="arabicPeriod"/>
            </a:pPr>
            <a:r>
              <a:rPr lang="en-US" dirty="0">
                <a:effectLst/>
                <a:latin typeface="Times New Roman" panose="02020603050405020304" pitchFamily="18" charset="0"/>
                <a:ea typeface="Droid Sans Fallback"/>
              </a:rPr>
              <a:t>Scalable: The project phishing website detector using PHP is also scalable, which means that it can be easily adapted to handle larger volumes of data and traffic as the user base grows.</a:t>
            </a:r>
            <a:endParaRPr lang="en-IN" dirty="0">
              <a:effectLst/>
              <a:latin typeface="Calibri" panose="020F0502020204030204" pitchFamily="34" charset="0"/>
              <a:ea typeface="Droid Sans Fallback"/>
            </a:endParaRPr>
          </a:p>
          <a:p>
            <a:pPr marL="342900" lvl="0" indent="-342900" algn="just">
              <a:lnSpc>
                <a:spcPct val="105000"/>
              </a:lnSpc>
              <a:spcAft>
                <a:spcPts val="800"/>
              </a:spcAft>
              <a:buFont typeface="+mj-lt"/>
              <a:buAutoNum type="arabicPeriod"/>
            </a:pPr>
            <a:endParaRPr lang="en-IN" sz="1800" dirty="0">
              <a:effectLst/>
              <a:latin typeface="Calibri" panose="020F0502020204030204" pitchFamily="34" charset="0"/>
              <a:ea typeface="Droid Sans Fallback"/>
            </a:endParaRPr>
          </a:p>
          <a:p>
            <a:endParaRPr lang="en-IN" dirty="0"/>
          </a:p>
        </p:txBody>
      </p:sp>
      <p:sp>
        <p:nvSpPr>
          <p:cNvPr id="2" name="Slide Number Placeholder 1"/>
          <p:cNvSpPr>
            <a:spLocks noGrp="1"/>
          </p:cNvSpPr>
          <p:nvPr>
            <p:ph type="sldNum" sz="quarter" idx="12"/>
          </p:nvPr>
        </p:nvSpPr>
        <p:spPr/>
        <p:txBody>
          <a:bodyPr/>
          <a:lstStyle/>
          <a:p>
            <a:fld id="{08FC1071-F2DF-4CA9-AA63-FF97A16BD739}" type="slidenum">
              <a:rPr lang="en-IN" smtClean="0">
                <a:solidFill>
                  <a:schemeClr val="bg1"/>
                </a:solidFill>
              </a:rPr>
              <a:pPr/>
              <a:t>9</a:t>
            </a:fld>
            <a:endParaRPr lang="en-IN" dirty="0">
              <a:solidFill>
                <a:schemeClr val="bg1"/>
              </a:solidFill>
            </a:endParaRPr>
          </a:p>
        </p:txBody>
      </p:sp>
      <p:sp>
        <p:nvSpPr>
          <p:cNvPr id="485380" name="Rectangle 4"/>
          <p:cNvSpPr>
            <a:spLocks noChangeArrowheads="1"/>
          </p:cNvSpPr>
          <p:nvPr/>
        </p:nvSpPr>
        <p:spPr bwMode="auto">
          <a:xfrm>
            <a:off x="0" y="0"/>
            <a:ext cx="9144000" cy="914400"/>
          </a:xfrm>
          <a:prstGeom prst="rect">
            <a:avLst/>
          </a:prstGeom>
          <a:solidFill>
            <a:srgbClr val="71161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85381" name="Text Box 5"/>
          <p:cNvSpPr txBox="1">
            <a:spLocks noChangeArrowheads="1"/>
          </p:cNvSpPr>
          <p:nvPr/>
        </p:nvSpPr>
        <p:spPr bwMode="auto">
          <a:xfrm>
            <a:off x="0" y="0"/>
            <a:ext cx="617271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sz="2400" b="1" dirty="0">
                <a:solidFill>
                  <a:schemeClr val="bg1"/>
                </a:solidFill>
                <a:latin typeface="Calibri" pitchFamily="34" charset="0"/>
                <a:ea typeface="ＭＳ Ｐゴシック" pitchFamily="-28" charset="-128"/>
              </a:rPr>
              <a:t>Advantage of The Project</a:t>
            </a:r>
            <a:endParaRPr lang="en-US" b="1" dirty="0">
              <a:solidFill>
                <a:schemeClr val="bg1"/>
              </a:solidFill>
              <a:latin typeface="Calibri" pitchFamily="34" charset="0"/>
              <a:ea typeface="ＭＳ Ｐゴシック" pitchFamily="-28" charset="-128"/>
            </a:endParaRPr>
          </a:p>
        </p:txBody>
      </p:sp>
      <p:sp>
        <p:nvSpPr>
          <p:cNvPr id="485384" name="Rectangle 8"/>
          <p:cNvSpPr>
            <a:spLocks noChangeArrowheads="1"/>
          </p:cNvSpPr>
          <p:nvPr/>
        </p:nvSpPr>
        <p:spPr bwMode="auto">
          <a:xfrm>
            <a:off x="0" y="6165304"/>
            <a:ext cx="9144000" cy="692696"/>
          </a:xfrm>
          <a:prstGeom prst="rect">
            <a:avLst/>
          </a:prstGeom>
          <a:solidFill>
            <a:srgbClr val="71161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dirty="0"/>
          </a:p>
        </p:txBody>
      </p:sp>
      <p:pic>
        <p:nvPicPr>
          <p:cNvPr id="485394" name="Picture 18" descr="Teerthanker Mahaveer Universit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72712" y="33879"/>
            <a:ext cx="2952750" cy="685800"/>
          </a:xfrm>
          <a:prstGeom prst="rect">
            <a:avLst/>
          </a:prstGeom>
          <a:noFill/>
          <a:extLst>
            <a:ext uri="{909E8E84-426E-40DD-AFC4-6F175D3DCCD1}">
              <a14:hiddenFill xmlns:a14="http://schemas.microsoft.com/office/drawing/2010/main">
                <a:solidFill>
                  <a:srgbClr val="FFFFFF"/>
                </a:solidFill>
              </a14:hiddenFill>
            </a:ext>
          </a:extLst>
        </p:spPr>
      </p:pic>
      <p:sp>
        <p:nvSpPr>
          <p:cNvPr id="14" name="Slide Number Placeholder 3"/>
          <p:cNvSpPr txBox="1">
            <a:spLocks/>
          </p:cNvSpPr>
          <p:nvPr/>
        </p:nvSpPr>
        <p:spPr>
          <a:xfrm>
            <a:off x="0" y="6492875"/>
            <a:ext cx="467072"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8FC1071-F2DF-4CA9-AA63-FF97A16BD739}" type="slidenum">
              <a:rPr lang="en-IN" smtClean="0">
                <a:solidFill>
                  <a:schemeClr val="bg1"/>
                </a:solidFill>
              </a:rPr>
              <a:pPr/>
              <a:t>9</a:t>
            </a:fld>
            <a:endParaRPr lang="en-IN" dirty="0">
              <a:solidFill>
                <a:schemeClr val="bg1"/>
              </a:solidFill>
            </a:endParaRPr>
          </a:p>
        </p:txBody>
      </p:sp>
      <p:sp>
        <p:nvSpPr>
          <p:cNvPr id="12" name="TextBox 11"/>
          <p:cNvSpPr txBox="1"/>
          <p:nvPr/>
        </p:nvSpPr>
        <p:spPr>
          <a:xfrm>
            <a:off x="7275276" y="6569440"/>
            <a:ext cx="1132041" cy="253916"/>
          </a:xfrm>
          <a:prstGeom prst="rect">
            <a:avLst/>
          </a:prstGeom>
          <a:noFill/>
        </p:spPr>
        <p:txBody>
          <a:bodyPr wrap="none" rtlCol="0">
            <a:spAutoFit/>
          </a:bodyPr>
          <a:lstStyle/>
          <a:p>
            <a:r>
              <a:rPr lang="en-IN" sz="1050" b="1" dirty="0">
                <a:solidFill>
                  <a:schemeClr val="bg1"/>
                </a:solidFill>
              </a:rPr>
              <a:t>T002/version 1.3</a:t>
            </a:r>
          </a:p>
        </p:txBody>
      </p:sp>
    </p:spTree>
    <p:extLst>
      <p:ext uri="{BB962C8B-B14F-4D97-AF65-F5344CB8AC3E}">
        <p14:creationId xmlns:p14="http://schemas.microsoft.com/office/powerpoint/2010/main" val="25856418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3011</TotalTime>
  <Words>1105</Words>
  <Application>Microsoft Office PowerPoint</Application>
  <PresentationFormat>On-screen Show (4:3)</PresentationFormat>
  <Paragraphs>143</Paragraphs>
  <Slides>13</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inter</vt:lpstr>
      <vt:lpstr>Times New Roman</vt:lpstr>
      <vt:lpstr>Office Theme</vt:lpstr>
      <vt:lpstr>Phishing Website Detector Project Synopsis Presentation  Date: 05/05/23</vt:lpstr>
      <vt:lpstr>PowerPoint Presentation</vt:lpstr>
      <vt:lpstr>PowerPoint Presentation</vt:lpstr>
      <vt:lpstr>PowerPoint Presentation</vt:lpstr>
      <vt:lpstr>  FEATURE SELECTION                                                                             </vt:lpstr>
      <vt:lpstr>PowerPoint Presentation</vt:lpstr>
      <vt:lpstr>PowerPoint Presentation</vt:lpstr>
      <vt:lpstr>PowerPoint Presentation</vt:lpstr>
      <vt:lpstr>\</vt:lpstr>
      <vt:lpstr>\</vt:lpstr>
      <vt:lpstr>\</vt:lpstr>
      <vt:lpstr>-</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Rashmi Jain</dc:creator>
  <cp:lastModifiedBy>utkarshgupta0706@outlook.com</cp:lastModifiedBy>
  <cp:revision>106</cp:revision>
  <dcterms:created xsi:type="dcterms:W3CDTF">2016-07-30T14:16:51Z</dcterms:created>
  <dcterms:modified xsi:type="dcterms:W3CDTF">2023-05-05T06:11:50Z</dcterms:modified>
</cp:coreProperties>
</file>