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9" r:id="rId4"/>
    <p:sldId id="266" r:id="rId5"/>
    <p:sldId id="265" r:id="rId6"/>
    <p:sldId id="270" r:id="rId7"/>
    <p:sldId id="271" r:id="rId8"/>
    <p:sldId id="258" r:id="rId9"/>
    <p:sldId id="269" r:id="rId10"/>
    <p:sldId id="261" r:id="rId11"/>
    <p:sldId id="268" r:id="rId12"/>
    <p:sldId id="264" r:id="rId13"/>
    <p:sldId id="267" r:id="rId14"/>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Campos" initials="AC" lastIdx="0" clrIdx="0">
    <p:extLst>
      <p:ext uri="{19B8F6BF-5375-455C-9EA6-DF929625EA0E}">
        <p15:presenceInfo xmlns:p15="http://schemas.microsoft.com/office/powerpoint/2012/main" userId="88e6e2648c6221a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73418" autoAdjust="0"/>
  </p:normalViewPr>
  <p:slideViewPr>
    <p:cSldViewPr snapToGrid="0">
      <p:cViewPr varScale="1">
        <p:scale>
          <a:sx n="137" d="100"/>
          <a:sy n="137" d="100"/>
        </p:scale>
        <p:origin x="122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38407AB8-84EC-4E61-94BD-B95E5B7D1029}" type="datetimeFigureOut">
              <a:rPr lang="en-US" smtClean="0"/>
              <a:t>10/7/2015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C66BB1FB-CB92-4E16-AD8A-67EA46B4589D}" type="slidenum">
              <a:rPr lang="en-US" smtClean="0"/>
              <a:t>‹#›</a:t>
            </a:fld>
            <a:endParaRPr lang="en-US"/>
          </a:p>
        </p:txBody>
      </p:sp>
    </p:spTree>
    <p:extLst>
      <p:ext uri="{BB962C8B-B14F-4D97-AF65-F5344CB8AC3E}">
        <p14:creationId xmlns:p14="http://schemas.microsoft.com/office/powerpoint/2010/main" val="4278188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hub.docker.com/"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 everyone and welcome to today’s presentation which is called Docker for Developers. </a:t>
            </a:r>
          </a:p>
          <a:p>
            <a:r>
              <a:rPr lang="en-US" dirty="0" smtClean="0"/>
              <a:t>My name is Alex Campos, and for those of</a:t>
            </a:r>
            <a:r>
              <a:rPr lang="en-US" baseline="0" dirty="0" smtClean="0"/>
              <a:t> you who don not know me, I graduated from computer science back in 2005 and I’ve been working in IT pretty much since that day.</a:t>
            </a:r>
          </a:p>
          <a:p>
            <a:r>
              <a:rPr lang="en-US" baseline="0" dirty="0" smtClean="0"/>
              <a:t>Currently I work as a Data Center Engineer for UTRGV and even though I have prior experience with Computer Virtualization and Cloud services this is my first time looking at Docker.</a:t>
            </a:r>
          </a:p>
          <a:p>
            <a:endParaRPr lang="en-US" baseline="0" dirty="0" smtClean="0"/>
          </a:p>
          <a:p>
            <a:r>
              <a:rPr lang="en-US" baseline="0" dirty="0" smtClean="0"/>
              <a:t>Personally, I learned to love this technology and I strongly encourage everybody in this room to at least set up a lab environment and try to gasp the basic concepts behind </a:t>
            </a:r>
            <a:r>
              <a:rPr lang="en-US" baseline="0" dirty="0" err="1" smtClean="0"/>
              <a:t>docker</a:t>
            </a:r>
            <a:r>
              <a:rPr lang="en-US" baseline="0" dirty="0" smtClean="0"/>
              <a:t>.</a:t>
            </a:r>
          </a:p>
          <a:p>
            <a:endParaRPr lang="en-US" baseline="0" dirty="0" smtClean="0"/>
          </a:p>
          <a:p>
            <a:r>
              <a:rPr lang="en-US" baseline="0" dirty="0" smtClean="0"/>
              <a:t>Before we begin though, I would like to ask the audience, who in this room is familiar with virtualization – meaning that you have deployed at least one virtual machine on virtual box, </a:t>
            </a:r>
            <a:r>
              <a:rPr lang="en-US" baseline="0" dirty="0" err="1" smtClean="0"/>
              <a:t>vmware</a:t>
            </a:r>
            <a:r>
              <a:rPr lang="en-US" baseline="0" dirty="0" smtClean="0"/>
              <a:t>, </a:t>
            </a:r>
            <a:r>
              <a:rPr lang="en-US" baseline="0" dirty="0" err="1" smtClean="0"/>
              <a:t>hyper-v</a:t>
            </a:r>
            <a:r>
              <a:rPr lang="en-US" baseline="0" dirty="0" smtClean="0"/>
              <a:t>, etc. ? </a:t>
            </a:r>
          </a:p>
          <a:p>
            <a:endParaRPr lang="en-US" baseline="0" dirty="0" smtClean="0"/>
          </a:p>
          <a:p>
            <a:r>
              <a:rPr lang="en-US" baseline="0" dirty="0" smtClean="0"/>
              <a:t>Who is familiar with </a:t>
            </a:r>
            <a:r>
              <a:rPr lang="en-US" baseline="0" dirty="0" err="1" smtClean="0"/>
              <a:t>docker</a:t>
            </a:r>
            <a:r>
              <a:rPr lang="en-US" baseline="0" dirty="0" smtClean="0"/>
              <a:t> (and by familiar I mean you have used it before)?</a:t>
            </a:r>
            <a:endParaRPr lang="en-US" dirty="0"/>
          </a:p>
        </p:txBody>
      </p:sp>
      <p:sp>
        <p:nvSpPr>
          <p:cNvPr id="4" name="Slide Number Placeholder 3"/>
          <p:cNvSpPr>
            <a:spLocks noGrp="1"/>
          </p:cNvSpPr>
          <p:nvPr>
            <p:ph type="sldNum" sz="quarter" idx="10"/>
          </p:nvPr>
        </p:nvSpPr>
        <p:spPr/>
        <p:txBody>
          <a:bodyPr/>
          <a:lstStyle/>
          <a:p>
            <a:fld id="{C66BB1FB-CB92-4E16-AD8A-67EA46B4589D}" type="slidenum">
              <a:rPr lang="en-US" smtClean="0"/>
              <a:t>1</a:t>
            </a:fld>
            <a:endParaRPr lang="en-US"/>
          </a:p>
        </p:txBody>
      </p:sp>
    </p:spTree>
    <p:extLst>
      <p:ext uri="{BB962C8B-B14F-4D97-AF65-F5344CB8AC3E}">
        <p14:creationId xmlns:p14="http://schemas.microsoft.com/office/powerpoint/2010/main" val="29819465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virtual machine is</a:t>
            </a:r>
            <a:r>
              <a:rPr lang="en-US" baseline="0" dirty="0" smtClean="0"/>
              <a:t> nothing more than a full operating system where you install your application  and all of the dependencies. This OS runs on top of a hypervisor and it is the job of the hypervisor to communicate with the </a:t>
            </a:r>
            <a:r>
              <a:rPr lang="en-US" baseline="0" dirty="0" err="1" smtClean="0"/>
              <a:t>unrelying</a:t>
            </a:r>
            <a:r>
              <a:rPr lang="en-US" baseline="0" dirty="0" smtClean="0"/>
              <a:t> hardware</a:t>
            </a:r>
          </a:p>
          <a:p>
            <a:endParaRPr lang="en-US" baseline="0" dirty="0" smtClean="0"/>
          </a:p>
          <a:p>
            <a:r>
              <a:rPr lang="en-US" baseline="0" dirty="0" smtClean="0"/>
              <a:t>A </a:t>
            </a:r>
            <a:r>
              <a:rPr lang="en-US" baseline="0" dirty="0" err="1" smtClean="0"/>
              <a:t>docker</a:t>
            </a:r>
            <a:r>
              <a:rPr lang="en-US" baseline="0" dirty="0" smtClean="0"/>
              <a:t> container runs directly as a process on the Host operating system. Each container has all the dependencies needed for your application to run successfully on any other </a:t>
            </a:r>
            <a:r>
              <a:rPr lang="en-US" baseline="0" dirty="0" err="1" smtClean="0"/>
              <a:t>docker</a:t>
            </a:r>
            <a:r>
              <a:rPr lang="en-US" baseline="0" dirty="0" smtClean="0"/>
              <a:t> engine.</a:t>
            </a:r>
          </a:p>
          <a:p>
            <a:endParaRPr lang="en-US" baseline="0" dirty="0" smtClean="0"/>
          </a:p>
          <a:p>
            <a:r>
              <a:rPr lang="en-US" baseline="0" dirty="0" smtClean="0"/>
              <a:t>Because containers run on top of the Host OS and there is not a full OS overhead, you can say that containers are much more efficient….</a:t>
            </a:r>
            <a:endParaRPr lang="en-US" dirty="0"/>
          </a:p>
        </p:txBody>
      </p:sp>
      <p:sp>
        <p:nvSpPr>
          <p:cNvPr id="4" name="Slide Number Placeholder 3"/>
          <p:cNvSpPr>
            <a:spLocks noGrp="1"/>
          </p:cNvSpPr>
          <p:nvPr>
            <p:ph type="sldNum" sz="quarter" idx="10"/>
          </p:nvPr>
        </p:nvSpPr>
        <p:spPr/>
        <p:txBody>
          <a:bodyPr/>
          <a:lstStyle/>
          <a:p>
            <a:fld id="{C66BB1FB-CB92-4E16-AD8A-67EA46B4589D}" type="slidenum">
              <a:rPr lang="en-US" smtClean="0"/>
              <a:t>10</a:t>
            </a:fld>
            <a:endParaRPr lang="en-US"/>
          </a:p>
        </p:txBody>
      </p:sp>
    </p:spTree>
    <p:extLst>
      <p:ext uri="{BB962C8B-B14F-4D97-AF65-F5344CB8AC3E}">
        <p14:creationId xmlns:p14="http://schemas.microsoft.com/office/powerpoint/2010/main" val="16595822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66BB1FB-CB92-4E16-AD8A-67EA46B4589D}" type="slidenum">
              <a:rPr lang="en-US" smtClean="0"/>
              <a:t>11</a:t>
            </a:fld>
            <a:endParaRPr lang="en-US"/>
          </a:p>
        </p:txBody>
      </p:sp>
    </p:spTree>
    <p:extLst>
      <p:ext uri="{BB962C8B-B14F-4D97-AF65-F5344CB8AC3E}">
        <p14:creationId xmlns:p14="http://schemas.microsoft.com/office/powerpoint/2010/main" val="3546851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66BB1FB-CB92-4E16-AD8A-67EA46B4589D}" type="slidenum">
              <a:rPr lang="en-US" smtClean="0"/>
              <a:t>12</a:t>
            </a:fld>
            <a:endParaRPr lang="en-US"/>
          </a:p>
        </p:txBody>
      </p:sp>
    </p:spTree>
    <p:extLst>
      <p:ext uri="{BB962C8B-B14F-4D97-AF65-F5344CB8AC3E}">
        <p14:creationId xmlns:p14="http://schemas.microsoft.com/office/powerpoint/2010/main" val="28245139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http://www.zdnet.com/article/what-is-docker-and-why-is-it-so-darn-popular/ </a:t>
            </a:r>
            <a:endParaRPr lang="en-US" dirty="0"/>
          </a:p>
        </p:txBody>
      </p:sp>
      <p:sp>
        <p:nvSpPr>
          <p:cNvPr id="4" name="Slide Number Placeholder 3"/>
          <p:cNvSpPr>
            <a:spLocks noGrp="1"/>
          </p:cNvSpPr>
          <p:nvPr>
            <p:ph type="sldNum" sz="quarter" idx="10"/>
          </p:nvPr>
        </p:nvSpPr>
        <p:spPr/>
        <p:txBody>
          <a:bodyPr/>
          <a:lstStyle/>
          <a:p>
            <a:fld id="{C66BB1FB-CB92-4E16-AD8A-67EA46B4589D}" type="slidenum">
              <a:rPr lang="en-US" smtClean="0"/>
              <a:t>13</a:t>
            </a:fld>
            <a:endParaRPr lang="en-US"/>
          </a:p>
        </p:txBody>
      </p:sp>
    </p:spTree>
    <p:extLst>
      <p:ext uri="{BB962C8B-B14F-4D97-AF65-F5344CB8AC3E}">
        <p14:creationId xmlns:p14="http://schemas.microsoft.com/office/powerpoint/2010/main" val="642964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Firtst</a:t>
            </a:r>
            <a:r>
              <a:rPr lang="en-US" baseline="0" dirty="0" smtClean="0"/>
              <a:t> and foremost, here we have the agenda for today. I was </a:t>
            </a:r>
            <a:r>
              <a:rPr lang="en-US" baseline="0" dirty="0" err="1" smtClean="0"/>
              <a:t>tryingto</a:t>
            </a:r>
            <a:r>
              <a:rPr lang="en-US" baseline="0" dirty="0" smtClean="0"/>
              <a:t> keep this presentation short so that we can go over a Demo of </a:t>
            </a:r>
            <a:r>
              <a:rPr lang="en-US" baseline="0" dirty="0" err="1" smtClean="0"/>
              <a:t>docker</a:t>
            </a:r>
            <a:r>
              <a:rPr lang="en-US" baseline="0" dirty="0" smtClean="0"/>
              <a:t>, but at the same time I want to make sure we cover some basics like</a:t>
            </a:r>
          </a:p>
          <a:p>
            <a:endParaRPr lang="en-US" baseline="0" dirty="0" smtClean="0"/>
          </a:p>
          <a:p>
            <a:r>
              <a:rPr lang="en-US" baseline="0" dirty="0" smtClean="0"/>
              <a:t>The definition of </a:t>
            </a:r>
            <a:r>
              <a:rPr lang="en-US" baseline="0" dirty="0" err="1" smtClean="0"/>
              <a:t>docker</a:t>
            </a:r>
            <a:r>
              <a:rPr lang="en-US" baseline="0" dirty="0" smtClean="0"/>
              <a:t> and the relevance to us</a:t>
            </a:r>
          </a:p>
          <a:p>
            <a:r>
              <a:rPr lang="en-US" baseline="0" dirty="0" smtClean="0"/>
              <a:t>Basic architecture</a:t>
            </a:r>
          </a:p>
          <a:p>
            <a:r>
              <a:rPr lang="en-US" baseline="0" dirty="0" smtClean="0"/>
              <a:t>Comparison of a </a:t>
            </a:r>
            <a:r>
              <a:rPr lang="en-US" baseline="0" dirty="0" err="1" smtClean="0"/>
              <a:t>docker</a:t>
            </a:r>
            <a:r>
              <a:rPr lang="en-US" baseline="0" dirty="0" smtClean="0"/>
              <a:t> container vs virtual machines</a:t>
            </a:r>
          </a:p>
          <a:p>
            <a:r>
              <a:rPr lang="en-US" baseline="0" dirty="0" smtClean="0"/>
              <a:t>Talk about </a:t>
            </a:r>
            <a:r>
              <a:rPr lang="en-US" baseline="0" dirty="0" err="1" smtClean="0"/>
              <a:t>docker</a:t>
            </a:r>
            <a:r>
              <a:rPr lang="en-US" baseline="0" dirty="0" smtClean="0"/>
              <a:t> images</a:t>
            </a:r>
          </a:p>
          <a:p>
            <a:r>
              <a:rPr lang="en-US" baseline="0" dirty="0" smtClean="0"/>
              <a:t>Jump into the demo and then just give you all some additional resources.</a:t>
            </a:r>
          </a:p>
          <a:p>
            <a:endParaRPr lang="en-US" baseline="0" dirty="0" smtClean="0"/>
          </a:p>
          <a:p>
            <a:r>
              <a:rPr lang="en-US" baseline="0" dirty="0" smtClean="0"/>
              <a:t>At any given time, please feel free to ask a question, specially during the demo since I would very much like it to be interactive.</a:t>
            </a:r>
            <a:endParaRPr lang="en-US" dirty="0"/>
          </a:p>
        </p:txBody>
      </p:sp>
      <p:sp>
        <p:nvSpPr>
          <p:cNvPr id="4" name="Slide Number Placeholder 3"/>
          <p:cNvSpPr>
            <a:spLocks noGrp="1"/>
          </p:cNvSpPr>
          <p:nvPr>
            <p:ph type="sldNum" sz="quarter" idx="10"/>
          </p:nvPr>
        </p:nvSpPr>
        <p:spPr/>
        <p:txBody>
          <a:bodyPr/>
          <a:lstStyle/>
          <a:p>
            <a:fld id="{C66BB1FB-CB92-4E16-AD8A-67EA46B4589D}" type="slidenum">
              <a:rPr lang="en-US" smtClean="0"/>
              <a:t>2</a:t>
            </a:fld>
            <a:endParaRPr lang="en-US"/>
          </a:p>
        </p:txBody>
      </p:sp>
    </p:spTree>
    <p:extLst>
      <p:ext uri="{BB962C8B-B14F-4D97-AF65-F5344CB8AC3E}">
        <p14:creationId xmlns:p14="http://schemas.microsoft.com/office/powerpoint/2010/main" val="810515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Lets begin.</a:t>
            </a:r>
          </a:p>
          <a:p>
            <a:endParaRPr lang="en-US" b="1" dirty="0" smtClean="0"/>
          </a:p>
          <a:p>
            <a:r>
              <a:rPr lang="en-US" b="0" dirty="0" smtClean="0"/>
              <a:t>What is </a:t>
            </a:r>
            <a:r>
              <a:rPr lang="en-US" b="0" dirty="0" err="1" smtClean="0"/>
              <a:t>docker</a:t>
            </a:r>
            <a:r>
              <a:rPr lang="en-US" b="0" dirty="0" smtClean="0"/>
              <a:t>? Docker is an open source platform that was designed with developers in mind and lets them build, ship and run an application anywhere. </a:t>
            </a:r>
          </a:p>
          <a:p>
            <a:r>
              <a:rPr lang="en-US" b="0" dirty="0" smtClean="0"/>
              <a:t>They</a:t>
            </a:r>
            <a:r>
              <a:rPr lang="en-US" b="0" baseline="0" dirty="0" smtClean="0"/>
              <a:t> do this by using something called a container, which is nothing more than an isolated process running on your kernel.</a:t>
            </a:r>
          </a:p>
          <a:p>
            <a:r>
              <a:rPr lang="en-US" b="0" baseline="0" dirty="0" smtClean="0"/>
              <a:t>This process has its own abstraction layer composed of a file system component, processes, memory, network devices and in addition, a developer can add any of the dependencies they need to build and run their app</a:t>
            </a:r>
          </a:p>
          <a:p>
            <a:endParaRPr lang="en-US" b="0" baseline="0" dirty="0" smtClean="0"/>
          </a:p>
          <a:p>
            <a:r>
              <a:rPr lang="en-US" b="0" baseline="0" dirty="0" smtClean="0"/>
              <a:t>Each app runs inside this isolated container and can be shipped anywhere ! (think of the analogy of a shipping company that puts products inside a big container and then they ship them across the world via boat, train, truck, etc. until the contents of the container get to their final destination. </a:t>
            </a:r>
            <a:endParaRPr lang="en-US" b="0" dirty="0" smtClean="0"/>
          </a:p>
          <a:p>
            <a:endParaRPr lang="en-US" b="1" dirty="0" smtClean="0"/>
          </a:p>
          <a:p>
            <a:r>
              <a:rPr lang="en-US" b="1" dirty="0" smtClean="0"/>
              <a:t>Now, this is the definition but…..</a:t>
            </a:r>
          </a:p>
        </p:txBody>
      </p:sp>
      <p:sp>
        <p:nvSpPr>
          <p:cNvPr id="4" name="Slide Number Placeholder 3"/>
          <p:cNvSpPr>
            <a:spLocks noGrp="1"/>
          </p:cNvSpPr>
          <p:nvPr>
            <p:ph type="sldNum" sz="quarter" idx="10"/>
          </p:nvPr>
        </p:nvSpPr>
        <p:spPr/>
        <p:txBody>
          <a:bodyPr/>
          <a:lstStyle/>
          <a:p>
            <a:fld id="{C66BB1FB-CB92-4E16-AD8A-67EA46B4589D}" type="slidenum">
              <a:rPr lang="en-US" smtClean="0"/>
              <a:t>3</a:t>
            </a:fld>
            <a:endParaRPr lang="en-US"/>
          </a:p>
        </p:txBody>
      </p:sp>
    </p:spTree>
    <p:extLst>
      <p:ext uri="{BB962C8B-B14F-4D97-AF65-F5344CB8AC3E}">
        <p14:creationId xmlns:p14="http://schemas.microsoft.com/office/powerpoint/2010/main" val="177838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pPr defTabSz="931774">
              <a:defRPr/>
            </a:pPr>
            <a:r>
              <a:rPr lang="en-US" dirty="0" smtClean="0"/>
              <a:t>Why</a:t>
            </a:r>
            <a:r>
              <a:rPr lang="en-US" baseline="0" dirty="0" smtClean="0"/>
              <a:t> should we as developers care ? </a:t>
            </a:r>
          </a:p>
          <a:p>
            <a:pPr defTabSz="931774">
              <a:defRPr/>
            </a:pPr>
            <a:endParaRPr lang="en-US" baseline="0" dirty="0" smtClean="0"/>
          </a:p>
          <a:p>
            <a:pPr defTabSz="931774">
              <a:defRPr/>
            </a:pPr>
            <a:r>
              <a:rPr lang="en-US" baseline="0" dirty="0" smtClean="0"/>
              <a:t>Well, first of all, </a:t>
            </a:r>
            <a:r>
              <a:rPr lang="en-US" baseline="0" dirty="0" smtClean="0"/>
              <a:t>like we briefly mentioned on the previous slide, Docker </a:t>
            </a:r>
            <a:r>
              <a:rPr lang="en-US" baseline="0" dirty="0" smtClean="0"/>
              <a:t>aims at simplifying </a:t>
            </a:r>
            <a:r>
              <a:rPr lang="en-US" baseline="0" dirty="0" smtClean="0"/>
              <a:t>the </a:t>
            </a:r>
            <a:r>
              <a:rPr lang="en-US" baseline="0" dirty="0" smtClean="0"/>
              <a:t>application deployment process by ensuring that a properly built </a:t>
            </a:r>
            <a:r>
              <a:rPr lang="en-US" baseline="0" dirty="0" err="1" smtClean="0"/>
              <a:t>docker</a:t>
            </a:r>
            <a:r>
              <a:rPr lang="en-US" baseline="0" dirty="0" smtClean="0"/>
              <a:t> container can run inside any </a:t>
            </a:r>
            <a:r>
              <a:rPr lang="en-US" baseline="0" dirty="0" err="1" smtClean="0"/>
              <a:t>docker</a:t>
            </a:r>
            <a:r>
              <a:rPr lang="en-US" baseline="0" dirty="0" smtClean="0"/>
              <a:t> platform</a:t>
            </a:r>
            <a:r>
              <a:rPr lang="en-US" baseline="0" dirty="0" smtClean="0"/>
              <a:t>.</a:t>
            </a:r>
          </a:p>
          <a:p>
            <a:pPr defTabSz="931774">
              <a:defRPr/>
            </a:pPr>
            <a:r>
              <a:rPr lang="en-US" baseline="0" dirty="0" smtClean="0"/>
              <a:t>Think of this as your Java Code that can run inside of any virtual machine but now we can also include other external dependencies like Web Servers, </a:t>
            </a:r>
            <a:r>
              <a:rPr lang="en-US" baseline="0" dirty="0" err="1" smtClean="0"/>
              <a:t>Spefic</a:t>
            </a:r>
            <a:r>
              <a:rPr lang="en-US" baseline="0" dirty="0" smtClean="0"/>
              <a:t> version of a library, etc.</a:t>
            </a:r>
          </a:p>
          <a:p>
            <a:pPr defTabSz="931774">
              <a:defRPr/>
            </a:pPr>
            <a:endParaRPr lang="en-US" baseline="0" dirty="0" smtClean="0"/>
          </a:p>
          <a:p>
            <a:pPr defTabSz="931774">
              <a:defRPr/>
            </a:pPr>
            <a:r>
              <a:rPr lang="en-US" baseline="0" dirty="0" smtClean="0"/>
              <a:t>Because of this abstraction layer, you can take a </a:t>
            </a:r>
            <a:r>
              <a:rPr lang="en-US" baseline="0" dirty="0" err="1" smtClean="0"/>
              <a:t>docker</a:t>
            </a:r>
            <a:r>
              <a:rPr lang="en-US" baseline="0" dirty="0" smtClean="0"/>
              <a:t> container and </a:t>
            </a:r>
          </a:p>
          <a:p>
            <a:pPr defTabSz="931774">
              <a:defRPr/>
            </a:pPr>
            <a:r>
              <a:rPr lang="en-US" baseline="0" dirty="0" smtClean="0"/>
              <a:t>For </a:t>
            </a:r>
            <a:r>
              <a:rPr lang="en-US" baseline="0" dirty="0" smtClean="0"/>
              <a:t>instance, you can take a </a:t>
            </a:r>
            <a:r>
              <a:rPr lang="en-US" baseline="0" dirty="0" err="1" smtClean="0"/>
              <a:t>docker</a:t>
            </a:r>
            <a:r>
              <a:rPr lang="en-US" baseline="0" dirty="0" smtClean="0"/>
              <a:t> container that was built inside an Ubuntu machine and deploy it to a </a:t>
            </a:r>
            <a:r>
              <a:rPr lang="en-US" baseline="0" dirty="0" err="1" smtClean="0"/>
              <a:t>Redhat</a:t>
            </a:r>
            <a:r>
              <a:rPr lang="en-US" baseline="0" dirty="0" smtClean="0"/>
              <a:t> server that runs </a:t>
            </a:r>
            <a:r>
              <a:rPr lang="en-US" baseline="0" dirty="0" err="1" smtClean="0"/>
              <a:t>docker</a:t>
            </a:r>
            <a:r>
              <a:rPr lang="en-US" baseline="0" dirty="0" smtClean="0"/>
              <a:t>. Because of this, one can say that Docker was built from the ground up to enable developers to build once, </a:t>
            </a:r>
            <a:r>
              <a:rPr lang="en-US" baseline="0" dirty="0" smtClean="0"/>
              <a:t>ship it </a:t>
            </a:r>
            <a:r>
              <a:rPr lang="en-US" baseline="0" dirty="0" err="1" smtClean="0"/>
              <a:t>wherhever</a:t>
            </a:r>
            <a:r>
              <a:rPr lang="en-US" baseline="0" dirty="0" smtClean="0"/>
              <a:t> we need and run it almost anywhere.</a:t>
            </a:r>
            <a:endParaRPr lang="en-US" baseline="0" dirty="0" smtClean="0"/>
          </a:p>
          <a:p>
            <a:pPr defTabSz="931774">
              <a:defRPr/>
            </a:pPr>
            <a:endParaRPr lang="en-US" baseline="0" dirty="0" smtClean="0"/>
          </a:p>
          <a:p>
            <a:pPr defTabSz="931774">
              <a:defRPr/>
            </a:pPr>
            <a:r>
              <a:rPr lang="en-US" baseline="0" dirty="0" smtClean="0"/>
              <a:t>Also, if we compare </a:t>
            </a:r>
            <a:r>
              <a:rPr lang="en-US" baseline="0" dirty="0" err="1" smtClean="0"/>
              <a:t>docker</a:t>
            </a:r>
            <a:r>
              <a:rPr lang="en-US" baseline="0" dirty="0" smtClean="0"/>
              <a:t> to virtual machines, the </a:t>
            </a:r>
            <a:r>
              <a:rPr lang="en-US" baseline="0" dirty="0" err="1" smtClean="0"/>
              <a:t>docker</a:t>
            </a:r>
            <a:r>
              <a:rPr lang="en-US" baseline="0" dirty="0" smtClean="0"/>
              <a:t> footprint is much more smaller which in turns enable sys admins to run as many as four to sis times the number of applications as compared to them running inside virtual machines.</a:t>
            </a:r>
          </a:p>
          <a:p>
            <a:pPr defTabSz="931774">
              <a:defRPr/>
            </a:pPr>
            <a:endParaRPr lang="en-US" baseline="0" dirty="0" smtClean="0"/>
          </a:p>
          <a:p>
            <a:pPr defTabSz="931774">
              <a:defRPr/>
            </a:pPr>
            <a:r>
              <a:rPr lang="en-US" baseline="0" dirty="0" smtClean="0"/>
              <a:t>No more deployment nightmares where you have many things to coordinate and different environments to support. </a:t>
            </a:r>
          </a:p>
          <a:p>
            <a:pPr defTabSz="931774">
              <a:defRPr/>
            </a:pPr>
            <a:endParaRPr lang="en-US" baseline="0" dirty="0" smtClean="0"/>
          </a:p>
          <a:p>
            <a:pPr defTabSz="931774">
              <a:defRPr/>
            </a:pPr>
            <a:r>
              <a:rPr lang="en-US" baseline="0" dirty="0" smtClean="0"/>
              <a:t>Which bring us to the next point, lets spend a couple of minutes looking at the traditional application deployment and compare it with the </a:t>
            </a:r>
            <a:r>
              <a:rPr lang="en-US" baseline="0" dirty="0" err="1" smtClean="0"/>
              <a:t>promis</a:t>
            </a:r>
            <a:r>
              <a:rPr lang="en-US" baseline="0" dirty="0" smtClean="0"/>
              <a:t> of </a:t>
            </a:r>
            <a:r>
              <a:rPr lang="en-US" baseline="0" dirty="0" err="1" smtClean="0"/>
              <a:t>docker</a:t>
            </a:r>
            <a:r>
              <a:rPr lang="en-US" baseline="0" dirty="0" smtClean="0"/>
              <a:t>.</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66BB1FB-CB92-4E16-AD8A-67EA46B4589D}" type="slidenum">
              <a:rPr lang="en-US" smtClean="0"/>
              <a:t>4</a:t>
            </a:fld>
            <a:endParaRPr lang="en-US"/>
          </a:p>
        </p:txBody>
      </p:sp>
    </p:spTree>
    <p:extLst>
      <p:ext uri="{BB962C8B-B14F-4D97-AF65-F5344CB8AC3E}">
        <p14:creationId xmlns:p14="http://schemas.microsoft.com/office/powerpoint/2010/main" val="3831969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smtClean="0"/>
              <a:t>Today, it</a:t>
            </a:r>
            <a:r>
              <a:rPr lang="en-US" baseline="0" dirty="0" smtClean="0"/>
              <a:t> is not uncommon for a developer to install tools on his local development machine, like a specific version of python or a specific version of a web server like Django. He goes through all the preliminary testing himself but when is time to move his code to a test environment, he realizes that they only have Python 2.7.6 and a different version of your web server</a:t>
            </a:r>
          </a:p>
          <a:p>
            <a:pPr defTabSz="931774">
              <a:defRPr/>
            </a:pPr>
            <a:endParaRPr lang="en-US" baseline="0" dirty="0" smtClean="0"/>
          </a:p>
          <a:p>
            <a:pPr defTabSz="931774">
              <a:defRPr/>
            </a:pPr>
            <a:r>
              <a:rPr lang="en-US" baseline="0" dirty="0" smtClean="0"/>
              <a:t>The developer needs to either test the application using these settings, ask the admin for an upgrade (hoping that other applications that are already installed don’t depend on his libraries) and/or go back to the development box and match the version of the library to those available in the server.</a:t>
            </a:r>
          </a:p>
          <a:p>
            <a:pPr defTabSz="931774">
              <a:defRPr/>
            </a:pPr>
            <a:endParaRPr lang="en-US" baseline="0" dirty="0" smtClean="0"/>
          </a:p>
          <a:p>
            <a:pPr defTabSz="931774">
              <a:defRPr/>
            </a:pPr>
            <a:r>
              <a:rPr lang="en-US" baseline="0" dirty="0" smtClean="0"/>
              <a:t>Same thing happens with production, although there is a tendency to have much more complex environments and more restricted maintenance </a:t>
            </a:r>
            <a:r>
              <a:rPr lang="en-US" baseline="0" dirty="0" err="1" smtClean="0"/>
              <a:t>winwows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C66BB1FB-CB92-4E16-AD8A-67EA46B4589D}" type="slidenum">
              <a:rPr lang="en-US" smtClean="0"/>
              <a:t>5</a:t>
            </a:fld>
            <a:endParaRPr lang="en-US"/>
          </a:p>
        </p:txBody>
      </p:sp>
    </p:spTree>
    <p:extLst>
      <p:ext uri="{BB962C8B-B14F-4D97-AF65-F5344CB8AC3E}">
        <p14:creationId xmlns:p14="http://schemas.microsoft.com/office/powerpoint/2010/main" val="42822902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a:t>
            </a:r>
            <a:r>
              <a:rPr lang="en-US" dirty="0" err="1" smtClean="0"/>
              <a:t>docker</a:t>
            </a:r>
            <a:r>
              <a:rPr lang="en-US" dirty="0" smtClean="0"/>
              <a:t>, the developer needs to just build his container, publish</a:t>
            </a:r>
            <a:r>
              <a:rPr lang="en-US" baseline="0" dirty="0" smtClean="0"/>
              <a:t> it to a registry (private or public) and then either a Job or a system admin deploys the container into another environment running </a:t>
            </a:r>
            <a:r>
              <a:rPr lang="en-US" baseline="0" dirty="0" err="1" smtClean="0"/>
              <a:t>docker</a:t>
            </a:r>
            <a:r>
              <a:rPr lang="en-US" baseline="0" dirty="0" smtClean="0"/>
              <a:t> </a:t>
            </a:r>
          </a:p>
          <a:p>
            <a:endParaRPr lang="en-US" baseline="0" dirty="0" smtClean="0"/>
          </a:p>
          <a:p>
            <a:r>
              <a:rPr lang="en-US" baseline="0" dirty="0" smtClean="0"/>
              <a:t>Any questions so far ? </a:t>
            </a:r>
          </a:p>
          <a:p>
            <a:endParaRPr lang="en-US" baseline="0" dirty="0" smtClean="0"/>
          </a:p>
          <a:p>
            <a:endParaRPr lang="en-US" baseline="0" dirty="0" smtClean="0"/>
          </a:p>
          <a:p>
            <a:r>
              <a:rPr lang="en-US" baseline="0" dirty="0" smtClean="0"/>
              <a:t>Well, if this didn’t convince you that </a:t>
            </a:r>
            <a:r>
              <a:rPr lang="en-US" baseline="0" dirty="0" err="1" smtClean="0"/>
              <a:t>docker</a:t>
            </a:r>
            <a:r>
              <a:rPr lang="en-US" baseline="0" dirty="0" smtClean="0"/>
              <a:t> is a cool solution for a complex problem,….. </a:t>
            </a:r>
            <a:endParaRPr lang="en-US" dirty="0"/>
          </a:p>
        </p:txBody>
      </p:sp>
      <p:sp>
        <p:nvSpPr>
          <p:cNvPr id="4" name="Slide Number Placeholder 3"/>
          <p:cNvSpPr>
            <a:spLocks noGrp="1"/>
          </p:cNvSpPr>
          <p:nvPr>
            <p:ph type="sldNum" sz="quarter" idx="10"/>
          </p:nvPr>
        </p:nvSpPr>
        <p:spPr/>
        <p:txBody>
          <a:bodyPr/>
          <a:lstStyle/>
          <a:p>
            <a:fld id="{C66BB1FB-CB92-4E16-AD8A-67EA46B4589D}" type="slidenum">
              <a:rPr lang="en-US" smtClean="0"/>
              <a:t>6</a:t>
            </a:fld>
            <a:endParaRPr lang="en-US"/>
          </a:p>
        </p:txBody>
      </p:sp>
    </p:spTree>
    <p:extLst>
      <p:ext uri="{BB962C8B-B14F-4D97-AF65-F5344CB8AC3E}">
        <p14:creationId xmlns:p14="http://schemas.microsoft.com/office/powerpoint/2010/main" val="8721226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Docker is growing fast…..</a:t>
            </a:r>
            <a:endParaRPr lang="en-US" dirty="0"/>
          </a:p>
        </p:txBody>
      </p:sp>
      <p:sp>
        <p:nvSpPr>
          <p:cNvPr id="4" name="Slide Number Placeholder 3"/>
          <p:cNvSpPr>
            <a:spLocks noGrp="1"/>
          </p:cNvSpPr>
          <p:nvPr>
            <p:ph type="sldNum" sz="quarter" idx="10"/>
          </p:nvPr>
        </p:nvSpPr>
        <p:spPr/>
        <p:txBody>
          <a:bodyPr/>
          <a:lstStyle/>
          <a:p>
            <a:fld id="{C66BB1FB-CB92-4E16-AD8A-67EA46B4589D}" type="slidenum">
              <a:rPr lang="en-US" smtClean="0"/>
              <a:t>7</a:t>
            </a:fld>
            <a:endParaRPr lang="en-US"/>
          </a:p>
        </p:txBody>
      </p:sp>
    </p:spTree>
    <p:extLst>
      <p:ext uri="{BB962C8B-B14F-4D97-AF65-F5344CB8AC3E}">
        <p14:creationId xmlns:p14="http://schemas.microsoft.com/office/powerpoint/2010/main" val="5797169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6BB1FB-CB92-4E16-AD8A-67EA46B4589D}" type="slidenum">
              <a:rPr lang="en-US" smtClean="0"/>
              <a:t>8</a:t>
            </a:fld>
            <a:endParaRPr lang="en-US"/>
          </a:p>
        </p:txBody>
      </p:sp>
    </p:spTree>
    <p:extLst>
      <p:ext uri="{BB962C8B-B14F-4D97-AF65-F5344CB8AC3E}">
        <p14:creationId xmlns:p14="http://schemas.microsoft.com/office/powerpoint/2010/main" val="308661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understand Docker’s internals, you need to know about three components:</a:t>
            </a:r>
          </a:p>
          <a:p>
            <a:r>
              <a:rPr lang="en-US" dirty="0"/>
              <a:t>Docker images.</a:t>
            </a:r>
          </a:p>
          <a:p>
            <a:r>
              <a:rPr lang="en-US" dirty="0"/>
              <a:t>Docker registries.</a:t>
            </a:r>
          </a:p>
          <a:p>
            <a:r>
              <a:rPr lang="en-US" dirty="0"/>
              <a:t>Docker containers.</a:t>
            </a:r>
          </a:p>
          <a:p>
            <a:endParaRPr lang="en-US" dirty="0"/>
          </a:p>
          <a:p>
            <a:r>
              <a:rPr lang="en-US" b="1" dirty="0"/>
              <a:t>Docker images</a:t>
            </a:r>
          </a:p>
          <a:p>
            <a:r>
              <a:rPr lang="en-US" dirty="0"/>
              <a:t>A Docker image is a read-only template. For example, an image could contain an Ubuntu operating system with Apache and your web application installed. Images are used to create Docker containers. Docker provides a simple way to build new images or update existing images, or you can download Docker images that other people have already created. Docker images are the </a:t>
            </a:r>
            <a:r>
              <a:rPr lang="en-US" b="1" dirty="0"/>
              <a:t>build</a:t>
            </a:r>
            <a:r>
              <a:rPr lang="en-US" dirty="0"/>
              <a:t> component of Docker.</a:t>
            </a:r>
          </a:p>
          <a:p>
            <a:r>
              <a:rPr lang="en-US" b="1" dirty="0"/>
              <a:t>Docker registries</a:t>
            </a:r>
          </a:p>
          <a:p>
            <a:r>
              <a:rPr lang="en-US" dirty="0"/>
              <a:t>Docker registries hold images. These are public or private stores from which you upload or download images. The public Docker registry is provided with the </a:t>
            </a:r>
            <a:r>
              <a:rPr lang="en-US" dirty="0">
                <a:hlinkClick r:id="rId3"/>
              </a:rPr>
              <a:t>Docker Hub</a:t>
            </a:r>
            <a:r>
              <a:rPr lang="en-US" dirty="0"/>
              <a:t>. It serves a huge collection of existing images for your use. These can be images you create yourself or you can use images that others have previously created. Docker registries are the </a:t>
            </a:r>
            <a:r>
              <a:rPr lang="en-US" b="1" dirty="0"/>
              <a:t>distribution</a:t>
            </a:r>
            <a:r>
              <a:rPr lang="en-US" dirty="0"/>
              <a:t> component of Docker.</a:t>
            </a:r>
          </a:p>
          <a:p>
            <a:r>
              <a:rPr lang="en-US" b="1" dirty="0"/>
              <a:t>Docker containers</a:t>
            </a:r>
          </a:p>
          <a:p>
            <a:r>
              <a:rPr lang="en-US" dirty="0"/>
              <a:t>Docker containers are similar to a directory. A Docker container holds everything that is needed for an application to run. Each container is created from a Docker image. Docker containers can be run, started, stopped, moved, and deleted. Each container is an isolated and secure application platform. Docker containers are the </a:t>
            </a:r>
            <a:r>
              <a:rPr lang="en-US" b="1" dirty="0"/>
              <a:t>run </a:t>
            </a:r>
            <a:r>
              <a:rPr lang="en-US" dirty="0"/>
              <a:t>component of Docker.</a:t>
            </a:r>
          </a:p>
          <a:p>
            <a:endParaRPr lang="en-US" dirty="0"/>
          </a:p>
        </p:txBody>
      </p:sp>
      <p:sp>
        <p:nvSpPr>
          <p:cNvPr id="4" name="Slide Number Placeholder 3"/>
          <p:cNvSpPr>
            <a:spLocks noGrp="1"/>
          </p:cNvSpPr>
          <p:nvPr>
            <p:ph type="sldNum" sz="quarter" idx="10"/>
          </p:nvPr>
        </p:nvSpPr>
        <p:spPr/>
        <p:txBody>
          <a:bodyPr/>
          <a:lstStyle/>
          <a:p>
            <a:fld id="{C66BB1FB-CB92-4E16-AD8A-67EA46B4589D}" type="slidenum">
              <a:rPr lang="en-US" smtClean="0"/>
              <a:t>9</a:t>
            </a:fld>
            <a:endParaRPr lang="en-US"/>
          </a:p>
        </p:txBody>
      </p:sp>
    </p:spTree>
    <p:extLst>
      <p:ext uri="{BB962C8B-B14F-4D97-AF65-F5344CB8AC3E}">
        <p14:creationId xmlns:p14="http://schemas.microsoft.com/office/powerpoint/2010/main" val="71491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10/7/2015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10/7/2015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10/7/2015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10/7/2015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10/7/2015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10/7/2015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10/7/2015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10/7/2015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10/7/2015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10/7/2015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10/7/2015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10/7/2015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10/7/2015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10/7/2015</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10/7/2015</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zdnet.com/article/what-is-docker-and-why-is-it-so-darn-popular/" TargetMode="External"/><Relationship Id="rId7" Type="http://schemas.openxmlformats.org/officeDocument/2006/relationships/hyperlink" Target="https://docs.docker.com/introduction/understanding-docker/"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www.slideshare.net/Docker-Hanoi/dockerday2015-getting-started-with-docker" TargetMode="External"/><Relationship Id="rId5" Type="http://schemas.openxmlformats.org/officeDocument/2006/relationships/hyperlink" Target="https://docs.docker.com/compose/" TargetMode="External"/><Relationship Id="rId4" Type="http://schemas.openxmlformats.org/officeDocument/2006/relationships/hyperlink" Target="https://hub.docker.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slideshare.net/Docker-Hanoi/dockerday2015-getting-started-with-docker"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Docker for Developers</a:t>
            </a:r>
            <a:endParaRPr lang="en-US" dirty="0"/>
          </a:p>
        </p:txBody>
      </p:sp>
      <p:sp>
        <p:nvSpPr>
          <p:cNvPr id="3" name="Subtitle 2"/>
          <p:cNvSpPr>
            <a:spLocks noGrp="1"/>
          </p:cNvSpPr>
          <p:nvPr>
            <p:ph type="subTitle" idx="1"/>
          </p:nvPr>
        </p:nvSpPr>
        <p:spPr/>
        <p:txBody>
          <a:bodyPr/>
          <a:lstStyle/>
          <a:p>
            <a:r>
              <a:rPr lang="en-US" dirty="0" smtClean="0"/>
              <a:t>“Build, ship and run any app, anywhere”</a:t>
            </a:r>
            <a:endParaRPr lang="en-US" dirty="0"/>
          </a:p>
        </p:txBody>
      </p:sp>
      <p:sp>
        <p:nvSpPr>
          <p:cNvPr id="4" name="Subtitle 2"/>
          <p:cNvSpPr txBox="1">
            <a:spLocks/>
          </p:cNvSpPr>
          <p:nvPr/>
        </p:nvSpPr>
        <p:spPr>
          <a:xfrm>
            <a:off x="8845421" y="4948056"/>
            <a:ext cx="3346579" cy="434974"/>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1"/>
              </a:buClr>
              <a:buFont typeface="Wingdings 2" charset="2"/>
              <a:buNone/>
              <a:defRPr sz="1800" kern="1200">
                <a:solidFill>
                  <a:schemeClr val="tx1"/>
                </a:solidFill>
                <a:latin typeface="+mn-lt"/>
                <a:ea typeface="+mn-ea"/>
                <a:cs typeface="+mn-cs"/>
              </a:defRPr>
            </a:lvl1pPr>
            <a:lvl2pPr marL="457200" indent="0" algn="ctr" defTabSz="457200" rtl="0" eaLnBrk="1" latinLnBrk="0" hangingPunct="1">
              <a:spcBef>
                <a:spcPct val="20000"/>
              </a:spcBef>
              <a:spcAft>
                <a:spcPts val="600"/>
              </a:spcAft>
              <a:buClr>
                <a:schemeClr val="accent1"/>
              </a:buClr>
              <a:buFont typeface="Wingdings 2"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Font typeface="Wingdings 2"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9pPr>
          </a:lstStyle>
          <a:p>
            <a:r>
              <a:rPr lang="en-US" dirty="0" smtClean="0"/>
              <a:t>Presented by : Alex Campos</a:t>
            </a:r>
            <a:endParaRPr lang="en-US" dirty="0"/>
          </a:p>
        </p:txBody>
      </p:sp>
    </p:spTree>
    <p:extLst>
      <p:ext uri="{BB962C8B-B14F-4D97-AF65-F5344CB8AC3E}">
        <p14:creationId xmlns:p14="http://schemas.microsoft.com/office/powerpoint/2010/main" val="30993590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 vs Virtual Machines</a:t>
            </a:r>
            <a:endParaRPr lang="en-US" dirty="0"/>
          </a:p>
        </p:txBody>
      </p:sp>
      <p:sp>
        <p:nvSpPr>
          <p:cNvPr id="3" name="Content Placeholder 2"/>
          <p:cNvSpPr>
            <a:spLocks noGrp="1"/>
          </p:cNvSpPr>
          <p:nvPr>
            <p:ph idx="1"/>
          </p:nvPr>
        </p:nvSpPr>
        <p:spPr>
          <a:xfrm>
            <a:off x="595347" y="2014815"/>
            <a:ext cx="10719480" cy="2382682"/>
          </a:xfrm>
        </p:spPr>
        <p:txBody>
          <a:bodyPr/>
          <a:lstStyle/>
          <a:p>
            <a:r>
              <a:rPr lang="en-US" dirty="0" smtClean="0"/>
              <a:t>Each virtual machine includes : application + dependencies + </a:t>
            </a:r>
            <a:r>
              <a:rPr lang="en-US" u="sng" dirty="0" smtClean="0"/>
              <a:t>the entire operating system</a:t>
            </a:r>
            <a:r>
              <a:rPr lang="en-US" dirty="0" smtClean="0"/>
              <a:t>.</a:t>
            </a:r>
          </a:p>
          <a:p>
            <a:r>
              <a:rPr lang="en-US" dirty="0" smtClean="0"/>
              <a:t>Containers include:  application + dependencies and </a:t>
            </a:r>
            <a:r>
              <a:rPr lang="en-US" u="sng" dirty="0" smtClean="0"/>
              <a:t>share the host kernel with other containers</a:t>
            </a:r>
            <a:r>
              <a:rPr lang="en-US" dirty="0" smtClean="0"/>
              <a:t>. </a:t>
            </a:r>
          </a:p>
          <a:p>
            <a:r>
              <a:rPr lang="en-US" dirty="0" smtClean="0"/>
              <a:t>Due to architectural approach, containers are more portable and efficient than VMs</a:t>
            </a:r>
          </a:p>
          <a:p>
            <a:pPr marL="0" indent="0">
              <a:buNone/>
            </a:pPr>
            <a:endParaRPr lang="en-US" dirty="0" smtClean="0"/>
          </a:p>
        </p:txBody>
      </p:sp>
      <p:pic>
        <p:nvPicPr>
          <p:cNvPr id="4"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7142" y="3763519"/>
            <a:ext cx="5724287" cy="2930022"/>
          </a:xfrm>
          <a:prstGeom prst="rect">
            <a:avLst/>
          </a:prstGeom>
          <a:effectLst>
            <a:outerShdw blurRad="50800" dir="14400000">
              <a:srgbClr val="000000">
                <a:alpha val="40000"/>
              </a:srgbClr>
            </a:outerShdw>
          </a:effectLst>
        </p:spPr>
      </p:pic>
    </p:spTree>
    <p:extLst>
      <p:ext uri="{BB962C8B-B14F-4D97-AF65-F5344CB8AC3E}">
        <p14:creationId xmlns:p14="http://schemas.microsoft.com/office/powerpoint/2010/main" val="22516799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Images</a:t>
            </a:r>
            <a:endParaRPr lang="en-US" dirty="0"/>
          </a:p>
        </p:txBody>
      </p:sp>
      <p:sp>
        <p:nvSpPr>
          <p:cNvPr id="3" name="Content Placeholder 2"/>
          <p:cNvSpPr>
            <a:spLocks noGrp="1"/>
          </p:cNvSpPr>
          <p:nvPr>
            <p:ph idx="1"/>
          </p:nvPr>
        </p:nvSpPr>
        <p:spPr>
          <a:xfrm>
            <a:off x="818712" y="2222287"/>
            <a:ext cx="7361684" cy="3636511"/>
          </a:xfrm>
        </p:spPr>
        <p:txBody>
          <a:bodyPr/>
          <a:lstStyle/>
          <a:p>
            <a:r>
              <a:rPr lang="en-US" dirty="0" smtClean="0"/>
              <a:t>Building blocks of containers</a:t>
            </a:r>
          </a:p>
          <a:p>
            <a:r>
              <a:rPr lang="en-US" dirty="0" smtClean="0"/>
              <a:t>Each image is constructed of several “read-only” layers placed on top of each other.</a:t>
            </a:r>
          </a:p>
          <a:p>
            <a:r>
              <a:rPr lang="en-US" dirty="0" smtClean="0"/>
              <a:t>On top of each image, there is a “writable” layer which takes care of the changes done inside the container. </a:t>
            </a:r>
            <a:endParaRPr lang="en-US" dirty="0" smtClean="0"/>
          </a:p>
          <a:p>
            <a:r>
              <a:rPr lang="en-US" dirty="0" smtClean="0"/>
              <a:t>Can be created after a commit or via a </a:t>
            </a:r>
            <a:r>
              <a:rPr lang="en-US" dirty="0" err="1" smtClean="0"/>
              <a:t>Dockerfile</a:t>
            </a:r>
            <a:r>
              <a:rPr lang="en-US" dirty="0" smtClean="0"/>
              <a:t> (we will demo this part)</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7332" y="2799643"/>
            <a:ext cx="3669241" cy="2751931"/>
          </a:xfrm>
          <a:prstGeom prst="rect">
            <a:avLst/>
          </a:prstGeom>
        </p:spPr>
      </p:pic>
    </p:spTree>
    <p:extLst>
      <p:ext uri="{BB962C8B-B14F-4D97-AF65-F5344CB8AC3E}">
        <p14:creationId xmlns:p14="http://schemas.microsoft.com/office/powerpoint/2010/main" val="28817165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Live Demo</a:t>
            </a:r>
            <a:endParaRPr lang="en-US"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34322" y="2222500"/>
            <a:ext cx="6323356" cy="3636963"/>
          </a:xfrm>
        </p:spPr>
      </p:pic>
    </p:spTree>
    <p:extLst>
      <p:ext uri="{BB962C8B-B14F-4D97-AF65-F5344CB8AC3E}">
        <p14:creationId xmlns:p14="http://schemas.microsoft.com/office/powerpoint/2010/main" val="18029750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Resources</a:t>
            </a:r>
            <a:endParaRPr lang="en-US" dirty="0"/>
          </a:p>
        </p:txBody>
      </p:sp>
      <p:sp>
        <p:nvSpPr>
          <p:cNvPr id="3" name="Content Placeholder 2"/>
          <p:cNvSpPr>
            <a:spLocks noGrp="1"/>
          </p:cNvSpPr>
          <p:nvPr>
            <p:ph idx="1"/>
          </p:nvPr>
        </p:nvSpPr>
        <p:spPr/>
        <p:txBody>
          <a:bodyPr/>
          <a:lstStyle/>
          <a:p>
            <a:r>
              <a:rPr lang="en-US" dirty="0" smtClean="0">
                <a:hlinkClick r:id="rId3"/>
              </a:rPr>
              <a:t>What is Docker and why is it so darn popular?</a:t>
            </a:r>
            <a:endParaRPr lang="en-US" dirty="0" smtClean="0"/>
          </a:p>
          <a:p>
            <a:r>
              <a:rPr lang="en-US" dirty="0" smtClean="0">
                <a:hlinkClick r:id="rId4"/>
              </a:rPr>
              <a:t>Docker Hub</a:t>
            </a:r>
            <a:endParaRPr lang="en-US" dirty="0" smtClean="0"/>
          </a:p>
          <a:p>
            <a:r>
              <a:rPr lang="en-US" dirty="0" smtClean="0">
                <a:hlinkClick r:id="rId5"/>
              </a:rPr>
              <a:t>Docker Compose</a:t>
            </a:r>
            <a:endParaRPr lang="en-US" dirty="0" smtClean="0"/>
          </a:p>
          <a:p>
            <a:r>
              <a:rPr lang="en-US" dirty="0" smtClean="0">
                <a:hlinkClick r:id="rId6"/>
              </a:rPr>
              <a:t>Getting started with Docker</a:t>
            </a:r>
            <a:endParaRPr lang="en-US" dirty="0" smtClean="0"/>
          </a:p>
          <a:p>
            <a:r>
              <a:rPr lang="en-US" dirty="0" smtClean="0">
                <a:hlinkClick r:id="rId7"/>
              </a:rPr>
              <a:t>Understanding Docker</a:t>
            </a:r>
            <a:endParaRPr lang="en-US" dirty="0"/>
          </a:p>
        </p:txBody>
      </p:sp>
    </p:spTree>
    <p:extLst>
      <p:ext uri="{BB962C8B-B14F-4D97-AF65-F5344CB8AC3E}">
        <p14:creationId xmlns:p14="http://schemas.microsoft.com/office/powerpoint/2010/main" val="42795750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What is Docker and why should we care ?</a:t>
            </a:r>
          </a:p>
          <a:p>
            <a:r>
              <a:rPr lang="en-US" dirty="0" smtClean="0"/>
              <a:t>Docker growth statistics</a:t>
            </a:r>
          </a:p>
          <a:p>
            <a:r>
              <a:rPr lang="en-US" dirty="0" smtClean="0"/>
              <a:t>Docker Container Architecture</a:t>
            </a:r>
          </a:p>
          <a:p>
            <a:r>
              <a:rPr lang="en-US" dirty="0" smtClean="0"/>
              <a:t>Containers vs Virtual Machines</a:t>
            </a:r>
          </a:p>
          <a:p>
            <a:r>
              <a:rPr lang="en-US" dirty="0" smtClean="0"/>
              <a:t>Docker Images</a:t>
            </a:r>
          </a:p>
          <a:p>
            <a:r>
              <a:rPr lang="en-US" dirty="0" smtClean="0"/>
              <a:t>Live Demo</a:t>
            </a:r>
          </a:p>
          <a:p>
            <a:r>
              <a:rPr lang="en-US" dirty="0" smtClean="0"/>
              <a:t>Additional Resources</a:t>
            </a:r>
          </a:p>
        </p:txBody>
      </p:sp>
    </p:spTree>
    <p:extLst>
      <p:ext uri="{BB962C8B-B14F-4D97-AF65-F5344CB8AC3E}">
        <p14:creationId xmlns:p14="http://schemas.microsoft.com/office/powerpoint/2010/main" val="41191345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Docker ?</a:t>
            </a:r>
            <a:endParaRPr lang="en-US" dirty="0"/>
          </a:p>
        </p:txBody>
      </p:sp>
      <p:sp>
        <p:nvSpPr>
          <p:cNvPr id="3" name="Content Placeholder 2"/>
          <p:cNvSpPr>
            <a:spLocks noGrp="1"/>
          </p:cNvSpPr>
          <p:nvPr>
            <p:ph idx="1"/>
          </p:nvPr>
        </p:nvSpPr>
        <p:spPr>
          <a:xfrm>
            <a:off x="818712" y="2312598"/>
            <a:ext cx="8085924" cy="3636511"/>
          </a:xfrm>
        </p:spPr>
        <p:txBody>
          <a:bodyPr/>
          <a:lstStyle/>
          <a:p>
            <a:r>
              <a:rPr lang="en-US" dirty="0" smtClean="0"/>
              <a:t>An open platform for developing, shipping and running applications using </a:t>
            </a:r>
            <a:r>
              <a:rPr lang="en-US" u="sng" dirty="0" smtClean="0"/>
              <a:t>container virtualization technology</a:t>
            </a:r>
          </a:p>
          <a:p>
            <a:r>
              <a:rPr lang="en-US" dirty="0"/>
              <a:t>It uses the kernel on the host’s operating system to run multiple isolated units of work called </a:t>
            </a:r>
            <a:r>
              <a:rPr lang="en-US" b="1" dirty="0" smtClean="0"/>
              <a:t>containers</a:t>
            </a:r>
            <a:endParaRPr lang="en-US" u="sng" dirty="0" smtClean="0"/>
          </a:p>
          <a:p>
            <a:r>
              <a:rPr lang="en-US" dirty="0"/>
              <a:t>Each container has its own file system, processes, memory, devices, network ports </a:t>
            </a:r>
            <a:r>
              <a:rPr lang="en-US" dirty="0" smtClean="0"/>
              <a:t>and everything you need to run your application.</a:t>
            </a:r>
          </a:p>
          <a:p>
            <a:r>
              <a:rPr lang="en-US" dirty="0"/>
              <a:t>Each app runs inside its own isolated </a:t>
            </a:r>
            <a:r>
              <a:rPr lang="en-US" dirty="0" smtClean="0"/>
              <a:t>container and this container is “shipped” to other Docker systems as needed.</a:t>
            </a:r>
            <a:endParaRPr lang="en-US" dirty="0"/>
          </a:p>
          <a:p>
            <a:endParaRPr lang="en-US" dirty="0" smtClean="0"/>
          </a:p>
          <a:p>
            <a:endParaRPr lang="en-US" u="sng" dirty="0" smtClean="0"/>
          </a:p>
          <a:p>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04636" y="2312598"/>
            <a:ext cx="3066122" cy="2313039"/>
          </a:xfrm>
          <a:prstGeom prst="rect">
            <a:avLst/>
          </a:prstGeom>
        </p:spPr>
      </p:pic>
    </p:spTree>
    <p:extLst>
      <p:ext uri="{BB962C8B-B14F-4D97-AF65-F5344CB8AC3E}">
        <p14:creationId xmlns:p14="http://schemas.microsoft.com/office/powerpoint/2010/main" val="7010900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should we care ? </a:t>
            </a:r>
          </a:p>
        </p:txBody>
      </p:sp>
      <p:sp>
        <p:nvSpPr>
          <p:cNvPr id="3" name="Content Placeholder 2"/>
          <p:cNvSpPr>
            <a:spLocks noGrp="1"/>
          </p:cNvSpPr>
          <p:nvPr>
            <p:ph idx="1"/>
          </p:nvPr>
        </p:nvSpPr>
        <p:spPr/>
        <p:txBody>
          <a:bodyPr>
            <a:normAutofit/>
          </a:bodyPr>
          <a:lstStyle/>
          <a:p>
            <a:r>
              <a:rPr lang="en-US" dirty="0" smtClean="0"/>
              <a:t>It </a:t>
            </a:r>
            <a:r>
              <a:rPr lang="en-US" dirty="0"/>
              <a:t>facilitates application deployment. Developers make sure that their application builds successfully and server admins just need to make sure the container deploys successfully</a:t>
            </a:r>
            <a:r>
              <a:rPr lang="en-US" dirty="0" smtClean="0"/>
              <a:t>.</a:t>
            </a:r>
          </a:p>
          <a:p>
            <a:r>
              <a:rPr lang="en-US" dirty="0"/>
              <a:t>Build once, </a:t>
            </a:r>
            <a:r>
              <a:rPr lang="en-US" dirty="0" smtClean="0"/>
              <a:t>ship many and run </a:t>
            </a:r>
            <a:r>
              <a:rPr lang="en-US" dirty="0" smtClean="0"/>
              <a:t>(almost) </a:t>
            </a:r>
            <a:r>
              <a:rPr lang="en-US" b="1" dirty="0" smtClean="0"/>
              <a:t>anywhere</a:t>
            </a:r>
            <a:endParaRPr lang="en-US" dirty="0" smtClean="0"/>
          </a:p>
          <a:p>
            <a:r>
              <a:rPr lang="en-US" dirty="0" smtClean="0"/>
              <a:t>It is the smallest unit of software delivery that guarantees all the dependencies of the application are included in each and every deployment.</a:t>
            </a:r>
          </a:p>
          <a:p>
            <a:r>
              <a:rPr lang="en-US" dirty="0"/>
              <a:t>A</a:t>
            </a:r>
            <a:r>
              <a:rPr lang="en-US" dirty="0" smtClean="0"/>
              <a:t>ccording </a:t>
            </a:r>
            <a:r>
              <a:rPr lang="en-US" dirty="0"/>
              <a:t>to </a:t>
            </a:r>
            <a:r>
              <a:rPr lang="en-US" dirty="0" smtClean="0"/>
              <a:t>James Bottomley (Parallels’ CTO of server virtualization): “With </a:t>
            </a:r>
            <a:r>
              <a:rPr lang="en-US" dirty="0"/>
              <a:t>a perfectly tuned container system, you can have as many as four-to-six times the number of server application instances as you can using Xen or KVM VMs on the same </a:t>
            </a:r>
            <a:r>
              <a:rPr lang="en-US" dirty="0" smtClean="0"/>
              <a:t>hardware”.</a:t>
            </a:r>
          </a:p>
          <a:p>
            <a:r>
              <a:rPr lang="en-US" dirty="0" smtClean="0"/>
              <a:t>Eliminate </a:t>
            </a:r>
            <a:r>
              <a:rPr lang="en-US" dirty="0"/>
              <a:t>inconsistencies between development, test and production </a:t>
            </a:r>
            <a:r>
              <a:rPr lang="en-US" dirty="0" smtClean="0"/>
              <a:t>environments</a:t>
            </a:r>
            <a:endParaRPr lang="en-US" dirty="0"/>
          </a:p>
        </p:txBody>
      </p:sp>
    </p:spTree>
    <p:extLst>
      <p:ext uri="{BB962C8B-B14F-4D97-AF65-F5344CB8AC3E}">
        <p14:creationId xmlns:p14="http://schemas.microsoft.com/office/powerpoint/2010/main" val="25427479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p:cNvPicPr>
            <a:picLocks noChangeAspect="1"/>
          </p:cNvPicPr>
          <p:nvPr/>
        </p:nvPicPr>
        <p:blipFill>
          <a:blip r:embed="rId3"/>
          <a:stretch>
            <a:fillRect/>
          </a:stretch>
        </p:blipFill>
        <p:spPr>
          <a:xfrm>
            <a:off x="8492482" y="2142595"/>
            <a:ext cx="3457575" cy="4362450"/>
          </a:xfrm>
          <a:prstGeom prst="rect">
            <a:avLst/>
          </a:prstGeom>
        </p:spPr>
      </p:pic>
      <p:pic>
        <p:nvPicPr>
          <p:cNvPr id="34" name="Picture 33"/>
          <p:cNvPicPr>
            <a:picLocks noChangeAspect="1"/>
          </p:cNvPicPr>
          <p:nvPr/>
        </p:nvPicPr>
        <p:blipFill>
          <a:blip r:embed="rId4"/>
          <a:stretch>
            <a:fillRect/>
          </a:stretch>
        </p:blipFill>
        <p:spPr>
          <a:xfrm>
            <a:off x="4462239" y="2233082"/>
            <a:ext cx="3448050" cy="4305300"/>
          </a:xfrm>
          <a:prstGeom prst="rect">
            <a:avLst/>
          </a:prstGeom>
        </p:spPr>
      </p:pic>
      <p:pic>
        <p:nvPicPr>
          <p:cNvPr id="33" name="Picture 32"/>
          <p:cNvPicPr>
            <a:picLocks noChangeAspect="1"/>
          </p:cNvPicPr>
          <p:nvPr/>
        </p:nvPicPr>
        <p:blipFill>
          <a:blip r:embed="rId5"/>
          <a:stretch>
            <a:fillRect/>
          </a:stretch>
        </p:blipFill>
        <p:spPr>
          <a:xfrm>
            <a:off x="139958" y="2266420"/>
            <a:ext cx="3390900" cy="4238625"/>
          </a:xfrm>
          <a:prstGeom prst="rect">
            <a:avLst/>
          </a:prstGeom>
        </p:spPr>
      </p:pic>
      <p:sp>
        <p:nvSpPr>
          <p:cNvPr id="2" name="Title 1"/>
          <p:cNvSpPr>
            <a:spLocks noGrp="1"/>
          </p:cNvSpPr>
          <p:nvPr>
            <p:ph type="title"/>
          </p:nvPr>
        </p:nvSpPr>
        <p:spPr/>
        <p:txBody>
          <a:bodyPr/>
          <a:lstStyle/>
          <a:p>
            <a:r>
              <a:rPr lang="en-US" dirty="0" smtClean="0"/>
              <a:t>Traditional Application Deployment</a:t>
            </a:r>
            <a:endParaRPr lang="en-US" dirty="0"/>
          </a:p>
        </p:txBody>
      </p:sp>
      <p:sp>
        <p:nvSpPr>
          <p:cNvPr id="17" name="Right Arrow 16"/>
          <p:cNvSpPr/>
          <p:nvPr/>
        </p:nvSpPr>
        <p:spPr>
          <a:xfrm>
            <a:off x="7706088" y="3838222"/>
            <a:ext cx="1179615" cy="10950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3318933" y="3838222"/>
            <a:ext cx="1411111" cy="10950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91345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Deployment Workflow</a:t>
            </a:r>
            <a:endParaRPr lang="en-US" dirty="0"/>
          </a:p>
        </p:txBody>
      </p:sp>
      <p:pic>
        <p:nvPicPr>
          <p:cNvPr id="12" name="Content Placeholder 11"/>
          <p:cNvPicPr>
            <a:picLocks noGrp="1" noChangeAspect="1"/>
          </p:cNvPicPr>
          <p:nvPr>
            <p:ph idx="1"/>
          </p:nvPr>
        </p:nvPicPr>
        <p:blipFill>
          <a:blip r:embed="rId3"/>
          <a:stretch>
            <a:fillRect/>
          </a:stretch>
        </p:blipFill>
        <p:spPr>
          <a:xfrm>
            <a:off x="1526399" y="2753670"/>
            <a:ext cx="2019519" cy="2918836"/>
          </a:xfrm>
          <a:prstGeom prst="rect">
            <a:avLst/>
          </a:prstGeom>
        </p:spPr>
      </p:pic>
      <p:pic>
        <p:nvPicPr>
          <p:cNvPr id="13" name="Picture 12"/>
          <p:cNvPicPr>
            <a:picLocks noChangeAspect="1"/>
          </p:cNvPicPr>
          <p:nvPr/>
        </p:nvPicPr>
        <p:blipFill>
          <a:blip r:embed="rId4"/>
          <a:stretch>
            <a:fillRect/>
          </a:stretch>
        </p:blipFill>
        <p:spPr>
          <a:xfrm>
            <a:off x="4715312" y="2561749"/>
            <a:ext cx="1504950" cy="2181225"/>
          </a:xfrm>
          <a:prstGeom prst="rect">
            <a:avLst/>
          </a:prstGeom>
        </p:spPr>
      </p:pic>
      <p:sp>
        <p:nvSpPr>
          <p:cNvPr id="14" name="Right Arrow 13"/>
          <p:cNvSpPr/>
          <p:nvPr/>
        </p:nvSpPr>
        <p:spPr>
          <a:xfrm>
            <a:off x="3460347" y="3258869"/>
            <a:ext cx="1347517" cy="7826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PUSH</a:t>
            </a:r>
            <a:endParaRPr lang="en-US" dirty="0"/>
          </a:p>
        </p:txBody>
      </p:sp>
      <p:pic>
        <p:nvPicPr>
          <p:cNvPr id="15" name="Picture 14"/>
          <p:cNvPicPr>
            <a:picLocks noChangeAspect="1"/>
          </p:cNvPicPr>
          <p:nvPr/>
        </p:nvPicPr>
        <p:blipFill>
          <a:blip r:embed="rId5"/>
          <a:stretch>
            <a:fillRect/>
          </a:stretch>
        </p:blipFill>
        <p:spPr>
          <a:xfrm>
            <a:off x="7831036" y="2886126"/>
            <a:ext cx="1924999" cy="2786380"/>
          </a:xfrm>
          <a:prstGeom prst="rect">
            <a:avLst/>
          </a:prstGeom>
        </p:spPr>
      </p:pic>
      <p:pic>
        <p:nvPicPr>
          <p:cNvPr id="17" name="Picture 16"/>
          <p:cNvPicPr>
            <a:picLocks noChangeAspect="1"/>
          </p:cNvPicPr>
          <p:nvPr/>
        </p:nvPicPr>
        <p:blipFill>
          <a:blip r:embed="rId6"/>
          <a:stretch>
            <a:fillRect/>
          </a:stretch>
        </p:blipFill>
        <p:spPr>
          <a:xfrm>
            <a:off x="5049050" y="3413029"/>
            <a:ext cx="821258" cy="497586"/>
          </a:xfrm>
          <a:prstGeom prst="rect">
            <a:avLst/>
          </a:prstGeom>
        </p:spPr>
      </p:pic>
      <p:pic>
        <p:nvPicPr>
          <p:cNvPr id="18" name="Picture 17"/>
          <p:cNvPicPr>
            <a:picLocks noChangeAspect="1"/>
          </p:cNvPicPr>
          <p:nvPr/>
        </p:nvPicPr>
        <p:blipFill>
          <a:blip r:embed="rId6"/>
          <a:stretch>
            <a:fillRect/>
          </a:stretch>
        </p:blipFill>
        <p:spPr>
          <a:xfrm>
            <a:off x="8154054" y="3401395"/>
            <a:ext cx="1269152" cy="768957"/>
          </a:xfrm>
          <a:prstGeom prst="rect">
            <a:avLst/>
          </a:prstGeom>
        </p:spPr>
      </p:pic>
      <p:sp>
        <p:nvSpPr>
          <p:cNvPr id="19" name="Right Arrow 18"/>
          <p:cNvSpPr/>
          <p:nvPr/>
        </p:nvSpPr>
        <p:spPr>
          <a:xfrm>
            <a:off x="6355380" y="3320527"/>
            <a:ext cx="1347517" cy="7826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PULL</a:t>
            </a:r>
            <a:endParaRPr lang="en-US" dirty="0"/>
          </a:p>
        </p:txBody>
      </p:sp>
    </p:spTree>
    <p:extLst>
      <p:ext uri="{BB962C8B-B14F-4D97-AF65-F5344CB8AC3E}">
        <p14:creationId xmlns:p14="http://schemas.microsoft.com/office/powerpoint/2010/main" val="3584315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24219 0.00972 L -0.00065 -0.00139 L 0.26901 0.00764 L 0.26666 0.00856 " pathEditMode="relative" ptsTypes="AAAA">
                                      <p:cBhvr>
                                        <p:cTn id="6" dur="2000" fill="hold"/>
                                        <p:tgtEl>
                                          <p:spTgt spid="17"/>
                                        </p:tgtEl>
                                        <p:attrNameLst>
                                          <p:attrName>ppt_x</p:attrName>
                                          <p:attrName>ppt_y</p:attrName>
                                        </p:attrNameLst>
                                      </p:cBhvr>
                                    </p:animMotion>
                                  </p:childTnLst>
                                </p:cTn>
                              </p:par>
                            </p:childTnLst>
                          </p:cTn>
                        </p:par>
                        <p:par>
                          <p:cTn id="7" fill="hold">
                            <p:stCondLst>
                              <p:cond delay="2000"/>
                            </p:stCondLst>
                            <p:childTnLst>
                              <p:par>
                                <p:cTn id="8" presetID="53" presetClass="entr" presetSubtype="16" fill="hold" nodeType="afterEffect">
                                  <p:stCondLst>
                                    <p:cond delay="0"/>
                                  </p:stCondLst>
                                  <p:childTnLst>
                                    <p:set>
                                      <p:cBhvr>
                                        <p:cTn id="9" dur="1" fill="hold">
                                          <p:stCondLst>
                                            <p:cond delay="0"/>
                                          </p:stCondLst>
                                        </p:cTn>
                                        <p:tgtEl>
                                          <p:spTgt spid="18"/>
                                        </p:tgtEl>
                                        <p:attrNameLst>
                                          <p:attrName>style.visibility</p:attrName>
                                        </p:attrNameLst>
                                      </p:cBhvr>
                                      <p:to>
                                        <p:strVal val="visible"/>
                                      </p:to>
                                    </p:set>
                                    <p:anim calcmode="lin" valueType="num">
                                      <p:cBhvr>
                                        <p:cTn id="10" dur="500" fill="hold"/>
                                        <p:tgtEl>
                                          <p:spTgt spid="18"/>
                                        </p:tgtEl>
                                        <p:attrNameLst>
                                          <p:attrName>ppt_w</p:attrName>
                                        </p:attrNameLst>
                                      </p:cBhvr>
                                      <p:tavLst>
                                        <p:tav tm="0">
                                          <p:val>
                                            <p:fltVal val="0"/>
                                          </p:val>
                                        </p:tav>
                                        <p:tav tm="100000">
                                          <p:val>
                                            <p:strVal val="#ppt_w"/>
                                          </p:val>
                                        </p:tav>
                                      </p:tavLst>
                                    </p:anim>
                                    <p:anim calcmode="lin" valueType="num">
                                      <p:cBhvr>
                                        <p:cTn id="11" dur="500" fill="hold"/>
                                        <p:tgtEl>
                                          <p:spTgt spid="18"/>
                                        </p:tgtEl>
                                        <p:attrNameLst>
                                          <p:attrName>ppt_h</p:attrName>
                                        </p:attrNameLst>
                                      </p:cBhvr>
                                      <p:tavLst>
                                        <p:tav tm="0">
                                          <p:val>
                                            <p:fltVal val="0"/>
                                          </p:val>
                                        </p:tav>
                                        <p:tav tm="100000">
                                          <p:val>
                                            <p:strVal val="#ppt_h"/>
                                          </p:val>
                                        </p:tav>
                                      </p:tavLst>
                                    </p:anim>
                                    <p:animEffect transition="in" filter="fade">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really… why should we care ?</a:t>
            </a:r>
            <a:endParaRPr lang="en-US" dirty="0"/>
          </a:p>
        </p:txBody>
      </p:sp>
      <p:pic>
        <p:nvPicPr>
          <p:cNvPr id="6" name="Picture 5"/>
          <p:cNvPicPr>
            <a:picLocks noChangeAspect="1"/>
          </p:cNvPicPr>
          <p:nvPr/>
        </p:nvPicPr>
        <p:blipFill>
          <a:blip r:embed="rId3"/>
          <a:stretch>
            <a:fillRect/>
          </a:stretch>
        </p:blipFill>
        <p:spPr>
          <a:xfrm>
            <a:off x="2671763" y="2172859"/>
            <a:ext cx="6134099" cy="4339859"/>
          </a:xfrm>
          <a:prstGeom prst="rect">
            <a:avLst/>
          </a:prstGeom>
        </p:spPr>
      </p:pic>
    </p:spTree>
    <p:extLst>
      <p:ext uri="{BB962C8B-B14F-4D97-AF65-F5344CB8AC3E}">
        <p14:creationId xmlns:p14="http://schemas.microsoft.com/office/powerpoint/2010/main" val="22830111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Growth Statistics</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798327043"/>
              </p:ext>
            </p:extLst>
          </p:nvPr>
        </p:nvGraphicFramePr>
        <p:xfrm>
          <a:off x="819150" y="2222500"/>
          <a:ext cx="10553700" cy="2865120"/>
        </p:xfrm>
        <a:graphic>
          <a:graphicData uri="http://schemas.openxmlformats.org/drawingml/2006/table">
            <a:tbl>
              <a:tblPr firstRow="1" bandRow="1">
                <a:tableStyleId>{5C22544A-7EE6-4342-B048-85BDC9FD1C3A}</a:tableStyleId>
              </a:tblPr>
              <a:tblGrid>
                <a:gridCol w="3211674"/>
                <a:gridCol w="2593911"/>
                <a:gridCol w="2109690"/>
                <a:gridCol w="2638425"/>
              </a:tblGrid>
              <a:tr h="370840">
                <a:tc>
                  <a:txBody>
                    <a:bodyPr/>
                    <a:lstStyle/>
                    <a:p>
                      <a:endParaRPr lang="en-US" dirty="0"/>
                    </a:p>
                  </a:txBody>
                  <a:tcPr/>
                </a:tc>
                <a:tc>
                  <a:txBody>
                    <a:bodyPr/>
                    <a:lstStyle/>
                    <a:p>
                      <a:r>
                        <a:rPr lang="en-US" dirty="0" smtClean="0"/>
                        <a:t>June 2014</a:t>
                      </a:r>
                      <a:endParaRPr lang="en-US" dirty="0"/>
                    </a:p>
                  </a:txBody>
                  <a:tcPr/>
                </a:tc>
                <a:tc>
                  <a:txBody>
                    <a:bodyPr/>
                    <a:lstStyle/>
                    <a:p>
                      <a:r>
                        <a:rPr lang="en-US" dirty="0" smtClean="0"/>
                        <a:t>June 2015</a:t>
                      </a:r>
                      <a:endParaRPr lang="en-US" dirty="0"/>
                    </a:p>
                  </a:txBody>
                  <a:tcPr/>
                </a:tc>
                <a:tc>
                  <a:txBody>
                    <a:bodyPr/>
                    <a:lstStyle/>
                    <a:p>
                      <a:r>
                        <a:rPr lang="en-US" dirty="0" smtClean="0"/>
                        <a:t>Growth</a:t>
                      </a:r>
                      <a:endParaRPr lang="en-US" dirty="0"/>
                    </a:p>
                  </a:txBody>
                  <a:tcPr/>
                </a:tc>
              </a:tr>
              <a:tr h="370840">
                <a:tc>
                  <a:txBody>
                    <a:bodyPr/>
                    <a:lstStyle/>
                    <a:p>
                      <a:r>
                        <a:rPr lang="en-US" b="1" dirty="0" smtClean="0"/>
                        <a:t>Contributors</a:t>
                      </a:r>
                      <a:endParaRPr lang="en-US" b="1" dirty="0"/>
                    </a:p>
                  </a:txBody>
                  <a:tcPr/>
                </a:tc>
                <a:tc>
                  <a:txBody>
                    <a:bodyPr/>
                    <a:lstStyle/>
                    <a:p>
                      <a:r>
                        <a:rPr lang="en-US" b="1" dirty="0" smtClean="0"/>
                        <a:t>460</a:t>
                      </a:r>
                      <a:endParaRPr lang="en-US" b="1" dirty="0"/>
                    </a:p>
                  </a:txBody>
                  <a:tcPr/>
                </a:tc>
                <a:tc>
                  <a:txBody>
                    <a:bodyPr/>
                    <a:lstStyle/>
                    <a:p>
                      <a:r>
                        <a:rPr lang="en-US" b="1" dirty="0" smtClean="0"/>
                        <a:t>1,300</a:t>
                      </a:r>
                      <a:endParaRPr lang="en-US" b="1" dirty="0"/>
                    </a:p>
                  </a:txBody>
                  <a:tcPr/>
                </a:tc>
                <a:tc>
                  <a:txBody>
                    <a:bodyPr/>
                    <a:lstStyle/>
                    <a:p>
                      <a:r>
                        <a:rPr lang="en-US" b="1" dirty="0" smtClean="0"/>
                        <a:t>183%</a:t>
                      </a:r>
                      <a:endParaRPr lang="en-US" b="1" dirty="0"/>
                    </a:p>
                  </a:txBody>
                  <a:tcPr/>
                </a:tc>
              </a:tr>
              <a:tr h="370840">
                <a:tc>
                  <a:txBody>
                    <a:bodyPr/>
                    <a:lstStyle/>
                    <a:p>
                      <a:r>
                        <a:rPr lang="en-US" dirty="0" smtClean="0"/>
                        <a:t>Projects</a:t>
                      </a:r>
                      <a:r>
                        <a:rPr lang="en-US" baseline="0" dirty="0" smtClean="0"/>
                        <a:t> on GitHub</a:t>
                      </a:r>
                      <a:endParaRPr lang="en-US" dirty="0"/>
                    </a:p>
                  </a:txBody>
                  <a:tcPr/>
                </a:tc>
                <a:tc>
                  <a:txBody>
                    <a:bodyPr/>
                    <a:lstStyle/>
                    <a:p>
                      <a:r>
                        <a:rPr lang="en-US" dirty="0" smtClean="0"/>
                        <a:t>6,500</a:t>
                      </a:r>
                      <a:endParaRPr lang="en-US" dirty="0"/>
                    </a:p>
                  </a:txBody>
                  <a:tcPr/>
                </a:tc>
                <a:tc>
                  <a:txBody>
                    <a:bodyPr/>
                    <a:lstStyle/>
                    <a:p>
                      <a:r>
                        <a:rPr lang="en-US" dirty="0" smtClean="0"/>
                        <a:t>40,000</a:t>
                      </a:r>
                      <a:endParaRPr lang="en-US" dirty="0"/>
                    </a:p>
                  </a:txBody>
                  <a:tcPr/>
                </a:tc>
                <a:tc>
                  <a:txBody>
                    <a:bodyPr/>
                    <a:lstStyle/>
                    <a:p>
                      <a:r>
                        <a:rPr lang="en-US" dirty="0" smtClean="0"/>
                        <a:t>515%</a:t>
                      </a:r>
                      <a:endParaRPr lang="en-US" dirty="0"/>
                    </a:p>
                  </a:txBody>
                  <a:tcPr/>
                </a:tc>
              </a:tr>
              <a:tr h="370840">
                <a:tc>
                  <a:txBody>
                    <a:bodyPr/>
                    <a:lstStyle/>
                    <a:p>
                      <a:r>
                        <a:rPr lang="en-US" b="1" dirty="0" smtClean="0"/>
                        <a:t>Docker Job Openings (indeed.com)</a:t>
                      </a:r>
                      <a:endParaRPr lang="en-US" b="1" dirty="0"/>
                    </a:p>
                  </a:txBody>
                  <a:tcPr/>
                </a:tc>
                <a:tc>
                  <a:txBody>
                    <a:bodyPr/>
                    <a:lstStyle/>
                    <a:p>
                      <a:r>
                        <a:rPr lang="en-US" b="1" dirty="0" smtClean="0"/>
                        <a:t>2,500</a:t>
                      </a:r>
                      <a:endParaRPr lang="en-US" b="1" dirty="0"/>
                    </a:p>
                  </a:txBody>
                  <a:tcPr/>
                </a:tc>
                <a:tc>
                  <a:txBody>
                    <a:bodyPr/>
                    <a:lstStyle/>
                    <a:p>
                      <a:r>
                        <a:rPr lang="en-US" b="1" dirty="0" smtClean="0"/>
                        <a:t>43,000</a:t>
                      </a:r>
                      <a:endParaRPr lang="en-US" b="1" dirty="0"/>
                    </a:p>
                  </a:txBody>
                  <a:tcPr/>
                </a:tc>
                <a:tc>
                  <a:txBody>
                    <a:bodyPr/>
                    <a:lstStyle/>
                    <a:p>
                      <a:r>
                        <a:rPr lang="en-US" b="1" dirty="0" smtClean="0"/>
                        <a:t>1,720%</a:t>
                      </a:r>
                      <a:endParaRPr lang="en-US" b="1" dirty="0"/>
                    </a:p>
                  </a:txBody>
                  <a:tcPr/>
                </a:tc>
              </a:tr>
              <a:tr h="370840">
                <a:tc>
                  <a:txBody>
                    <a:bodyPr/>
                    <a:lstStyle/>
                    <a:p>
                      <a:r>
                        <a:rPr lang="en-US" dirty="0" err="1" smtClean="0"/>
                        <a:t>Dockerized</a:t>
                      </a:r>
                      <a:r>
                        <a:rPr lang="en-US" dirty="0" smtClean="0"/>
                        <a:t> Applications</a:t>
                      </a:r>
                      <a:endParaRPr lang="en-US" dirty="0"/>
                    </a:p>
                  </a:txBody>
                  <a:tcPr/>
                </a:tc>
                <a:tc>
                  <a:txBody>
                    <a:bodyPr/>
                    <a:lstStyle/>
                    <a:p>
                      <a:r>
                        <a:rPr lang="en-US" dirty="0" smtClean="0"/>
                        <a:t>14,500</a:t>
                      </a:r>
                      <a:endParaRPr lang="en-US" dirty="0"/>
                    </a:p>
                  </a:txBody>
                  <a:tcPr/>
                </a:tc>
                <a:tc>
                  <a:txBody>
                    <a:bodyPr/>
                    <a:lstStyle/>
                    <a:p>
                      <a:r>
                        <a:rPr lang="en-US" dirty="0" smtClean="0"/>
                        <a:t>150,000</a:t>
                      </a:r>
                      <a:endParaRPr lang="en-US" dirty="0"/>
                    </a:p>
                  </a:txBody>
                  <a:tcPr/>
                </a:tc>
                <a:tc>
                  <a:txBody>
                    <a:bodyPr/>
                    <a:lstStyle/>
                    <a:p>
                      <a:r>
                        <a:rPr lang="en-US" dirty="0" smtClean="0"/>
                        <a:t>934%</a:t>
                      </a:r>
                      <a:endParaRPr lang="en-US" dirty="0"/>
                    </a:p>
                  </a:txBody>
                  <a:tcPr/>
                </a:tc>
              </a:tr>
              <a:tr h="370840">
                <a:tc>
                  <a:txBody>
                    <a:bodyPr/>
                    <a:lstStyle/>
                    <a:p>
                      <a:r>
                        <a:rPr lang="en-US" b="1" dirty="0" smtClean="0"/>
                        <a:t>Boot2Docker Downloads</a:t>
                      </a:r>
                      <a:endParaRPr lang="en-US" b="1" dirty="0"/>
                    </a:p>
                  </a:txBody>
                  <a:tcPr/>
                </a:tc>
                <a:tc>
                  <a:txBody>
                    <a:bodyPr/>
                    <a:lstStyle/>
                    <a:p>
                      <a:r>
                        <a:rPr lang="en-US" b="1" dirty="0" smtClean="0"/>
                        <a:t>225,000</a:t>
                      </a:r>
                      <a:endParaRPr lang="en-US" b="1" dirty="0"/>
                    </a:p>
                  </a:txBody>
                  <a:tcPr/>
                </a:tc>
                <a:tc>
                  <a:txBody>
                    <a:bodyPr/>
                    <a:lstStyle/>
                    <a:p>
                      <a:r>
                        <a:rPr lang="en-US" b="1" dirty="0" smtClean="0"/>
                        <a:t>3,500,000</a:t>
                      </a:r>
                      <a:endParaRPr lang="en-US" b="1" dirty="0"/>
                    </a:p>
                  </a:txBody>
                  <a:tcPr/>
                </a:tc>
                <a:tc>
                  <a:txBody>
                    <a:bodyPr/>
                    <a:lstStyle/>
                    <a:p>
                      <a:r>
                        <a:rPr lang="en-US" b="1" dirty="0" smtClean="0"/>
                        <a:t>1,456%</a:t>
                      </a:r>
                      <a:endParaRPr lang="en-US" b="1" dirty="0"/>
                    </a:p>
                  </a:txBody>
                  <a:tcPr/>
                </a:tc>
              </a:tr>
              <a:tr h="370840">
                <a:tc>
                  <a:txBody>
                    <a:bodyPr/>
                    <a:lstStyle/>
                    <a:p>
                      <a:r>
                        <a:rPr lang="en-US" dirty="0" smtClean="0"/>
                        <a:t>Container Downloads</a:t>
                      </a:r>
                      <a:endParaRPr lang="en-US" dirty="0"/>
                    </a:p>
                  </a:txBody>
                  <a:tcPr/>
                </a:tc>
                <a:tc>
                  <a:txBody>
                    <a:bodyPr/>
                    <a:lstStyle/>
                    <a:p>
                      <a:r>
                        <a:rPr lang="en-US" dirty="0" smtClean="0"/>
                        <a:t>2,750,000</a:t>
                      </a:r>
                      <a:endParaRPr lang="en-US" dirty="0"/>
                    </a:p>
                  </a:txBody>
                  <a:tcPr/>
                </a:tc>
                <a:tc>
                  <a:txBody>
                    <a:bodyPr/>
                    <a:lstStyle/>
                    <a:p>
                      <a:r>
                        <a:rPr lang="en-US" dirty="0" smtClean="0"/>
                        <a:t>500,000,000</a:t>
                      </a:r>
                      <a:endParaRPr lang="en-US" dirty="0"/>
                    </a:p>
                  </a:txBody>
                  <a:tcPr/>
                </a:tc>
                <a:tc>
                  <a:txBody>
                    <a:bodyPr/>
                    <a:lstStyle/>
                    <a:p>
                      <a:r>
                        <a:rPr lang="en-US" dirty="0" smtClean="0"/>
                        <a:t>18,082%</a:t>
                      </a:r>
                      <a:endParaRPr lang="en-US" dirty="0"/>
                    </a:p>
                  </a:txBody>
                  <a:tcPr/>
                </a:tc>
              </a:tr>
            </a:tbl>
          </a:graphicData>
        </a:graphic>
      </p:graphicFrame>
      <p:sp>
        <p:nvSpPr>
          <p:cNvPr id="9" name="TextBox 8"/>
          <p:cNvSpPr txBox="1"/>
          <p:nvPr/>
        </p:nvSpPr>
        <p:spPr>
          <a:xfrm>
            <a:off x="1182029" y="5742878"/>
            <a:ext cx="9777035" cy="646331"/>
          </a:xfrm>
          <a:prstGeom prst="rect">
            <a:avLst/>
          </a:prstGeom>
          <a:noFill/>
        </p:spPr>
        <p:txBody>
          <a:bodyPr wrap="none" rtlCol="0">
            <a:spAutoFit/>
          </a:bodyPr>
          <a:lstStyle/>
          <a:p>
            <a:r>
              <a:rPr lang="en-US" dirty="0" smtClean="0"/>
              <a:t>Source: DockerDay2015: Getting Started with Docker available at:</a:t>
            </a:r>
          </a:p>
          <a:p>
            <a:r>
              <a:rPr lang="en-US" dirty="0">
                <a:hlinkClick r:id="rId3"/>
              </a:rPr>
              <a:t>http://</a:t>
            </a:r>
            <a:r>
              <a:rPr lang="en-US" dirty="0" smtClean="0">
                <a:hlinkClick r:id="rId3"/>
              </a:rPr>
              <a:t>www.slideshare.net/Docker-Hanoi/dockerday2015-getting-started-with-docker</a:t>
            </a:r>
            <a:r>
              <a:rPr lang="en-US" dirty="0" smtClean="0"/>
              <a:t>  </a:t>
            </a:r>
            <a:endParaRPr lang="en-US" dirty="0"/>
          </a:p>
        </p:txBody>
      </p:sp>
    </p:spTree>
    <p:extLst>
      <p:ext uri="{BB962C8B-B14F-4D97-AF65-F5344CB8AC3E}">
        <p14:creationId xmlns:p14="http://schemas.microsoft.com/office/powerpoint/2010/main" val="31791466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Architecture</a:t>
            </a:r>
            <a:endParaRPr lang="en-US" dirty="0"/>
          </a:p>
        </p:txBody>
      </p:sp>
      <p:sp>
        <p:nvSpPr>
          <p:cNvPr id="3" name="Content Placeholder 2"/>
          <p:cNvSpPr>
            <a:spLocks noGrp="1"/>
          </p:cNvSpPr>
          <p:nvPr>
            <p:ph idx="1"/>
          </p:nvPr>
        </p:nvSpPr>
        <p:spPr>
          <a:xfrm>
            <a:off x="328613" y="2028825"/>
            <a:ext cx="10929937" cy="1080209"/>
          </a:xfrm>
        </p:spPr>
        <p:txBody>
          <a:bodyPr/>
          <a:lstStyle/>
          <a:p>
            <a:pPr lvl="1"/>
            <a:r>
              <a:rPr lang="en-US" dirty="0" smtClean="0"/>
              <a:t>Docker can be divided in different components which are represented in the following picture</a:t>
            </a:r>
          </a:p>
        </p:txBody>
      </p:sp>
      <p:pic>
        <p:nvPicPr>
          <p:cNvPr id="4" name="Picture 3"/>
          <p:cNvPicPr>
            <a:picLocks noChangeAspect="1"/>
          </p:cNvPicPr>
          <p:nvPr/>
        </p:nvPicPr>
        <p:blipFill>
          <a:blip r:embed="rId3"/>
          <a:stretch>
            <a:fillRect/>
          </a:stretch>
        </p:blipFill>
        <p:spPr>
          <a:xfrm>
            <a:off x="2667640" y="2987131"/>
            <a:ext cx="6251881" cy="3326607"/>
          </a:xfrm>
          <a:prstGeom prst="rect">
            <a:avLst/>
          </a:prstGeom>
        </p:spPr>
      </p:pic>
    </p:spTree>
    <p:extLst>
      <p:ext uri="{BB962C8B-B14F-4D97-AF65-F5344CB8AC3E}">
        <p14:creationId xmlns:p14="http://schemas.microsoft.com/office/powerpoint/2010/main" val="40706029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9764</TotalTime>
  <Words>1600</Words>
  <Application>Microsoft Office PowerPoint</Application>
  <PresentationFormat>Widescreen</PresentationFormat>
  <Paragraphs>159</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Century Gothic</vt:lpstr>
      <vt:lpstr>Wingdings 2</vt:lpstr>
      <vt:lpstr>Quotable</vt:lpstr>
      <vt:lpstr>Docker for Developers</vt:lpstr>
      <vt:lpstr>Agenda</vt:lpstr>
      <vt:lpstr>What is Docker ?</vt:lpstr>
      <vt:lpstr>Why should we care ? </vt:lpstr>
      <vt:lpstr>Traditional Application Deployment</vt:lpstr>
      <vt:lpstr>Docker Deployment Workflow</vt:lpstr>
      <vt:lpstr>but really… why should we care ?</vt:lpstr>
      <vt:lpstr>Some Growth Statistics</vt:lpstr>
      <vt:lpstr>Docker Architecture</vt:lpstr>
      <vt:lpstr>Container vs Virtual Machines</vt:lpstr>
      <vt:lpstr>Docker Images</vt:lpstr>
      <vt:lpstr>Live Demo</vt:lpstr>
      <vt:lpstr>Additional Resources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for Developers</dc:title>
  <dc:creator>Alex Campos</dc:creator>
  <cp:lastModifiedBy>Jose Campos</cp:lastModifiedBy>
  <cp:revision>56</cp:revision>
  <cp:lastPrinted>2015-10-08T00:40:09Z</cp:lastPrinted>
  <dcterms:created xsi:type="dcterms:W3CDTF">2015-09-22T00:02:12Z</dcterms:created>
  <dcterms:modified xsi:type="dcterms:W3CDTF">2015-10-08T19:11:08Z</dcterms:modified>
</cp:coreProperties>
</file>