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9"/>
  </p:notesMasterIdLst>
  <p:sldIdLst>
    <p:sldId id="256" r:id="rId2"/>
    <p:sldId id="344" r:id="rId3"/>
    <p:sldId id="380" r:id="rId4"/>
    <p:sldId id="345" r:id="rId5"/>
    <p:sldId id="381" r:id="rId6"/>
    <p:sldId id="382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23" r:id="rId23"/>
    <p:sldId id="424" r:id="rId24"/>
    <p:sldId id="425" r:id="rId25"/>
    <p:sldId id="400" r:id="rId26"/>
    <p:sldId id="401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275" r:id="rId4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11.4.2013.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11.4.2013.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11.4.2013.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11.4.2013.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11.4.2013.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11.4.2013.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11.4.2013.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11.4.2013.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11.4.2013.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11.4.2013.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11.4.2013.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11.4.2013.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11.4.2013.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11.4.2013.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11.4.2013.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6.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Primjer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r-HR" sz="2000" dirty="0"/>
              <a:t>&lt;!DOCTYPE html&gt;</a:t>
            </a:r>
          </a:p>
          <a:p>
            <a:pPr marL="0" indent="0">
              <a:buNone/>
            </a:pPr>
            <a:r>
              <a:rPr lang="hr-HR" sz="2000" dirty="0"/>
              <a:t>&lt;html manifest="demo_</a:t>
            </a:r>
            <a:r>
              <a:rPr lang="hr-HR" sz="2000" dirty="0" err="1"/>
              <a:t>html.appcache</a:t>
            </a:r>
            <a:r>
              <a:rPr lang="hr-HR" sz="2000" dirty="0"/>
              <a:t>"&gt;</a:t>
            </a:r>
          </a:p>
          <a:p>
            <a:pPr marL="0" indent="0">
              <a:buNone/>
            </a:pPr>
            <a:r>
              <a:rPr lang="hr-HR" sz="2000" dirty="0" smtClean="0"/>
              <a:t>	&lt;</a:t>
            </a:r>
            <a:r>
              <a:rPr lang="hr-HR" sz="2000" dirty="0"/>
              <a:t>body&gt;</a:t>
            </a:r>
          </a:p>
          <a:p>
            <a:pPr marL="0" indent="0">
              <a:buNone/>
            </a:pPr>
            <a:r>
              <a:rPr lang="hr-HR" sz="2000" dirty="0" smtClean="0"/>
              <a:t>		&lt;</a:t>
            </a:r>
            <a:r>
              <a:rPr lang="hr-HR" sz="2000" dirty="0" err="1"/>
              <a:t>script</a:t>
            </a:r>
            <a:r>
              <a:rPr lang="hr-HR" sz="2000" dirty="0"/>
              <a:t> </a:t>
            </a:r>
            <a:r>
              <a:rPr lang="hr-HR" sz="2000" dirty="0" err="1"/>
              <a:t>src</a:t>
            </a:r>
            <a:r>
              <a:rPr lang="hr-HR" sz="2000" dirty="0"/>
              <a:t>="demo_</a:t>
            </a:r>
            <a:r>
              <a:rPr lang="hr-HR" sz="2000" dirty="0" err="1"/>
              <a:t>time.js</a:t>
            </a:r>
            <a:r>
              <a:rPr lang="hr-HR" sz="2000" dirty="0"/>
              <a:t>"&gt;</a:t>
            </a:r>
          </a:p>
          <a:p>
            <a:pPr marL="0" indent="0">
              <a:buNone/>
            </a:pPr>
            <a:r>
              <a:rPr lang="hr-HR" sz="2000" dirty="0" smtClean="0"/>
              <a:t>		&lt;/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</a:p>
          <a:p>
            <a:pPr marL="0" indent="0">
              <a:buNone/>
            </a:pPr>
            <a:r>
              <a:rPr lang="hr-HR" sz="2000" dirty="0"/>
              <a:t>	</a:t>
            </a:r>
            <a:r>
              <a:rPr lang="hr-HR" sz="2000" dirty="0" smtClean="0"/>
              <a:t>&lt;</a:t>
            </a:r>
            <a:r>
              <a:rPr lang="hr-HR" sz="2000" dirty="0"/>
              <a:t>p </a:t>
            </a:r>
            <a:r>
              <a:rPr lang="hr-HR" sz="2000" dirty="0" err="1"/>
              <a:t>id</a:t>
            </a:r>
            <a:r>
              <a:rPr lang="hr-HR" sz="2000" dirty="0"/>
              <a:t>="</a:t>
            </a:r>
            <a:r>
              <a:rPr lang="hr-HR" sz="2000" dirty="0" err="1"/>
              <a:t>timeParametar</a:t>
            </a:r>
            <a:r>
              <a:rPr lang="hr-HR" sz="2000" dirty="0"/>
              <a:t>"&gt;&lt;</a:t>
            </a:r>
            <a:r>
              <a:rPr lang="hr-HR" sz="2000" dirty="0" err="1"/>
              <a:t>button</a:t>
            </a:r>
            <a:r>
              <a:rPr lang="hr-HR" sz="2000" dirty="0"/>
              <a:t> </a:t>
            </a:r>
            <a:r>
              <a:rPr lang="hr-HR" sz="2000" dirty="0" smtClean="0"/>
              <a:t>				</a:t>
            </a:r>
            <a:r>
              <a:rPr lang="hr-HR" sz="2000" dirty="0" err="1" smtClean="0"/>
              <a:t>onclick</a:t>
            </a:r>
            <a:r>
              <a:rPr lang="hr-HR" sz="2000" dirty="0"/>
              <a:t>="</a:t>
            </a:r>
            <a:r>
              <a:rPr lang="hr-HR" sz="2000" dirty="0" err="1"/>
              <a:t>getDateTime</a:t>
            </a:r>
            <a:r>
              <a:rPr lang="hr-HR" sz="2000" dirty="0"/>
              <a:t>()"&gt;Get Date and Time&lt;/</a:t>
            </a:r>
            <a:r>
              <a:rPr lang="hr-HR" sz="2000" dirty="0" err="1"/>
              <a:t>button</a:t>
            </a:r>
            <a:r>
              <a:rPr lang="hr-HR" sz="2000" dirty="0"/>
              <a:t>&gt;&lt;/p&gt;</a:t>
            </a:r>
          </a:p>
          <a:p>
            <a:pPr marL="0" indent="0">
              <a:buNone/>
            </a:pPr>
            <a:r>
              <a:rPr lang="hr-HR" sz="2000" dirty="0" smtClean="0"/>
              <a:t>	&lt;</a:t>
            </a:r>
            <a:r>
              <a:rPr lang="hr-HR" sz="2000" dirty="0"/>
              <a:t>p&gt;&lt;img </a:t>
            </a:r>
            <a:r>
              <a:rPr lang="hr-HR" sz="2000" dirty="0" err="1"/>
              <a:t>src</a:t>
            </a:r>
            <a:r>
              <a:rPr lang="hr-HR" sz="2000" dirty="0" smtClean="0"/>
              <a:t>="</a:t>
            </a:r>
            <a:r>
              <a:rPr lang="hr-HR" sz="2000" dirty="0" err="1" smtClean="0"/>
              <a:t>logo.jpg</a:t>
            </a:r>
            <a:r>
              <a:rPr lang="hr-HR" sz="2000" dirty="0" smtClean="0"/>
              <a:t>" </a:t>
            </a:r>
            <a:r>
              <a:rPr lang="hr-HR" sz="2000" dirty="0"/>
              <a:t>width="336" height="69"&gt;&lt;/p&gt;</a:t>
            </a:r>
          </a:p>
          <a:p>
            <a:pPr marL="0" indent="0">
              <a:buNone/>
            </a:pPr>
            <a:r>
              <a:rPr lang="hr-HR" sz="2000" dirty="0" smtClean="0"/>
              <a:t>	&lt;</a:t>
            </a:r>
            <a:r>
              <a:rPr lang="hr-HR" sz="2000" dirty="0"/>
              <a:t>p&gt;</a:t>
            </a:r>
            <a:r>
              <a:rPr lang="hr-HR" sz="2000" dirty="0" err="1"/>
              <a:t>Try</a:t>
            </a:r>
            <a:r>
              <a:rPr lang="hr-HR" sz="2000" dirty="0"/>
              <a:t> </a:t>
            </a:r>
            <a:r>
              <a:rPr lang="hr-HR" sz="2000" dirty="0" err="1"/>
              <a:t>opening</a:t>
            </a:r>
            <a:r>
              <a:rPr lang="hr-HR" sz="2000" dirty="0"/>
              <a:t> &lt;a href="tryhtml5_html_</a:t>
            </a:r>
            <a:r>
              <a:rPr lang="hr-HR" sz="2000" dirty="0" err="1"/>
              <a:t>manifest.htm</a:t>
            </a:r>
            <a:r>
              <a:rPr lang="hr-HR" sz="2000" dirty="0"/>
              <a:t>" </a:t>
            </a:r>
            <a:r>
              <a:rPr lang="hr-HR" sz="2000" dirty="0" smtClean="0"/>
              <a:t>	</a:t>
            </a:r>
            <a:r>
              <a:rPr lang="hr-HR" sz="2000" dirty="0" err="1" smtClean="0"/>
              <a:t>target</a:t>
            </a:r>
            <a:r>
              <a:rPr lang="hr-HR" sz="2000" dirty="0"/>
              <a:t>="_</a:t>
            </a:r>
            <a:r>
              <a:rPr lang="hr-HR" sz="2000" dirty="0" err="1"/>
              <a:t>blank</a:t>
            </a:r>
            <a:r>
              <a:rPr lang="hr-HR" sz="2000" dirty="0"/>
              <a:t>"&gt;</a:t>
            </a:r>
            <a:r>
              <a:rPr lang="hr-HR" sz="2000" dirty="0" err="1"/>
              <a:t>this</a:t>
            </a:r>
            <a:r>
              <a:rPr lang="hr-HR" sz="2000" dirty="0"/>
              <a:t> page&lt;/a&gt;, </a:t>
            </a:r>
            <a:r>
              <a:rPr lang="hr-HR" sz="2000" dirty="0" err="1"/>
              <a:t>then</a:t>
            </a:r>
            <a:r>
              <a:rPr lang="hr-HR" sz="2000" dirty="0"/>
              <a:t> </a:t>
            </a:r>
            <a:r>
              <a:rPr lang="hr-HR" sz="2000" dirty="0" err="1"/>
              <a:t>go</a:t>
            </a:r>
            <a:r>
              <a:rPr lang="hr-HR" sz="2000" dirty="0"/>
              <a:t> offline, and </a:t>
            </a:r>
            <a:r>
              <a:rPr lang="hr-HR" sz="2000" dirty="0" err="1"/>
              <a:t>reload</a:t>
            </a:r>
            <a:r>
              <a:rPr lang="hr-HR" sz="2000" dirty="0"/>
              <a:t> </a:t>
            </a:r>
            <a:r>
              <a:rPr lang="hr-HR" sz="2000" dirty="0" err="1"/>
              <a:t>the</a:t>
            </a:r>
            <a:r>
              <a:rPr lang="hr-HR" sz="2000" dirty="0"/>
              <a:t> page. </a:t>
            </a:r>
            <a:r>
              <a:rPr lang="hr-HR" sz="2000" dirty="0" smtClean="0"/>
              <a:t>	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/>
              <a:t>script</a:t>
            </a:r>
            <a:r>
              <a:rPr lang="hr-HR" sz="2000" dirty="0"/>
              <a:t> and </a:t>
            </a:r>
            <a:r>
              <a:rPr lang="hr-HR" sz="2000" dirty="0" err="1"/>
              <a:t>the</a:t>
            </a:r>
            <a:r>
              <a:rPr lang="hr-HR" sz="2000" dirty="0"/>
              <a:t> image </a:t>
            </a:r>
            <a:r>
              <a:rPr lang="hr-HR" sz="2000" dirty="0" err="1"/>
              <a:t>should</a:t>
            </a:r>
            <a:r>
              <a:rPr lang="hr-HR" sz="2000" dirty="0"/>
              <a:t> </a:t>
            </a:r>
            <a:r>
              <a:rPr lang="hr-HR" sz="2000" dirty="0" err="1"/>
              <a:t>still</a:t>
            </a:r>
            <a:r>
              <a:rPr lang="hr-HR" sz="2000" dirty="0"/>
              <a:t> work.&lt;/p&gt;</a:t>
            </a:r>
          </a:p>
          <a:p>
            <a:pPr marL="0" indent="0">
              <a:buNone/>
            </a:pPr>
            <a:r>
              <a:rPr lang="hr-HR" sz="2000" dirty="0" smtClean="0"/>
              <a:t>	&lt;/</a:t>
            </a:r>
            <a:r>
              <a:rPr lang="hr-HR" sz="2000" dirty="0"/>
              <a:t>body&gt;</a:t>
            </a:r>
          </a:p>
          <a:p>
            <a:pPr marL="0" indent="0">
              <a:buNone/>
            </a:pPr>
            <a:r>
              <a:rPr lang="hr-HR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68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Primjer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r-HR" sz="2000" dirty="0" smtClean="0"/>
              <a:t>/*demo_</a:t>
            </a:r>
            <a:r>
              <a:rPr lang="hr-HR" sz="2000" dirty="0" err="1" smtClean="0"/>
              <a:t>time.js</a:t>
            </a:r>
            <a:r>
              <a:rPr lang="hr-HR" sz="2000" dirty="0"/>
              <a:t>*/</a:t>
            </a:r>
          </a:p>
          <a:p>
            <a:pPr marL="0" indent="0">
              <a:buNone/>
            </a:pPr>
            <a:r>
              <a:rPr lang="hr-HR" sz="2000" dirty="0" err="1"/>
              <a:t>function</a:t>
            </a:r>
            <a:r>
              <a:rPr lang="hr-HR" sz="2000" dirty="0"/>
              <a:t> </a:t>
            </a:r>
            <a:r>
              <a:rPr lang="hr-HR" sz="2000" dirty="0" err="1"/>
              <a:t>getDateTime</a:t>
            </a:r>
            <a:r>
              <a:rPr lang="hr-HR" sz="2000" dirty="0"/>
              <a:t>()</a:t>
            </a:r>
          </a:p>
          <a:p>
            <a:pPr marL="0" indent="0">
              <a:buNone/>
            </a:pPr>
            <a:r>
              <a:rPr lang="hr-HR" sz="2000" dirty="0"/>
              <a:t> {</a:t>
            </a:r>
          </a:p>
          <a:p>
            <a:pPr marL="0" indent="0">
              <a:buNone/>
            </a:pPr>
            <a:r>
              <a:rPr lang="hr-HR" sz="2000" dirty="0"/>
              <a:t>       var d=</a:t>
            </a:r>
            <a:r>
              <a:rPr lang="hr-HR" sz="2000" dirty="0" err="1"/>
              <a:t>new</a:t>
            </a:r>
            <a:r>
              <a:rPr lang="hr-HR" sz="2000" dirty="0"/>
              <a:t> Date();</a:t>
            </a:r>
          </a:p>
          <a:p>
            <a:pPr marL="0" indent="0">
              <a:buNone/>
            </a:pPr>
            <a:r>
              <a:rPr lang="hr-HR" sz="2000" dirty="0"/>
              <a:t>       </a:t>
            </a:r>
            <a:r>
              <a:rPr lang="hr-HR" sz="2000" dirty="0" err="1"/>
              <a:t>document.getElementById</a:t>
            </a:r>
            <a:r>
              <a:rPr lang="hr-HR" sz="2000" dirty="0"/>
              <a:t>('</a:t>
            </a:r>
            <a:r>
              <a:rPr lang="hr-HR" sz="2000" dirty="0" err="1"/>
              <a:t>timeParametar</a:t>
            </a:r>
            <a:r>
              <a:rPr lang="hr-HR" sz="2000" dirty="0"/>
              <a:t>').</a:t>
            </a:r>
            <a:r>
              <a:rPr lang="hr-HR" sz="2000" dirty="0" err="1"/>
              <a:t>innerHTML</a:t>
            </a:r>
            <a:r>
              <a:rPr lang="hr-HR" sz="2000" dirty="0"/>
              <a:t>=d;</a:t>
            </a:r>
          </a:p>
          <a:p>
            <a:pPr marL="0" indent="0">
              <a:buNone/>
            </a:pPr>
            <a:r>
              <a:rPr lang="hr-HR" sz="2000" dirty="0"/>
              <a:t> </a:t>
            </a:r>
            <a:r>
              <a:rPr lang="hr-HR" sz="2000" dirty="0" smtClean="0"/>
              <a:t>}</a:t>
            </a:r>
            <a:endParaRPr lang="hr-HR" sz="2000" dirty="0"/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457200" y="3846547"/>
            <a:ext cx="822960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/>
              <a:t>#</a:t>
            </a:r>
            <a:r>
              <a:rPr lang="hr-HR" sz="2000" b="1" dirty="0"/>
              <a:t>demo_</a:t>
            </a:r>
            <a:r>
              <a:rPr lang="hr-HR" sz="2000" b="1" dirty="0" err="1"/>
              <a:t>html.appcache</a:t>
            </a:r>
            <a:endParaRPr lang="hr-HR" sz="2000" dirty="0"/>
          </a:p>
          <a:p>
            <a:pPr marL="0" indent="0">
              <a:buNone/>
            </a:pPr>
            <a:r>
              <a:rPr lang="hr-HR" sz="2000" dirty="0"/>
              <a:t>CACHE MANIFEST</a:t>
            </a:r>
          </a:p>
          <a:p>
            <a:pPr marL="0" indent="0">
              <a:buNone/>
            </a:pPr>
            <a:r>
              <a:rPr lang="hr-HR" sz="2000" dirty="0"/>
              <a:t>/</a:t>
            </a:r>
            <a:r>
              <a:rPr lang="hr-HR" sz="2000" dirty="0" err="1"/>
              <a:t>index.html</a:t>
            </a:r>
            <a:endParaRPr lang="hr-HR" sz="2000" dirty="0"/>
          </a:p>
          <a:p>
            <a:pPr marL="0" indent="0">
              <a:buNone/>
            </a:pPr>
            <a:r>
              <a:rPr lang="hr-HR" sz="2000" dirty="0"/>
              <a:t> /demo_</a:t>
            </a:r>
            <a:r>
              <a:rPr lang="hr-HR" sz="2000" dirty="0" err="1"/>
              <a:t>time.js</a:t>
            </a:r>
            <a:endParaRPr lang="hr-HR" sz="2000" dirty="0"/>
          </a:p>
          <a:p>
            <a:pPr marL="0" indent="0">
              <a:buNone/>
            </a:pPr>
            <a:r>
              <a:rPr lang="hr-HR" sz="2000" dirty="0"/>
              <a:t> /</a:t>
            </a:r>
            <a:r>
              <a:rPr lang="hr-HR" sz="2000" dirty="0" err="1" smtClean="0"/>
              <a:t>logo.jpg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1987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Primjer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600200"/>
            <a:ext cx="4600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Resursi 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hr-HR" dirty="0" err="1"/>
              <a:t>Master</a:t>
            </a:r>
            <a:r>
              <a:rPr lang="hr-HR" dirty="0"/>
              <a:t> </a:t>
            </a:r>
            <a:r>
              <a:rPr lang="hr-HR" dirty="0" err="1"/>
              <a:t>entries</a:t>
            </a:r>
            <a:r>
              <a:rPr lang="hr-HR" dirty="0"/>
              <a:t> </a:t>
            </a:r>
            <a:endParaRPr lang="hr-HR" dirty="0" smtClean="0"/>
          </a:p>
          <a:p>
            <a:pPr lvl="0">
              <a:lnSpc>
                <a:spcPct val="150000"/>
              </a:lnSpc>
            </a:pPr>
            <a:r>
              <a:rPr lang="hr-HR" dirty="0" err="1"/>
              <a:t>Explicit</a:t>
            </a:r>
            <a:r>
              <a:rPr lang="hr-HR" dirty="0"/>
              <a:t> </a:t>
            </a:r>
            <a:r>
              <a:rPr lang="hr-HR" dirty="0" err="1"/>
              <a:t>entries</a:t>
            </a:r>
            <a:r>
              <a:rPr lang="hr-HR" dirty="0"/>
              <a:t> </a:t>
            </a:r>
            <a:endParaRPr lang="hr-HR" dirty="0" smtClean="0"/>
          </a:p>
          <a:p>
            <a:pPr lvl="0">
              <a:lnSpc>
                <a:spcPct val="150000"/>
              </a:lnSpc>
            </a:pPr>
            <a:r>
              <a:rPr lang="hr-HR" dirty="0" err="1"/>
              <a:t>Network</a:t>
            </a:r>
            <a:r>
              <a:rPr lang="hr-HR" dirty="0"/>
              <a:t> </a:t>
            </a:r>
            <a:r>
              <a:rPr lang="hr-HR" dirty="0" err="1"/>
              <a:t>entries</a:t>
            </a:r>
            <a:r>
              <a:rPr lang="hr-HR" dirty="0"/>
              <a:t> </a:t>
            </a:r>
            <a:endParaRPr lang="hr-HR" dirty="0" smtClean="0"/>
          </a:p>
          <a:p>
            <a:pPr lvl="0">
              <a:lnSpc>
                <a:spcPct val="150000"/>
              </a:lnSpc>
            </a:pPr>
            <a:r>
              <a:rPr lang="hr-HR" dirty="0" err="1"/>
              <a:t>Fallback</a:t>
            </a:r>
            <a:r>
              <a:rPr lang="hr-HR" dirty="0"/>
              <a:t> </a:t>
            </a:r>
            <a:r>
              <a:rPr lang="hr-HR" dirty="0" err="1"/>
              <a:t>entires</a:t>
            </a:r>
            <a:r>
              <a:rPr lang="hr-HR" dirty="0"/>
              <a:t> </a:t>
            </a:r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03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Resursi 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8762"/>
            <a:ext cx="5334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Stanja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UNCACHED </a:t>
            </a:r>
            <a:endParaRPr lang="hr-HR" dirty="0" smtClean="0"/>
          </a:p>
          <a:p>
            <a:pPr lvl="0"/>
            <a:r>
              <a:rPr lang="hr-HR" dirty="0" smtClean="0"/>
              <a:t>IDLE </a:t>
            </a:r>
          </a:p>
          <a:p>
            <a:pPr lvl="0"/>
            <a:r>
              <a:rPr lang="hr-HR" dirty="0" smtClean="0"/>
              <a:t>CHECKING </a:t>
            </a:r>
          </a:p>
          <a:p>
            <a:pPr lvl="0"/>
            <a:r>
              <a:rPr lang="hr-HR" dirty="0" smtClean="0"/>
              <a:t>DOWNLOADING </a:t>
            </a:r>
          </a:p>
          <a:p>
            <a:pPr lvl="0"/>
            <a:r>
              <a:rPr lang="hr-HR" dirty="0" smtClean="0"/>
              <a:t>UPDATEREADY (</a:t>
            </a:r>
            <a:r>
              <a:rPr lang="hr-HR" dirty="0" err="1" smtClean="0"/>
              <a:t>updateready</a:t>
            </a:r>
            <a:r>
              <a:rPr lang="hr-HR" dirty="0" smtClean="0"/>
              <a:t>)</a:t>
            </a:r>
            <a:endParaRPr lang="hr-HR" dirty="0"/>
          </a:p>
          <a:p>
            <a:pPr lvl="0"/>
            <a:r>
              <a:rPr lang="hr-HR" dirty="0" smtClean="0"/>
              <a:t>OBSOLUTE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35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err="1"/>
              <a:t>Appcache</a:t>
            </a:r>
            <a:r>
              <a:rPr lang="hr-HR" dirty="0"/>
              <a:t> </a:t>
            </a:r>
            <a:r>
              <a:rPr lang="hr-HR" dirty="0" err="1"/>
              <a:t>vs</a:t>
            </a:r>
            <a:r>
              <a:rPr lang="hr-HR" dirty="0"/>
              <a:t>. </a:t>
            </a:r>
            <a:r>
              <a:rPr lang="hr-HR" dirty="0" err="1"/>
              <a:t>b</a:t>
            </a:r>
            <a:r>
              <a:rPr lang="hr-HR" dirty="0" err="1" smtClean="0"/>
              <a:t>rowser</a:t>
            </a:r>
            <a:r>
              <a:rPr lang="hr-HR" dirty="0" smtClean="0"/>
              <a:t> </a:t>
            </a:r>
            <a:r>
              <a:rPr lang="hr-HR" dirty="0" err="1" smtClean="0"/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err="1" smtClean="0"/>
              <a:t>App</a:t>
            </a:r>
            <a:r>
              <a:rPr lang="hr-HR" dirty="0" smtClean="0"/>
              <a:t> </a:t>
            </a:r>
            <a:r>
              <a:rPr lang="hr-HR" dirty="0" err="1" smtClean="0"/>
              <a:t>cache</a:t>
            </a:r>
            <a:endParaRPr lang="hr-HR" dirty="0" smtClean="0"/>
          </a:p>
          <a:p>
            <a:pPr lvl="1"/>
            <a:r>
              <a:rPr lang="hr-HR" dirty="0" smtClean="0"/>
              <a:t>spremanje samo željenih datoteka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ogućnost čitanja offline</a:t>
            </a:r>
          </a:p>
          <a:p>
            <a:r>
              <a:rPr lang="hr-HR" dirty="0" err="1" smtClean="0"/>
              <a:t>Browser</a:t>
            </a:r>
            <a:r>
              <a:rPr lang="hr-HR" dirty="0" smtClean="0"/>
              <a:t> </a:t>
            </a:r>
            <a:r>
              <a:rPr lang="hr-HR" dirty="0" err="1" smtClean="0"/>
              <a:t>cache</a:t>
            </a:r>
            <a:endParaRPr lang="hr-HR" dirty="0" smtClean="0"/>
          </a:p>
          <a:p>
            <a:pPr lvl="1"/>
            <a:r>
              <a:rPr lang="hr-HR" dirty="0" smtClean="0"/>
              <a:t>spremanje svih prethodno posjećenih stranica</a:t>
            </a:r>
          </a:p>
          <a:p>
            <a:pPr lvl="1"/>
            <a:r>
              <a:rPr lang="hr-HR" dirty="0"/>
              <a:t>n</a:t>
            </a:r>
            <a:r>
              <a:rPr lang="hr-HR" dirty="0" smtClean="0"/>
              <a:t>epouzdano čitanje offline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304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storage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smtClean="0"/>
              <a:t>Sigurniji i brži način lokalne pohrane od </a:t>
            </a:r>
            <a:r>
              <a:rPr lang="hr-HR" dirty="0" err="1" smtClean="0"/>
              <a:t>cookies</a:t>
            </a:r>
            <a:r>
              <a:rPr lang="hr-HR" dirty="0" smtClean="0"/>
              <a:t>-a</a:t>
            </a:r>
          </a:p>
          <a:p>
            <a:pPr lvl="0"/>
            <a:r>
              <a:rPr lang="hr-HR" dirty="0" smtClean="0"/>
              <a:t>Spremanje velikih količina podataka bez utjecaja na performanse</a:t>
            </a:r>
          </a:p>
          <a:p>
            <a:pPr lvl="0"/>
            <a:r>
              <a:rPr lang="hr-HR" dirty="0" smtClean="0"/>
              <a:t>Par ključ/vrijednost</a:t>
            </a:r>
          </a:p>
          <a:p>
            <a:pPr lvl="0"/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71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storage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localStorage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sprema podatke bez isteka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sessionStorage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sprema podatke za jednu sesiju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6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err="1" smtClean="0"/>
              <a:t>localeStorage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Podaci se ne brišu nakon zatvaranja preglednika</a:t>
            </a:r>
          </a:p>
          <a:p>
            <a:r>
              <a:rPr lang="hr-HR" dirty="0" smtClean="0"/>
              <a:t>Dostupnost (dan, tjedan, mjesec)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2400" dirty="0" err="1" smtClean="0"/>
              <a:t>LocalStorage.lastname</a:t>
            </a:r>
            <a:r>
              <a:rPr lang="hr-HR" sz="2400" dirty="0"/>
              <a:t>="Smith";</a:t>
            </a:r>
            <a:br>
              <a:rPr lang="hr-HR" sz="2400" dirty="0"/>
            </a:br>
            <a:r>
              <a:rPr lang="hr-HR" sz="2400" dirty="0" err="1"/>
              <a:t>document.getElementById</a:t>
            </a:r>
            <a:r>
              <a:rPr lang="hr-HR" sz="2400" dirty="0"/>
              <a:t>("</a:t>
            </a:r>
            <a:r>
              <a:rPr lang="hr-HR" sz="2400" dirty="0" err="1"/>
              <a:t>result</a:t>
            </a:r>
            <a:r>
              <a:rPr lang="hr-HR" sz="2400" dirty="0"/>
              <a:t>").</a:t>
            </a:r>
            <a:r>
              <a:rPr lang="hr-HR" sz="2400" dirty="0" err="1"/>
              <a:t>innerHTML</a:t>
            </a:r>
            <a:r>
              <a:rPr lang="hr-HR" sz="2400" dirty="0"/>
              <a:t>="</a:t>
            </a:r>
            <a:r>
              <a:rPr lang="hr-HR" sz="2400" dirty="0" err="1"/>
              <a:t>Last</a:t>
            </a:r>
            <a:r>
              <a:rPr lang="hr-HR" sz="2400" dirty="0"/>
              <a:t> </a:t>
            </a:r>
            <a:r>
              <a:rPr lang="hr-HR" sz="2400" dirty="0" err="1"/>
              <a:t>name</a:t>
            </a:r>
            <a:r>
              <a:rPr lang="hr-HR" sz="2400" dirty="0"/>
              <a:t>: "</a:t>
            </a:r>
            <a:br>
              <a:rPr lang="hr-HR" sz="2400" dirty="0"/>
            </a:br>
            <a:r>
              <a:rPr lang="hr-HR" sz="2400" dirty="0"/>
              <a:t>+ </a:t>
            </a:r>
            <a:r>
              <a:rPr lang="hr-HR" sz="2400" dirty="0" err="1"/>
              <a:t>localStorage.lastname</a:t>
            </a:r>
            <a:r>
              <a:rPr lang="hr-H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2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600" dirty="0" err="1">
                <a:cs typeface="Arial" pitchFamily="34" charset="0"/>
              </a:rPr>
              <a:t>App</a:t>
            </a:r>
            <a:r>
              <a:rPr lang="hr-HR" sz="3600" dirty="0">
                <a:cs typeface="Arial" pitchFamily="34" charset="0"/>
              </a:rPr>
              <a:t> </a:t>
            </a:r>
            <a:r>
              <a:rPr lang="hr-HR" sz="3600" dirty="0" err="1">
                <a:cs typeface="Arial" pitchFamily="34" charset="0"/>
              </a:rPr>
              <a:t>cache</a:t>
            </a:r>
            <a:endParaRPr lang="hr-HR" sz="36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>
                <a:cs typeface="Arial" pitchFamily="34" charset="0"/>
              </a:rPr>
              <a:t>Web </a:t>
            </a:r>
            <a:r>
              <a:rPr lang="hr-HR" sz="3600" dirty="0" err="1">
                <a:cs typeface="Arial" pitchFamily="34" charset="0"/>
              </a:rPr>
              <a:t>storage</a:t>
            </a:r>
            <a:endParaRPr lang="hr-HR" sz="36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smtClean="0"/>
              <a:t>Drag and drop</a:t>
            </a:r>
            <a:endParaRPr lang="hr-HR" sz="36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smtClean="0">
                <a:cs typeface="Arial" pitchFamily="34" charset="0"/>
              </a:rPr>
              <a:t>Web </a:t>
            </a:r>
            <a:r>
              <a:rPr lang="hr-HR" sz="3600" dirty="0" err="1" smtClean="0">
                <a:cs typeface="Arial" pitchFamily="34" charset="0"/>
              </a:rPr>
              <a:t>workers</a:t>
            </a:r>
            <a:endParaRPr lang="hr-HR" sz="3600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smtClean="0">
                <a:cs typeface="Arial" pitchFamily="34" charset="0"/>
              </a:rPr>
              <a:t>SSE – (</a:t>
            </a:r>
            <a:r>
              <a:rPr lang="hr-HR" sz="3600" dirty="0"/>
              <a:t>Server-</a:t>
            </a:r>
            <a:r>
              <a:rPr lang="hr-HR" sz="3600" dirty="0" err="1"/>
              <a:t>Sent</a:t>
            </a:r>
            <a:r>
              <a:rPr lang="hr-HR" sz="3600" dirty="0"/>
              <a:t> </a:t>
            </a:r>
            <a:r>
              <a:rPr lang="hr-HR" sz="3600" dirty="0" err="1" smtClean="0"/>
              <a:t>Events</a:t>
            </a:r>
            <a:r>
              <a:rPr lang="hr-HR" sz="3600" dirty="0">
                <a:cs typeface="Arial" pitchFamily="34" charset="0"/>
              </a:rPr>
              <a:t>) </a:t>
            </a:r>
            <a:endParaRPr lang="hr-HR" sz="3600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err="1" smtClean="0">
                <a:cs typeface="Arial" pitchFamily="34" charset="0"/>
              </a:rPr>
              <a:t>Geolocation</a:t>
            </a:r>
            <a:endParaRPr lang="hr-HR" sz="3600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err="1" smtClean="0">
                <a:cs typeface="Arial" pitchFamily="34" charset="0"/>
              </a:rPr>
              <a:t>Games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296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err="1" smtClean="0"/>
              <a:t>localeStorage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Par ključ/vrijednost ključ </a:t>
            </a:r>
            <a:r>
              <a:rPr lang="en-US" dirty="0" smtClean="0"/>
              <a:t>="</a:t>
            </a:r>
            <a:r>
              <a:rPr lang="en-US" dirty="0" err="1"/>
              <a:t>lastname</a:t>
            </a:r>
            <a:r>
              <a:rPr lang="en-US" dirty="0"/>
              <a:t>" </a:t>
            </a:r>
            <a:r>
              <a:rPr lang="hr-HR" dirty="0" smtClean="0"/>
              <a:t>vrijednost</a:t>
            </a:r>
            <a:r>
              <a:rPr lang="en-US" dirty="0" smtClean="0"/>
              <a:t>="</a:t>
            </a:r>
            <a:r>
              <a:rPr lang="en-US" dirty="0"/>
              <a:t>Smith"</a:t>
            </a:r>
          </a:p>
          <a:p>
            <a:r>
              <a:rPr lang="hr-HR" dirty="0" smtClean="0"/>
              <a:t>Dohvaća vrijednost ključa </a:t>
            </a:r>
            <a:r>
              <a:rPr lang="en-US" dirty="0" smtClean="0"/>
              <a:t>"</a:t>
            </a:r>
            <a:r>
              <a:rPr lang="en-US" dirty="0" err="1"/>
              <a:t>lastname</a:t>
            </a:r>
            <a:r>
              <a:rPr lang="en-US" dirty="0"/>
              <a:t>" </a:t>
            </a:r>
            <a:r>
              <a:rPr lang="hr-HR" dirty="0" smtClean="0"/>
              <a:t>i ubacuje u element sa</a:t>
            </a:r>
            <a:r>
              <a:rPr lang="en-US" dirty="0" smtClean="0"/>
              <a:t> </a:t>
            </a:r>
            <a:r>
              <a:rPr lang="en-US" dirty="0"/>
              <a:t>id="result"</a:t>
            </a:r>
          </a:p>
          <a:p>
            <a:pPr marL="0" indent="0">
              <a:buNone/>
            </a:pPr>
            <a:r>
              <a:rPr lang="hr-HR" sz="2200" dirty="0"/>
              <a:t>if (localStorage.clickcount</a:t>
            </a:r>
            <a:r>
              <a:rPr lang="hr-HR" sz="2200" dirty="0" smtClean="0"/>
              <a:t>){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 localStorage.clickcount=Number(localStorage.clickcount)+1;</a:t>
            </a:r>
            <a:br>
              <a:rPr lang="hr-HR" sz="2200" dirty="0"/>
            </a:br>
            <a:r>
              <a:rPr lang="hr-HR" sz="2200" dirty="0"/>
              <a:t>  }</a:t>
            </a:r>
            <a:br>
              <a:rPr lang="hr-HR" sz="2200" dirty="0"/>
            </a:br>
            <a:r>
              <a:rPr lang="hr-HR" sz="2200" dirty="0" smtClean="0"/>
              <a:t>else{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/>
              <a:t>  localStorage.clickcount=1;</a:t>
            </a:r>
            <a:br>
              <a:rPr lang="hr-HR" sz="2200" dirty="0"/>
            </a:br>
            <a:r>
              <a:rPr lang="hr-HR" sz="2200" dirty="0"/>
              <a:t>  }</a:t>
            </a:r>
            <a:br>
              <a:rPr lang="hr-HR" sz="2200" dirty="0"/>
            </a:br>
            <a:r>
              <a:rPr lang="hr-HR" sz="2200" dirty="0"/>
              <a:t>document.getElementById("result").innerHTML="Kliknuli ste gumb" + localStorage.clickcount + " </a:t>
            </a:r>
            <a:r>
              <a:rPr lang="hr-HR" sz="2200" dirty="0" smtClean="0"/>
              <a:t>put(a).";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9671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err="1" smtClean="0"/>
              <a:t>sessionStorage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sz="4000" dirty="0" smtClean="0"/>
              <a:t>Slično kao i </a:t>
            </a:r>
            <a:r>
              <a:rPr lang="hr-HR" sz="4000" dirty="0" err="1" smtClean="0"/>
              <a:t>localStorage</a:t>
            </a:r>
            <a:r>
              <a:rPr lang="hr-HR" sz="4000" dirty="0" smtClean="0"/>
              <a:t> no sprema podatke za samo jednu sesiju</a:t>
            </a:r>
          </a:p>
          <a:p>
            <a:r>
              <a:rPr lang="hr-HR" sz="4000" dirty="0" smtClean="0"/>
              <a:t>Podaci se brišu zatvaranjem preglednika</a:t>
            </a:r>
            <a:endParaRPr lang="en-US" sz="4000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/>
              <a:t>(</a:t>
            </a:r>
            <a:r>
              <a:rPr lang="hr-HR" dirty="0" err="1"/>
              <a:t>sessionStorage.clickcount</a:t>
            </a:r>
            <a:r>
              <a:rPr lang="hr-HR" dirty="0" smtClean="0"/>
              <a:t>)</a:t>
            </a:r>
            <a:r>
              <a:rPr lang="hr-HR" dirty="0"/>
              <a:t> </a:t>
            </a:r>
            <a:r>
              <a:rPr lang="hr-HR" dirty="0" smtClean="0"/>
              <a:t>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sessionStorage.clickcount</a:t>
            </a:r>
            <a:r>
              <a:rPr lang="hr-HR" dirty="0"/>
              <a:t>=</a:t>
            </a:r>
            <a:r>
              <a:rPr lang="hr-HR" dirty="0" err="1"/>
              <a:t>Number</a:t>
            </a:r>
            <a:r>
              <a:rPr lang="hr-HR" dirty="0"/>
              <a:t>(</a:t>
            </a:r>
            <a:r>
              <a:rPr lang="hr-HR" dirty="0" err="1"/>
              <a:t>sessionStorage.clickcount</a:t>
            </a:r>
            <a:r>
              <a:rPr lang="hr-HR" dirty="0"/>
              <a:t>)+1;</a:t>
            </a:r>
            <a:br>
              <a:rPr lang="hr-HR" dirty="0"/>
            </a:br>
            <a:r>
              <a:rPr lang="hr-HR" dirty="0"/>
              <a:t>  }</a:t>
            </a:r>
            <a:br>
              <a:rPr lang="hr-HR" dirty="0"/>
            </a:br>
            <a:r>
              <a:rPr lang="hr-HR" dirty="0" err="1" smtClean="0"/>
              <a:t>else</a:t>
            </a:r>
            <a:r>
              <a:rPr lang="hr-HR" dirty="0" smtClean="0"/>
              <a:t>{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sessionStorage.clickcount</a:t>
            </a:r>
            <a:r>
              <a:rPr lang="hr-HR" dirty="0"/>
              <a:t>=1;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smtClean="0"/>
              <a:t>}</a:t>
            </a:r>
          </a:p>
          <a:p>
            <a:pPr marL="0" indent="0">
              <a:buNone/>
            </a:pPr>
            <a:r>
              <a:rPr lang="hr-HR" dirty="0"/>
              <a:t/>
            </a:r>
            <a:br>
              <a:rPr lang="hr-HR" dirty="0"/>
            </a:br>
            <a:r>
              <a:rPr lang="hr-HR" dirty="0"/>
              <a:t>document.getElementById("result").innerHTML="Kliknuli ste gumb " + sessionStorage.clickcount + " </a:t>
            </a:r>
            <a:r>
              <a:rPr lang="hr-HR" dirty="0" smtClean="0"/>
              <a:t>put(a) unutar ove sesije.";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SQL storage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SQL sintaksa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Upitna implementacija</a:t>
            </a:r>
            <a:endParaRPr lang="en-US" sz="4000" dirty="0"/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193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SQL storage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4151312" cy="4392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var db = openDatabase('mydb', '1.0', 'Test DB', 2 * 1024 * 1024);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var msg;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db.transaction(function (tx)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  tx.executeSql('CREATE TABLE IF NOT EXISTS LOGS (id unique, log)');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  tx.executeSql('INSERT INTO LOGS (id, log) VALUES (1, "foobar")');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  tx.executeSql('INSERT INTO LOGS (id, log) VALUES (2, "logmsg")');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  msg = '&lt;p&gt;Log message created and row inserted.&lt;/p&gt;';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  document.querySelector('#status').innerHTML =  msg;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300" dirty="0" smtClean="0"/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9506" y="213285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1400" dirty="0"/>
              <a:t>db.transaction(function (tx) {</a:t>
            </a:r>
          </a:p>
          <a:p>
            <a:r>
              <a:rPr lang="hr-HR" sz="1400" dirty="0"/>
              <a:t>  tx.executeSql('SELECT * FROM LOGS', [], function (tx, results) {</a:t>
            </a:r>
          </a:p>
          <a:p>
            <a:r>
              <a:rPr lang="hr-HR" sz="1400" dirty="0"/>
              <a:t>   var len = results.rows.length, i;</a:t>
            </a:r>
          </a:p>
          <a:p>
            <a:r>
              <a:rPr lang="hr-HR" sz="1400" dirty="0"/>
              <a:t>   msg = "&lt;p&gt;Found rows: " + len + "&lt;/p&gt;";</a:t>
            </a:r>
          </a:p>
          <a:p>
            <a:r>
              <a:rPr lang="hr-HR" sz="1400" dirty="0"/>
              <a:t>   document.querySelector('#status').innerHTML +=  msg;</a:t>
            </a:r>
          </a:p>
          <a:p>
            <a:r>
              <a:rPr lang="hr-HR" sz="1400" dirty="0"/>
              <a:t>   for (i = 0; i &lt; len; i++){</a:t>
            </a:r>
          </a:p>
          <a:p>
            <a:r>
              <a:rPr lang="hr-HR" sz="1400" dirty="0"/>
              <a:t>     msg = "&lt;p&gt;&lt;b&gt;" + results.rows.item(i).log + "&lt;/b&gt;&lt;/p&gt;";</a:t>
            </a:r>
          </a:p>
          <a:p>
            <a:r>
              <a:rPr lang="hr-HR" sz="1400" dirty="0"/>
              <a:t>     document.querySelector('#status').innerHTML +=  msg;</a:t>
            </a:r>
          </a:p>
          <a:p>
            <a:r>
              <a:rPr lang="hr-HR" sz="1400" dirty="0"/>
              <a:t>   }</a:t>
            </a:r>
          </a:p>
          <a:p>
            <a:r>
              <a:rPr lang="hr-HR" sz="1400" dirty="0"/>
              <a:t> }, null);</a:t>
            </a:r>
          </a:p>
          <a:p>
            <a:r>
              <a:rPr lang="hr-HR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360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SQL storage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9903"/>
            <a:ext cx="5256584" cy="4158690"/>
          </a:xfrm>
        </p:spPr>
      </p:pic>
    </p:spTree>
    <p:extLst>
      <p:ext uri="{BB962C8B-B14F-4D97-AF65-F5344CB8AC3E}">
        <p14:creationId xmlns:p14="http://schemas.microsoft.com/office/powerpoint/2010/main" val="41797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Drag and drop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Potpuno interaktivno sučelje</a:t>
            </a:r>
          </a:p>
          <a:p>
            <a:pPr marL="0" indent="0">
              <a:buNone/>
            </a:pPr>
            <a:endParaRPr lang="hr-HR" sz="4000" dirty="0" smtClean="0"/>
          </a:p>
          <a:p>
            <a:pPr marL="0" indent="0">
              <a:buNone/>
            </a:pPr>
            <a:r>
              <a:rPr lang="hr-HR" dirty="0" smtClean="0"/>
              <a:t>&lt;img </a:t>
            </a:r>
            <a:r>
              <a:rPr lang="hr-HR" dirty="0" err="1"/>
              <a:t>draggable</a:t>
            </a:r>
            <a:r>
              <a:rPr lang="hr-HR" dirty="0"/>
              <a:t>="</a:t>
            </a:r>
            <a:r>
              <a:rPr lang="hr-HR" dirty="0" err="1"/>
              <a:t>true</a:t>
            </a:r>
            <a:r>
              <a:rPr lang="hr-HR" dirty="0" smtClean="0"/>
              <a:t>"&gt;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Drag and drop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1300" dirty="0"/>
              <a:t>&lt;!DOCTYPE HTML&gt;</a:t>
            </a:r>
            <a:br>
              <a:rPr lang="hr-HR" sz="1300" dirty="0"/>
            </a:br>
            <a:r>
              <a:rPr lang="hr-HR" sz="1300" dirty="0" smtClean="0"/>
              <a:t>	&lt;html&gt;</a:t>
            </a:r>
            <a:br>
              <a:rPr lang="hr-HR" sz="1300" dirty="0" smtClean="0"/>
            </a:br>
            <a:r>
              <a:rPr lang="hr-HR" sz="1300" dirty="0" smtClean="0"/>
              <a:t>	&lt;head&gt;</a:t>
            </a:r>
            <a:br>
              <a:rPr lang="hr-HR" sz="1300" dirty="0" smtClean="0"/>
            </a:br>
            <a:r>
              <a:rPr lang="hr-HR" sz="1300" dirty="0" smtClean="0"/>
              <a:t>		&lt;</a:t>
            </a:r>
            <a:r>
              <a:rPr lang="hr-HR" sz="1300" dirty="0" err="1" smtClean="0"/>
              <a:t>script</a:t>
            </a:r>
            <a:r>
              <a:rPr lang="hr-HR" sz="1300" dirty="0" smtClean="0"/>
              <a:t>&gt;</a:t>
            </a:r>
            <a:br>
              <a:rPr lang="hr-HR" sz="1300" dirty="0" smtClean="0"/>
            </a:br>
            <a:r>
              <a:rPr lang="hr-HR" sz="1300" dirty="0" smtClean="0"/>
              <a:t>			</a:t>
            </a:r>
            <a:r>
              <a:rPr lang="hr-HR" sz="1300" dirty="0" err="1" smtClean="0"/>
              <a:t>function</a:t>
            </a:r>
            <a:r>
              <a:rPr lang="hr-HR" sz="1300" dirty="0" smtClean="0"/>
              <a:t> </a:t>
            </a:r>
            <a:r>
              <a:rPr lang="hr-HR" sz="1300" dirty="0" err="1" smtClean="0"/>
              <a:t>allowDrop</a:t>
            </a:r>
            <a:r>
              <a:rPr lang="hr-HR" sz="1300" dirty="0" smtClean="0"/>
              <a:t>(ev){</a:t>
            </a:r>
            <a:br>
              <a:rPr lang="hr-HR" sz="1300" dirty="0" smtClean="0"/>
            </a:br>
            <a:r>
              <a:rPr lang="hr-HR" sz="1300" dirty="0" smtClean="0"/>
              <a:t>				</a:t>
            </a:r>
            <a:r>
              <a:rPr lang="hr-HR" sz="1300" dirty="0" err="1" smtClean="0"/>
              <a:t>ev.preventDefault</a:t>
            </a:r>
            <a:r>
              <a:rPr lang="hr-HR" sz="1300" dirty="0" smtClean="0"/>
              <a:t>();</a:t>
            </a:r>
            <a:br>
              <a:rPr lang="hr-HR" sz="1300" dirty="0" smtClean="0"/>
            </a:br>
            <a:r>
              <a:rPr lang="hr-HR" sz="1300" dirty="0" smtClean="0"/>
              <a:t>			}</a:t>
            </a:r>
            <a:br>
              <a:rPr lang="hr-HR" sz="1300" dirty="0" smtClean="0"/>
            </a:br>
            <a:r>
              <a:rPr lang="hr-HR" sz="1300" dirty="0" smtClean="0"/>
              <a:t>			</a:t>
            </a:r>
            <a:r>
              <a:rPr lang="hr-HR" sz="1300" dirty="0" err="1" smtClean="0"/>
              <a:t>function</a:t>
            </a:r>
            <a:r>
              <a:rPr lang="hr-HR" sz="1300" dirty="0" smtClean="0"/>
              <a:t> drag(ev){</a:t>
            </a:r>
            <a:br>
              <a:rPr lang="hr-HR" sz="1300" dirty="0" smtClean="0"/>
            </a:br>
            <a:r>
              <a:rPr lang="hr-HR" sz="1300" dirty="0" smtClean="0"/>
              <a:t>				ev.dataTransfer.setData("</a:t>
            </a:r>
            <a:r>
              <a:rPr lang="hr-HR" sz="1300" dirty="0" err="1" smtClean="0"/>
              <a:t>Text</a:t>
            </a:r>
            <a:r>
              <a:rPr lang="hr-HR" sz="1300" dirty="0" smtClean="0"/>
              <a:t>",ev.target.id);</a:t>
            </a:r>
            <a:br>
              <a:rPr lang="hr-HR" sz="1300" dirty="0" smtClean="0"/>
            </a:br>
            <a:r>
              <a:rPr lang="hr-HR" sz="1300" dirty="0" smtClean="0"/>
              <a:t>			}</a:t>
            </a:r>
            <a:br>
              <a:rPr lang="hr-HR" sz="1300" dirty="0" smtClean="0"/>
            </a:br>
            <a:r>
              <a:rPr lang="hr-HR" sz="1300" dirty="0" smtClean="0"/>
              <a:t>			</a:t>
            </a:r>
            <a:r>
              <a:rPr lang="hr-HR" sz="1300" dirty="0" err="1" smtClean="0"/>
              <a:t>function</a:t>
            </a:r>
            <a:r>
              <a:rPr lang="hr-HR" sz="1300" dirty="0" smtClean="0"/>
              <a:t> drop(ev){</a:t>
            </a:r>
            <a:br>
              <a:rPr lang="hr-HR" sz="1300" dirty="0" smtClean="0"/>
            </a:br>
            <a:r>
              <a:rPr lang="hr-HR" sz="1300" dirty="0" smtClean="0"/>
              <a:t>				</a:t>
            </a:r>
            <a:r>
              <a:rPr lang="hr-HR" sz="1300" dirty="0" err="1" smtClean="0"/>
              <a:t>ev.preventDefault</a:t>
            </a:r>
            <a:r>
              <a:rPr lang="hr-HR" sz="1300" dirty="0" smtClean="0"/>
              <a:t>();</a:t>
            </a:r>
            <a:br>
              <a:rPr lang="hr-HR" sz="1300" dirty="0" smtClean="0"/>
            </a:br>
            <a:r>
              <a:rPr lang="hr-HR" sz="1300" dirty="0" smtClean="0"/>
              <a:t>				var </a:t>
            </a:r>
            <a:r>
              <a:rPr lang="hr-HR" sz="1300" dirty="0" err="1" smtClean="0"/>
              <a:t>data</a:t>
            </a:r>
            <a:r>
              <a:rPr lang="hr-HR" sz="1300" dirty="0" smtClean="0"/>
              <a:t>=ev.dataTransfer.getData("</a:t>
            </a:r>
            <a:r>
              <a:rPr lang="hr-HR" sz="1300" dirty="0" err="1" smtClean="0"/>
              <a:t>Text</a:t>
            </a:r>
            <a:r>
              <a:rPr lang="hr-HR" sz="1300" dirty="0" smtClean="0"/>
              <a:t>");</a:t>
            </a:r>
            <a:br>
              <a:rPr lang="hr-HR" sz="1300" dirty="0" smtClean="0"/>
            </a:br>
            <a:r>
              <a:rPr lang="hr-HR" sz="1300" dirty="0" smtClean="0"/>
              <a:t>				ev.target.appendChild(</a:t>
            </a:r>
            <a:r>
              <a:rPr lang="hr-HR" sz="1300" dirty="0" err="1" smtClean="0"/>
              <a:t>document.getElementById</a:t>
            </a:r>
            <a:r>
              <a:rPr lang="hr-HR" sz="1300" dirty="0" smtClean="0"/>
              <a:t>(</a:t>
            </a:r>
            <a:r>
              <a:rPr lang="hr-HR" sz="1300" dirty="0" err="1" smtClean="0"/>
              <a:t>data</a:t>
            </a:r>
            <a:r>
              <a:rPr lang="hr-HR" sz="1300" dirty="0" smtClean="0"/>
              <a:t>));</a:t>
            </a:r>
            <a:br>
              <a:rPr lang="hr-HR" sz="1300" dirty="0" smtClean="0"/>
            </a:br>
            <a:r>
              <a:rPr lang="hr-HR" sz="1300" dirty="0" smtClean="0"/>
              <a:t>			}</a:t>
            </a:r>
            <a:br>
              <a:rPr lang="hr-HR" sz="1300" dirty="0" smtClean="0"/>
            </a:br>
            <a:r>
              <a:rPr lang="hr-HR" sz="1300" dirty="0" smtClean="0"/>
              <a:t>		&lt;/</a:t>
            </a:r>
            <a:r>
              <a:rPr lang="hr-HR" sz="1300" dirty="0" err="1" smtClean="0"/>
              <a:t>script</a:t>
            </a:r>
            <a:r>
              <a:rPr lang="hr-HR" sz="1300" dirty="0" smtClean="0"/>
              <a:t>&gt;</a:t>
            </a:r>
            <a:br>
              <a:rPr lang="hr-HR" sz="1300" dirty="0" smtClean="0"/>
            </a:br>
            <a:r>
              <a:rPr lang="hr-HR" sz="1300" dirty="0" smtClean="0"/>
              <a:t>	&lt;/head&gt;</a:t>
            </a:r>
            <a:br>
              <a:rPr lang="hr-HR" sz="1300" dirty="0" smtClean="0"/>
            </a:br>
            <a:r>
              <a:rPr lang="hr-HR" sz="1300" dirty="0" smtClean="0"/>
              <a:t>	&lt;body&gt;</a:t>
            </a:r>
            <a:br>
              <a:rPr lang="hr-HR" sz="1300" dirty="0" smtClean="0"/>
            </a:br>
            <a:r>
              <a:rPr lang="hr-HR" sz="1300" dirty="0" smtClean="0"/>
              <a:t>		&lt;div </a:t>
            </a:r>
            <a:r>
              <a:rPr lang="hr-HR" sz="1300" dirty="0" err="1" smtClean="0"/>
              <a:t>id</a:t>
            </a:r>
            <a:r>
              <a:rPr lang="hr-HR" sz="1300" dirty="0" smtClean="0"/>
              <a:t>="div1" </a:t>
            </a:r>
            <a:r>
              <a:rPr lang="hr-HR" sz="1300" dirty="0" err="1" smtClean="0"/>
              <a:t>ondrop</a:t>
            </a:r>
            <a:r>
              <a:rPr lang="hr-HR" sz="1300" dirty="0" smtClean="0"/>
              <a:t>="drop(</a:t>
            </a:r>
            <a:r>
              <a:rPr lang="hr-HR" sz="1300" dirty="0" err="1" smtClean="0"/>
              <a:t>event</a:t>
            </a:r>
            <a:r>
              <a:rPr lang="hr-HR" sz="1300" dirty="0" smtClean="0"/>
              <a:t>)" </a:t>
            </a:r>
            <a:r>
              <a:rPr lang="hr-HR" sz="1300" dirty="0" err="1" smtClean="0"/>
              <a:t>ondragover</a:t>
            </a:r>
            <a:r>
              <a:rPr lang="hr-HR" sz="1300" dirty="0" smtClean="0"/>
              <a:t>="</a:t>
            </a:r>
            <a:r>
              <a:rPr lang="hr-HR" sz="1300" dirty="0" err="1" smtClean="0"/>
              <a:t>allowDrop</a:t>
            </a:r>
            <a:r>
              <a:rPr lang="hr-HR" sz="1300" dirty="0" smtClean="0"/>
              <a:t>(</a:t>
            </a:r>
            <a:r>
              <a:rPr lang="hr-HR" sz="1300" dirty="0" err="1" smtClean="0"/>
              <a:t>event</a:t>
            </a:r>
            <a:r>
              <a:rPr lang="hr-HR" sz="1300" dirty="0" smtClean="0"/>
              <a:t>)"&gt;&lt;/div&gt;</a:t>
            </a:r>
            <a:br>
              <a:rPr lang="hr-HR" sz="1300" dirty="0" smtClean="0"/>
            </a:br>
            <a:r>
              <a:rPr lang="hr-HR" sz="1300" dirty="0" smtClean="0"/>
              <a:t>		&lt;img </a:t>
            </a:r>
            <a:r>
              <a:rPr lang="hr-HR" sz="1300" dirty="0" err="1" smtClean="0"/>
              <a:t>id</a:t>
            </a:r>
            <a:r>
              <a:rPr lang="hr-HR" sz="1300" dirty="0" smtClean="0"/>
              <a:t>="drag1" </a:t>
            </a:r>
            <a:r>
              <a:rPr lang="hr-HR" sz="1300" dirty="0" err="1" smtClean="0"/>
              <a:t>src</a:t>
            </a:r>
            <a:r>
              <a:rPr lang="hr-HR" sz="1300" dirty="0" smtClean="0"/>
              <a:t>="img_</a:t>
            </a:r>
            <a:r>
              <a:rPr lang="hr-HR" sz="1300" dirty="0" err="1" smtClean="0"/>
              <a:t>logo.gif</a:t>
            </a:r>
            <a:r>
              <a:rPr lang="hr-HR" sz="1300" dirty="0" smtClean="0"/>
              <a:t>" </a:t>
            </a:r>
            <a:r>
              <a:rPr lang="hr-HR" sz="1300" dirty="0" err="1" smtClean="0"/>
              <a:t>draggable</a:t>
            </a:r>
            <a:r>
              <a:rPr lang="hr-HR" sz="1300" dirty="0" smtClean="0"/>
              <a:t>="</a:t>
            </a:r>
            <a:r>
              <a:rPr lang="hr-HR" sz="1300" dirty="0" err="1" smtClean="0"/>
              <a:t>true</a:t>
            </a:r>
            <a:r>
              <a:rPr lang="hr-HR" sz="1300" dirty="0" smtClean="0"/>
              <a:t>"</a:t>
            </a:r>
            <a:br>
              <a:rPr lang="hr-HR" sz="1300" dirty="0" smtClean="0"/>
            </a:br>
            <a:r>
              <a:rPr lang="hr-HR" sz="1300" dirty="0" smtClean="0"/>
              <a:t>		</a:t>
            </a:r>
            <a:r>
              <a:rPr lang="hr-HR" sz="1300" dirty="0" err="1" smtClean="0"/>
              <a:t>ondragstart</a:t>
            </a:r>
            <a:r>
              <a:rPr lang="hr-HR" sz="1300" dirty="0" smtClean="0"/>
              <a:t>="drag(</a:t>
            </a:r>
            <a:r>
              <a:rPr lang="hr-HR" sz="1300" dirty="0" err="1" smtClean="0"/>
              <a:t>event</a:t>
            </a:r>
            <a:r>
              <a:rPr lang="hr-HR" sz="1300" dirty="0" smtClean="0"/>
              <a:t>)" width="336" height="69"&gt;</a:t>
            </a:r>
            <a:br>
              <a:rPr lang="hr-HR" sz="1300" dirty="0" smtClean="0"/>
            </a:br>
            <a:r>
              <a:rPr lang="hr-HR" sz="1300" dirty="0" smtClean="0"/>
              <a:t>	&lt;/body&gt;</a:t>
            </a:r>
            <a:br>
              <a:rPr lang="hr-HR" sz="1300" dirty="0" smtClean="0"/>
            </a:br>
            <a:r>
              <a:rPr lang="hr-HR" sz="1300" dirty="0" smtClean="0"/>
              <a:t>&lt;/</a:t>
            </a:r>
            <a:r>
              <a:rPr lang="hr-HR" sz="1300" dirty="0"/>
              <a:t>html&gt;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500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Drag and drop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04313"/>
            <a:ext cx="3009900" cy="4286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2" y="1617049"/>
            <a:ext cx="3009900" cy="428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591022"/>
            <a:ext cx="3009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workers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Radnici?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Problemi zahtjevnijeg JavaScript koda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Nezavisno izvođenje više </a:t>
            </a:r>
            <a:r>
              <a:rPr lang="hr-HR" sz="4000" dirty="0" err="1" smtClean="0"/>
              <a:t>JavaScripti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workers</a:t>
            </a:r>
            <a:r>
              <a:rPr lang="hr-HR" dirty="0" smtClean="0"/>
              <a:t> - provjera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if(</a:t>
            </a:r>
            <a:r>
              <a:rPr lang="en-US" sz="4000" dirty="0" err="1"/>
              <a:t>typeof</a:t>
            </a:r>
            <a:r>
              <a:rPr lang="en-US" sz="4000" dirty="0"/>
              <a:t>(Worker)!=="undefined</a:t>
            </a:r>
            <a:r>
              <a:rPr lang="en-US" sz="4000" dirty="0" smtClean="0"/>
              <a:t>"){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  // Yes! Web worker support!</a:t>
            </a:r>
            <a:br>
              <a:rPr lang="en-US" sz="4000" dirty="0"/>
            </a:br>
            <a:r>
              <a:rPr lang="en-US" sz="4000" dirty="0"/>
              <a:t>  // </a:t>
            </a:r>
            <a:r>
              <a:rPr lang="en-US" sz="4000" i="1" dirty="0"/>
              <a:t>Some code.....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  }</a:t>
            </a:r>
            <a:br>
              <a:rPr lang="en-US" sz="4000" dirty="0"/>
            </a:br>
            <a:r>
              <a:rPr lang="en-US" sz="4000" dirty="0" smtClean="0"/>
              <a:t>else{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  // Sorry! No Web Worker support..</a:t>
            </a:r>
            <a:br>
              <a:rPr lang="en-US" sz="4000" dirty="0"/>
            </a:br>
            <a:r>
              <a:rPr lang="en-US" sz="4000" dirty="0"/>
              <a:t>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>
                <a:cs typeface="Arial" pitchFamily="34" charset="0"/>
              </a:rPr>
              <a:t>App</a:t>
            </a:r>
            <a:r>
              <a:rPr lang="hr-HR" dirty="0">
                <a:cs typeface="Arial" pitchFamily="34" charset="0"/>
              </a:rPr>
              <a:t> </a:t>
            </a:r>
            <a:r>
              <a:rPr lang="hr-HR" dirty="0" err="1" smtClean="0">
                <a:cs typeface="Arial" pitchFamily="34" charset="0"/>
              </a:rPr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600" dirty="0" smtClean="0">
                <a:cs typeface="Arial" pitchFamily="34" charset="0"/>
              </a:rPr>
              <a:t>Problemi prilikom spajanja na internet preko mobilnih uređaja</a:t>
            </a:r>
            <a:endParaRPr lang="hr-HR" sz="36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smtClean="0">
                <a:cs typeface="Arial" pitchFamily="34" charset="0"/>
              </a:rPr>
              <a:t>Offline pregledavanje</a:t>
            </a:r>
          </a:p>
          <a:p>
            <a:pPr lvl="1"/>
            <a:r>
              <a:rPr lang="hr-HR" dirty="0"/>
              <a:t>čitanje i pisanje e-</a:t>
            </a:r>
            <a:r>
              <a:rPr lang="hr-HR" dirty="0" err="1"/>
              <a:t>mailova</a:t>
            </a:r>
            <a:r>
              <a:rPr lang="hr-HR" dirty="0"/>
              <a:t>,</a:t>
            </a:r>
          </a:p>
          <a:p>
            <a:pPr lvl="1"/>
            <a:r>
              <a:rPr lang="hr-HR" dirty="0"/>
              <a:t>uređivanje dokumenta,</a:t>
            </a:r>
          </a:p>
          <a:p>
            <a:pPr lvl="1"/>
            <a:r>
              <a:rPr lang="hr-HR" dirty="0"/>
              <a:t>uređivanje i prikaz prezentacija te</a:t>
            </a:r>
          </a:p>
          <a:p>
            <a:pPr lvl="1"/>
            <a:r>
              <a:rPr lang="hr-HR" dirty="0"/>
              <a:t>razne igrice ili manje aplikacije koje ne trebaju stalnu vezu.</a:t>
            </a:r>
          </a:p>
          <a:p>
            <a:pPr>
              <a:lnSpc>
                <a:spcPct val="90000"/>
              </a:lnSpc>
            </a:pPr>
            <a:endParaRPr lang="hr-HR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workers</a:t>
            </a:r>
            <a:r>
              <a:rPr lang="hr-HR" dirty="0"/>
              <a:t> </a:t>
            </a:r>
            <a:r>
              <a:rPr lang="hr-HR" dirty="0" smtClean="0"/>
              <a:t>- izrada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timedCount</a:t>
            </a:r>
            <a:r>
              <a:rPr lang="en-US" dirty="0" smtClean="0"/>
              <a:t>(){</a:t>
            </a:r>
            <a:r>
              <a:rPr lang="en-US" dirty="0"/>
              <a:t/>
            </a:r>
            <a:br>
              <a:rPr lang="en-US" dirty="0"/>
            </a:br>
            <a:r>
              <a:rPr lang="hr-HR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  <a:r>
              <a:rPr lang="en-US" dirty="0"/>
              <a:t>;</a:t>
            </a:r>
            <a:br>
              <a:rPr lang="en-US" dirty="0"/>
            </a:br>
            <a:r>
              <a:rPr lang="hr-HR" dirty="0" smtClean="0"/>
              <a:t>	</a:t>
            </a:r>
            <a:r>
              <a:rPr lang="en-US" dirty="0" err="1" smtClean="0"/>
              <a:t>postMessage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hr-HR" dirty="0" smtClean="0"/>
              <a:t>	</a:t>
            </a:r>
            <a:r>
              <a:rPr lang="en-US" dirty="0" err="1" smtClean="0"/>
              <a:t>setTimeout</a:t>
            </a:r>
            <a:r>
              <a:rPr lang="en-US" dirty="0"/>
              <a:t>("</a:t>
            </a:r>
            <a:r>
              <a:rPr lang="en-US" dirty="0" err="1"/>
              <a:t>timedCount</a:t>
            </a:r>
            <a:r>
              <a:rPr lang="en-US" dirty="0"/>
              <a:t>()",500);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timedCount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848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workers</a:t>
            </a:r>
            <a:r>
              <a:rPr lang="hr-HR" dirty="0"/>
              <a:t> </a:t>
            </a:r>
            <a:r>
              <a:rPr lang="hr-HR" dirty="0" smtClean="0"/>
              <a:t>- izrada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r>
              <a:rPr lang="hr-HR" sz="2800" dirty="0" smtClean="0"/>
              <a:t>Kreiranje</a:t>
            </a:r>
          </a:p>
          <a:p>
            <a:pPr marL="0" indent="0">
              <a:buNone/>
            </a:pPr>
            <a:r>
              <a:rPr lang="hr-HR" sz="2600" dirty="0" err="1" smtClean="0"/>
              <a:t>if</a:t>
            </a:r>
            <a:r>
              <a:rPr lang="hr-HR" sz="2600" dirty="0" smtClean="0"/>
              <a:t>(</a:t>
            </a:r>
            <a:r>
              <a:rPr lang="hr-HR" sz="2600" dirty="0" err="1" smtClean="0"/>
              <a:t>typeof</a:t>
            </a:r>
            <a:r>
              <a:rPr lang="hr-HR" sz="2600" dirty="0" smtClean="0"/>
              <a:t>(w</a:t>
            </a:r>
            <a:r>
              <a:rPr lang="hr-HR" sz="2600" dirty="0"/>
              <a:t>)=="</a:t>
            </a:r>
            <a:r>
              <a:rPr lang="hr-HR" sz="2600" dirty="0" err="1"/>
              <a:t>undefined</a:t>
            </a:r>
            <a:r>
              <a:rPr lang="hr-HR" sz="2600" dirty="0" smtClean="0"/>
              <a:t>"){</a:t>
            </a:r>
            <a:r>
              <a:rPr lang="hr-HR" sz="2600" dirty="0"/>
              <a:t/>
            </a:r>
            <a:br>
              <a:rPr lang="hr-HR" sz="2600" dirty="0"/>
            </a:br>
            <a:r>
              <a:rPr lang="hr-HR" sz="2600" dirty="0" smtClean="0"/>
              <a:t>	w=</a:t>
            </a:r>
            <a:r>
              <a:rPr lang="hr-HR" sz="2600" dirty="0" err="1" smtClean="0"/>
              <a:t>new</a:t>
            </a:r>
            <a:r>
              <a:rPr lang="hr-HR" sz="2600" dirty="0" smtClean="0"/>
              <a:t> </a:t>
            </a:r>
            <a:r>
              <a:rPr lang="hr-HR" sz="2600" dirty="0" err="1"/>
              <a:t>Worker</a:t>
            </a:r>
            <a:r>
              <a:rPr lang="hr-HR" sz="2600" dirty="0"/>
              <a:t>("demo_</a:t>
            </a:r>
            <a:r>
              <a:rPr lang="hr-HR" sz="2600" dirty="0" err="1"/>
              <a:t>workers.js</a:t>
            </a:r>
            <a:r>
              <a:rPr lang="hr-HR" sz="2600" dirty="0"/>
              <a:t>");</a:t>
            </a:r>
            <a:br>
              <a:rPr lang="hr-HR" sz="2600" dirty="0"/>
            </a:br>
            <a:r>
              <a:rPr lang="hr-HR" sz="2600" dirty="0"/>
              <a:t>  }</a:t>
            </a:r>
          </a:p>
          <a:p>
            <a:r>
              <a:rPr lang="hr-HR" sz="2800" dirty="0" smtClean="0"/>
              <a:t>Dodavanje </a:t>
            </a:r>
            <a:r>
              <a:rPr lang="hr-HR" sz="2800" dirty="0" err="1" smtClean="0"/>
              <a:t>event</a:t>
            </a:r>
            <a:r>
              <a:rPr lang="hr-HR" sz="2800" dirty="0" smtClean="0"/>
              <a:t> </a:t>
            </a:r>
            <a:r>
              <a:rPr lang="hr-HR" sz="2800" dirty="0" err="1" smtClean="0"/>
              <a:t>listener</a:t>
            </a:r>
            <a:r>
              <a:rPr lang="hr-HR" sz="2800" dirty="0" err="1"/>
              <a:t>a</a:t>
            </a:r>
            <a:endParaRPr lang="hr-HR" sz="2800" dirty="0"/>
          </a:p>
          <a:p>
            <a:pPr marL="0" indent="0">
              <a:buNone/>
            </a:pPr>
            <a:r>
              <a:rPr lang="hr-HR" sz="2600" dirty="0" err="1"/>
              <a:t>w.onmessage</a:t>
            </a:r>
            <a:r>
              <a:rPr lang="hr-HR" sz="2600" dirty="0"/>
              <a:t>=</a:t>
            </a:r>
            <a:r>
              <a:rPr lang="hr-HR" sz="2600" dirty="0" err="1"/>
              <a:t>function</a:t>
            </a:r>
            <a:r>
              <a:rPr lang="hr-HR" sz="2600" dirty="0"/>
              <a:t>(</a:t>
            </a:r>
            <a:r>
              <a:rPr lang="hr-HR" sz="2600" dirty="0" err="1"/>
              <a:t>event</a:t>
            </a:r>
            <a:r>
              <a:rPr lang="hr-HR" sz="2600" dirty="0"/>
              <a:t>){</a:t>
            </a:r>
            <a:br>
              <a:rPr lang="hr-HR" sz="2600" dirty="0"/>
            </a:br>
            <a:r>
              <a:rPr lang="hr-HR" sz="2600" dirty="0" err="1" smtClean="0"/>
              <a:t>document.getElementById</a:t>
            </a:r>
            <a:r>
              <a:rPr lang="hr-HR" sz="2600" dirty="0"/>
              <a:t>("</a:t>
            </a:r>
            <a:r>
              <a:rPr lang="hr-HR" sz="2600" dirty="0" err="1"/>
              <a:t>result</a:t>
            </a:r>
            <a:r>
              <a:rPr lang="hr-HR" sz="2600" dirty="0"/>
              <a:t>").</a:t>
            </a:r>
            <a:r>
              <a:rPr lang="hr-HR" sz="2600" dirty="0" err="1"/>
              <a:t>innerHTML</a:t>
            </a:r>
            <a:r>
              <a:rPr lang="hr-HR" sz="2600" dirty="0"/>
              <a:t>=</a:t>
            </a:r>
            <a:r>
              <a:rPr lang="hr-HR" sz="2600" dirty="0" err="1"/>
              <a:t>event.data</a:t>
            </a:r>
            <a:r>
              <a:rPr lang="hr-HR" sz="2600" dirty="0"/>
              <a:t>;</a:t>
            </a: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 smtClean="0"/>
              <a:t>};</a:t>
            </a:r>
          </a:p>
          <a:p>
            <a:r>
              <a:rPr lang="hr-HR" sz="2800" dirty="0" smtClean="0"/>
              <a:t>Zaustavljanje</a:t>
            </a:r>
          </a:p>
          <a:p>
            <a:pPr marL="0" indent="0">
              <a:buNone/>
            </a:pPr>
            <a:r>
              <a:rPr lang="hr-HR" sz="2800" dirty="0" err="1" smtClean="0"/>
              <a:t>w.terminate</a:t>
            </a:r>
            <a:r>
              <a:rPr lang="hr-HR" sz="2800" dirty="0"/>
              <a:t>();</a:t>
            </a:r>
          </a:p>
          <a:p>
            <a:pPr marL="0" indent="0">
              <a:buNone/>
            </a:pPr>
            <a:r>
              <a:rPr lang="hr-HR" sz="2800" dirty="0"/>
              <a:t/>
            </a:r>
            <a:br>
              <a:rPr lang="hr-HR" sz="2800" dirty="0"/>
            </a:b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5554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SSE - </a:t>
            </a:r>
            <a:r>
              <a:rPr lang="hr-HR" dirty="0"/>
              <a:t>Server-</a:t>
            </a:r>
            <a:r>
              <a:rPr lang="hr-HR" dirty="0" err="1"/>
              <a:t>Sent</a:t>
            </a:r>
            <a:r>
              <a:rPr lang="hr-HR" dirty="0"/>
              <a:t> </a:t>
            </a:r>
            <a:r>
              <a:rPr lang="hr-HR" dirty="0" err="1" smtClean="0"/>
              <a:t>Events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Automatsko ažuriranje sa servera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Događaji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Primjeri: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 </a:t>
            </a:r>
            <a:r>
              <a:rPr lang="hr-HR" dirty="0" smtClean="0"/>
              <a:t>	</a:t>
            </a:r>
            <a:r>
              <a:rPr lang="en-US" dirty="0" smtClean="0"/>
              <a:t>Facebook/Twitter</a:t>
            </a:r>
            <a:r>
              <a:rPr lang="hr-HR" dirty="0" smtClean="0"/>
              <a:t>, </a:t>
            </a:r>
            <a:r>
              <a:rPr lang="en-US" dirty="0" smtClean="0"/>
              <a:t>news </a:t>
            </a:r>
            <a:r>
              <a:rPr lang="en-US" dirty="0"/>
              <a:t>feeds, </a:t>
            </a:r>
            <a:r>
              <a:rPr lang="hr-HR" dirty="0" smtClean="0"/>
              <a:t>sportski rezultati, burza</a:t>
            </a:r>
          </a:p>
          <a:p>
            <a:endParaRPr lang="hr-HR" sz="3600" dirty="0"/>
          </a:p>
          <a:p>
            <a:pPr marL="0" indent="0">
              <a:buNone/>
            </a:pPr>
            <a:r>
              <a:rPr lang="hr-HR" sz="3600" dirty="0"/>
              <a:t/>
            </a:r>
            <a:br>
              <a:rPr lang="hr-HR" sz="3600" dirty="0"/>
            </a:b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831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/>
              <a:t>SSE - </a:t>
            </a:r>
            <a:r>
              <a:rPr lang="hr-HR" sz="3600" dirty="0"/>
              <a:t>Server-</a:t>
            </a:r>
            <a:r>
              <a:rPr lang="hr-HR" sz="3600" dirty="0" err="1"/>
              <a:t>Sent</a:t>
            </a:r>
            <a:r>
              <a:rPr lang="hr-HR" sz="3600" dirty="0"/>
              <a:t> </a:t>
            </a:r>
            <a:r>
              <a:rPr lang="hr-HR" sz="3600" dirty="0" err="1" smtClean="0"/>
              <a:t>Events</a:t>
            </a:r>
            <a:r>
              <a:rPr lang="hr-HR" sz="3600" dirty="0" smtClean="0"/>
              <a:t> - provjera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if(</a:t>
            </a:r>
            <a:r>
              <a:rPr lang="en-US" sz="2800" dirty="0" err="1"/>
              <a:t>typeof</a:t>
            </a:r>
            <a:r>
              <a:rPr lang="en-US" sz="2800" dirty="0"/>
              <a:t>(</a:t>
            </a:r>
            <a:r>
              <a:rPr lang="en-US" sz="2800" dirty="0" err="1"/>
              <a:t>EventSource</a:t>
            </a:r>
            <a:r>
              <a:rPr lang="en-US" sz="2800" dirty="0"/>
              <a:t>)!=="undefined</a:t>
            </a:r>
            <a:r>
              <a:rPr lang="en-US" sz="2800" dirty="0" smtClean="0"/>
              <a:t>")</a:t>
            </a:r>
            <a:r>
              <a:rPr lang="en-US" sz="2800" dirty="0"/>
              <a:t>  {</a:t>
            </a:r>
            <a:br>
              <a:rPr lang="en-US" sz="2800" dirty="0"/>
            </a:br>
            <a:r>
              <a:rPr lang="en-US" sz="2800" dirty="0"/>
              <a:t>  // Yes! Server-sent events support!</a:t>
            </a:r>
            <a:br>
              <a:rPr lang="en-US" sz="2800" dirty="0"/>
            </a:br>
            <a:r>
              <a:rPr lang="en-US" sz="2800" dirty="0"/>
              <a:t>  // </a:t>
            </a:r>
            <a:r>
              <a:rPr lang="en-US" sz="2800" i="1" dirty="0"/>
              <a:t>Some code.....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}</a:t>
            </a:r>
            <a:br>
              <a:rPr lang="en-US" sz="2800" dirty="0"/>
            </a:br>
            <a:r>
              <a:rPr lang="en-US" sz="2800" dirty="0" smtClean="0"/>
              <a:t>else</a:t>
            </a:r>
            <a:r>
              <a:rPr lang="en-US" sz="2800" dirty="0"/>
              <a:t>  {</a:t>
            </a:r>
            <a:br>
              <a:rPr lang="en-US" sz="2800" dirty="0"/>
            </a:br>
            <a:r>
              <a:rPr lang="en-US" sz="2800" dirty="0"/>
              <a:t>  // Sorry! No server-sent events support..</a:t>
            </a:r>
            <a:br>
              <a:rPr lang="en-US" sz="2800" dirty="0"/>
            </a:br>
            <a:r>
              <a:rPr lang="en-US" sz="2800" dirty="0"/>
              <a:t>  }</a:t>
            </a:r>
            <a:endParaRPr lang="hr-HR" sz="2800" dirty="0"/>
          </a:p>
          <a:p>
            <a:pPr marL="0" indent="0">
              <a:buNone/>
            </a:pPr>
            <a:r>
              <a:rPr lang="hr-HR" sz="2400" dirty="0"/>
              <a:t/>
            </a:r>
            <a:br>
              <a:rPr lang="hr-HR" sz="2400" dirty="0"/>
            </a:b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2660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/>
              <a:t>SSE - </a:t>
            </a:r>
            <a:r>
              <a:rPr lang="hr-HR" sz="3600" dirty="0"/>
              <a:t>Server-</a:t>
            </a:r>
            <a:r>
              <a:rPr lang="hr-HR" sz="3600" dirty="0" err="1"/>
              <a:t>Sent</a:t>
            </a:r>
            <a:r>
              <a:rPr lang="hr-HR" sz="3600" dirty="0"/>
              <a:t> </a:t>
            </a:r>
            <a:r>
              <a:rPr lang="hr-HR" sz="3600" dirty="0" err="1" smtClean="0"/>
              <a:t>Events</a:t>
            </a:r>
            <a:r>
              <a:rPr lang="hr-HR" sz="3600" dirty="0" smtClean="0"/>
              <a:t> - primatelj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var</a:t>
            </a:r>
            <a:r>
              <a:rPr lang="en-US" sz="2000" dirty="0"/>
              <a:t> source=new </a:t>
            </a:r>
            <a:r>
              <a:rPr lang="en-US" sz="2000" dirty="0" err="1"/>
              <a:t>EventSource</a:t>
            </a:r>
            <a:r>
              <a:rPr lang="en-US" sz="2000" dirty="0"/>
              <a:t>("</a:t>
            </a:r>
            <a:r>
              <a:rPr lang="en-US" sz="2000" dirty="0" err="1"/>
              <a:t>demo_sse.php</a:t>
            </a:r>
            <a:r>
              <a:rPr lang="en-US" sz="2000" dirty="0" smtClean="0"/>
              <a:t>");</a:t>
            </a:r>
            <a:endParaRPr lang="hr-H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source.onmessage</a:t>
            </a:r>
            <a:r>
              <a:rPr lang="en-US" sz="2000" dirty="0"/>
              <a:t>=function(event</a:t>
            </a:r>
            <a:r>
              <a:rPr lang="en-US" sz="2000" dirty="0" smtClean="0"/>
              <a:t>)</a:t>
            </a:r>
            <a:r>
              <a:rPr lang="en-US" sz="2000" dirty="0"/>
              <a:t>  {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document.getElementById</a:t>
            </a:r>
            <a:r>
              <a:rPr lang="en-US" sz="2000" dirty="0"/>
              <a:t>("result").</a:t>
            </a:r>
            <a:r>
              <a:rPr lang="en-US" sz="2000" dirty="0" err="1"/>
              <a:t>innerHTML</a:t>
            </a:r>
            <a:r>
              <a:rPr lang="en-US" sz="2000" dirty="0"/>
              <a:t>+=</a:t>
            </a:r>
            <a:r>
              <a:rPr lang="en-US" sz="2000" dirty="0" err="1"/>
              <a:t>event.data</a:t>
            </a:r>
            <a:r>
              <a:rPr lang="en-US" sz="2000" dirty="0"/>
              <a:t> + 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  };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800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/>
              <a:t>SSE - </a:t>
            </a:r>
            <a:r>
              <a:rPr lang="hr-HR" sz="3600" dirty="0"/>
              <a:t>Server-</a:t>
            </a:r>
            <a:r>
              <a:rPr lang="hr-HR" sz="3600" dirty="0" err="1"/>
              <a:t>Sent</a:t>
            </a:r>
            <a:r>
              <a:rPr lang="hr-HR" sz="3600" dirty="0"/>
              <a:t> </a:t>
            </a:r>
            <a:r>
              <a:rPr lang="hr-HR" sz="3600" dirty="0" err="1" smtClean="0"/>
              <a:t>Events</a:t>
            </a:r>
            <a:r>
              <a:rPr lang="hr-HR" sz="3600" dirty="0" smtClean="0"/>
              <a:t> - server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r-HR" sz="2400" dirty="0" smtClean="0"/>
              <a:t>	</a:t>
            </a:r>
            <a:r>
              <a:rPr lang="en-US" sz="2400" dirty="0" smtClean="0"/>
              <a:t>header('Content-Type: text/event-stream');</a:t>
            </a:r>
            <a:br>
              <a:rPr lang="en-US" sz="2400" dirty="0" smtClean="0"/>
            </a:br>
            <a:r>
              <a:rPr lang="hr-HR" sz="2400" dirty="0" smtClean="0"/>
              <a:t>	</a:t>
            </a:r>
            <a:r>
              <a:rPr lang="en-US" sz="2400" dirty="0" smtClean="0"/>
              <a:t>header('Cache-Control: no-cache');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r-HR" sz="2400" dirty="0" smtClean="0"/>
              <a:t>	</a:t>
            </a:r>
            <a:r>
              <a:rPr lang="en-US" sz="2400" dirty="0" smtClean="0"/>
              <a:t>$time = date('r');</a:t>
            </a:r>
            <a:br>
              <a:rPr lang="en-US" sz="2400" dirty="0" smtClean="0"/>
            </a:br>
            <a:r>
              <a:rPr lang="hr-HR" sz="2400" dirty="0" smtClean="0"/>
              <a:t>	</a:t>
            </a:r>
            <a:r>
              <a:rPr lang="en-US" sz="2400" dirty="0" smtClean="0"/>
              <a:t>echo "data: The server time is: {$time}\n\n";</a:t>
            </a:r>
            <a:br>
              <a:rPr lang="en-US" sz="2400" dirty="0" smtClean="0"/>
            </a:br>
            <a:r>
              <a:rPr lang="hr-HR" sz="2400" dirty="0" smtClean="0"/>
              <a:t>	</a:t>
            </a:r>
            <a:r>
              <a:rPr lang="en-US" sz="2400" dirty="0" smtClean="0"/>
              <a:t>flush();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?&gt;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3320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smtClean="0"/>
              <a:t>SSE - </a:t>
            </a:r>
            <a:r>
              <a:rPr lang="hr-HR" sz="3400" dirty="0"/>
              <a:t>Server-</a:t>
            </a:r>
            <a:r>
              <a:rPr lang="hr-HR" sz="3400" dirty="0" err="1"/>
              <a:t>Sent</a:t>
            </a:r>
            <a:r>
              <a:rPr lang="hr-HR" sz="3400" dirty="0"/>
              <a:t> </a:t>
            </a:r>
            <a:r>
              <a:rPr lang="hr-HR" sz="3400" dirty="0" err="1" smtClean="0"/>
              <a:t>Events</a:t>
            </a:r>
            <a:r>
              <a:rPr lang="hr-HR" sz="3400" dirty="0" smtClean="0"/>
              <a:t> - </a:t>
            </a:r>
            <a:r>
              <a:rPr lang="hr-HR" sz="3400" dirty="0" err="1" smtClean="0"/>
              <a:t>EventSource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err="1" smtClean="0"/>
              <a:t>EventSource</a:t>
            </a:r>
            <a:r>
              <a:rPr lang="hr-HR" sz="3600" dirty="0" smtClean="0"/>
              <a:t> objekt</a:t>
            </a:r>
          </a:p>
          <a:p>
            <a:pPr lvl="1">
              <a:lnSpc>
                <a:spcPct val="150000"/>
              </a:lnSpc>
            </a:pPr>
            <a:r>
              <a:rPr lang="hr-HR" sz="3200" dirty="0" err="1"/>
              <a:t>o</a:t>
            </a:r>
            <a:r>
              <a:rPr lang="hr-HR" sz="3200" dirty="0" err="1" smtClean="0"/>
              <a:t>nopen</a:t>
            </a:r>
            <a:endParaRPr lang="hr-HR" sz="3200" dirty="0" smtClean="0"/>
          </a:p>
          <a:p>
            <a:pPr lvl="1">
              <a:lnSpc>
                <a:spcPct val="150000"/>
              </a:lnSpc>
            </a:pPr>
            <a:r>
              <a:rPr lang="hr-HR" sz="3200" dirty="0" err="1"/>
              <a:t>o</a:t>
            </a:r>
            <a:r>
              <a:rPr lang="hr-HR" sz="3200" dirty="0" err="1" smtClean="0"/>
              <a:t>nmessage</a:t>
            </a:r>
            <a:endParaRPr lang="hr-HR" sz="3200" dirty="0" smtClean="0"/>
          </a:p>
          <a:p>
            <a:pPr lvl="1">
              <a:lnSpc>
                <a:spcPct val="150000"/>
              </a:lnSpc>
            </a:pPr>
            <a:r>
              <a:rPr lang="hr-HR" sz="3200" dirty="0" err="1"/>
              <a:t>o</a:t>
            </a:r>
            <a:r>
              <a:rPr lang="hr-HR" sz="3200" dirty="0" err="1" smtClean="0"/>
              <a:t>nerror</a:t>
            </a:r>
            <a:endParaRPr lang="hr-HR" sz="3200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64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Pronalaženje lokacije korisnika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Potrebna potvrda korisnika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GPS - (Global </a:t>
            </a:r>
            <a:r>
              <a:rPr lang="hr-HR" sz="3600" dirty="0" err="1"/>
              <a:t>Positioning</a:t>
            </a:r>
            <a:r>
              <a:rPr lang="hr-HR" sz="3600" dirty="0"/>
              <a:t> </a:t>
            </a:r>
            <a:r>
              <a:rPr lang="hr-HR" sz="3600" dirty="0" smtClean="0"/>
              <a:t>System), IP</a:t>
            </a:r>
          </a:p>
        </p:txBody>
      </p:sp>
    </p:spTree>
    <p:extLst>
      <p:ext uri="{BB962C8B-B14F-4D97-AF65-F5344CB8AC3E}">
        <p14:creationId xmlns:p14="http://schemas.microsoft.com/office/powerpoint/2010/main" val="2277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r-HR" sz="1500" dirty="0"/>
              <a:t>&lt;</a:t>
            </a:r>
            <a:r>
              <a:rPr lang="hr-HR" sz="1500" dirty="0" err="1"/>
              <a:t>script</a:t>
            </a:r>
            <a:r>
              <a:rPr lang="hr-HR" sz="1500" dirty="0"/>
              <a:t>&gt;</a:t>
            </a:r>
            <a:br>
              <a:rPr lang="hr-HR" sz="1500" dirty="0"/>
            </a:br>
            <a:r>
              <a:rPr lang="hr-HR" sz="1500" dirty="0"/>
              <a:t>var x=</a:t>
            </a:r>
            <a:r>
              <a:rPr lang="hr-HR" sz="1500" dirty="0" err="1"/>
              <a:t>document.getElementById</a:t>
            </a:r>
            <a:r>
              <a:rPr lang="hr-HR" sz="1500" dirty="0"/>
              <a:t>("demo");</a:t>
            </a:r>
            <a:br>
              <a:rPr lang="hr-HR" sz="1500" dirty="0"/>
            </a:br>
            <a:r>
              <a:rPr lang="hr-HR" sz="1500" dirty="0" err="1"/>
              <a:t>function</a:t>
            </a:r>
            <a:r>
              <a:rPr lang="hr-HR" sz="1500" dirty="0"/>
              <a:t> </a:t>
            </a:r>
            <a:r>
              <a:rPr lang="hr-HR" sz="1500" dirty="0" err="1"/>
              <a:t>getLocation</a:t>
            </a:r>
            <a:r>
              <a:rPr lang="hr-HR" sz="1500" dirty="0" smtClean="0"/>
              <a:t>(){</a:t>
            </a:r>
            <a:r>
              <a:rPr lang="hr-HR" sz="1500" dirty="0"/>
              <a:t/>
            </a:r>
            <a:br>
              <a:rPr lang="hr-HR" sz="1500" dirty="0"/>
            </a:br>
            <a:r>
              <a:rPr lang="hr-HR" sz="1500" dirty="0"/>
              <a:t>  </a:t>
            </a:r>
            <a:r>
              <a:rPr lang="hr-HR" sz="1500" dirty="0" err="1"/>
              <a:t>if</a:t>
            </a:r>
            <a:r>
              <a:rPr lang="hr-HR" sz="1500" dirty="0"/>
              <a:t> (</a:t>
            </a:r>
            <a:r>
              <a:rPr lang="hr-HR" sz="1500" dirty="0" err="1"/>
              <a:t>navigator.geolocation</a:t>
            </a:r>
            <a:r>
              <a:rPr lang="hr-HR" sz="1500" dirty="0" smtClean="0"/>
              <a:t>){</a:t>
            </a:r>
            <a:r>
              <a:rPr lang="hr-HR" sz="1500" dirty="0"/>
              <a:t/>
            </a:r>
            <a:br>
              <a:rPr lang="hr-HR" sz="1500" dirty="0"/>
            </a:br>
            <a:r>
              <a:rPr lang="hr-HR" sz="1500" dirty="0"/>
              <a:t>   </a:t>
            </a:r>
            <a:r>
              <a:rPr lang="hr-HR" sz="1500" dirty="0" smtClean="0"/>
              <a:t>	navigator.geolocation.getCurrentPosition(</a:t>
            </a:r>
            <a:r>
              <a:rPr lang="hr-HR" sz="1500" dirty="0" err="1" smtClean="0"/>
              <a:t>showPosition</a:t>
            </a:r>
            <a:r>
              <a:rPr lang="hr-HR" sz="1500" dirty="0"/>
              <a:t>);</a:t>
            </a:r>
            <a:br>
              <a:rPr lang="hr-HR" sz="1500" dirty="0"/>
            </a:br>
            <a:r>
              <a:rPr lang="hr-HR" sz="1500" dirty="0"/>
              <a:t>   </a:t>
            </a:r>
            <a:r>
              <a:rPr lang="hr-HR" sz="1500" dirty="0" smtClean="0"/>
              <a:t>}</a:t>
            </a:r>
            <a:r>
              <a:rPr lang="hr-HR" sz="1500" dirty="0"/>
              <a:t/>
            </a:r>
            <a:br>
              <a:rPr lang="hr-HR" sz="1500" dirty="0"/>
            </a:br>
            <a:r>
              <a:rPr lang="hr-HR" sz="1500" dirty="0"/>
              <a:t>  </a:t>
            </a:r>
            <a:r>
              <a:rPr lang="hr-HR" sz="1500" dirty="0" err="1" smtClean="0"/>
              <a:t>else</a:t>
            </a:r>
            <a:r>
              <a:rPr lang="hr-HR" sz="1500" dirty="0" smtClean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1500" dirty="0" smtClean="0"/>
              <a:t>	</a:t>
            </a:r>
            <a:r>
              <a:rPr lang="hr-HR" sz="1500" dirty="0" err="1" smtClean="0"/>
              <a:t>x.innerHTML</a:t>
            </a:r>
            <a:r>
              <a:rPr lang="hr-HR" sz="1500" dirty="0"/>
              <a:t>="</a:t>
            </a:r>
            <a:r>
              <a:rPr lang="hr-HR" sz="1500" dirty="0" err="1"/>
              <a:t>Geolocation</a:t>
            </a:r>
            <a:r>
              <a:rPr lang="hr-HR" sz="1500" dirty="0"/>
              <a:t> is </a:t>
            </a:r>
            <a:r>
              <a:rPr lang="hr-HR" sz="1500" dirty="0" err="1"/>
              <a:t>not</a:t>
            </a:r>
            <a:r>
              <a:rPr lang="hr-HR" sz="1500" dirty="0"/>
              <a:t> </a:t>
            </a:r>
            <a:r>
              <a:rPr lang="hr-HR" sz="1500" dirty="0" err="1"/>
              <a:t>supported</a:t>
            </a:r>
            <a:r>
              <a:rPr lang="hr-HR" sz="1500" dirty="0"/>
              <a:t> </a:t>
            </a:r>
            <a:r>
              <a:rPr lang="hr-HR" sz="1500" dirty="0" err="1"/>
              <a:t>by</a:t>
            </a:r>
            <a:r>
              <a:rPr lang="hr-HR" sz="1500" dirty="0"/>
              <a:t> </a:t>
            </a:r>
            <a:r>
              <a:rPr lang="hr-HR" sz="1500" dirty="0" err="1"/>
              <a:t>this</a:t>
            </a:r>
            <a:r>
              <a:rPr lang="hr-HR" sz="1500" dirty="0"/>
              <a:t> </a:t>
            </a:r>
            <a:r>
              <a:rPr lang="hr-HR" sz="1500" dirty="0" err="1"/>
              <a:t>browser</a:t>
            </a:r>
            <a:r>
              <a:rPr lang="hr-HR" sz="1500" dirty="0"/>
              <a:t>.";}</a:t>
            </a:r>
            <a:br>
              <a:rPr lang="hr-HR" sz="1500" dirty="0"/>
            </a:br>
            <a:r>
              <a:rPr lang="hr-HR" sz="1500" dirty="0"/>
              <a:t>  }</a:t>
            </a:r>
            <a:br>
              <a:rPr lang="hr-HR" sz="1500" dirty="0"/>
            </a:br>
            <a:r>
              <a:rPr lang="hr-HR" sz="1500" dirty="0" err="1"/>
              <a:t>function</a:t>
            </a:r>
            <a:r>
              <a:rPr lang="hr-HR" sz="1500" dirty="0"/>
              <a:t> </a:t>
            </a:r>
            <a:r>
              <a:rPr lang="hr-HR" sz="1500" dirty="0" err="1"/>
              <a:t>showPosition</a:t>
            </a:r>
            <a:r>
              <a:rPr lang="hr-HR" sz="1500" dirty="0"/>
              <a:t>(position</a:t>
            </a:r>
            <a:r>
              <a:rPr lang="hr-HR" sz="1500" dirty="0" smtClean="0"/>
              <a:t>){</a:t>
            </a:r>
            <a:r>
              <a:rPr lang="hr-HR" sz="1500" dirty="0"/>
              <a:t/>
            </a:r>
            <a:br>
              <a:rPr lang="hr-HR" sz="1500" dirty="0"/>
            </a:br>
            <a:r>
              <a:rPr lang="hr-HR" sz="1500" dirty="0"/>
              <a:t>  </a:t>
            </a:r>
            <a:r>
              <a:rPr lang="hr-HR" sz="1500" dirty="0" err="1" smtClean="0"/>
              <a:t>x.innerHTML</a:t>
            </a:r>
            <a:r>
              <a:rPr lang="hr-HR" sz="1500" dirty="0"/>
              <a:t>="</a:t>
            </a:r>
            <a:r>
              <a:rPr lang="hr-HR" sz="1500" dirty="0" err="1"/>
              <a:t>Latitude</a:t>
            </a:r>
            <a:r>
              <a:rPr lang="hr-HR" sz="1500" dirty="0"/>
              <a:t>: " + position.coords.latitude +   "&lt;</a:t>
            </a:r>
            <a:r>
              <a:rPr lang="hr-HR" sz="1500" dirty="0" err="1"/>
              <a:t>br</a:t>
            </a:r>
            <a:r>
              <a:rPr lang="hr-HR" sz="1500" dirty="0"/>
              <a:t>&gt;</a:t>
            </a:r>
            <a:r>
              <a:rPr lang="hr-HR" sz="1500" dirty="0" err="1"/>
              <a:t>Longitude</a:t>
            </a:r>
            <a:r>
              <a:rPr lang="hr-HR" sz="1500" dirty="0"/>
              <a:t>: " + position.coords.longitude; </a:t>
            </a:r>
            <a:br>
              <a:rPr lang="hr-HR" sz="1500" dirty="0"/>
            </a:br>
            <a:r>
              <a:rPr lang="hr-HR" sz="1500" dirty="0"/>
              <a:t>  }</a:t>
            </a:r>
            <a:br>
              <a:rPr lang="hr-HR" sz="1500" dirty="0"/>
            </a:br>
            <a:r>
              <a:rPr lang="hr-HR" sz="1500" dirty="0"/>
              <a:t>&lt;/</a:t>
            </a:r>
            <a:r>
              <a:rPr lang="hr-HR" sz="1500" dirty="0" err="1"/>
              <a:t>script</a:t>
            </a:r>
            <a:r>
              <a:rPr lang="hr-HR" sz="1500" dirty="0"/>
              <a:t>&gt;</a:t>
            </a:r>
            <a:endParaRPr lang="hr-HR" sz="1500" dirty="0" smtClean="0"/>
          </a:p>
        </p:txBody>
      </p:sp>
    </p:spTree>
    <p:extLst>
      <p:ext uri="{BB962C8B-B14F-4D97-AF65-F5344CB8AC3E}">
        <p14:creationId xmlns:p14="http://schemas.microsoft.com/office/powerpoint/2010/main" val="24038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Greške prilikom korištenja </a:t>
            </a:r>
            <a:r>
              <a:rPr lang="hr-HR" dirty="0" err="1"/>
              <a:t>getCurrentPosition</a:t>
            </a:r>
            <a:r>
              <a:rPr lang="hr-HR" dirty="0" smtClean="0"/>
              <a:t>():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PERMISSION_DENIED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POSITION_UNAVAILABLE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TIMEOUT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UNKNOWN_ERROR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230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</a:t>
            </a:r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443984"/>
          </a:xfrm>
        </p:spPr>
      </p:pic>
    </p:spTree>
    <p:extLst>
      <p:ext uri="{BB962C8B-B14F-4D97-AF65-F5344CB8AC3E}">
        <p14:creationId xmlns:p14="http://schemas.microsoft.com/office/powerpoint/2010/main" val="2956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2400" dirty="0" smtClean="0"/>
              <a:t>Prikaz na mapi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000" dirty="0" err="1"/>
              <a:t>function</a:t>
            </a:r>
            <a:r>
              <a:rPr lang="hr-HR" sz="2000" dirty="0"/>
              <a:t> </a:t>
            </a:r>
            <a:r>
              <a:rPr lang="hr-HR" sz="2000" dirty="0" err="1"/>
              <a:t>showPosition</a:t>
            </a:r>
            <a:r>
              <a:rPr lang="hr-HR" sz="2000" dirty="0"/>
              <a:t>(position</a:t>
            </a:r>
            <a:r>
              <a:rPr lang="hr-HR" sz="2000" dirty="0" smtClean="0"/>
              <a:t>){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/>
              <a:t>var </a:t>
            </a:r>
            <a:r>
              <a:rPr lang="hr-HR" sz="2000" dirty="0" err="1"/>
              <a:t>latlon</a:t>
            </a:r>
            <a:r>
              <a:rPr lang="hr-HR" sz="2000" dirty="0"/>
              <a:t>=position.coords.latitude+","+position.coords.longitude;</a:t>
            </a:r>
            <a:br>
              <a:rPr lang="hr-HR" sz="2000" dirty="0"/>
            </a:br>
            <a:r>
              <a:rPr lang="hr-HR" sz="2000" dirty="0" smtClean="0"/>
              <a:t>var </a:t>
            </a:r>
            <a:r>
              <a:rPr lang="hr-HR" sz="2000" dirty="0"/>
              <a:t>img_url="http://maps.googleapis.com/</a:t>
            </a:r>
            <a:r>
              <a:rPr lang="hr-HR" sz="2000" dirty="0" err="1"/>
              <a:t>maps</a:t>
            </a:r>
            <a:r>
              <a:rPr lang="hr-HR" sz="2000" dirty="0"/>
              <a:t>/</a:t>
            </a:r>
            <a:r>
              <a:rPr lang="hr-HR" sz="2000" dirty="0" err="1"/>
              <a:t>api</a:t>
            </a:r>
            <a:r>
              <a:rPr lang="hr-HR" sz="2000" dirty="0"/>
              <a:t>/</a:t>
            </a:r>
            <a:r>
              <a:rPr lang="hr-HR" sz="2000" dirty="0" err="1"/>
              <a:t>staticmap</a:t>
            </a:r>
            <a:r>
              <a:rPr lang="hr-HR" sz="2000" dirty="0"/>
              <a:t>?</a:t>
            </a:r>
            <a:r>
              <a:rPr lang="hr-HR" sz="2000" dirty="0" err="1"/>
              <a:t>center</a:t>
            </a:r>
            <a:r>
              <a:rPr lang="hr-HR" sz="2000" dirty="0"/>
              <a:t>="</a:t>
            </a:r>
            <a:br>
              <a:rPr lang="hr-HR" sz="2000" dirty="0"/>
            </a:br>
            <a:r>
              <a:rPr lang="hr-HR" sz="2000" dirty="0"/>
              <a:t>+</a:t>
            </a:r>
            <a:r>
              <a:rPr lang="hr-HR" sz="2000" dirty="0" err="1"/>
              <a:t>latlon</a:t>
            </a:r>
            <a:r>
              <a:rPr lang="hr-HR" sz="2000" dirty="0"/>
              <a:t>+"&amp;</a:t>
            </a:r>
            <a:r>
              <a:rPr lang="hr-HR" sz="2000" dirty="0" err="1"/>
              <a:t>zoom</a:t>
            </a:r>
            <a:r>
              <a:rPr lang="hr-HR" sz="2000" dirty="0"/>
              <a:t>=14&amp;size=400x300&amp;</a:t>
            </a:r>
            <a:r>
              <a:rPr lang="hr-HR" sz="2000" dirty="0" err="1"/>
              <a:t>sensor</a:t>
            </a:r>
            <a:r>
              <a:rPr lang="hr-HR" sz="2000" dirty="0"/>
              <a:t>=</a:t>
            </a:r>
            <a:r>
              <a:rPr lang="hr-HR" sz="2000" dirty="0" err="1"/>
              <a:t>false</a:t>
            </a:r>
            <a:r>
              <a:rPr lang="hr-HR" sz="2000" dirty="0"/>
              <a:t>";</a:t>
            </a:r>
            <a:br>
              <a:rPr lang="hr-HR" sz="2000" dirty="0"/>
            </a:b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err="1"/>
              <a:t>document.getElementById</a:t>
            </a:r>
            <a:r>
              <a:rPr lang="hr-HR" sz="2000" dirty="0"/>
              <a:t>("</a:t>
            </a:r>
            <a:r>
              <a:rPr lang="hr-HR" sz="2000" dirty="0" err="1"/>
              <a:t>mapholder</a:t>
            </a:r>
            <a:r>
              <a:rPr lang="hr-HR" sz="2000" dirty="0"/>
              <a:t>").</a:t>
            </a:r>
            <a:r>
              <a:rPr lang="hr-HR" sz="2000" dirty="0" err="1"/>
              <a:t>innerHTML</a:t>
            </a:r>
            <a:r>
              <a:rPr lang="hr-HR" sz="2000" dirty="0"/>
              <a:t>="&lt;img </a:t>
            </a:r>
            <a:r>
              <a:rPr lang="hr-HR" sz="2000" dirty="0" err="1"/>
              <a:t>src</a:t>
            </a:r>
            <a:r>
              <a:rPr lang="hr-HR" sz="2000" dirty="0"/>
              <a:t>='"+img_url+"'&gt;";</a:t>
            </a:r>
            <a:br>
              <a:rPr lang="hr-HR" sz="2000" dirty="0"/>
            </a:br>
            <a:r>
              <a:rPr lang="hr-HR" sz="2000" dirty="0"/>
              <a:t>}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8341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2400" dirty="0" smtClean="0"/>
              <a:t>Prikaz na mapi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68223"/>
            <a:ext cx="4303390" cy="40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Prednosti korištenja </a:t>
            </a:r>
            <a:r>
              <a:rPr lang="hr-HR" dirty="0" err="1" smtClean="0"/>
              <a:t>geolokacije</a:t>
            </a:r>
            <a:endParaRPr lang="hr-HR" dirty="0" smtClean="0"/>
          </a:p>
          <a:p>
            <a:pPr lvl="1"/>
            <a:r>
              <a:rPr lang="hr-HR" sz="3200" dirty="0" smtClean="0"/>
              <a:t>Ažuriranje lokalne informacije</a:t>
            </a:r>
          </a:p>
          <a:p>
            <a:pPr lvl="1"/>
            <a:r>
              <a:rPr lang="hr-HR" sz="3200" dirty="0" smtClean="0"/>
              <a:t>Prikazivanje informacija u blizini korisnika (POI)</a:t>
            </a:r>
            <a:endParaRPr lang="en-US" sz="3200" dirty="0"/>
          </a:p>
          <a:p>
            <a:pPr lvl="1"/>
            <a:r>
              <a:rPr lang="en-US" sz="3200" dirty="0"/>
              <a:t>Turn-by-turn </a:t>
            </a:r>
            <a:r>
              <a:rPr lang="hr-HR" sz="3200" dirty="0" smtClean="0"/>
              <a:t>navigacija</a:t>
            </a:r>
            <a:r>
              <a:rPr lang="en-US" sz="3200" dirty="0" smtClean="0"/>
              <a:t>(GPS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41724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Povratne vrijednosti </a:t>
            </a:r>
            <a:r>
              <a:rPr lang="hr-HR" dirty="0" err="1"/>
              <a:t>getCurrentPosition</a:t>
            </a:r>
            <a:r>
              <a:rPr lang="hr-HR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hr-HR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52538"/>
              </p:ext>
            </p:extLst>
          </p:nvPr>
        </p:nvGraphicFramePr>
        <p:xfrm>
          <a:off x="216024" y="2492896"/>
          <a:ext cx="8784976" cy="2948849"/>
        </p:xfrm>
        <a:graphic>
          <a:graphicData uri="http://schemas.openxmlformats.org/drawingml/2006/table">
            <a:tbl>
              <a:tblPr/>
              <a:tblGrid>
                <a:gridCol w="3171337"/>
                <a:gridCol w="5613639"/>
              </a:tblGrid>
              <a:tr h="360041">
                <a:tc>
                  <a:txBody>
                    <a:bodyPr/>
                    <a:lstStyle/>
                    <a:p>
                      <a:pPr fontAlgn="t"/>
                      <a:r>
                        <a:rPr lang="hr-HR" sz="1600" dirty="0" err="1">
                          <a:effectLst/>
                          <a:latin typeface="+mn-lt"/>
                        </a:rPr>
                        <a:t>coords.latitude</a:t>
                      </a:r>
                      <a:endParaRPr lang="hr-HR" sz="1600" dirty="0">
                        <a:effectLst/>
                        <a:latin typeface="+mn-lt"/>
                      </a:endParaRP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600" dirty="0" err="1">
                          <a:effectLst/>
                          <a:latin typeface="+mn-lt"/>
                        </a:rPr>
                        <a:t>The</a:t>
                      </a:r>
                      <a:r>
                        <a:rPr lang="hr-HR" sz="1600" dirty="0">
                          <a:effectLst/>
                          <a:latin typeface="+mn-lt"/>
                        </a:rPr>
                        <a:t> </a:t>
                      </a:r>
                      <a:r>
                        <a:rPr lang="hr-HR" sz="1600" dirty="0" err="1">
                          <a:effectLst/>
                          <a:latin typeface="+mn-lt"/>
                        </a:rPr>
                        <a:t>latitude</a:t>
                      </a:r>
                      <a:r>
                        <a:rPr lang="hr-HR" sz="1600" dirty="0">
                          <a:effectLst/>
                          <a:latin typeface="+mn-lt"/>
                        </a:rPr>
                        <a:t> as a </a:t>
                      </a:r>
                      <a:r>
                        <a:rPr lang="hr-HR" sz="1600" dirty="0" err="1">
                          <a:effectLst/>
                          <a:latin typeface="+mn-lt"/>
                        </a:rPr>
                        <a:t>decimal</a:t>
                      </a:r>
                      <a:r>
                        <a:rPr lang="hr-HR" sz="1600" dirty="0">
                          <a:effectLst/>
                          <a:latin typeface="+mn-lt"/>
                        </a:rPr>
                        <a:t> </a:t>
                      </a:r>
                      <a:r>
                        <a:rPr lang="hr-HR" sz="1600" dirty="0" err="1">
                          <a:effectLst/>
                          <a:latin typeface="+mn-lt"/>
                        </a:rPr>
                        <a:t>number</a:t>
                      </a:r>
                      <a:endParaRPr lang="hr-HR" sz="1600" dirty="0">
                        <a:effectLst/>
                        <a:latin typeface="+mn-lt"/>
                      </a:endParaRP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013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coords.longitude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The longitude as a decimal number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5985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coords.accuracy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The accuracy of position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965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coords.altitude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The altitude in meters above the mean sea level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43937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coords.altitudeAccuracy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The altitude accuracy of position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909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coords.heading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The heading as degrees clockwise from North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71889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coords.speed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The speed in meters per second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92">
                <a:tc>
                  <a:txBody>
                    <a:bodyPr/>
                    <a:lstStyle/>
                    <a:p>
                      <a:pPr fontAlgn="t"/>
                      <a:r>
                        <a:rPr lang="hr-HR" sz="1600">
                          <a:effectLst/>
                          <a:latin typeface="+mn-lt"/>
                        </a:rPr>
                        <a:t>timestamp</a:t>
                      </a:r>
                    </a:p>
                  </a:txBody>
                  <a:tcPr marL="43924" marR="43924" marT="61494" marB="61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date/time of the response</a:t>
                      </a:r>
                      <a:endParaRPr lang="hr-HR" sz="1600" dirty="0">
                        <a:latin typeface="+mn-lt"/>
                      </a:endParaRPr>
                    </a:p>
                  </a:txBody>
                  <a:tcPr marL="84335" marR="84335" marT="42167" marB="421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Zanimljive metode</a:t>
            </a:r>
            <a:endParaRPr lang="hr-HR" dirty="0"/>
          </a:p>
          <a:p>
            <a:r>
              <a:rPr lang="en-US" dirty="0" err="1"/>
              <a:t>watchPosition</a:t>
            </a:r>
            <a:r>
              <a:rPr lang="en-US" dirty="0"/>
              <a:t>() </a:t>
            </a:r>
            <a:r>
              <a:rPr lang="en-US" dirty="0" smtClean="0"/>
              <a:t>– </a:t>
            </a:r>
            <a:r>
              <a:rPr lang="hr-HR" dirty="0" smtClean="0"/>
              <a:t>Vraća trenutnu poziciju korisnika i nastavlja vraćati zadnju poziciju dok se korisnik kreće (kao GPS u automobilu)</a:t>
            </a:r>
            <a:endParaRPr lang="en-US" dirty="0"/>
          </a:p>
          <a:p>
            <a:r>
              <a:rPr lang="en-US" dirty="0" err="1"/>
              <a:t>clearWatch</a:t>
            </a:r>
            <a:r>
              <a:rPr lang="en-US" dirty="0"/>
              <a:t>() </a:t>
            </a:r>
            <a:r>
              <a:rPr lang="en-US" dirty="0" smtClean="0"/>
              <a:t>- </a:t>
            </a:r>
            <a:r>
              <a:rPr lang="hr-HR" dirty="0" smtClean="0"/>
              <a:t>Zaustavlja</a:t>
            </a:r>
            <a:r>
              <a:rPr lang="en-US" dirty="0" smtClean="0"/>
              <a:t> </a:t>
            </a:r>
            <a:r>
              <a:rPr lang="en-US" dirty="0" err="1" smtClean="0"/>
              <a:t>watchPosition</a:t>
            </a:r>
            <a:r>
              <a:rPr lang="en-US" dirty="0" smtClean="0"/>
              <a:t>() me</a:t>
            </a:r>
            <a:r>
              <a:rPr lang="hr-HR" dirty="0" err="1" smtClean="0"/>
              <a:t>todu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773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Games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Potpuno nova dimenzija igranja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2D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3D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WebGL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Ograničenja?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150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Games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hr-HR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0" y="3694314"/>
            <a:ext cx="4027898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21940"/>
            <a:ext cx="3860279" cy="2816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426407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</a:t>
            </a:r>
            <a:r>
              <a:rPr lang="hr-H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</a:t>
            </a:r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cache</a:t>
            </a:r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443984"/>
          </a:xfrm>
        </p:spPr>
      </p:pic>
    </p:spTree>
    <p:extLst>
      <p:ext uri="{BB962C8B-B14F-4D97-AF65-F5344CB8AC3E}">
        <p14:creationId xmlns:p14="http://schemas.microsoft.com/office/powerpoint/2010/main" val="2895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</a:t>
            </a:r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Cache</a:t>
            </a:r>
            <a:r>
              <a:rPr lang="hr-HR" dirty="0" smtClean="0"/>
              <a:t> manifest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HTML stranica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177281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CACHE MANIFEST</a:t>
            </a:r>
            <a:br>
              <a:rPr lang="hr-HR" dirty="0"/>
            </a:br>
            <a:r>
              <a:rPr lang="hr-HR" dirty="0"/>
              <a:t>/</a:t>
            </a:r>
            <a:r>
              <a:rPr lang="hr-HR" dirty="0" err="1"/>
              <a:t>theme.css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/</a:t>
            </a:r>
            <a:r>
              <a:rPr lang="hr-HR" dirty="0" err="1"/>
              <a:t>logo.gif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/</a:t>
            </a:r>
            <a:r>
              <a:rPr lang="hr-HR" dirty="0" err="1"/>
              <a:t>main.js</a:t>
            </a:r>
            <a:endParaRPr lang="hr-HR" dirty="0"/>
          </a:p>
          <a:p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4078762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/>
              <a:t>&lt;!DOCTYPE HTML&gt;</a:t>
            </a:r>
            <a:br>
              <a:rPr lang="hr-HR" dirty="0"/>
            </a:br>
            <a:r>
              <a:rPr lang="hr-HR" dirty="0"/>
              <a:t>&lt;html manifest="</a:t>
            </a:r>
            <a:r>
              <a:rPr lang="hr-HR" dirty="0" err="1"/>
              <a:t>demo.appcache</a:t>
            </a:r>
            <a:r>
              <a:rPr lang="hr-HR" dirty="0"/>
              <a:t>"&gt;</a:t>
            </a:r>
            <a:br>
              <a:rPr lang="hr-HR" dirty="0"/>
            </a:br>
            <a:r>
              <a:rPr lang="hr-HR" dirty="0"/>
              <a:t>...</a:t>
            </a:r>
            <a:br>
              <a:rPr lang="hr-HR" dirty="0"/>
            </a:br>
            <a:r>
              <a:rPr lang="hr-H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152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Manifest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CACHE </a:t>
            </a:r>
            <a:r>
              <a:rPr lang="hr-HR" dirty="0" smtClean="0"/>
              <a:t>MANIFEST</a:t>
            </a:r>
          </a:p>
          <a:p>
            <a:pPr lvl="0"/>
            <a:endParaRPr lang="hr-HR" dirty="0"/>
          </a:p>
          <a:p>
            <a:pPr lvl="0"/>
            <a:endParaRPr lang="hr-HR" dirty="0" smtClean="0"/>
          </a:p>
          <a:p>
            <a:pPr lvl="0"/>
            <a:r>
              <a:rPr lang="hr-HR" dirty="0" smtClean="0"/>
              <a:t>NETWORK</a:t>
            </a:r>
          </a:p>
          <a:p>
            <a:pPr lvl="0"/>
            <a:endParaRPr lang="hr-HR" dirty="0"/>
          </a:p>
          <a:p>
            <a:pPr lvl="0"/>
            <a:r>
              <a:rPr lang="hr-HR" dirty="0" smtClean="0"/>
              <a:t>FALLBACK</a:t>
            </a:r>
            <a:endParaRPr lang="hr-HR" dirty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20486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CACHE MANIFEST</a:t>
            </a:r>
            <a:br>
              <a:rPr lang="hr-HR" dirty="0"/>
            </a:br>
            <a:r>
              <a:rPr lang="hr-HR" dirty="0"/>
              <a:t>/</a:t>
            </a:r>
            <a:r>
              <a:rPr lang="hr-HR" dirty="0" err="1"/>
              <a:t>theme.css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/</a:t>
            </a:r>
            <a:r>
              <a:rPr lang="hr-HR" dirty="0" err="1"/>
              <a:t>logo.gif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/</a:t>
            </a:r>
            <a:r>
              <a:rPr lang="hr-HR" dirty="0" err="1" smtClean="0"/>
              <a:t>main.js</a:t>
            </a:r>
            <a:endParaRPr lang="hr-H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394685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NETWORK:</a:t>
            </a:r>
            <a:br>
              <a:rPr lang="hr-HR" dirty="0"/>
            </a:br>
            <a:r>
              <a:rPr lang="hr-HR" dirty="0" err="1" smtClean="0"/>
              <a:t>login.asp</a:t>
            </a:r>
            <a:endParaRPr lang="hr-H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51571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FALLBACK:</a:t>
            </a:r>
            <a:br>
              <a:rPr lang="hr-HR" dirty="0"/>
            </a:br>
            <a:r>
              <a:rPr lang="hr-HR" dirty="0"/>
              <a:t>/html/ /</a:t>
            </a:r>
            <a:r>
              <a:rPr lang="hr-HR" dirty="0" err="1" smtClean="0"/>
              <a:t>offline.html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33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Brisanje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hr-HR" dirty="0" smtClean="0"/>
              <a:t>#</a:t>
            </a:r>
          </a:p>
          <a:p>
            <a:pPr lvl="0">
              <a:lnSpc>
                <a:spcPct val="150000"/>
              </a:lnSpc>
            </a:pPr>
            <a:r>
              <a:rPr lang="hr-HR" dirty="0" smtClean="0"/>
              <a:t>Brisanje međuspremnika preglednika</a:t>
            </a:r>
            <a:endParaRPr lang="hr-HR" dirty="0"/>
          </a:p>
          <a:p>
            <a:pPr lvl="0">
              <a:lnSpc>
                <a:spcPct val="150000"/>
              </a:lnSpc>
            </a:pPr>
            <a:r>
              <a:rPr lang="hr-HR" dirty="0" smtClean="0"/>
              <a:t>Promjena datoteke manifest datoteke</a:t>
            </a:r>
            <a:endParaRPr lang="hr-HR" dirty="0"/>
          </a:p>
          <a:p>
            <a:pPr lvl="0">
              <a:lnSpc>
                <a:spcPct val="150000"/>
              </a:lnSpc>
            </a:pPr>
            <a:r>
              <a:rPr lang="hr-HR" dirty="0" smtClean="0"/>
              <a:t>Programski</a:t>
            </a:r>
            <a:endParaRPr lang="hr-HR" dirty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55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</a:t>
            </a:r>
            <a:r>
              <a:rPr lang="hr-HR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r-HR" sz="2400" dirty="0"/>
              <a:t>CACHE MANIFEST</a:t>
            </a:r>
            <a:br>
              <a:rPr lang="hr-HR" sz="2400" dirty="0"/>
            </a:br>
            <a:r>
              <a:rPr lang="hr-HR" sz="2400" dirty="0"/>
              <a:t># 2013-04-</a:t>
            </a:r>
            <a:r>
              <a:rPr lang="hr-HR" sz="2400" dirty="0" err="1"/>
              <a:t>04</a:t>
            </a:r>
            <a:r>
              <a:rPr lang="hr-HR" sz="2400" dirty="0"/>
              <a:t>  v1.0.0</a:t>
            </a:r>
            <a:br>
              <a:rPr lang="hr-HR" sz="2400" dirty="0"/>
            </a:br>
            <a:r>
              <a:rPr lang="hr-HR" sz="2400" dirty="0"/>
              <a:t>/</a:t>
            </a:r>
            <a:r>
              <a:rPr lang="hr-HR" sz="2400" dirty="0" err="1"/>
              <a:t>theme.css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>/</a:t>
            </a:r>
            <a:r>
              <a:rPr lang="hr-HR" sz="2400" dirty="0" err="1"/>
              <a:t>logo.gif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>/</a:t>
            </a:r>
            <a:r>
              <a:rPr lang="hr-HR" sz="2400" dirty="0" err="1"/>
              <a:t>main.js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>NETWORK:</a:t>
            </a:r>
            <a:br>
              <a:rPr lang="hr-HR" sz="2400" dirty="0"/>
            </a:br>
            <a:r>
              <a:rPr lang="hr-HR" sz="2400" dirty="0" err="1"/>
              <a:t>login.asp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>FALLBACK:</a:t>
            </a:r>
            <a:br>
              <a:rPr lang="hr-HR" sz="2400" dirty="0"/>
            </a:br>
            <a:r>
              <a:rPr lang="hr-HR" sz="2400" dirty="0"/>
              <a:t>/html/ /</a:t>
            </a:r>
            <a:r>
              <a:rPr lang="hr-HR" sz="2400" dirty="0" err="1"/>
              <a:t>offline.html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289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Words>994</Words>
  <Application>Microsoft Office PowerPoint</Application>
  <PresentationFormat>On-screen Show (4:3)</PresentationFormat>
  <Paragraphs>333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Oblikovanje web stranica</vt:lpstr>
      <vt:lpstr>HTML5</vt:lpstr>
      <vt:lpstr>App cache</vt:lpstr>
      <vt:lpstr>App cache</vt:lpstr>
      <vt:lpstr>App cache </vt:lpstr>
      <vt:lpstr>App cache</vt:lpstr>
      <vt:lpstr>Manifest</vt:lpstr>
      <vt:lpstr>Brisanje</vt:lpstr>
      <vt:lpstr>App cache</vt:lpstr>
      <vt:lpstr>Primjer</vt:lpstr>
      <vt:lpstr>Primjer</vt:lpstr>
      <vt:lpstr>Primjer</vt:lpstr>
      <vt:lpstr>Resursi </vt:lpstr>
      <vt:lpstr>Resursi </vt:lpstr>
      <vt:lpstr>Stanja</vt:lpstr>
      <vt:lpstr>Appcache vs. browser cache</vt:lpstr>
      <vt:lpstr>Web storage</vt:lpstr>
      <vt:lpstr>Web storage</vt:lpstr>
      <vt:lpstr>localeStorage</vt:lpstr>
      <vt:lpstr>localeStorage</vt:lpstr>
      <vt:lpstr>sessionStorage</vt:lpstr>
      <vt:lpstr>Web SQL storage</vt:lpstr>
      <vt:lpstr>Web SQL storage</vt:lpstr>
      <vt:lpstr>Web SQL storage</vt:lpstr>
      <vt:lpstr>Drag and drop</vt:lpstr>
      <vt:lpstr>Drag and drop</vt:lpstr>
      <vt:lpstr>Drag and drop</vt:lpstr>
      <vt:lpstr>Web workers</vt:lpstr>
      <vt:lpstr>Web workers - provjera</vt:lpstr>
      <vt:lpstr>Web workers - izrada</vt:lpstr>
      <vt:lpstr>Web workers - izrada</vt:lpstr>
      <vt:lpstr>SSE - Server-Sent Events</vt:lpstr>
      <vt:lpstr>SSE - Server-Sent Events - provjera</vt:lpstr>
      <vt:lpstr>SSE - Server-Sent Events - primatelj</vt:lpstr>
      <vt:lpstr>SSE - Server-Sent Events - server</vt:lpstr>
      <vt:lpstr>SSE - Server-Sent Events - EventSource</vt:lpstr>
      <vt:lpstr>Geolokacija</vt:lpstr>
      <vt:lpstr>Geolokacija</vt:lpstr>
      <vt:lpstr>Geolokacija</vt:lpstr>
      <vt:lpstr>Geolokacija</vt:lpstr>
      <vt:lpstr>Geolokacija</vt:lpstr>
      <vt:lpstr>Geolokacija</vt:lpstr>
      <vt:lpstr>Geolokacija</vt:lpstr>
      <vt:lpstr>Geolokacija</vt:lpstr>
      <vt:lpstr>Games</vt:lpstr>
      <vt:lpstr>Games</vt:lpstr>
      <vt:lpstr>Kraj 6.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164</cp:revision>
  <dcterms:created xsi:type="dcterms:W3CDTF">2013-02-08T11:07:18Z</dcterms:created>
  <dcterms:modified xsi:type="dcterms:W3CDTF">2013-04-11T10:47:03Z</dcterms:modified>
</cp:coreProperties>
</file>