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0"/>
  </p:notesMasterIdLst>
  <p:sldIdLst>
    <p:sldId id="256" r:id="rId2"/>
    <p:sldId id="344" r:id="rId3"/>
    <p:sldId id="380" r:id="rId4"/>
    <p:sldId id="432" r:id="rId5"/>
    <p:sldId id="381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7" r:id="rId18"/>
    <p:sldId id="398" r:id="rId19"/>
    <p:sldId id="399" r:id="rId20"/>
    <p:sldId id="400" r:id="rId21"/>
    <p:sldId id="401" r:id="rId22"/>
    <p:sldId id="402" r:id="rId23"/>
    <p:sldId id="405" r:id="rId24"/>
    <p:sldId id="404" r:id="rId25"/>
    <p:sldId id="406" r:id="rId26"/>
    <p:sldId id="407" r:id="rId27"/>
    <p:sldId id="408" r:id="rId28"/>
    <p:sldId id="417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8" r:id="rId37"/>
    <p:sldId id="419" r:id="rId38"/>
    <p:sldId id="420" r:id="rId39"/>
    <p:sldId id="422" r:id="rId40"/>
    <p:sldId id="423" r:id="rId41"/>
    <p:sldId id="425" r:id="rId42"/>
    <p:sldId id="426" r:id="rId43"/>
    <p:sldId id="427" r:id="rId44"/>
    <p:sldId id="428" r:id="rId45"/>
    <p:sldId id="429" r:id="rId46"/>
    <p:sldId id="431" r:id="rId47"/>
    <p:sldId id="430" r:id="rId48"/>
    <p:sldId id="275" r:id="rId4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E1EB-DC0E-490F-8C3E-D022F5C6A6C6}" type="datetimeFigureOut">
              <a:rPr lang="hr-HR" smtClean="0"/>
              <a:t>18.4.2013.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3D1D-5086-4C08-967E-804525AE2E1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938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9E4-47FA-4F82-826F-4E712436E255}" type="datetime1">
              <a:rPr lang="hr-HR" smtClean="0"/>
              <a:t>18.4.2013.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358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CA4A-04BA-44B6-8748-FF8D9412EB95}" type="datetime1">
              <a:rPr lang="hr-HR" smtClean="0"/>
              <a:t>18.4.2013.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3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C336-6917-4246-BDF6-40DDE390543E}" type="datetime1">
              <a:rPr lang="hr-HR" smtClean="0"/>
              <a:t>18.4.2013.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694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75DE-5C4D-415C-8C2C-84CC3DB86CD0}" type="datetime1">
              <a:rPr lang="hr-HR" smtClean="0"/>
              <a:t>18.4.2013.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734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00DE-824B-4501-AE89-489A958C2E4D}" type="datetime1">
              <a:rPr lang="hr-HR" smtClean="0"/>
              <a:t>18.4.2013.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750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D1A7-64D6-49D7-99E8-8BC9565CF4FA}" type="datetime1">
              <a:rPr lang="hr-HR" smtClean="0"/>
              <a:t>18.4.2013.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15A-7F2D-45D5-A5D2-090D28CBA200}" type="datetime1">
              <a:rPr lang="hr-HR" smtClean="0"/>
              <a:t>18.4.2013.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281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291D-A17D-4572-8EC8-9CEBEDCC185E}" type="datetime1">
              <a:rPr lang="hr-HR" smtClean="0"/>
              <a:t>18.4.2013.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302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E6FD-A18A-42BF-A8C8-35DED16ADD5B}" type="datetime1">
              <a:rPr lang="hr-HR" smtClean="0"/>
              <a:t>18.4.2013.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85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5DA3-55B8-4227-B828-7FC0609AA477}" type="datetime1">
              <a:rPr lang="hr-HR" smtClean="0"/>
              <a:t>18.4.2013.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32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ED6-F44C-4A43-8F62-806CA5A27558}" type="datetime1">
              <a:rPr lang="hr-HR" smtClean="0"/>
              <a:t>18.4.2013.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97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8F3-D632-48F7-A5DA-22F2F76BF315}" type="datetime1">
              <a:rPr lang="hr-HR" smtClean="0"/>
              <a:t>18.4.2013.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B8CB-098E-411B-BACF-522DF27BE12B}" type="datetime1">
              <a:rPr lang="hr-HR" smtClean="0"/>
              <a:t>18.4.2013.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87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4904-8FB8-4F1C-A0ED-9EAD281891DC}" type="datetime1">
              <a:rPr lang="hr-HR" smtClean="0"/>
              <a:t>18.4.2013.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94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Oblikovanje web stranica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7</a:t>
            </a:r>
            <a:r>
              <a:rPr lang="hr-HR" dirty="0" smtClean="0"/>
              <a:t>. predavanje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279039"/>
            <a:ext cx="4824536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Visoka škola za informacijske tehnologije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Jurica Đurić struč. spec. ing. techn. inf.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Varijable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err="1"/>
              <a:t>Undefined</a:t>
            </a:r>
            <a:r>
              <a:rPr lang="hr-HR" dirty="0"/>
              <a:t> i</a:t>
            </a:r>
            <a:r>
              <a:rPr lang="hr-HR" dirty="0" smtClean="0"/>
              <a:t> </a:t>
            </a:r>
            <a:r>
              <a:rPr lang="hr-HR" dirty="0" err="1" smtClean="0"/>
              <a:t>Null</a:t>
            </a:r>
            <a:endParaRPr lang="hr-HR" dirty="0" smtClean="0"/>
          </a:p>
          <a:p>
            <a:r>
              <a:rPr lang="hr-HR" dirty="0" smtClean="0"/>
              <a:t>auti = </a:t>
            </a:r>
            <a:r>
              <a:rPr lang="hr-HR" dirty="0" err="1" smtClean="0"/>
              <a:t>null</a:t>
            </a:r>
            <a:r>
              <a:rPr lang="hr-HR" dirty="0"/>
              <a:t>;</a:t>
            </a:r>
            <a:br>
              <a:rPr lang="hr-HR" dirty="0"/>
            </a:br>
            <a:r>
              <a:rPr lang="hr-HR" dirty="0" smtClean="0"/>
              <a:t>osoba = </a:t>
            </a:r>
            <a:r>
              <a:rPr lang="hr-HR" dirty="0" err="1" smtClean="0"/>
              <a:t>null</a:t>
            </a:r>
            <a:r>
              <a:rPr lang="hr-HR" dirty="0" smtClean="0"/>
              <a:t>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hr-HR" dirty="0" smtClean="0"/>
              <a:t>ime </a:t>
            </a:r>
            <a:r>
              <a:rPr lang="en-US" dirty="0" smtClean="0"/>
              <a:t>=</a:t>
            </a:r>
            <a:r>
              <a:rPr lang="hr-HR" dirty="0" smtClean="0"/>
              <a:t> </a:t>
            </a:r>
            <a:r>
              <a:rPr lang="en-US" dirty="0" smtClean="0"/>
              <a:t>new </a:t>
            </a:r>
            <a:r>
              <a:rPr lang="en-US" dirty="0"/>
              <a:t>String;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hr-HR" dirty="0" smtClean="0"/>
              <a:t> </a:t>
            </a:r>
            <a:r>
              <a:rPr lang="en-US" dirty="0" smtClean="0"/>
              <a:t>=</a:t>
            </a:r>
            <a:r>
              <a:rPr lang="hr-HR" dirty="0" smtClean="0"/>
              <a:t> </a:t>
            </a:r>
            <a:r>
              <a:rPr lang="en-US" dirty="0" smtClean="0"/>
              <a:t>new </a:t>
            </a:r>
            <a:r>
              <a:rPr lang="en-US" dirty="0"/>
              <a:t>Number;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y</a:t>
            </a:r>
            <a:r>
              <a:rPr lang="hr-HR" dirty="0" smtClean="0"/>
              <a:t> </a:t>
            </a:r>
            <a:r>
              <a:rPr lang="en-US" dirty="0" smtClean="0"/>
              <a:t>=</a:t>
            </a:r>
            <a:r>
              <a:rPr lang="hr-HR" dirty="0" smtClean="0"/>
              <a:t> </a:t>
            </a:r>
            <a:r>
              <a:rPr lang="en-US" dirty="0" smtClean="0"/>
              <a:t>new </a:t>
            </a:r>
            <a:r>
              <a:rPr lang="en-US" dirty="0"/>
              <a:t>Boolean;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hr-HR" dirty="0" smtClean="0"/>
              <a:t>auti </a:t>
            </a:r>
            <a:r>
              <a:rPr lang="en-US" dirty="0" smtClean="0"/>
              <a:t>=</a:t>
            </a:r>
            <a:r>
              <a:rPr lang="hr-HR" dirty="0" smtClean="0"/>
              <a:t> </a:t>
            </a:r>
            <a:r>
              <a:rPr lang="en-US" dirty="0" smtClean="0"/>
              <a:t>new </a:t>
            </a:r>
            <a:r>
              <a:rPr lang="en-US" dirty="0"/>
              <a:t>Array;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hr-HR" dirty="0" smtClean="0"/>
              <a:t>osoba </a:t>
            </a:r>
            <a:r>
              <a:rPr lang="en-US" dirty="0" smtClean="0"/>
              <a:t>=</a:t>
            </a:r>
            <a:r>
              <a:rPr lang="hr-HR" dirty="0" smtClean="0"/>
              <a:t> </a:t>
            </a:r>
            <a:r>
              <a:rPr lang="en-US" dirty="0" smtClean="0"/>
              <a:t>new </a:t>
            </a:r>
            <a:r>
              <a:rPr lang="en-US" dirty="0"/>
              <a:t>Object;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423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JavaScript objekti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hr-HR" dirty="0" smtClean="0"/>
              <a:t>Sve je objekt – </a:t>
            </a:r>
            <a:r>
              <a:rPr lang="hr-HR" dirty="0" err="1" smtClean="0"/>
              <a:t>String</a:t>
            </a:r>
            <a:r>
              <a:rPr lang="hr-HR" dirty="0" smtClean="0"/>
              <a:t>, </a:t>
            </a:r>
            <a:r>
              <a:rPr lang="hr-HR" dirty="0" err="1" smtClean="0"/>
              <a:t>Number</a:t>
            </a:r>
            <a:r>
              <a:rPr lang="hr-HR" dirty="0" smtClean="0"/>
              <a:t>, </a:t>
            </a:r>
            <a:r>
              <a:rPr lang="hr-HR" dirty="0" err="1" smtClean="0"/>
              <a:t>Array</a:t>
            </a:r>
            <a:r>
              <a:rPr lang="hr-HR" dirty="0" smtClean="0"/>
              <a:t>, Date,</a:t>
            </a:r>
            <a:r>
              <a:rPr lang="hr-HR" dirty="0" err="1" smtClean="0"/>
              <a:t>Math</a:t>
            </a:r>
            <a:endParaRPr lang="hr-HR" dirty="0" smtClean="0"/>
          </a:p>
          <a:p>
            <a:r>
              <a:rPr lang="hr-HR" dirty="0" smtClean="0"/>
              <a:t>Svojstva i metode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68960"/>
            <a:ext cx="7704856" cy="261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JavaScript objekti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var </a:t>
            </a:r>
            <a:r>
              <a:rPr lang="hr-HR" dirty="0" err="1"/>
              <a:t>txt</a:t>
            </a:r>
            <a:r>
              <a:rPr lang="hr-HR" dirty="0"/>
              <a:t> = "</a:t>
            </a:r>
            <a:r>
              <a:rPr lang="hr-HR" dirty="0" err="1"/>
              <a:t>Hello</a:t>
            </a:r>
            <a:r>
              <a:rPr lang="hr-HR" dirty="0"/>
              <a:t>";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4" y="2924944"/>
            <a:ext cx="7704856" cy="15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JavaScript objekti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hr-HR" sz="2400" dirty="0" smtClean="0"/>
              <a:t>osoba=</a:t>
            </a:r>
            <a:r>
              <a:rPr lang="hr-HR" sz="2400" dirty="0" err="1" smtClean="0"/>
              <a:t>new</a:t>
            </a:r>
            <a:r>
              <a:rPr lang="hr-HR" sz="2400" dirty="0" smtClean="0"/>
              <a:t> </a:t>
            </a:r>
            <a:r>
              <a:rPr lang="hr-HR" sz="2400" dirty="0" err="1"/>
              <a:t>Object</a:t>
            </a:r>
            <a:r>
              <a:rPr lang="hr-HR" sz="2400" dirty="0"/>
              <a:t>();</a:t>
            </a:r>
            <a:br>
              <a:rPr lang="hr-HR" sz="2400" dirty="0"/>
            </a:br>
            <a:r>
              <a:rPr lang="hr-HR" sz="2400" dirty="0" err="1" smtClean="0"/>
              <a:t>osoba.ime</a:t>
            </a:r>
            <a:r>
              <a:rPr lang="hr-HR" sz="2400" dirty="0" smtClean="0"/>
              <a:t>="Pero";</a:t>
            </a: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 err="1" smtClean="0"/>
              <a:t>osoba.prezime</a:t>
            </a:r>
            <a:r>
              <a:rPr lang="hr-HR" sz="2400" dirty="0" smtClean="0"/>
              <a:t>="Perić";</a:t>
            </a: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 err="1" smtClean="0"/>
              <a:t>osoba.godine</a:t>
            </a:r>
            <a:r>
              <a:rPr lang="hr-HR" sz="2400" dirty="0" smtClean="0"/>
              <a:t>=25;</a:t>
            </a: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 err="1" smtClean="0"/>
              <a:t>osoba.boja</a:t>
            </a:r>
            <a:r>
              <a:rPr lang="hr-HR" sz="2400" dirty="0" smtClean="0"/>
              <a:t>_</a:t>
            </a:r>
            <a:r>
              <a:rPr lang="hr-HR" sz="2400" dirty="0" err="1" smtClean="0"/>
              <a:t>ociju</a:t>
            </a:r>
            <a:r>
              <a:rPr lang="hr-HR" sz="2400" dirty="0" smtClean="0"/>
              <a:t>="plava";</a:t>
            </a:r>
          </a:p>
          <a:p>
            <a:pPr marL="400050" lvl="1" indent="0">
              <a:buNone/>
            </a:pPr>
            <a:endParaRPr lang="hr-HR" sz="2400" dirty="0"/>
          </a:p>
          <a:p>
            <a:pPr marL="400050" lvl="1" indent="0">
              <a:buNone/>
            </a:pPr>
            <a:r>
              <a:rPr lang="hr-HR" sz="2400" dirty="0"/>
              <a:t>var </a:t>
            </a:r>
            <a:r>
              <a:rPr lang="hr-HR" sz="2400" dirty="0" err="1"/>
              <a:t>message</a:t>
            </a:r>
            <a:r>
              <a:rPr lang="hr-HR" sz="2400" dirty="0"/>
              <a:t>="</a:t>
            </a:r>
            <a:r>
              <a:rPr lang="hr-HR" sz="2400" dirty="0" err="1"/>
              <a:t>Hello</a:t>
            </a:r>
            <a:r>
              <a:rPr lang="hr-HR" sz="2400" dirty="0"/>
              <a:t> World!";</a:t>
            </a:r>
            <a:br>
              <a:rPr lang="hr-HR" sz="2400" dirty="0"/>
            </a:br>
            <a:r>
              <a:rPr lang="hr-HR" sz="2400" dirty="0"/>
              <a:t>var x=</a:t>
            </a:r>
            <a:r>
              <a:rPr lang="hr-HR" sz="2400" dirty="0" err="1"/>
              <a:t>message.length</a:t>
            </a:r>
            <a:r>
              <a:rPr lang="hr-HR" sz="2400" dirty="0" smtClean="0"/>
              <a:t>;</a:t>
            </a:r>
          </a:p>
          <a:p>
            <a:pPr marL="400050" lvl="1" indent="0">
              <a:buNone/>
            </a:pPr>
            <a:r>
              <a:rPr lang="da-DK" sz="2400" dirty="0"/>
              <a:t>var message="Hello world!";</a:t>
            </a:r>
            <a:br>
              <a:rPr lang="da-DK" sz="2400" dirty="0"/>
            </a:br>
            <a:r>
              <a:rPr lang="da-DK" sz="2400" dirty="0"/>
              <a:t>var x=message.toUpperCase();</a:t>
            </a: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17260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JavaScript funkcije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2400" dirty="0"/>
              <a:t>function </a:t>
            </a:r>
            <a:r>
              <a:rPr lang="hr-HR" sz="2400" i="1" dirty="0" smtClean="0"/>
              <a:t>ime_funkcije</a:t>
            </a:r>
            <a:r>
              <a:rPr lang="en-US" sz="2400" dirty="0" smtClean="0"/>
              <a:t>(){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r-HR" sz="2400" dirty="0" smtClean="0"/>
              <a:t>	</a:t>
            </a:r>
            <a:r>
              <a:rPr lang="hr-HR" sz="2400" i="1" dirty="0" smtClean="0"/>
              <a:t>tijelo funkcije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}</a:t>
            </a:r>
            <a:endParaRPr lang="hr-HR" sz="2400" dirty="0" smtClean="0"/>
          </a:p>
          <a:p>
            <a:pPr marL="400050" lvl="1" indent="0">
              <a:buNone/>
            </a:pPr>
            <a:endParaRPr lang="hr-HR" sz="2400" dirty="0" smtClean="0"/>
          </a:p>
          <a:p>
            <a:pPr marL="400050" lvl="1" indent="0">
              <a:buNone/>
            </a:pPr>
            <a:r>
              <a:rPr lang="en-US" sz="2400" dirty="0" smtClean="0"/>
              <a:t>function </a:t>
            </a:r>
            <a:r>
              <a:rPr lang="hr-HR" sz="2400" i="1" dirty="0" smtClean="0"/>
              <a:t>ime_funkcije</a:t>
            </a:r>
            <a:r>
              <a:rPr lang="en-US" sz="2400" dirty="0" smtClean="0"/>
              <a:t>(</a:t>
            </a:r>
            <a:r>
              <a:rPr lang="hr-HR" sz="2400" dirty="0" smtClean="0"/>
              <a:t>var1,var2</a:t>
            </a:r>
            <a:r>
              <a:rPr lang="en-US" sz="2400" dirty="0" smtClean="0"/>
              <a:t>){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r-HR" sz="2400" i="1" dirty="0" smtClean="0"/>
              <a:t> 	tijelo funkcije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}</a:t>
            </a:r>
            <a:endParaRPr lang="hr-HR" sz="2400" dirty="0" smtClean="0"/>
          </a:p>
          <a:p>
            <a:pPr marL="400050" lvl="1" indent="0">
              <a:buNone/>
            </a:pPr>
            <a:endParaRPr lang="hr-HR" sz="2400" dirty="0" smtClean="0"/>
          </a:p>
          <a:p>
            <a:pPr marL="400050" lvl="1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 smtClean="0"/>
              <a:t>(){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r-HR" sz="2400" dirty="0" smtClean="0"/>
              <a:t>	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x=5;</a:t>
            </a:r>
            <a:br>
              <a:rPr lang="en-US" sz="2400" dirty="0"/>
            </a:br>
            <a:r>
              <a:rPr lang="hr-HR" sz="2400" dirty="0" smtClean="0"/>
              <a:t>	</a:t>
            </a:r>
            <a:r>
              <a:rPr lang="en-US" sz="2400" dirty="0" smtClean="0"/>
              <a:t>return </a:t>
            </a:r>
            <a:r>
              <a:rPr lang="en-US" sz="2400" dirty="0"/>
              <a:t>x;</a:t>
            </a:r>
            <a:br>
              <a:rPr lang="en-US" sz="2400" dirty="0"/>
            </a:br>
            <a:r>
              <a:rPr lang="en-US" sz="2400" dirty="0"/>
              <a:t>}</a:t>
            </a: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34437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JavaScript funkcije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&lt;button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myFunction</a:t>
            </a:r>
            <a:r>
              <a:rPr lang="en-US" sz="2000" dirty="0"/>
              <a:t>('Harry </a:t>
            </a:r>
            <a:r>
              <a:rPr lang="en-US" sz="2000" dirty="0" err="1"/>
              <a:t>Potter','Wizard</a:t>
            </a:r>
            <a:r>
              <a:rPr lang="en-US" sz="2000" dirty="0"/>
              <a:t>')"&gt;Try it&lt;/button&gt;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&lt;script&gt;</a:t>
            </a:r>
            <a:br>
              <a:rPr lang="en-US" sz="2000" dirty="0"/>
            </a:br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</a:t>
            </a:r>
            <a:r>
              <a:rPr lang="en-US" sz="2000" dirty="0" err="1"/>
              <a:t>name,job</a:t>
            </a:r>
            <a:r>
              <a:rPr lang="en-US" sz="2000" dirty="0" smtClean="0"/>
              <a:t>){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hr-HR" sz="2000" dirty="0" smtClean="0"/>
              <a:t>	</a:t>
            </a:r>
            <a:r>
              <a:rPr lang="en-US" sz="2000" dirty="0" smtClean="0"/>
              <a:t>alert</a:t>
            </a:r>
            <a:r>
              <a:rPr lang="en-US" sz="2000" dirty="0"/>
              <a:t>("Welcome " + name + ", the " + job);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&lt;/script</a:t>
            </a:r>
            <a:r>
              <a:rPr lang="en-US" sz="2000" dirty="0" smtClean="0"/>
              <a:t>&gt;</a:t>
            </a:r>
            <a:endParaRPr lang="hr-HR" sz="2000" dirty="0" smtClean="0"/>
          </a:p>
          <a:p>
            <a:pPr marL="0" indent="0">
              <a:buNone/>
            </a:pPr>
            <a:endParaRPr lang="hr-HR" sz="2000" dirty="0"/>
          </a:p>
          <a:p>
            <a:pPr marL="0" indent="0">
              <a:buNone/>
            </a:pPr>
            <a:r>
              <a:rPr lang="hr-HR" sz="2000" dirty="0" err="1"/>
              <a:t>function</a:t>
            </a:r>
            <a:r>
              <a:rPr lang="hr-HR" sz="2000" dirty="0"/>
              <a:t> </a:t>
            </a:r>
            <a:r>
              <a:rPr lang="hr-HR" sz="2000" dirty="0" err="1"/>
              <a:t>myFunction</a:t>
            </a:r>
            <a:r>
              <a:rPr lang="hr-HR" sz="2000" dirty="0"/>
              <a:t>(a,b</a:t>
            </a:r>
            <a:r>
              <a:rPr lang="hr-HR" sz="2000" dirty="0" smtClean="0"/>
              <a:t>){</a:t>
            </a:r>
            <a:r>
              <a:rPr lang="hr-HR" sz="2000" dirty="0"/>
              <a:t/>
            </a:r>
            <a:br>
              <a:rPr lang="hr-HR" sz="2000" dirty="0"/>
            </a:br>
            <a:r>
              <a:rPr lang="hr-HR" sz="2000" dirty="0" smtClean="0"/>
              <a:t>	</a:t>
            </a:r>
            <a:r>
              <a:rPr lang="hr-HR" sz="2000" dirty="0" err="1" smtClean="0"/>
              <a:t>return</a:t>
            </a:r>
            <a:r>
              <a:rPr lang="hr-HR" sz="2000" dirty="0" smtClean="0"/>
              <a:t> </a:t>
            </a:r>
            <a:r>
              <a:rPr lang="hr-HR" sz="2000" dirty="0"/>
              <a:t>a*b;</a:t>
            </a:r>
            <a:br>
              <a:rPr lang="hr-HR" sz="2000" dirty="0"/>
            </a:br>
            <a:r>
              <a:rPr lang="hr-HR" sz="2000" dirty="0"/>
              <a:t>}</a:t>
            </a:r>
            <a:br>
              <a:rPr lang="hr-HR" sz="2000" dirty="0"/>
            </a:br>
            <a:r>
              <a:rPr lang="hr-HR" sz="2000" dirty="0"/>
              <a:t/>
            </a:r>
            <a:br>
              <a:rPr lang="hr-HR" sz="2000" dirty="0"/>
            </a:br>
            <a:r>
              <a:rPr lang="hr-HR" sz="2000" dirty="0" err="1"/>
              <a:t>document.getElementById</a:t>
            </a:r>
            <a:r>
              <a:rPr lang="hr-HR" sz="2000" dirty="0"/>
              <a:t>("demo").</a:t>
            </a:r>
            <a:r>
              <a:rPr lang="hr-HR" sz="2000" dirty="0" err="1"/>
              <a:t>innerHTML</a:t>
            </a:r>
            <a:r>
              <a:rPr lang="hr-HR" sz="2000" dirty="0"/>
              <a:t>=</a:t>
            </a:r>
            <a:r>
              <a:rPr lang="hr-HR" sz="2000" dirty="0" err="1"/>
              <a:t>myFunction</a:t>
            </a:r>
            <a:r>
              <a:rPr lang="hr-HR" sz="2000" dirty="0"/>
              <a:t>(4,3);</a:t>
            </a: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14354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Vidljivost varijabli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Lokalne -  unutar funkcije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Globalne – na razini cijele web stranice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Životni vijek </a:t>
            </a:r>
          </a:p>
          <a:p>
            <a:pPr lvl="1">
              <a:lnSpc>
                <a:spcPct val="150000"/>
              </a:lnSpc>
            </a:pPr>
            <a:r>
              <a:rPr lang="hr-HR" dirty="0" smtClean="0"/>
              <a:t>Lokalne – zatvaranjem funkcije</a:t>
            </a:r>
          </a:p>
          <a:p>
            <a:pPr lvl="1">
              <a:lnSpc>
                <a:spcPct val="150000"/>
              </a:lnSpc>
            </a:pPr>
            <a:r>
              <a:rPr lang="hr-HR" dirty="0" smtClean="0"/>
              <a:t>Globalne – zatvaranjem stranice</a:t>
            </a:r>
          </a:p>
          <a:p>
            <a:pPr marL="0" indent="0">
              <a:buNone/>
            </a:pP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41205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Operatori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4" y="1556792"/>
            <a:ext cx="7110536" cy="4311468"/>
          </a:xfrm>
        </p:spPr>
      </p:pic>
    </p:spTree>
    <p:extLst>
      <p:ext uri="{BB962C8B-B14F-4D97-AF65-F5344CB8AC3E}">
        <p14:creationId xmlns:p14="http://schemas.microsoft.com/office/powerpoint/2010/main" val="23990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Operatori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4" y="1875287"/>
            <a:ext cx="7110536" cy="3674478"/>
          </a:xfrm>
        </p:spPr>
      </p:pic>
    </p:spTree>
    <p:extLst>
      <p:ext uri="{BB962C8B-B14F-4D97-AF65-F5344CB8AC3E}">
        <p14:creationId xmlns:p14="http://schemas.microsoft.com/office/powerpoint/2010/main" val="30065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Operator +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txt1="What a </a:t>
            </a:r>
            <a:r>
              <a:rPr lang="en-US" sz="2400" dirty="0" smtClean="0"/>
              <a:t>very</a:t>
            </a:r>
            <a:r>
              <a:rPr lang="hr-HR" sz="2400" dirty="0" smtClean="0"/>
              <a:t> </a:t>
            </a:r>
            <a:r>
              <a:rPr lang="en-US" sz="2400" dirty="0" smtClean="0"/>
              <a:t>";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txt2="nice day";</a:t>
            </a:r>
            <a:br>
              <a:rPr lang="en-US" sz="2400" dirty="0"/>
            </a:br>
            <a:r>
              <a:rPr lang="en-US" sz="2400" dirty="0"/>
              <a:t>txt3=txt1+txt2; </a:t>
            </a:r>
            <a:endParaRPr lang="hr-HR" sz="2400" dirty="0" smtClean="0"/>
          </a:p>
          <a:p>
            <a:pPr marL="0" indent="0">
              <a:buNone/>
            </a:pPr>
            <a:r>
              <a:rPr lang="hr-HR" sz="2400" dirty="0" err="1"/>
              <a:t>What</a:t>
            </a:r>
            <a:r>
              <a:rPr lang="hr-HR" sz="2400" dirty="0"/>
              <a:t> a </a:t>
            </a:r>
            <a:r>
              <a:rPr lang="hr-HR" sz="2400" dirty="0" err="1" smtClean="0"/>
              <a:t>very</a:t>
            </a:r>
            <a:r>
              <a:rPr lang="hr-HR" sz="2400" dirty="0" smtClean="0"/>
              <a:t> </a:t>
            </a:r>
            <a:r>
              <a:rPr lang="hr-HR" sz="2400" dirty="0" err="1" smtClean="0"/>
              <a:t>nice</a:t>
            </a:r>
            <a:r>
              <a:rPr lang="hr-HR" sz="2400" dirty="0" smtClean="0"/>
              <a:t> </a:t>
            </a:r>
            <a:r>
              <a:rPr lang="hr-HR" sz="2400" dirty="0" err="1" smtClean="0"/>
              <a:t>day</a:t>
            </a:r>
            <a:endParaRPr lang="hr-HR" sz="2400" dirty="0" smtClean="0"/>
          </a:p>
          <a:p>
            <a:pPr marL="0" indent="0">
              <a:buNone/>
            </a:pPr>
            <a:endParaRPr lang="hr-HR" sz="2400" dirty="0" smtClean="0"/>
          </a:p>
          <a:p>
            <a:pPr marL="0" indent="0">
              <a:buNone/>
            </a:pPr>
            <a:r>
              <a:rPr lang="es-ES" sz="2400" dirty="0"/>
              <a:t>x=5+5;</a:t>
            </a:r>
            <a:br>
              <a:rPr lang="es-ES" sz="2400" dirty="0"/>
            </a:br>
            <a:r>
              <a:rPr lang="es-ES" sz="2400" dirty="0"/>
              <a:t>y="5"+5;</a:t>
            </a:r>
            <a:br>
              <a:rPr lang="es-ES" sz="2400" dirty="0"/>
            </a:br>
            <a:r>
              <a:rPr lang="es-ES" sz="2400" dirty="0"/>
              <a:t>z="</a:t>
            </a:r>
            <a:r>
              <a:rPr lang="es-ES" sz="2400" dirty="0" err="1" smtClean="0"/>
              <a:t>Hello</a:t>
            </a:r>
            <a:r>
              <a:rPr lang="hr-HR" sz="2400" dirty="0" smtClean="0"/>
              <a:t> </a:t>
            </a:r>
            <a:r>
              <a:rPr lang="es-ES" sz="2400" dirty="0" smtClean="0"/>
              <a:t>"+</a:t>
            </a:r>
            <a:r>
              <a:rPr lang="es-ES" sz="2400" dirty="0"/>
              <a:t>5</a:t>
            </a:r>
            <a:r>
              <a:rPr lang="es-ES" sz="2400" dirty="0" smtClean="0"/>
              <a:t>;</a:t>
            </a:r>
            <a:endParaRPr lang="hr-HR" sz="2400" dirty="0" smtClean="0"/>
          </a:p>
          <a:p>
            <a:pPr marL="0" indent="0">
              <a:buNone/>
            </a:pPr>
            <a:r>
              <a:rPr lang="hr-HR" sz="2400" dirty="0"/>
              <a:t>10</a:t>
            </a:r>
            <a:br>
              <a:rPr lang="hr-HR" sz="2400" dirty="0"/>
            </a:br>
            <a:r>
              <a:rPr lang="hr-HR" sz="2400" dirty="0"/>
              <a:t>55</a:t>
            </a:r>
            <a:br>
              <a:rPr lang="hr-HR" sz="2400" dirty="0"/>
            </a:br>
            <a:r>
              <a:rPr lang="hr-HR" sz="2400" dirty="0" err="1" smtClean="0"/>
              <a:t>Hello</a:t>
            </a:r>
            <a:r>
              <a:rPr lang="hr-HR" sz="2400" dirty="0" smtClean="0"/>
              <a:t> 5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41041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Što je JavaScript</a:t>
            </a:r>
            <a:endParaRPr lang="hr-HR" sz="4000" dirty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Osnove</a:t>
            </a:r>
            <a:endParaRPr lang="hr-HR" sz="4000" dirty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hr-HR" sz="4000" dirty="0" smtClean="0"/>
              <a:t>HTML DOM</a:t>
            </a:r>
            <a:endParaRPr lang="hr-HR" sz="4000" dirty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JavaScript objekti</a:t>
            </a:r>
          </a:p>
          <a:p>
            <a:pPr>
              <a:lnSpc>
                <a:spcPct val="90000"/>
              </a:lnSpc>
            </a:pPr>
            <a:r>
              <a:rPr lang="hr-HR" sz="4000" dirty="0">
                <a:cs typeface="Arial" pitchFamily="34" charset="0"/>
              </a:rPr>
              <a:t>JavaScript </a:t>
            </a:r>
            <a:r>
              <a:rPr lang="hr-HR" sz="4000" dirty="0" smtClean="0">
                <a:cs typeface="Arial" pitchFamily="34" charset="0"/>
              </a:rPr>
              <a:t>prozor</a:t>
            </a:r>
          </a:p>
          <a:p>
            <a:pPr>
              <a:lnSpc>
                <a:spcPct val="90000"/>
              </a:lnSpc>
            </a:pPr>
            <a:r>
              <a:rPr lang="hr-HR" sz="4000" dirty="0">
                <a:cs typeface="Arial" pitchFamily="34" charset="0"/>
              </a:rPr>
              <a:t>JavaScript </a:t>
            </a:r>
            <a:r>
              <a:rPr lang="hr-HR" sz="4000" dirty="0" smtClean="0">
                <a:cs typeface="Arial" pitchFamily="34" charset="0"/>
              </a:rPr>
              <a:t>biblioteke</a:t>
            </a:r>
          </a:p>
        </p:txBody>
      </p:sp>
    </p:spTree>
    <p:extLst>
      <p:ext uri="{BB962C8B-B14F-4D97-AF65-F5344CB8AC3E}">
        <p14:creationId xmlns:p14="http://schemas.microsoft.com/office/powerpoint/2010/main" val="29610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Operatori usporedbe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416901"/>
            <a:ext cx="5505450" cy="4381500"/>
          </a:xfrm>
        </p:spPr>
      </p:pic>
    </p:spTree>
    <p:extLst>
      <p:ext uri="{BB962C8B-B14F-4D97-AF65-F5344CB8AC3E}">
        <p14:creationId xmlns:p14="http://schemas.microsoft.com/office/powerpoint/2010/main" val="31652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Logički operatori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56792"/>
            <a:ext cx="5505450" cy="1099242"/>
          </a:xfrm>
        </p:spPr>
      </p:pic>
      <p:sp>
        <p:nvSpPr>
          <p:cNvPr id="6" name="TextBox 5"/>
          <p:cNvSpPr txBox="1"/>
          <p:nvPr/>
        </p:nvSpPr>
        <p:spPr>
          <a:xfrm>
            <a:off x="1259632" y="2924944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 smtClean="0"/>
              <a:t>Ime_varijable</a:t>
            </a:r>
            <a:r>
              <a:rPr lang="hr-HR" sz="2400" dirty="0" smtClean="0"/>
              <a:t>=(</a:t>
            </a:r>
            <a:r>
              <a:rPr lang="hr-HR" sz="2400" i="1" dirty="0" smtClean="0"/>
              <a:t>uvjet</a:t>
            </a:r>
            <a:r>
              <a:rPr lang="hr-HR" sz="2400" dirty="0" smtClean="0"/>
              <a:t>)?</a:t>
            </a:r>
            <a:r>
              <a:rPr lang="hr-HR" sz="2400" i="1" dirty="0" smtClean="0"/>
              <a:t>vrijednost1</a:t>
            </a:r>
            <a:r>
              <a:rPr lang="hr-HR" sz="2400" dirty="0" smtClean="0"/>
              <a:t>:</a:t>
            </a:r>
            <a:r>
              <a:rPr lang="hr-HR" sz="2400" i="1" dirty="0" smtClean="0"/>
              <a:t>vrijednost2</a:t>
            </a:r>
            <a:r>
              <a:rPr lang="hr-HR" dirty="0"/>
              <a:t> </a:t>
            </a:r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r>
              <a:rPr lang="en-US" sz="2400" dirty="0" err="1"/>
              <a:t>voteable</a:t>
            </a:r>
            <a:r>
              <a:rPr lang="en-US" sz="2400" dirty="0"/>
              <a:t>=(age&lt;18)?"Too </a:t>
            </a:r>
            <a:r>
              <a:rPr lang="en-US" sz="2400" dirty="0" err="1"/>
              <a:t>young":"Old</a:t>
            </a:r>
            <a:r>
              <a:rPr lang="en-US" sz="2400" dirty="0"/>
              <a:t> enough";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4829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Uvjetni izrazi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if</a:t>
            </a:r>
            <a:r>
              <a:rPr lang="hr-HR" dirty="0" smtClean="0"/>
              <a:t> izraz</a:t>
            </a:r>
          </a:p>
          <a:p>
            <a:r>
              <a:rPr lang="hr-HR" dirty="0" err="1" smtClean="0"/>
              <a:t>if</a:t>
            </a:r>
            <a:r>
              <a:rPr lang="hr-HR" dirty="0" smtClean="0"/>
              <a:t> </a:t>
            </a:r>
            <a:r>
              <a:rPr lang="hr-HR" dirty="0" err="1" smtClean="0"/>
              <a:t>else</a:t>
            </a:r>
            <a:r>
              <a:rPr lang="hr-HR" dirty="0" smtClean="0"/>
              <a:t> izraz</a:t>
            </a:r>
          </a:p>
          <a:p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else</a:t>
            </a:r>
            <a:r>
              <a:rPr lang="hr-HR" dirty="0"/>
              <a:t> </a:t>
            </a:r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else</a:t>
            </a:r>
            <a:r>
              <a:rPr lang="hr-HR" dirty="0"/>
              <a:t> izraz</a:t>
            </a:r>
          </a:p>
          <a:p>
            <a:r>
              <a:rPr lang="hr-HR" dirty="0" err="1" smtClean="0"/>
              <a:t>switch</a:t>
            </a:r>
            <a:r>
              <a:rPr lang="hr-HR" dirty="0" smtClean="0"/>
              <a:t> izraz</a:t>
            </a:r>
          </a:p>
          <a:p>
            <a:pPr lvl="1"/>
            <a:r>
              <a:rPr lang="hr-HR" dirty="0" err="1" smtClean="0"/>
              <a:t>default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497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Uvjetni izrazi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endParaRPr lang="hr-HR" dirty="0" smtClean="0"/>
          </a:p>
          <a:p>
            <a:r>
              <a:rPr lang="en-US" dirty="0" smtClean="0"/>
              <a:t>for/in </a:t>
            </a:r>
            <a:endParaRPr lang="hr-HR" dirty="0" smtClean="0"/>
          </a:p>
          <a:p>
            <a:pPr lvl="1"/>
            <a:r>
              <a:rPr lang="hr-HR" dirty="0"/>
              <a:t>var </a:t>
            </a:r>
            <a:r>
              <a:rPr lang="hr-HR" dirty="0" err="1"/>
              <a:t>person</a:t>
            </a:r>
            <a:r>
              <a:rPr lang="hr-HR" dirty="0"/>
              <a:t>={</a:t>
            </a:r>
            <a:r>
              <a:rPr lang="hr-HR" dirty="0" err="1"/>
              <a:t>fname</a:t>
            </a:r>
            <a:r>
              <a:rPr lang="hr-HR" dirty="0"/>
              <a:t>:"</a:t>
            </a:r>
            <a:r>
              <a:rPr lang="hr-HR" dirty="0" err="1"/>
              <a:t>John</a:t>
            </a:r>
            <a:r>
              <a:rPr lang="hr-HR" dirty="0"/>
              <a:t>",</a:t>
            </a:r>
            <a:r>
              <a:rPr lang="hr-HR" dirty="0" err="1"/>
              <a:t>lname</a:t>
            </a:r>
            <a:r>
              <a:rPr lang="hr-HR" dirty="0"/>
              <a:t>:"</a:t>
            </a:r>
            <a:r>
              <a:rPr lang="hr-HR" dirty="0" err="1"/>
              <a:t>Doe</a:t>
            </a:r>
            <a:r>
              <a:rPr lang="hr-HR" dirty="0"/>
              <a:t>",age:25}; </a:t>
            </a:r>
            <a:br>
              <a:rPr lang="hr-HR" dirty="0"/>
            </a:br>
            <a:r>
              <a:rPr lang="hr-HR" dirty="0"/>
              <a:t/>
            </a:r>
            <a:br>
              <a:rPr lang="hr-HR" dirty="0"/>
            </a:br>
            <a:r>
              <a:rPr lang="hr-HR" dirty="0"/>
              <a:t>for (x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person</a:t>
            </a:r>
            <a:r>
              <a:rPr lang="hr-HR" dirty="0" smtClean="0"/>
              <a:t>)</a:t>
            </a:r>
            <a:r>
              <a:rPr lang="hr-HR" dirty="0"/>
              <a:t>  {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txt</a:t>
            </a:r>
            <a:r>
              <a:rPr lang="hr-HR" dirty="0"/>
              <a:t>=</a:t>
            </a:r>
            <a:r>
              <a:rPr lang="hr-HR" dirty="0" err="1"/>
              <a:t>txt</a:t>
            </a:r>
            <a:r>
              <a:rPr lang="hr-HR" dirty="0"/>
              <a:t> + </a:t>
            </a:r>
            <a:r>
              <a:rPr lang="hr-HR" dirty="0" err="1"/>
              <a:t>person</a:t>
            </a:r>
            <a:r>
              <a:rPr lang="hr-HR" dirty="0"/>
              <a:t>[x];</a:t>
            </a:r>
            <a:br>
              <a:rPr lang="hr-HR" dirty="0"/>
            </a:br>
            <a:r>
              <a:rPr lang="hr-HR" dirty="0"/>
              <a:t>  }</a:t>
            </a:r>
            <a:endParaRPr lang="hr-HR" dirty="0" smtClean="0"/>
          </a:p>
          <a:p>
            <a:r>
              <a:rPr lang="en-US" dirty="0" smtClean="0"/>
              <a:t>while </a:t>
            </a:r>
            <a:endParaRPr lang="hr-HR" dirty="0" smtClean="0"/>
          </a:p>
          <a:p>
            <a:r>
              <a:rPr lang="en-US" dirty="0" smtClean="0"/>
              <a:t>do/while</a:t>
            </a:r>
            <a:endParaRPr lang="hr-HR" dirty="0" smtClean="0"/>
          </a:p>
          <a:p>
            <a:r>
              <a:rPr lang="hr-HR" dirty="0" err="1" smtClean="0"/>
              <a:t>break</a:t>
            </a:r>
            <a:r>
              <a:rPr lang="hr-HR" dirty="0" smtClean="0"/>
              <a:t>, </a:t>
            </a:r>
            <a:r>
              <a:rPr lang="hr-HR" dirty="0" err="1" smtClean="0"/>
              <a:t>continue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829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JavaScript greške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 err="1" smtClean="0"/>
              <a:t>try</a:t>
            </a:r>
            <a:endParaRPr lang="hr-HR" dirty="0" smtClean="0"/>
          </a:p>
          <a:p>
            <a:r>
              <a:rPr lang="hr-HR" dirty="0" err="1"/>
              <a:t>c</a:t>
            </a:r>
            <a:r>
              <a:rPr lang="hr-HR" dirty="0" err="1" smtClean="0"/>
              <a:t>atch</a:t>
            </a:r>
            <a:endParaRPr lang="hr-HR" dirty="0" smtClean="0"/>
          </a:p>
          <a:p>
            <a:r>
              <a:rPr lang="hr-HR" dirty="0" err="1" smtClean="0"/>
              <a:t>throw</a:t>
            </a:r>
            <a:r>
              <a:rPr lang="en-US" dirty="0" smtClean="0"/>
              <a:t> </a:t>
            </a:r>
            <a:endParaRPr lang="hr-HR" dirty="0" smtClean="0"/>
          </a:p>
          <a:p>
            <a:pPr marL="400050" lvl="1" indent="0">
              <a:buNone/>
            </a:pPr>
            <a:r>
              <a:rPr lang="hr-HR" dirty="0" err="1" smtClean="0"/>
              <a:t>try</a:t>
            </a:r>
            <a:r>
              <a:rPr lang="hr-HR" dirty="0"/>
              <a:t>  { </a:t>
            </a:r>
            <a:br>
              <a:rPr lang="hr-HR" dirty="0"/>
            </a:br>
            <a:r>
              <a:rPr lang="hr-HR" dirty="0"/>
              <a:t>  var x=</a:t>
            </a:r>
            <a:r>
              <a:rPr lang="hr-HR" dirty="0" err="1"/>
              <a:t>document.getElementById</a:t>
            </a:r>
            <a:r>
              <a:rPr lang="hr-HR" dirty="0"/>
              <a:t>("demo").</a:t>
            </a:r>
            <a:r>
              <a:rPr lang="hr-HR" dirty="0" err="1"/>
              <a:t>value</a:t>
            </a:r>
            <a:r>
              <a:rPr lang="hr-HR" dirty="0"/>
              <a:t>;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if</a:t>
            </a:r>
            <a:r>
              <a:rPr lang="hr-HR" dirty="0"/>
              <a:t>(x=="")    </a:t>
            </a:r>
            <a:r>
              <a:rPr lang="hr-HR" dirty="0" smtClean="0"/>
              <a:t>		</a:t>
            </a:r>
            <a:r>
              <a:rPr lang="hr-HR" dirty="0" err="1" smtClean="0"/>
              <a:t>throw</a:t>
            </a:r>
            <a:r>
              <a:rPr lang="hr-HR" dirty="0" smtClean="0"/>
              <a:t> </a:t>
            </a:r>
            <a:r>
              <a:rPr lang="hr-HR" dirty="0"/>
              <a:t>"</a:t>
            </a:r>
            <a:r>
              <a:rPr lang="hr-HR" dirty="0" err="1"/>
              <a:t>empty</a:t>
            </a:r>
            <a:r>
              <a:rPr lang="hr-HR" dirty="0"/>
              <a:t>";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if</a:t>
            </a:r>
            <a:r>
              <a:rPr lang="hr-HR" dirty="0"/>
              <a:t>(</a:t>
            </a:r>
            <a:r>
              <a:rPr lang="hr-HR" dirty="0" err="1"/>
              <a:t>isNaN</a:t>
            </a:r>
            <a:r>
              <a:rPr lang="hr-HR" dirty="0"/>
              <a:t>(</a:t>
            </a:r>
            <a:r>
              <a:rPr lang="hr-HR" dirty="0" err="1"/>
              <a:t>x</a:t>
            </a:r>
            <a:r>
              <a:rPr lang="hr-HR" dirty="0"/>
              <a:t>)) </a:t>
            </a:r>
            <a:r>
              <a:rPr lang="hr-HR" dirty="0" smtClean="0"/>
              <a:t>	</a:t>
            </a:r>
            <a:r>
              <a:rPr lang="hr-HR" dirty="0" err="1" smtClean="0"/>
              <a:t>throw</a:t>
            </a:r>
            <a:r>
              <a:rPr lang="hr-HR" dirty="0" smtClean="0"/>
              <a:t> </a:t>
            </a:r>
            <a:r>
              <a:rPr lang="hr-HR" dirty="0"/>
              <a:t>"</a:t>
            </a:r>
            <a:r>
              <a:rPr lang="hr-HR" dirty="0" err="1"/>
              <a:t>not</a:t>
            </a:r>
            <a:r>
              <a:rPr lang="hr-HR" dirty="0"/>
              <a:t> a </a:t>
            </a:r>
            <a:r>
              <a:rPr lang="hr-HR" dirty="0" err="1"/>
              <a:t>number</a:t>
            </a:r>
            <a:r>
              <a:rPr lang="hr-HR" dirty="0"/>
              <a:t>";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if</a:t>
            </a:r>
            <a:r>
              <a:rPr lang="hr-HR" dirty="0"/>
              <a:t>(x&gt;10)    </a:t>
            </a:r>
            <a:r>
              <a:rPr lang="hr-HR" dirty="0" smtClean="0"/>
              <a:t>		</a:t>
            </a:r>
            <a:r>
              <a:rPr lang="hr-HR" dirty="0" err="1" smtClean="0"/>
              <a:t>throw</a:t>
            </a:r>
            <a:r>
              <a:rPr lang="hr-HR" dirty="0" smtClean="0"/>
              <a:t> </a:t>
            </a:r>
            <a:r>
              <a:rPr lang="hr-HR" dirty="0"/>
              <a:t>"</a:t>
            </a:r>
            <a:r>
              <a:rPr lang="hr-HR" dirty="0" err="1"/>
              <a:t>too</a:t>
            </a:r>
            <a:r>
              <a:rPr lang="hr-HR" dirty="0"/>
              <a:t> </a:t>
            </a:r>
            <a:r>
              <a:rPr lang="hr-HR" dirty="0" err="1"/>
              <a:t>high</a:t>
            </a:r>
            <a:r>
              <a:rPr lang="hr-HR" dirty="0"/>
              <a:t>";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if</a:t>
            </a:r>
            <a:r>
              <a:rPr lang="hr-HR" dirty="0"/>
              <a:t>(x&lt;5)     </a:t>
            </a:r>
            <a:r>
              <a:rPr lang="hr-HR"/>
              <a:t> </a:t>
            </a:r>
            <a:r>
              <a:rPr lang="hr-HR" smtClean="0"/>
              <a:t>		throw</a:t>
            </a:r>
            <a:r>
              <a:rPr lang="hr-HR" dirty="0" smtClean="0"/>
              <a:t> </a:t>
            </a:r>
            <a:r>
              <a:rPr lang="hr-HR" dirty="0"/>
              <a:t>"</a:t>
            </a:r>
            <a:r>
              <a:rPr lang="hr-HR" dirty="0" err="1"/>
              <a:t>too</a:t>
            </a:r>
            <a:r>
              <a:rPr lang="hr-HR" dirty="0"/>
              <a:t> </a:t>
            </a:r>
            <a:r>
              <a:rPr lang="hr-HR" dirty="0" err="1"/>
              <a:t>low</a:t>
            </a:r>
            <a:r>
              <a:rPr lang="hr-HR" dirty="0"/>
              <a:t>";</a:t>
            </a:r>
            <a:br>
              <a:rPr lang="hr-HR" dirty="0"/>
            </a:br>
            <a:r>
              <a:rPr lang="hr-HR" dirty="0"/>
              <a:t>  }</a:t>
            </a:r>
            <a:br>
              <a:rPr lang="hr-HR" dirty="0"/>
            </a:br>
            <a:r>
              <a:rPr lang="hr-HR" dirty="0" err="1"/>
              <a:t>catch</a:t>
            </a:r>
            <a:r>
              <a:rPr lang="hr-HR" dirty="0"/>
              <a:t>(</a:t>
            </a:r>
            <a:r>
              <a:rPr lang="hr-HR" dirty="0" err="1"/>
              <a:t>err</a:t>
            </a:r>
            <a:r>
              <a:rPr lang="hr-HR" dirty="0" smtClean="0"/>
              <a:t>)</a:t>
            </a:r>
            <a:r>
              <a:rPr lang="hr-HR" dirty="0"/>
              <a:t>  {</a:t>
            </a:r>
            <a:br>
              <a:rPr lang="hr-HR" dirty="0"/>
            </a:br>
            <a:r>
              <a:rPr lang="hr-HR" dirty="0"/>
              <a:t>  var y=</a:t>
            </a:r>
            <a:r>
              <a:rPr lang="hr-HR" dirty="0" err="1"/>
              <a:t>document.getElementById</a:t>
            </a:r>
            <a:r>
              <a:rPr lang="hr-HR" dirty="0"/>
              <a:t>("</a:t>
            </a:r>
            <a:r>
              <a:rPr lang="hr-HR" dirty="0" err="1"/>
              <a:t>mess</a:t>
            </a:r>
            <a:r>
              <a:rPr lang="hr-HR" dirty="0"/>
              <a:t>");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y.innerHTML</a:t>
            </a:r>
            <a:r>
              <a:rPr lang="hr-HR" dirty="0"/>
              <a:t>="</a:t>
            </a:r>
            <a:r>
              <a:rPr lang="hr-HR" dirty="0" err="1"/>
              <a:t>Error</a:t>
            </a:r>
            <a:r>
              <a:rPr lang="hr-HR" dirty="0"/>
              <a:t>: " + </a:t>
            </a:r>
            <a:r>
              <a:rPr lang="hr-HR" dirty="0" err="1"/>
              <a:t>err</a:t>
            </a:r>
            <a:r>
              <a:rPr lang="hr-HR" dirty="0"/>
              <a:t> + ".";</a:t>
            </a:r>
            <a:br>
              <a:rPr lang="hr-HR" dirty="0"/>
            </a:br>
            <a:r>
              <a:rPr lang="hr-HR" dirty="0"/>
              <a:t>  }</a:t>
            </a:r>
            <a:br>
              <a:rPr lang="hr-HR" dirty="0"/>
            </a:br>
            <a:r>
              <a:rPr lang="hr-HR" dirty="0"/>
              <a:t>}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9461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JavaScript validacija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Koristeći JavaScript moguće je provjeriti:</a:t>
            </a:r>
          </a:p>
          <a:p>
            <a:pPr lvl="1"/>
            <a:r>
              <a:rPr lang="hr-HR" dirty="0" smtClean="0"/>
              <a:t>da li je korisnik unio obavezan podatak</a:t>
            </a:r>
            <a:endParaRPr lang="en-US" dirty="0"/>
          </a:p>
          <a:p>
            <a:pPr lvl="1"/>
            <a:r>
              <a:rPr lang="hr-HR" dirty="0" smtClean="0"/>
              <a:t>da li je korisnik unio valjanu e-mail adresu</a:t>
            </a:r>
            <a:endParaRPr lang="en-US" dirty="0"/>
          </a:p>
          <a:p>
            <a:pPr lvl="1"/>
            <a:r>
              <a:rPr lang="hr-HR" dirty="0" smtClean="0"/>
              <a:t>da li je korisnik unio valjani datum</a:t>
            </a:r>
            <a:endParaRPr lang="en-US" dirty="0"/>
          </a:p>
          <a:p>
            <a:pPr lvl="1"/>
            <a:r>
              <a:rPr lang="hr-HR" dirty="0" smtClean="0"/>
              <a:t>da li je korisnik unio slovo u polje gdje se zahtjeva broj</a:t>
            </a:r>
            <a:endParaRPr lang="en-US" dirty="0"/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921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JavaScript validacija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r-HR" sz="2400" dirty="0" err="1"/>
              <a:t>function</a:t>
            </a:r>
            <a:r>
              <a:rPr lang="hr-HR" sz="2400" dirty="0"/>
              <a:t> </a:t>
            </a:r>
            <a:r>
              <a:rPr lang="hr-HR" sz="2400" dirty="0" err="1"/>
              <a:t>validateForm</a:t>
            </a:r>
            <a:r>
              <a:rPr lang="hr-HR" sz="2400" dirty="0" smtClean="0"/>
              <a:t>(){</a:t>
            </a: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 smtClean="0"/>
              <a:t>	var x=</a:t>
            </a:r>
            <a:r>
              <a:rPr lang="hr-HR" sz="2400" dirty="0" err="1" smtClean="0"/>
              <a:t>document.forms</a:t>
            </a:r>
            <a:r>
              <a:rPr lang="hr-HR" sz="2400" dirty="0"/>
              <a:t>["</a:t>
            </a:r>
            <a:r>
              <a:rPr lang="hr-HR" sz="2400" dirty="0" err="1"/>
              <a:t>myForm</a:t>
            </a:r>
            <a:r>
              <a:rPr lang="hr-HR" sz="2400" dirty="0"/>
              <a:t>"]["</a:t>
            </a:r>
            <a:r>
              <a:rPr lang="hr-HR" sz="2400" dirty="0" err="1"/>
              <a:t>fname</a:t>
            </a:r>
            <a:r>
              <a:rPr lang="hr-HR" sz="2400" dirty="0"/>
              <a:t>"].</a:t>
            </a:r>
            <a:r>
              <a:rPr lang="hr-HR" sz="2400" dirty="0" err="1"/>
              <a:t>value</a:t>
            </a:r>
            <a:r>
              <a:rPr lang="hr-HR" sz="2400" dirty="0"/>
              <a:t>;</a:t>
            </a:r>
            <a:br>
              <a:rPr lang="hr-HR" sz="2400" dirty="0"/>
            </a:br>
            <a:r>
              <a:rPr lang="hr-HR" sz="2400" dirty="0" smtClean="0"/>
              <a:t>	</a:t>
            </a:r>
            <a:r>
              <a:rPr lang="hr-HR" sz="2400" dirty="0" err="1" smtClean="0"/>
              <a:t>if</a:t>
            </a:r>
            <a:r>
              <a:rPr lang="hr-HR" sz="2400" dirty="0" smtClean="0"/>
              <a:t> </a:t>
            </a:r>
            <a:r>
              <a:rPr lang="hr-HR" sz="2400" dirty="0"/>
              <a:t>(x==</a:t>
            </a:r>
            <a:r>
              <a:rPr lang="hr-HR" sz="2400" dirty="0" err="1"/>
              <a:t>null</a:t>
            </a:r>
            <a:r>
              <a:rPr lang="hr-HR" sz="2400" dirty="0"/>
              <a:t> || x</a:t>
            </a:r>
            <a:r>
              <a:rPr lang="hr-HR" sz="2400" dirty="0" smtClean="0"/>
              <a:t>=="")</a:t>
            </a:r>
            <a:r>
              <a:rPr lang="hr-HR" sz="2400" dirty="0"/>
              <a:t>  {</a:t>
            </a:r>
            <a:br>
              <a:rPr lang="hr-HR" sz="2400" dirty="0"/>
            </a:br>
            <a:r>
              <a:rPr lang="hr-HR" sz="2400" dirty="0" smtClean="0"/>
              <a:t>		</a:t>
            </a:r>
            <a:r>
              <a:rPr lang="hr-HR" sz="2400" dirty="0"/>
              <a:t>  </a:t>
            </a:r>
            <a:r>
              <a:rPr lang="hr-HR" sz="2400" dirty="0" err="1"/>
              <a:t>alert</a:t>
            </a:r>
            <a:r>
              <a:rPr lang="hr-HR" sz="2400" dirty="0"/>
              <a:t>("First </a:t>
            </a:r>
            <a:r>
              <a:rPr lang="hr-HR" sz="2400" dirty="0" err="1"/>
              <a:t>name</a:t>
            </a:r>
            <a:r>
              <a:rPr lang="hr-HR" sz="2400" dirty="0"/>
              <a:t> must </a:t>
            </a:r>
            <a:r>
              <a:rPr lang="hr-HR" sz="2400" dirty="0" err="1"/>
              <a:t>be</a:t>
            </a:r>
            <a:r>
              <a:rPr lang="hr-HR" sz="2400" dirty="0"/>
              <a:t> </a:t>
            </a:r>
            <a:r>
              <a:rPr lang="hr-HR" sz="2400" dirty="0" err="1"/>
              <a:t>filled</a:t>
            </a:r>
            <a:r>
              <a:rPr lang="hr-HR" sz="2400" dirty="0"/>
              <a:t> </a:t>
            </a:r>
            <a:r>
              <a:rPr lang="hr-HR" sz="2400" dirty="0" err="1"/>
              <a:t>out</a:t>
            </a:r>
            <a:r>
              <a:rPr lang="hr-HR" sz="2400" dirty="0"/>
              <a:t>");</a:t>
            </a:r>
            <a:br>
              <a:rPr lang="hr-HR" sz="2400" dirty="0"/>
            </a:br>
            <a:r>
              <a:rPr lang="hr-HR" sz="2400" dirty="0" smtClean="0"/>
              <a:t>		</a:t>
            </a:r>
            <a:r>
              <a:rPr lang="hr-HR" sz="2400" dirty="0"/>
              <a:t>  </a:t>
            </a:r>
            <a:r>
              <a:rPr lang="hr-HR" sz="2400" dirty="0" err="1"/>
              <a:t>return</a:t>
            </a:r>
            <a:r>
              <a:rPr lang="hr-HR" sz="2400" dirty="0"/>
              <a:t> </a:t>
            </a:r>
            <a:r>
              <a:rPr lang="hr-HR" sz="2400" dirty="0" err="1"/>
              <a:t>false</a:t>
            </a:r>
            <a:r>
              <a:rPr lang="hr-HR" sz="2400" dirty="0"/>
              <a:t>;</a:t>
            </a:r>
            <a:br>
              <a:rPr lang="hr-HR" sz="2400" dirty="0"/>
            </a:br>
            <a:r>
              <a:rPr lang="hr-HR" sz="2400" dirty="0" smtClean="0"/>
              <a:t>	}</a:t>
            </a: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 smtClean="0"/>
              <a:t>}</a:t>
            </a:r>
          </a:p>
          <a:p>
            <a:pPr marL="0" indent="0">
              <a:buNone/>
            </a:pPr>
            <a:r>
              <a:rPr lang="hr-HR" sz="2400" dirty="0"/>
              <a:t>&lt;</a:t>
            </a:r>
            <a:r>
              <a:rPr lang="hr-HR" sz="2400" dirty="0" err="1"/>
              <a:t>form</a:t>
            </a:r>
            <a:r>
              <a:rPr lang="hr-HR" sz="2400" dirty="0"/>
              <a:t> </a:t>
            </a:r>
            <a:r>
              <a:rPr lang="hr-HR" sz="2400" dirty="0" err="1"/>
              <a:t>name</a:t>
            </a:r>
            <a:r>
              <a:rPr lang="hr-HR" sz="2400" dirty="0"/>
              <a:t>="</a:t>
            </a:r>
            <a:r>
              <a:rPr lang="hr-HR" sz="2400" dirty="0" err="1"/>
              <a:t>myForm</a:t>
            </a:r>
            <a:r>
              <a:rPr lang="hr-HR" sz="2400" dirty="0"/>
              <a:t>" </a:t>
            </a:r>
            <a:r>
              <a:rPr lang="hr-HR" sz="2400" dirty="0" err="1"/>
              <a:t>action</a:t>
            </a:r>
            <a:r>
              <a:rPr lang="hr-HR" sz="2400" dirty="0"/>
              <a:t>="demo_</a:t>
            </a:r>
            <a:r>
              <a:rPr lang="hr-HR" sz="2400" dirty="0" err="1"/>
              <a:t>form.asp</a:t>
            </a:r>
            <a:r>
              <a:rPr lang="hr-HR" sz="2400" dirty="0"/>
              <a:t>" </a:t>
            </a:r>
            <a:r>
              <a:rPr lang="hr-HR" sz="2400" dirty="0" err="1"/>
              <a:t>onsubmit</a:t>
            </a:r>
            <a:r>
              <a:rPr lang="hr-HR" sz="2400" dirty="0"/>
              <a:t>="</a:t>
            </a:r>
            <a:r>
              <a:rPr lang="hr-HR" sz="2400" dirty="0" err="1"/>
              <a:t>return</a:t>
            </a:r>
            <a:r>
              <a:rPr lang="hr-HR" sz="2400" dirty="0"/>
              <a:t> </a:t>
            </a:r>
            <a:r>
              <a:rPr lang="hr-HR" sz="2400" dirty="0" err="1"/>
              <a:t>validateForm</a:t>
            </a:r>
            <a:r>
              <a:rPr lang="hr-HR" sz="2400" dirty="0"/>
              <a:t>()" </a:t>
            </a:r>
            <a:r>
              <a:rPr lang="hr-HR" sz="2400" dirty="0" err="1"/>
              <a:t>method</a:t>
            </a:r>
            <a:r>
              <a:rPr lang="hr-HR" sz="2400" dirty="0"/>
              <a:t>="post"&gt;</a:t>
            </a:r>
            <a:br>
              <a:rPr lang="hr-HR" sz="2400" dirty="0"/>
            </a:br>
            <a:r>
              <a:rPr lang="hr-HR" sz="2400" dirty="0"/>
              <a:t>First </a:t>
            </a:r>
            <a:r>
              <a:rPr lang="hr-HR" sz="2400" dirty="0" err="1"/>
              <a:t>name</a:t>
            </a:r>
            <a:r>
              <a:rPr lang="hr-HR" sz="2400" dirty="0"/>
              <a:t>: &lt;</a:t>
            </a:r>
            <a:r>
              <a:rPr lang="hr-HR" sz="2400" dirty="0" err="1"/>
              <a:t>input</a:t>
            </a:r>
            <a:r>
              <a:rPr lang="hr-HR" sz="2400" dirty="0"/>
              <a:t> type="</a:t>
            </a:r>
            <a:r>
              <a:rPr lang="hr-HR" sz="2400" dirty="0" err="1"/>
              <a:t>text</a:t>
            </a:r>
            <a:r>
              <a:rPr lang="hr-HR" sz="2400" dirty="0"/>
              <a:t>" </a:t>
            </a:r>
            <a:r>
              <a:rPr lang="hr-HR" sz="2400" dirty="0" err="1"/>
              <a:t>name</a:t>
            </a:r>
            <a:r>
              <a:rPr lang="hr-HR" sz="2400" dirty="0"/>
              <a:t>="</a:t>
            </a:r>
            <a:r>
              <a:rPr lang="hr-HR" sz="2400" dirty="0" err="1"/>
              <a:t>fname</a:t>
            </a:r>
            <a:r>
              <a:rPr lang="hr-HR" sz="2400" dirty="0"/>
              <a:t>"&gt;</a:t>
            </a:r>
            <a:br>
              <a:rPr lang="hr-HR" sz="2400" dirty="0"/>
            </a:br>
            <a:r>
              <a:rPr lang="hr-HR" sz="2400" dirty="0"/>
              <a:t>&lt;</a:t>
            </a:r>
            <a:r>
              <a:rPr lang="hr-HR" sz="2400" dirty="0" err="1"/>
              <a:t>input</a:t>
            </a:r>
            <a:r>
              <a:rPr lang="hr-HR" sz="2400" dirty="0"/>
              <a:t> type="</a:t>
            </a:r>
            <a:r>
              <a:rPr lang="hr-HR" sz="2400" dirty="0" err="1"/>
              <a:t>submit</a:t>
            </a:r>
            <a:r>
              <a:rPr lang="hr-HR" sz="2400" dirty="0"/>
              <a:t>" </a:t>
            </a:r>
            <a:r>
              <a:rPr lang="hr-HR" sz="2400" dirty="0" err="1"/>
              <a:t>value</a:t>
            </a:r>
            <a:r>
              <a:rPr lang="hr-HR" sz="2400" dirty="0"/>
              <a:t>="</a:t>
            </a:r>
            <a:r>
              <a:rPr lang="hr-HR" sz="2400" dirty="0" err="1"/>
              <a:t>Submit</a:t>
            </a:r>
            <a:r>
              <a:rPr lang="hr-HR" sz="2400" dirty="0"/>
              <a:t>"&gt;</a:t>
            </a:r>
            <a:br>
              <a:rPr lang="hr-HR" sz="2400" dirty="0"/>
            </a:br>
            <a:r>
              <a:rPr lang="hr-HR" sz="2400" dirty="0"/>
              <a:t>&lt;/</a:t>
            </a:r>
            <a:r>
              <a:rPr lang="hr-HR" sz="2400" dirty="0" err="1"/>
              <a:t>form</a:t>
            </a:r>
            <a:r>
              <a:rPr lang="hr-HR" sz="2400" dirty="0"/>
              <a:t>&gt;</a:t>
            </a: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19414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JavaScript validacija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r-HR" sz="2000" dirty="0" err="1"/>
              <a:t>function</a:t>
            </a:r>
            <a:r>
              <a:rPr lang="hr-HR" sz="2000" dirty="0"/>
              <a:t> </a:t>
            </a:r>
            <a:r>
              <a:rPr lang="hr-HR" sz="2000" dirty="0" err="1"/>
              <a:t>validateForm</a:t>
            </a:r>
            <a:r>
              <a:rPr lang="hr-HR" sz="2000" dirty="0" smtClean="0"/>
              <a:t>(){</a:t>
            </a:r>
            <a:r>
              <a:rPr lang="hr-HR" sz="2000" dirty="0"/>
              <a:t/>
            </a:r>
            <a:br>
              <a:rPr lang="hr-HR" sz="2000" dirty="0"/>
            </a:br>
            <a:r>
              <a:rPr lang="hr-HR" sz="2000" dirty="0" smtClean="0"/>
              <a:t>	var </a:t>
            </a:r>
            <a:r>
              <a:rPr lang="hr-HR" sz="2000" dirty="0"/>
              <a:t>x=</a:t>
            </a:r>
            <a:r>
              <a:rPr lang="hr-HR" sz="2000" dirty="0" err="1"/>
              <a:t>document.forms</a:t>
            </a:r>
            <a:r>
              <a:rPr lang="hr-HR" sz="2000" dirty="0"/>
              <a:t>["</a:t>
            </a:r>
            <a:r>
              <a:rPr lang="hr-HR" sz="2000" dirty="0" err="1"/>
              <a:t>myForm</a:t>
            </a:r>
            <a:r>
              <a:rPr lang="hr-HR" sz="2000" dirty="0"/>
              <a:t>"]["</a:t>
            </a:r>
            <a:r>
              <a:rPr lang="hr-HR" sz="2000" dirty="0" err="1"/>
              <a:t>email</a:t>
            </a:r>
            <a:r>
              <a:rPr lang="hr-HR" sz="2000" dirty="0"/>
              <a:t>"].</a:t>
            </a:r>
            <a:r>
              <a:rPr lang="hr-HR" sz="2000" dirty="0" err="1"/>
              <a:t>value</a:t>
            </a:r>
            <a:r>
              <a:rPr lang="hr-HR" sz="2000" dirty="0"/>
              <a:t>;</a:t>
            </a:r>
            <a:br>
              <a:rPr lang="hr-HR" sz="2000" dirty="0"/>
            </a:br>
            <a:r>
              <a:rPr lang="hr-HR" sz="2000" dirty="0" smtClean="0"/>
              <a:t>	var </a:t>
            </a:r>
            <a:r>
              <a:rPr lang="hr-HR" sz="2000" dirty="0" err="1"/>
              <a:t>atpos</a:t>
            </a:r>
            <a:r>
              <a:rPr lang="hr-HR" sz="2000" dirty="0"/>
              <a:t>=</a:t>
            </a:r>
            <a:r>
              <a:rPr lang="hr-HR" sz="2000" dirty="0" err="1"/>
              <a:t>x.indexOf</a:t>
            </a:r>
            <a:r>
              <a:rPr lang="hr-HR" sz="2000" dirty="0"/>
              <a:t>("@");</a:t>
            </a:r>
            <a:br>
              <a:rPr lang="hr-HR" sz="2000" dirty="0"/>
            </a:br>
            <a:r>
              <a:rPr lang="hr-HR" sz="2000" dirty="0" smtClean="0"/>
              <a:t>	var </a:t>
            </a:r>
            <a:r>
              <a:rPr lang="hr-HR" sz="2000" dirty="0" err="1"/>
              <a:t>dotpos</a:t>
            </a:r>
            <a:r>
              <a:rPr lang="hr-HR" sz="2000" dirty="0"/>
              <a:t>=</a:t>
            </a:r>
            <a:r>
              <a:rPr lang="hr-HR" sz="2000" dirty="0" err="1"/>
              <a:t>x.lastIndexOf</a:t>
            </a:r>
            <a:r>
              <a:rPr lang="hr-HR" sz="2000" dirty="0"/>
              <a:t>(".");</a:t>
            </a:r>
            <a:br>
              <a:rPr lang="hr-HR" sz="2000" dirty="0"/>
            </a:br>
            <a:r>
              <a:rPr lang="hr-HR" sz="2000" dirty="0" smtClean="0"/>
              <a:t>	</a:t>
            </a:r>
            <a:r>
              <a:rPr lang="hr-HR" sz="2000" dirty="0" err="1" smtClean="0"/>
              <a:t>if</a:t>
            </a:r>
            <a:r>
              <a:rPr lang="hr-HR" sz="2000" dirty="0" smtClean="0"/>
              <a:t> </a:t>
            </a:r>
            <a:r>
              <a:rPr lang="hr-HR" sz="2000" dirty="0"/>
              <a:t>(</a:t>
            </a:r>
            <a:r>
              <a:rPr lang="hr-HR" sz="2000" dirty="0" err="1"/>
              <a:t>atpos</a:t>
            </a:r>
            <a:r>
              <a:rPr lang="hr-HR" sz="2000" dirty="0"/>
              <a:t>&lt;1 || </a:t>
            </a:r>
            <a:r>
              <a:rPr lang="hr-HR" sz="2000" dirty="0" err="1"/>
              <a:t>dotpos</a:t>
            </a:r>
            <a:r>
              <a:rPr lang="hr-HR" sz="2000" dirty="0"/>
              <a:t>&lt;</a:t>
            </a:r>
            <a:r>
              <a:rPr lang="hr-HR" sz="2000" dirty="0" err="1"/>
              <a:t>atpos</a:t>
            </a:r>
            <a:r>
              <a:rPr lang="hr-HR" sz="2000" dirty="0"/>
              <a:t>+2 || </a:t>
            </a:r>
            <a:r>
              <a:rPr lang="hr-HR" sz="2000" dirty="0" err="1"/>
              <a:t>dotpos</a:t>
            </a:r>
            <a:r>
              <a:rPr lang="hr-HR" sz="2000" dirty="0"/>
              <a:t>+</a:t>
            </a:r>
            <a:r>
              <a:rPr lang="hr-HR" sz="2000" dirty="0" err="1"/>
              <a:t>2</a:t>
            </a:r>
            <a:r>
              <a:rPr lang="hr-HR" sz="2000" dirty="0"/>
              <a:t>&gt;=</a:t>
            </a:r>
            <a:r>
              <a:rPr lang="hr-HR" sz="2000" dirty="0" err="1"/>
              <a:t>x.length</a:t>
            </a:r>
            <a:r>
              <a:rPr lang="hr-HR" sz="2000" dirty="0" smtClean="0"/>
              <a:t>)</a:t>
            </a:r>
            <a:r>
              <a:rPr lang="hr-HR" sz="2000" dirty="0"/>
              <a:t>  {</a:t>
            </a:r>
            <a:br>
              <a:rPr lang="hr-HR" sz="2000" dirty="0"/>
            </a:br>
            <a:r>
              <a:rPr lang="hr-HR" sz="2000" dirty="0"/>
              <a:t>  </a:t>
            </a:r>
            <a:r>
              <a:rPr lang="hr-HR" sz="2000" dirty="0" smtClean="0"/>
              <a:t>		</a:t>
            </a:r>
            <a:r>
              <a:rPr lang="hr-HR" sz="2000" dirty="0" err="1" smtClean="0"/>
              <a:t>alert</a:t>
            </a:r>
            <a:r>
              <a:rPr lang="hr-HR" sz="2000" dirty="0"/>
              <a:t>("</a:t>
            </a:r>
            <a:r>
              <a:rPr lang="hr-HR" sz="2000" dirty="0" err="1"/>
              <a:t>Not</a:t>
            </a:r>
            <a:r>
              <a:rPr lang="hr-HR" sz="2000" dirty="0"/>
              <a:t> a </a:t>
            </a:r>
            <a:r>
              <a:rPr lang="hr-HR" sz="2000" dirty="0" err="1"/>
              <a:t>valid</a:t>
            </a:r>
            <a:r>
              <a:rPr lang="hr-HR" sz="2000" dirty="0"/>
              <a:t> </a:t>
            </a:r>
            <a:r>
              <a:rPr lang="hr-HR" sz="2000" dirty="0" err="1"/>
              <a:t>e</a:t>
            </a:r>
            <a:r>
              <a:rPr lang="hr-HR" sz="2000" dirty="0"/>
              <a:t>-mail </a:t>
            </a:r>
            <a:r>
              <a:rPr lang="hr-HR" sz="2000" dirty="0" err="1"/>
              <a:t>address</a:t>
            </a:r>
            <a:r>
              <a:rPr lang="hr-HR" sz="2000" dirty="0"/>
              <a:t>");</a:t>
            </a:r>
            <a:br>
              <a:rPr lang="hr-HR" sz="2000" dirty="0"/>
            </a:br>
            <a:r>
              <a:rPr lang="hr-HR" sz="2000" dirty="0"/>
              <a:t>  </a:t>
            </a:r>
            <a:r>
              <a:rPr lang="hr-HR" sz="2000" dirty="0" smtClean="0"/>
              <a:t>		</a:t>
            </a:r>
            <a:r>
              <a:rPr lang="hr-HR" sz="2000" dirty="0" err="1" smtClean="0"/>
              <a:t>return</a:t>
            </a:r>
            <a:r>
              <a:rPr lang="hr-HR" sz="2000" dirty="0" smtClean="0"/>
              <a:t> </a:t>
            </a:r>
            <a:r>
              <a:rPr lang="hr-HR" sz="2000" dirty="0" err="1"/>
              <a:t>false</a:t>
            </a:r>
            <a:r>
              <a:rPr lang="hr-HR" sz="2000" dirty="0"/>
              <a:t>;</a:t>
            </a:r>
            <a:br>
              <a:rPr lang="hr-HR" sz="2000" dirty="0"/>
            </a:br>
            <a:r>
              <a:rPr lang="hr-HR" sz="2000" dirty="0"/>
              <a:t>  </a:t>
            </a:r>
            <a:r>
              <a:rPr lang="hr-HR" sz="2000" dirty="0" smtClean="0"/>
              <a:t>	}</a:t>
            </a:r>
            <a:r>
              <a:rPr lang="hr-HR" sz="2000" dirty="0"/>
              <a:t/>
            </a:r>
            <a:br>
              <a:rPr lang="hr-HR" sz="2000" dirty="0"/>
            </a:br>
            <a:r>
              <a:rPr lang="hr-HR" sz="2000" dirty="0" smtClean="0"/>
              <a:t>}</a:t>
            </a:r>
          </a:p>
          <a:p>
            <a:pPr marL="0" indent="0">
              <a:buNone/>
            </a:pPr>
            <a:r>
              <a:rPr lang="hr-HR" sz="2000" dirty="0" smtClean="0"/>
              <a:t>&lt;</a:t>
            </a:r>
            <a:r>
              <a:rPr lang="hr-HR" sz="2000" dirty="0" err="1"/>
              <a:t>form</a:t>
            </a:r>
            <a:r>
              <a:rPr lang="hr-HR" sz="2000" dirty="0"/>
              <a:t> </a:t>
            </a:r>
            <a:r>
              <a:rPr lang="hr-HR" sz="2000" dirty="0" err="1"/>
              <a:t>name</a:t>
            </a:r>
            <a:r>
              <a:rPr lang="hr-HR" sz="2000" dirty="0"/>
              <a:t>="</a:t>
            </a:r>
            <a:r>
              <a:rPr lang="hr-HR" sz="2000" dirty="0" err="1"/>
              <a:t>myForm</a:t>
            </a:r>
            <a:r>
              <a:rPr lang="hr-HR" sz="2000" dirty="0"/>
              <a:t>" </a:t>
            </a:r>
            <a:r>
              <a:rPr lang="hr-HR" sz="2000" dirty="0" err="1"/>
              <a:t>action</a:t>
            </a:r>
            <a:r>
              <a:rPr lang="hr-HR" sz="2000" dirty="0"/>
              <a:t>="demo_</a:t>
            </a:r>
            <a:r>
              <a:rPr lang="hr-HR" sz="2000" dirty="0" err="1"/>
              <a:t>form.asp</a:t>
            </a:r>
            <a:r>
              <a:rPr lang="hr-HR" sz="2000" dirty="0"/>
              <a:t>" </a:t>
            </a:r>
            <a:r>
              <a:rPr lang="hr-HR" sz="2000" dirty="0" err="1"/>
              <a:t>onsubmit</a:t>
            </a:r>
            <a:r>
              <a:rPr lang="hr-HR" sz="2000" dirty="0"/>
              <a:t>="</a:t>
            </a:r>
            <a:r>
              <a:rPr lang="hr-HR" sz="2000" dirty="0" err="1"/>
              <a:t>return</a:t>
            </a:r>
            <a:r>
              <a:rPr lang="hr-HR" sz="2000" dirty="0"/>
              <a:t> </a:t>
            </a:r>
            <a:r>
              <a:rPr lang="hr-HR" sz="2000" dirty="0" err="1"/>
              <a:t>validateForm</a:t>
            </a:r>
            <a:r>
              <a:rPr lang="hr-HR" sz="2000" dirty="0"/>
              <a:t>()" </a:t>
            </a:r>
            <a:r>
              <a:rPr lang="hr-HR" sz="2000" dirty="0" err="1"/>
              <a:t>method</a:t>
            </a:r>
            <a:r>
              <a:rPr lang="hr-HR" sz="2000" dirty="0"/>
              <a:t>="post"&gt;</a:t>
            </a:r>
            <a:br>
              <a:rPr lang="hr-HR" sz="2000" dirty="0"/>
            </a:br>
            <a:r>
              <a:rPr lang="hr-HR" sz="2000" dirty="0"/>
              <a:t>First </a:t>
            </a:r>
            <a:r>
              <a:rPr lang="hr-HR" sz="2000" dirty="0" err="1"/>
              <a:t>name</a:t>
            </a:r>
            <a:r>
              <a:rPr lang="hr-HR" sz="2000" dirty="0"/>
              <a:t>: &lt;</a:t>
            </a:r>
            <a:r>
              <a:rPr lang="hr-HR" sz="2000" dirty="0" err="1"/>
              <a:t>input</a:t>
            </a:r>
            <a:r>
              <a:rPr lang="hr-HR" sz="2000" dirty="0"/>
              <a:t> type="</a:t>
            </a:r>
            <a:r>
              <a:rPr lang="hr-HR" sz="2000" dirty="0" err="1"/>
              <a:t>text</a:t>
            </a:r>
            <a:r>
              <a:rPr lang="hr-HR" sz="2000" dirty="0"/>
              <a:t>" </a:t>
            </a:r>
            <a:r>
              <a:rPr lang="hr-HR" sz="2000" dirty="0" err="1"/>
              <a:t>name</a:t>
            </a:r>
            <a:r>
              <a:rPr lang="hr-HR" sz="2000" dirty="0"/>
              <a:t>="</a:t>
            </a:r>
            <a:r>
              <a:rPr lang="hr-HR" sz="2000" dirty="0" err="1"/>
              <a:t>fname</a:t>
            </a:r>
            <a:r>
              <a:rPr lang="hr-HR" sz="2000" dirty="0"/>
              <a:t>"&gt;</a:t>
            </a:r>
            <a:br>
              <a:rPr lang="hr-HR" sz="2000" dirty="0"/>
            </a:br>
            <a:r>
              <a:rPr lang="hr-HR" sz="2000" dirty="0"/>
              <a:t>&lt;</a:t>
            </a:r>
            <a:r>
              <a:rPr lang="hr-HR" sz="2000" dirty="0" err="1"/>
              <a:t>input</a:t>
            </a:r>
            <a:r>
              <a:rPr lang="hr-HR" sz="2000" dirty="0"/>
              <a:t> type="</a:t>
            </a:r>
            <a:r>
              <a:rPr lang="hr-HR" sz="2000" dirty="0" err="1"/>
              <a:t>submit</a:t>
            </a:r>
            <a:r>
              <a:rPr lang="hr-HR" sz="2000" dirty="0"/>
              <a:t>" </a:t>
            </a:r>
            <a:r>
              <a:rPr lang="hr-HR" sz="2000" dirty="0" err="1"/>
              <a:t>value</a:t>
            </a:r>
            <a:r>
              <a:rPr lang="hr-HR" sz="2000" dirty="0"/>
              <a:t>="</a:t>
            </a:r>
            <a:r>
              <a:rPr lang="hr-HR" sz="2000" dirty="0" err="1"/>
              <a:t>Submit</a:t>
            </a:r>
            <a:r>
              <a:rPr lang="hr-HR" sz="2000" dirty="0"/>
              <a:t>"&gt;</a:t>
            </a:r>
            <a:br>
              <a:rPr lang="hr-HR" sz="2000" dirty="0"/>
            </a:br>
            <a:r>
              <a:rPr lang="hr-HR" sz="2000" dirty="0"/>
              <a:t>&lt;/</a:t>
            </a:r>
            <a:r>
              <a:rPr lang="hr-HR" sz="2000" dirty="0" err="1"/>
              <a:t>form</a:t>
            </a:r>
            <a:r>
              <a:rPr lang="hr-HR" sz="2000" dirty="0"/>
              <a:t>&gt;</a:t>
            </a: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24209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>
                <a:cs typeface="Arial" pitchFamily="34" charset="0"/>
              </a:rPr>
              <a:t>Regularni izrazi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dirty="0" smtClean="0"/>
              <a:t>Što </a:t>
            </a:r>
            <a:r>
              <a:rPr lang="hr-HR" dirty="0"/>
              <a:t>su Regularni </a:t>
            </a:r>
            <a:r>
              <a:rPr lang="hr-HR" dirty="0" smtClean="0"/>
              <a:t>izrazi (</a:t>
            </a:r>
            <a:r>
              <a:rPr lang="hr-HR" dirty="0" err="1" smtClean="0"/>
              <a:t>RegEx</a:t>
            </a:r>
            <a:r>
              <a:rPr lang="hr-HR" dirty="0" smtClean="0"/>
              <a:t>)?</a:t>
            </a:r>
          </a:p>
          <a:p>
            <a:r>
              <a:rPr lang="hr-HR" dirty="0" smtClean="0"/>
              <a:t>Pretraživanje teksta</a:t>
            </a:r>
          </a:p>
          <a:p>
            <a:pPr marL="0" indent="0">
              <a:buNone/>
            </a:pPr>
            <a:r>
              <a:rPr lang="hr-HR" sz="2400" dirty="0" smtClean="0"/>
              <a:t>var </a:t>
            </a:r>
            <a:r>
              <a:rPr lang="hr-HR" sz="2400" dirty="0" err="1"/>
              <a:t>patt</a:t>
            </a:r>
            <a:r>
              <a:rPr lang="hr-HR" sz="2400" dirty="0"/>
              <a:t>=</a:t>
            </a:r>
            <a:r>
              <a:rPr lang="hr-HR" sz="2400" dirty="0" err="1"/>
              <a:t>new</a:t>
            </a:r>
            <a:r>
              <a:rPr lang="hr-HR" sz="2400" dirty="0"/>
              <a:t> </a:t>
            </a:r>
            <a:r>
              <a:rPr lang="hr-HR" sz="2400" dirty="0" err="1" smtClean="0"/>
              <a:t>RegExp</a:t>
            </a:r>
            <a:r>
              <a:rPr lang="hr-HR" sz="2400" dirty="0" smtClean="0"/>
              <a:t>(</a:t>
            </a:r>
            <a:r>
              <a:rPr lang="hr-HR" sz="2400" dirty="0" err="1" smtClean="0"/>
              <a:t>pattern</a:t>
            </a:r>
            <a:r>
              <a:rPr lang="hr-HR" sz="2400" dirty="0" smtClean="0"/>
              <a:t>,</a:t>
            </a:r>
            <a:r>
              <a:rPr lang="hr-HR" sz="2400" dirty="0" err="1" smtClean="0"/>
              <a:t>modifiers</a:t>
            </a:r>
            <a:r>
              <a:rPr lang="hr-HR" sz="2400" dirty="0" smtClean="0"/>
              <a:t>);</a:t>
            </a:r>
          </a:p>
          <a:p>
            <a:pPr marL="0" indent="0">
              <a:buNone/>
            </a:pPr>
            <a:endParaRPr lang="hr-HR" sz="2400" dirty="0" smtClean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str</a:t>
            </a:r>
            <a:r>
              <a:rPr lang="en-US" sz="2400" dirty="0"/>
              <a:t>="Visit W3Schools";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smtClean="0"/>
              <a:t>patt1</a:t>
            </a:r>
            <a:r>
              <a:rPr lang="en-US" sz="2400" dirty="0"/>
              <a:t>=/w3schools/</a:t>
            </a:r>
            <a:r>
              <a:rPr lang="en-US" sz="2400" dirty="0" err="1"/>
              <a:t>i</a:t>
            </a:r>
            <a:r>
              <a:rPr lang="en-US" sz="2400" dirty="0" smtClean="0"/>
              <a:t>;</a:t>
            </a:r>
            <a:endParaRPr lang="hr-HR" sz="2400" dirty="0" smtClean="0"/>
          </a:p>
          <a:p>
            <a:pPr marL="0" indent="0">
              <a:buNone/>
            </a:pPr>
            <a:endParaRPr lang="hr-HR" sz="2400" dirty="0" smtClean="0"/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patt</a:t>
            </a:r>
            <a:r>
              <a:rPr lang="hr-HR" sz="2400" dirty="0" smtClean="0"/>
              <a:t>2</a:t>
            </a:r>
            <a:r>
              <a:rPr lang="en-US" sz="2400" dirty="0" smtClean="0"/>
              <a:t>=new </a:t>
            </a:r>
            <a:r>
              <a:rPr lang="en-US" sz="2400" dirty="0" err="1"/>
              <a:t>RegExp</a:t>
            </a:r>
            <a:r>
              <a:rPr lang="en-US" sz="2400" dirty="0"/>
              <a:t>("e");</a:t>
            </a:r>
            <a:br>
              <a:rPr lang="en-US" sz="2400" dirty="0"/>
            </a:br>
            <a:r>
              <a:rPr lang="en-US" sz="2400" dirty="0" err="1" smtClean="0"/>
              <a:t>document.write</a:t>
            </a:r>
            <a:r>
              <a:rPr lang="en-US" sz="2400" dirty="0" smtClean="0"/>
              <a:t>(</a:t>
            </a:r>
            <a:r>
              <a:rPr lang="en-US" sz="2400" dirty="0" err="1" smtClean="0"/>
              <a:t>patt</a:t>
            </a:r>
            <a:r>
              <a:rPr lang="hr-HR" sz="2400" dirty="0" smtClean="0"/>
              <a:t>2</a:t>
            </a:r>
            <a:r>
              <a:rPr lang="en-US" sz="2400" dirty="0" smtClean="0"/>
              <a:t>.exec</a:t>
            </a:r>
            <a:r>
              <a:rPr lang="en-US" sz="2400" dirty="0"/>
              <a:t>("The best things in life are free"));</a:t>
            </a: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13441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HTML DOM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3600" dirty="0"/>
              <a:t>HTML DOM (Document Object Model)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65" y="2162174"/>
            <a:ext cx="6378869" cy="34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5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dirty="0">
                <a:cs typeface="Arial" pitchFamily="34" charset="0"/>
              </a:rPr>
              <a:t>Što je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400" dirty="0" smtClean="0">
                <a:cs typeface="Arial" pitchFamily="34" charset="0"/>
              </a:rPr>
              <a:t>Skriptni jezik </a:t>
            </a:r>
            <a:endParaRPr lang="hr-HR" sz="4400" dirty="0"/>
          </a:p>
          <a:p>
            <a:pPr>
              <a:lnSpc>
                <a:spcPct val="150000"/>
              </a:lnSpc>
            </a:pPr>
            <a:r>
              <a:rPr lang="hr-HR" sz="4400" dirty="0" smtClean="0">
                <a:cs typeface="Arial" pitchFamily="34" charset="0"/>
              </a:rPr>
              <a:t>Razlika Jave i JavaScript-a</a:t>
            </a:r>
          </a:p>
          <a:p>
            <a:pPr>
              <a:lnSpc>
                <a:spcPct val="150000"/>
              </a:lnSpc>
            </a:pPr>
            <a:r>
              <a:rPr lang="hr-HR" sz="4400" dirty="0" smtClean="0">
                <a:cs typeface="Arial" pitchFamily="34" charset="0"/>
              </a:rPr>
              <a:t>Vrlo sličan programskom jeziku C</a:t>
            </a:r>
            <a:endParaRPr lang="hr-HR" sz="4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HTML DOM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r>
              <a:rPr lang="en-US" sz="3600" dirty="0"/>
              <a:t>JavaScript </a:t>
            </a:r>
            <a:r>
              <a:rPr lang="hr-HR" sz="3600" dirty="0" smtClean="0"/>
              <a:t>može promijeniti sve HTML elemente na stranici</a:t>
            </a:r>
            <a:endParaRPr lang="en-US" sz="3600" dirty="0"/>
          </a:p>
          <a:p>
            <a:r>
              <a:rPr lang="en-US" sz="3600" dirty="0"/>
              <a:t>JavaScript </a:t>
            </a:r>
            <a:r>
              <a:rPr lang="hr-HR" sz="3600" dirty="0" smtClean="0"/>
              <a:t>može promijeniti sve HTML atribute na stranici</a:t>
            </a:r>
            <a:endParaRPr lang="en-US" sz="3600" dirty="0"/>
          </a:p>
          <a:p>
            <a:r>
              <a:rPr lang="en-US" sz="3600" dirty="0"/>
              <a:t>JavaScript </a:t>
            </a:r>
            <a:r>
              <a:rPr lang="hr-HR" sz="3600" dirty="0" smtClean="0"/>
              <a:t>može promijeniti sve CSS stilove na stranici</a:t>
            </a:r>
          </a:p>
          <a:p>
            <a:r>
              <a:rPr lang="en-US" sz="3600" dirty="0" smtClean="0"/>
              <a:t>JavaScript </a:t>
            </a:r>
            <a:r>
              <a:rPr lang="hr-HR" sz="3600" dirty="0" smtClean="0"/>
              <a:t>može reagirati na sve događaje na stranici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22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Traženje HTML elementa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r>
              <a:rPr lang="hr-HR" sz="3600" dirty="0" smtClean="0"/>
              <a:t>Traženje </a:t>
            </a:r>
            <a:r>
              <a:rPr lang="en-US" sz="3600" dirty="0" smtClean="0"/>
              <a:t>HTML el</a:t>
            </a:r>
            <a:r>
              <a:rPr lang="hr-HR" sz="3600" dirty="0" err="1" smtClean="0"/>
              <a:t>emenata</a:t>
            </a:r>
            <a:r>
              <a:rPr lang="hr-HR" sz="3600" dirty="0" smtClean="0"/>
              <a:t> po </a:t>
            </a:r>
            <a:r>
              <a:rPr lang="hr-HR" sz="3600" dirty="0" err="1" smtClean="0"/>
              <a:t>id</a:t>
            </a:r>
            <a:r>
              <a:rPr lang="hr-HR" sz="3600" dirty="0" smtClean="0"/>
              <a:t>-u</a:t>
            </a:r>
          </a:p>
          <a:p>
            <a:pPr lvl="1"/>
            <a:r>
              <a:rPr lang="hr-HR" dirty="0"/>
              <a:t>var x=</a:t>
            </a:r>
            <a:r>
              <a:rPr lang="hr-HR" dirty="0" err="1"/>
              <a:t>document.getElementById</a:t>
            </a:r>
            <a:r>
              <a:rPr lang="hr-HR" dirty="0"/>
              <a:t>("</a:t>
            </a:r>
            <a:r>
              <a:rPr lang="hr-HR" dirty="0" err="1"/>
              <a:t>intro</a:t>
            </a:r>
            <a:r>
              <a:rPr lang="hr-HR" dirty="0"/>
              <a:t>");</a:t>
            </a:r>
          </a:p>
          <a:p>
            <a:r>
              <a:rPr lang="hr-HR" sz="3600" dirty="0" smtClean="0"/>
              <a:t>Traženje HTML elemenata po imenu elementa</a:t>
            </a:r>
          </a:p>
          <a:p>
            <a:pPr lvl="1"/>
            <a:r>
              <a:rPr lang="hr-HR" dirty="0"/>
              <a:t>var x=</a:t>
            </a:r>
            <a:r>
              <a:rPr lang="hr-HR" dirty="0" err="1"/>
              <a:t>document.getElementById</a:t>
            </a:r>
            <a:r>
              <a:rPr lang="hr-HR" dirty="0"/>
              <a:t>("</a:t>
            </a:r>
            <a:r>
              <a:rPr lang="hr-HR" dirty="0" err="1"/>
              <a:t>main</a:t>
            </a:r>
            <a:r>
              <a:rPr lang="hr-HR" dirty="0"/>
              <a:t>");</a:t>
            </a:r>
            <a:br>
              <a:rPr lang="hr-HR" dirty="0"/>
            </a:br>
            <a:r>
              <a:rPr lang="hr-HR" dirty="0"/>
              <a:t>var y=</a:t>
            </a:r>
            <a:r>
              <a:rPr lang="hr-HR" dirty="0" err="1"/>
              <a:t>x.getElementsByTagName</a:t>
            </a:r>
            <a:r>
              <a:rPr lang="hr-HR" dirty="0"/>
              <a:t>("p");</a:t>
            </a:r>
            <a:endParaRPr lang="en-US" dirty="0"/>
          </a:p>
          <a:p>
            <a:r>
              <a:rPr lang="hr-HR" sz="3600" dirty="0" smtClean="0"/>
              <a:t>Traženje </a:t>
            </a:r>
            <a:r>
              <a:rPr lang="en-US" sz="3600" dirty="0" smtClean="0"/>
              <a:t>HTML </a:t>
            </a:r>
            <a:r>
              <a:rPr lang="hr-HR" sz="3600" dirty="0" smtClean="0"/>
              <a:t>elemenata po klasi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43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JavaScript HTML DOM događaji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r>
              <a:rPr lang="hr-HR" sz="3600" dirty="0" smtClean="0"/>
              <a:t>Događaji </a:t>
            </a:r>
          </a:p>
          <a:p>
            <a:pPr lvl="1"/>
            <a:r>
              <a:rPr lang="hr-HR" dirty="0" smtClean="0"/>
              <a:t>Kada korisnik klikne tipku miša</a:t>
            </a:r>
            <a:endParaRPr lang="en-US" dirty="0"/>
          </a:p>
          <a:p>
            <a:pPr lvl="1"/>
            <a:r>
              <a:rPr lang="hr-HR" dirty="0" smtClean="0"/>
              <a:t>Kada se učita web stranica</a:t>
            </a:r>
            <a:endParaRPr lang="en-US" dirty="0"/>
          </a:p>
          <a:p>
            <a:pPr lvl="1"/>
            <a:r>
              <a:rPr lang="hr-HR" dirty="0" smtClean="0"/>
              <a:t>Kada se učita slika</a:t>
            </a:r>
          </a:p>
          <a:p>
            <a:pPr lvl="1"/>
            <a:r>
              <a:rPr lang="hr-HR" dirty="0" smtClean="0"/>
              <a:t>Kada se pokazivačem miša prođe preko elementa</a:t>
            </a:r>
          </a:p>
          <a:p>
            <a:pPr lvl="1"/>
            <a:r>
              <a:rPr lang="hr-HR" dirty="0" smtClean="0"/>
              <a:t>Kada se promijeni tekst unutar elementa</a:t>
            </a:r>
            <a:endParaRPr lang="en-US" dirty="0"/>
          </a:p>
          <a:p>
            <a:pPr lvl="1"/>
            <a:r>
              <a:rPr lang="hr-HR" dirty="0" smtClean="0"/>
              <a:t>Kada se potvrdi HTML forma</a:t>
            </a:r>
            <a:endParaRPr lang="en-US" dirty="0"/>
          </a:p>
          <a:p>
            <a:pPr lvl="1"/>
            <a:r>
              <a:rPr lang="hr-HR" dirty="0" smtClean="0"/>
              <a:t>Kada korisnik pritisne tipku na tipkovnici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JavaScript HTML DOM događaji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&lt;!DOCTYPE html&gt;</a:t>
            </a:r>
            <a:br>
              <a:rPr lang="en-US" sz="2000" dirty="0"/>
            </a:br>
            <a:r>
              <a:rPr lang="en-US" sz="2000" dirty="0"/>
              <a:t>&lt;html&gt;</a:t>
            </a:r>
            <a:br>
              <a:rPr lang="en-US" sz="2000" dirty="0"/>
            </a:br>
            <a:r>
              <a:rPr lang="hr-HR" sz="2000" dirty="0" smtClean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body&gt;</a:t>
            </a:r>
            <a:br>
              <a:rPr lang="en-US" sz="2000" dirty="0"/>
            </a:br>
            <a:r>
              <a:rPr lang="hr-HR" sz="2000" dirty="0" smtClean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h1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this.innerHTML</a:t>
            </a:r>
            <a:r>
              <a:rPr lang="en-US" sz="2000" dirty="0"/>
              <a:t>='</a:t>
            </a:r>
            <a:r>
              <a:rPr lang="en-US" sz="2000" dirty="0" err="1"/>
              <a:t>Ooops</a:t>
            </a:r>
            <a:r>
              <a:rPr lang="en-US" sz="2000" dirty="0"/>
              <a:t>!'"&gt;Click on this text!&lt;/h1&gt;</a:t>
            </a:r>
            <a:br>
              <a:rPr lang="en-US" sz="2000" dirty="0"/>
            </a:br>
            <a:r>
              <a:rPr lang="hr-HR" sz="2000" dirty="0" smtClean="0"/>
              <a:t>	</a:t>
            </a:r>
            <a:r>
              <a:rPr lang="en-US" sz="2000" dirty="0" smtClean="0"/>
              <a:t>&lt;/body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&lt;/html</a:t>
            </a:r>
            <a:r>
              <a:rPr lang="en-US" sz="2000" dirty="0" smtClean="0"/>
              <a:t>&gt;</a:t>
            </a:r>
            <a:endParaRPr lang="hr-HR" sz="2000" dirty="0" smtClean="0"/>
          </a:p>
          <a:p>
            <a:endParaRPr lang="hr-HR" sz="2000" dirty="0"/>
          </a:p>
          <a:p>
            <a:pPr marL="0" indent="0">
              <a:buNone/>
            </a:pPr>
            <a:r>
              <a:rPr lang="en-US" sz="2000" dirty="0" smtClean="0"/>
              <a:t>&lt;button</a:t>
            </a:r>
            <a:r>
              <a:rPr lang="en-US" sz="2000" dirty="0"/>
              <a:t> 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displayDate</a:t>
            </a:r>
            <a:r>
              <a:rPr lang="en-US" sz="2000" dirty="0"/>
              <a:t>()"&gt;Try it&lt;/button</a:t>
            </a:r>
            <a:r>
              <a:rPr lang="en-US" sz="2000" dirty="0" smtClean="0"/>
              <a:t>&gt;</a:t>
            </a:r>
            <a:endParaRPr lang="hr-HR" sz="2000" dirty="0" smtClean="0"/>
          </a:p>
          <a:p>
            <a:pPr marL="0" indent="0">
              <a:buNone/>
            </a:pPr>
            <a:r>
              <a:rPr lang="hr-HR" sz="2000" dirty="0"/>
              <a:t>&lt;</a:t>
            </a:r>
            <a:r>
              <a:rPr lang="hr-HR" sz="2000" dirty="0" err="1"/>
              <a:t>script</a:t>
            </a:r>
            <a:r>
              <a:rPr lang="hr-HR" sz="2000" dirty="0"/>
              <a:t>&gt;</a:t>
            </a:r>
            <a:br>
              <a:rPr lang="hr-HR" sz="2000" dirty="0"/>
            </a:br>
            <a:r>
              <a:rPr lang="hr-HR" sz="2000" dirty="0" err="1"/>
              <a:t>document.getElementById</a:t>
            </a:r>
            <a:r>
              <a:rPr lang="hr-HR" sz="2000" dirty="0"/>
              <a:t>("</a:t>
            </a:r>
            <a:r>
              <a:rPr lang="hr-HR" sz="2000" dirty="0" err="1"/>
              <a:t>myBtn</a:t>
            </a:r>
            <a:r>
              <a:rPr lang="hr-HR" sz="2000" dirty="0"/>
              <a:t>").</a:t>
            </a:r>
            <a:r>
              <a:rPr lang="hr-HR" sz="2000" dirty="0" err="1"/>
              <a:t>onclick</a:t>
            </a:r>
            <a:r>
              <a:rPr lang="hr-HR" sz="2000" dirty="0"/>
              <a:t>=</a:t>
            </a:r>
            <a:r>
              <a:rPr lang="hr-HR" sz="2000" dirty="0" err="1"/>
              <a:t>function</a:t>
            </a:r>
            <a:r>
              <a:rPr lang="hr-HR" sz="2000" dirty="0"/>
              <a:t>(){</a:t>
            </a:r>
            <a:r>
              <a:rPr lang="hr-HR" sz="2000" dirty="0" err="1"/>
              <a:t>displayDate</a:t>
            </a:r>
            <a:r>
              <a:rPr lang="hr-HR" sz="2000" dirty="0"/>
              <a:t>()};</a:t>
            </a:r>
            <a:br>
              <a:rPr lang="hr-HR" sz="2000" dirty="0"/>
            </a:br>
            <a:r>
              <a:rPr lang="hr-HR" sz="2000" dirty="0"/>
              <a:t>&lt;/</a:t>
            </a:r>
            <a:r>
              <a:rPr lang="hr-HR" sz="2000" dirty="0" err="1"/>
              <a:t>script</a:t>
            </a:r>
            <a:r>
              <a:rPr lang="hr-HR" sz="2000" dirty="0" smtClean="0"/>
              <a:t>&gt;</a:t>
            </a:r>
          </a:p>
          <a:p>
            <a:pPr marL="0" indent="0">
              <a:buNone/>
            </a:pPr>
            <a:endParaRPr lang="hr-HR" sz="2000" dirty="0" smtClean="0"/>
          </a:p>
          <a:p>
            <a:pPr marL="0" indent="0">
              <a:buNone/>
            </a:pPr>
            <a:r>
              <a:rPr lang="hr-HR" sz="2000" dirty="0"/>
              <a:t>&lt;body </a:t>
            </a:r>
            <a:r>
              <a:rPr lang="hr-HR" sz="2000" dirty="0" err="1"/>
              <a:t>onload</a:t>
            </a:r>
            <a:r>
              <a:rPr lang="hr-HR" sz="2000" dirty="0"/>
              <a:t>="</a:t>
            </a:r>
            <a:r>
              <a:rPr lang="hr-HR" sz="2000" dirty="0" err="1"/>
              <a:t>checkCookies</a:t>
            </a:r>
            <a:r>
              <a:rPr lang="hr-HR" sz="2000" dirty="0"/>
              <a:t>()"&gt;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2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Kreiranje novih HTML elemenata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r-HR" sz="2000" dirty="0"/>
              <a:t>&lt;div </a:t>
            </a:r>
            <a:r>
              <a:rPr lang="hr-HR" sz="2000" dirty="0" err="1"/>
              <a:t>id</a:t>
            </a:r>
            <a:r>
              <a:rPr lang="hr-HR" sz="2000" dirty="0"/>
              <a:t>="div1"&gt;</a:t>
            </a:r>
            <a:br>
              <a:rPr lang="hr-HR" sz="2000" dirty="0"/>
            </a:br>
            <a:r>
              <a:rPr lang="hr-HR" sz="2000" dirty="0" smtClean="0"/>
              <a:t>	&lt;p </a:t>
            </a:r>
            <a:r>
              <a:rPr lang="hr-HR" sz="2000" dirty="0" err="1" smtClean="0"/>
              <a:t>id</a:t>
            </a:r>
            <a:r>
              <a:rPr lang="hr-HR" sz="2000" dirty="0" smtClean="0"/>
              <a:t>="p1"&gt;</a:t>
            </a:r>
            <a:r>
              <a:rPr lang="hr-HR" sz="2000" dirty="0" err="1" smtClean="0"/>
              <a:t>This</a:t>
            </a:r>
            <a:r>
              <a:rPr lang="hr-HR" sz="2000" dirty="0" smtClean="0"/>
              <a:t> is a </a:t>
            </a:r>
            <a:r>
              <a:rPr lang="hr-HR" sz="2000" dirty="0" err="1" smtClean="0"/>
              <a:t>paragraph</a:t>
            </a:r>
            <a:r>
              <a:rPr lang="hr-HR" sz="2000" dirty="0" smtClean="0"/>
              <a:t>.&lt;/p&gt;</a:t>
            </a:r>
            <a:br>
              <a:rPr lang="hr-HR" sz="2000" dirty="0" smtClean="0"/>
            </a:br>
            <a:r>
              <a:rPr lang="hr-HR" sz="2000" dirty="0" smtClean="0"/>
              <a:t>	&lt;p </a:t>
            </a:r>
            <a:r>
              <a:rPr lang="hr-HR" sz="2000" dirty="0" err="1" smtClean="0"/>
              <a:t>id</a:t>
            </a:r>
            <a:r>
              <a:rPr lang="hr-HR" sz="2000" dirty="0" smtClean="0"/>
              <a:t>="p2"&gt;</a:t>
            </a:r>
            <a:r>
              <a:rPr lang="hr-HR" sz="2000" dirty="0" err="1" smtClean="0"/>
              <a:t>This</a:t>
            </a:r>
            <a:r>
              <a:rPr lang="hr-HR" sz="2000" dirty="0" smtClean="0"/>
              <a:t> is </a:t>
            </a:r>
            <a:r>
              <a:rPr lang="hr-HR" sz="2000" dirty="0" err="1" smtClean="0"/>
              <a:t>another</a:t>
            </a:r>
            <a:r>
              <a:rPr lang="hr-HR" sz="2000" dirty="0" smtClean="0"/>
              <a:t> </a:t>
            </a:r>
            <a:r>
              <a:rPr lang="hr-HR" sz="2000" dirty="0" err="1" smtClean="0"/>
              <a:t>paragraph</a:t>
            </a:r>
            <a:r>
              <a:rPr lang="hr-HR" sz="2000" dirty="0" smtClean="0"/>
              <a:t>.&lt;/p&gt;</a:t>
            </a:r>
            <a:r>
              <a:rPr lang="hr-HR" sz="2000" dirty="0"/>
              <a:t/>
            </a:r>
            <a:br>
              <a:rPr lang="hr-HR" sz="2000" dirty="0"/>
            </a:br>
            <a:r>
              <a:rPr lang="hr-HR" sz="2000" dirty="0"/>
              <a:t>&lt;/div&gt;</a:t>
            </a:r>
            <a:br>
              <a:rPr lang="hr-HR" sz="2000" dirty="0"/>
            </a:br>
            <a:r>
              <a:rPr lang="hr-HR" sz="2000" dirty="0"/>
              <a:t/>
            </a:r>
            <a:br>
              <a:rPr lang="hr-HR" sz="2000" dirty="0"/>
            </a:br>
            <a:r>
              <a:rPr lang="hr-HR" sz="2000" dirty="0"/>
              <a:t>&lt;</a:t>
            </a:r>
            <a:r>
              <a:rPr lang="hr-HR" sz="2000" dirty="0" err="1"/>
              <a:t>script</a:t>
            </a:r>
            <a:r>
              <a:rPr lang="hr-HR" sz="2000" dirty="0"/>
              <a:t>&gt;</a:t>
            </a:r>
            <a:br>
              <a:rPr lang="hr-HR" sz="2000" dirty="0"/>
            </a:br>
            <a:r>
              <a:rPr lang="hr-HR" sz="2000" dirty="0" smtClean="0"/>
              <a:t>	var </a:t>
            </a:r>
            <a:r>
              <a:rPr lang="hr-HR" sz="2000" dirty="0"/>
              <a:t>para=</a:t>
            </a:r>
            <a:r>
              <a:rPr lang="hr-HR" sz="2000" dirty="0" err="1"/>
              <a:t>document.createElement</a:t>
            </a:r>
            <a:r>
              <a:rPr lang="hr-HR" sz="2000" dirty="0"/>
              <a:t>("p");</a:t>
            </a:r>
            <a:br>
              <a:rPr lang="hr-HR" sz="2000" dirty="0"/>
            </a:br>
            <a:r>
              <a:rPr lang="hr-HR" sz="2000" dirty="0" smtClean="0"/>
              <a:t>	var </a:t>
            </a:r>
            <a:r>
              <a:rPr lang="hr-HR" sz="2000" dirty="0" err="1"/>
              <a:t>node</a:t>
            </a:r>
            <a:r>
              <a:rPr lang="hr-HR" sz="2000" dirty="0"/>
              <a:t>=</a:t>
            </a:r>
            <a:r>
              <a:rPr lang="hr-HR" sz="2000" dirty="0" err="1"/>
              <a:t>document.createTextNode</a:t>
            </a:r>
            <a:r>
              <a:rPr lang="hr-HR" sz="2000" dirty="0"/>
              <a:t>("</a:t>
            </a:r>
            <a:r>
              <a:rPr lang="hr-HR" sz="2000" dirty="0" err="1"/>
              <a:t>This</a:t>
            </a:r>
            <a:r>
              <a:rPr lang="hr-HR" sz="2000" dirty="0"/>
              <a:t> is </a:t>
            </a:r>
            <a:r>
              <a:rPr lang="hr-HR" sz="2000" dirty="0" err="1"/>
              <a:t>new</a:t>
            </a:r>
            <a:r>
              <a:rPr lang="hr-HR" sz="2000" dirty="0"/>
              <a:t>.");</a:t>
            </a:r>
            <a:br>
              <a:rPr lang="hr-HR" sz="2000" dirty="0"/>
            </a:br>
            <a:r>
              <a:rPr lang="hr-HR" sz="2000" dirty="0" smtClean="0"/>
              <a:t>	</a:t>
            </a:r>
            <a:r>
              <a:rPr lang="hr-HR" sz="2000" dirty="0" err="1" smtClean="0"/>
              <a:t>para.appendChild</a:t>
            </a:r>
            <a:r>
              <a:rPr lang="hr-HR" sz="2000" dirty="0" smtClean="0"/>
              <a:t>(</a:t>
            </a:r>
            <a:r>
              <a:rPr lang="hr-HR" sz="2000" dirty="0" err="1" smtClean="0"/>
              <a:t>node</a:t>
            </a:r>
            <a:r>
              <a:rPr lang="hr-HR" sz="2000" dirty="0"/>
              <a:t>);</a:t>
            </a:r>
            <a:br>
              <a:rPr lang="hr-HR" sz="2000" dirty="0"/>
            </a:br>
            <a:r>
              <a:rPr lang="hr-HR" sz="2000" dirty="0"/>
              <a:t/>
            </a:r>
            <a:br>
              <a:rPr lang="hr-HR" sz="2000" dirty="0"/>
            </a:br>
            <a:r>
              <a:rPr lang="hr-HR" sz="2000" dirty="0" smtClean="0"/>
              <a:t>	var </a:t>
            </a:r>
            <a:r>
              <a:rPr lang="hr-HR" sz="2000" dirty="0"/>
              <a:t>element=</a:t>
            </a:r>
            <a:r>
              <a:rPr lang="hr-HR" sz="2000" dirty="0" err="1"/>
              <a:t>document.getElementById</a:t>
            </a:r>
            <a:r>
              <a:rPr lang="hr-HR" sz="2000" dirty="0"/>
              <a:t>("div1");</a:t>
            </a:r>
            <a:br>
              <a:rPr lang="hr-HR" sz="2000" dirty="0"/>
            </a:br>
            <a:r>
              <a:rPr lang="hr-HR" sz="2000" dirty="0" smtClean="0"/>
              <a:t>	</a:t>
            </a:r>
            <a:r>
              <a:rPr lang="hr-HR" sz="2000" dirty="0" err="1" smtClean="0"/>
              <a:t>element.appendChild</a:t>
            </a:r>
            <a:r>
              <a:rPr lang="hr-HR" sz="2000" dirty="0" smtClean="0"/>
              <a:t>(para</a:t>
            </a:r>
            <a:r>
              <a:rPr lang="hr-HR" sz="2000" dirty="0"/>
              <a:t>);</a:t>
            </a:r>
            <a:br>
              <a:rPr lang="hr-HR" sz="2000" dirty="0"/>
            </a:br>
            <a:r>
              <a:rPr lang="hr-HR" sz="2000" dirty="0"/>
              <a:t>&lt;/</a:t>
            </a:r>
            <a:r>
              <a:rPr lang="hr-HR" sz="2000" dirty="0" err="1"/>
              <a:t>script</a:t>
            </a:r>
            <a:r>
              <a:rPr lang="hr-HR" sz="2000" dirty="0"/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42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3200" dirty="0" smtClean="0">
                <a:cs typeface="Arial" pitchFamily="34" charset="0"/>
              </a:rPr>
              <a:t>Brisanje postojećeg HTML elemenata</a:t>
            </a:r>
            <a:endParaRPr lang="hr-HR" sz="36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r-HR" sz="2800" dirty="0"/>
              <a:t>&lt;div </a:t>
            </a:r>
            <a:r>
              <a:rPr lang="hr-HR" sz="2800" dirty="0" err="1"/>
              <a:t>id</a:t>
            </a:r>
            <a:r>
              <a:rPr lang="hr-HR" sz="2800" dirty="0"/>
              <a:t>="div1"&gt;</a:t>
            </a:r>
            <a:br>
              <a:rPr lang="hr-HR" sz="2800" dirty="0"/>
            </a:br>
            <a:r>
              <a:rPr lang="hr-HR" sz="2800" dirty="0" smtClean="0"/>
              <a:t>	&lt;</a:t>
            </a:r>
            <a:r>
              <a:rPr lang="hr-HR" sz="2800" dirty="0"/>
              <a:t>p </a:t>
            </a:r>
            <a:r>
              <a:rPr lang="hr-HR" sz="2800" dirty="0" err="1"/>
              <a:t>id</a:t>
            </a:r>
            <a:r>
              <a:rPr lang="hr-HR" sz="2800" dirty="0"/>
              <a:t>="p1"&gt;</a:t>
            </a:r>
            <a:r>
              <a:rPr lang="hr-HR" sz="2800" dirty="0" err="1"/>
              <a:t>This</a:t>
            </a:r>
            <a:r>
              <a:rPr lang="hr-HR" sz="2800" dirty="0"/>
              <a:t> is a </a:t>
            </a:r>
            <a:r>
              <a:rPr lang="hr-HR" sz="2800" dirty="0" err="1"/>
              <a:t>paragraph</a:t>
            </a:r>
            <a:r>
              <a:rPr lang="hr-HR" sz="2800" dirty="0"/>
              <a:t>.&lt;/p&gt;</a:t>
            </a:r>
            <a:br>
              <a:rPr lang="hr-HR" sz="2800" dirty="0"/>
            </a:br>
            <a:r>
              <a:rPr lang="hr-HR" sz="2800" dirty="0" smtClean="0"/>
              <a:t>	&lt;</a:t>
            </a:r>
            <a:r>
              <a:rPr lang="hr-HR" sz="2800" dirty="0"/>
              <a:t>p </a:t>
            </a:r>
            <a:r>
              <a:rPr lang="hr-HR" sz="2800" dirty="0" err="1"/>
              <a:t>id</a:t>
            </a:r>
            <a:r>
              <a:rPr lang="hr-HR" sz="2800" dirty="0"/>
              <a:t>="p2"&gt;</a:t>
            </a:r>
            <a:r>
              <a:rPr lang="hr-HR" sz="2800" dirty="0" err="1"/>
              <a:t>This</a:t>
            </a:r>
            <a:r>
              <a:rPr lang="hr-HR" sz="2800" dirty="0"/>
              <a:t> is </a:t>
            </a:r>
            <a:r>
              <a:rPr lang="hr-HR" sz="2800" dirty="0" err="1"/>
              <a:t>another</a:t>
            </a:r>
            <a:r>
              <a:rPr lang="hr-HR" sz="2800" dirty="0"/>
              <a:t> </a:t>
            </a:r>
            <a:r>
              <a:rPr lang="hr-HR" sz="2800" dirty="0" err="1"/>
              <a:t>paragraph</a:t>
            </a:r>
            <a:r>
              <a:rPr lang="hr-HR" sz="2800" dirty="0"/>
              <a:t>.&lt;/p&gt;</a:t>
            </a:r>
            <a:br>
              <a:rPr lang="hr-HR" sz="2800" dirty="0"/>
            </a:br>
            <a:r>
              <a:rPr lang="hr-HR" sz="2800" dirty="0"/>
              <a:t>&lt;/div</a:t>
            </a:r>
            <a:r>
              <a:rPr lang="hr-HR" sz="2800" dirty="0" smtClean="0"/>
              <a:t>&gt;</a:t>
            </a:r>
          </a:p>
          <a:p>
            <a:pPr marL="0" indent="0">
              <a:buNone/>
            </a:pPr>
            <a:r>
              <a:rPr lang="hr-HR" sz="2800" dirty="0" smtClean="0"/>
              <a:t>&lt;</a:t>
            </a:r>
            <a:r>
              <a:rPr lang="hr-HR" sz="2800" dirty="0" err="1"/>
              <a:t>script</a:t>
            </a:r>
            <a:r>
              <a:rPr lang="hr-HR" sz="2800" dirty="0"/>
              <a:t>&gt;</a:t>
            </a:r>
            <a:br>
              <a:rPr lang="hr-HR" sz="2800" dirty="0"/>
            </a:br>
            <a:r>
              <a:rPr lang="hr-HR" sz="2800" dirty="0" smtClean="0"/>
              <a:t>	var </a:t>
            </a:r>
            <a:r>
              <a:rPr lang="hr-HR" sz="2800" dirty="0" err="1"/>
              <a:t>parent</a:t>
            </a:r>
            <a:r>
              <a:rPr lang="hr-HR" sz="2800" dirty="0"/>
              <a:t>=</a:t>
            </a:r>
            <a:r>
              <a:rPr lang="hr-HR" sz="2800" dirty="0" err="1"/>
              <a:t>document.getElementById</a:t>
            </a:r>
            <a:r>
              <a:rPr lang="hr-HR" sz="2800" dirty="0"/>
              <a:t>("div1");</a:t>
            </a:r>
            <a:br>
              <a:rPr lang="hr-HR" sz="2800" dirty="0"/>
            </a:br>
            <a:r>
              <a:rPr lang="hr-HR" sz="2800" dirty="0" smtClean="0"/>
              <a:t>	var </a:t>
            </a:r>
            <a:r>
              <a:rPr lang="hr-HR" sz="2800" dirty="0" err="1"/>
              <a:t>child</a:t>
            </a:r>
            <a:r>
              <a:rPr lang="hr-HR" sz="2800" dirty="0"/>
              <a:t>=</a:t>
            </a:r>
            <a:r>
              <a:rPr lang="hr-HR" sz="2800" dirty="0" err="1"/>
              <a:t>document.getElementById</a:t>
            </a:r>
            <a:r>
              <a:rPr lang="hr-HR" sz="2800" dirty="0"/>
              <a:t>("p1");</a:t>
            </a:r>
            <a:br>
              <a:rPr lang="hr-HR" sz="2800" dirty="0"/>
            </a:br>
            <a:r>
              <a:rPr lang="hr-HR" sz="2800" dirty="0" smtClean="0"/>
              <a:t>	</a:t>
            </a:r>
            <a:r>
              <a:rPr lang="hr-HR" sz="2800" dirty="0" err="1" smtClean="0"/>
              <a:t>parent.removeChild</a:t>
            </a:r>
            <a:r>
              <a:rPr lang="hr-HR" sz="2800" dirty="0" smtClean="0"/>
              <a:t>(</a:t>
            </a:r>
            <a:r>
              <a:rPr lang="hr-HR" sz="2800" dirty="0" err="1" smtClean="0"/>
              <a:t>child</a:t>
            </a:r>
            <a:r>
              <a:rPr lang="hr-HR" sz="2800" dirty="0"/>
              <a:t>);</a:t>
            </a:r>
            <a:br>
              <a:rPr lang="hr-HR" sz="2800" dirty="0"/>
            </a:br>
            <a:r>
              <a:rPr lang="hr-HR" sz="2800" dirty="0"/>
              <a:t>&lt;/</a:t>
            </a:r>
            <a:r>
              <a:rPr lang="hr-HR" sz="2800" dirty="0" err="1"/>
              <a:t>script</a:t>
            </a:r>
            <a:r>
              <a:rPr lang="hr-HR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514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dirty="0" smtClean="0">
                <a:cs typeface="Arial" pitchFamily="34" charset="0"/>
              </a:rPr>
              <a:t>JavaScript </a:t>
            </a:r>
            <a:r>
              <a:rPr lang="hr-HR" dirty="0" err="1" smtClean="0">
                <a:cs typeface="Arial" pitchFamily="34" charset="0"/>
              </a:rPr>
              <a:t>Window</a:t>
            </a:r>
            <a:r>
              <a:rPr lang="hr-HR" dirty="0" smtClean="0">
                <a:cs typeface="Arial" pitchFamily="34" charset="0"/>
              </a:rPr>
              <a:t> - BOM</a:t>
            </a:r>
            <a:endParaRPr lang="hr-HR" sz="48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r>
              <a:rPr lang="hr-HR" sz="2800" dirty="0" err="1"/>
              <a:t>Browser</a:t>
            </a:r>
            <a:r>
              <a:rPr lang="hr-HR" sz="2800" dirty="0"/>
              <a:t> </a:t>
            </a:r>
            <a:r>
              <a:rPr lang="hr-HR" sz="2800" dirty="0" err="1"/>
              <a:t>Object</a:t>
            </a:r>
            <a:r>
              <a:rPr lang="hr-HR" sz="2800" dirty="0"/>
              <a:t> Model (BOM</a:t>
            </a:r>
            <a:r>
              <a:rPr lang="hr-HR" sz="2800" dirty="0" smtClean="0"/>
              <a:t>)</a:t>
            </a:r>
          </a:p>
          <a:p>
            <a:r>
              <a:rPr lang="hr-HR" sz="2800" dirty="0" smtClean="0"/>
              <a:t>Veza između </a:t>
            </a:r>
            <a:r>
              <a:rPr lang="hr-HR" sz="2800" dirty="0" err="1" smtClean="0"/>
              <a:t>JavaScripte</a:t>
            </a:r>
            <a:r>
              <a:rPr lang="hr-HR" sz="2800" dirty="0" smtClean="0"/>
              <a:t> i preglednika</a:t>
            </a:r>
          </a:p>
          <a:p>
            <a:r>
              <a:rPr lang="hr-HR" sz="2800" dirty="0" err="1" smtClean="0"/>
              <a:t>Window</a:t>
            </a:r>
            <a:r>
              <a:rPr lang="hr-HR" sz="2800" dirty="0" smtClean="0"/>
              <a:t> objekt:</a:t>
            </a:r>
          </a:p>
          <a:p>
            <a:pPr lvl="1"/>
            <a:r>
              <a:rPr lang="hr-HR" sz="2400" dirty="0" smtClean="0"/>
              <a:t>IE, </a:t>
            </a:r>
            <a:r>
              <a:rPr lang="hr-HR" sz="2400" dirty="0"/>
              <a:t>Chrome, Firefox, </a:t>
            </a:r>
            <a:r>
              <a:rPr lang="hr-HR" sz="2400" dirty="0" smtClean="0"/>
              <a:t>Opera i Safari</a:t>
            </a:r>
            <a:r>
              <a:rPr lang="hr-HR" sz="2400" dirty="0"/>
              <a:t>:</a:t>
            </a:r>
          </a:p>
          <a:p>
            <a:pPr lvl="2"/>
            <a:r>
              <a:rPr lang="hr-HR" sz="2000" dirty="0" err="1"/>
              <a:t>window.innerHeight</a:t>
            </a:r>
            <a:r>
              <a:rPr lang="hr-HR" sz="2000" dirty="0"/>
              <a:t> </a:t>
            </a:r>
            <a:endParaRPr lang="hr-HR" sz="2000" dirty="0" smtClean="0"/>
          </a:p>
          <a:p>
            <a:pPr lvl="2"/>
            <a:r>
              <a:rPr lang="hr-HR" sz="2000" dirty="0" err="1" smtClean="0"/>
              <a:t>window.innerWidth</a:t>
            </a:r>
            <a:r>
              <a:rPr lang="hr-HR" sz="2000" dirty="0" smtClean="0"/>
              <a:t> </a:t>
            </a:r>
          </a:p>
          <a:p>
            <a:pPr lvl="1"/>
            <a:r>
              <a:rPr lang="hr-HR" sz="2400" dirty="0" smtClean="0"/>
              <a:t>IE8</a:t>
            </a:r>
            <a:r>
              <a:rPr lang="hr-HR" sz="2400" dirty="0"/>
              <a:t>, 7, </a:t>
            </a:r>
            <a:r>
              <a:rPr lang="hr-HR" sz="2400" dirty="0" err="1"/>
              <a:t>6</a:t>
            </a:r>
            <a:r>
              <a:rPr lang="hr-HR" sz="2400" dirty="0"/>
              <a:t>, </a:t>
            </a:r>
            <a:r>
              <a:rPr lang="hr-HR" sz="2400" dirty="0" err="1"/>
              <a:t>5</a:t>
            </a:r>
            <a:r>
              <a:rPr lang="hr-HR" sz="2400" dirty="0"/>
              <a:t>:</a:t>
            </a:r>
          </a:p>
          <a:p>
            <a:pPr lvl="2"/>
            <a:r>
              <a:rPr lang="hr-HR" sz="1600" dirty="0"/>
              <a:t>document.documentElement.clientHeight</a:t>
            </a:r>
          </a:p>
          <a:p>
            <a:pPr lvl="2"/>
            <a:r>
              <a:rPr lang="hr-HR" sz="1600" dirty="0"/>
              <a:t>document.documentElement.clientWidth</a:t>
            </a:r>
          </a:p>
          <a:p>
            <a:pPr lvl="2"/>
            <a:r>
              <a:rPr lang="hr-HR" sz="1600" dirty="0" smtClean="0"/>
              <a:t>document.body.clientHeight</a:t>
            </a:r>
            <a:endParaRPr lang="hr-HR" sz="1600" dirty="0"/>
          </a:p>
          <a:p>
            <a:pPr lvl="2"/>
            <a:r>
              <a:rPr lang="hr-HR" sz="1600" dirty="0"/>
              <a:t>document.body.clientWidth</a:t>
            </a:r>
          </a:p>
          <a:p>
            <a:endParaRPr lang="hr-HR" sz="2800" dirty="0" smtClean="0"/>
          </a:p>
        </p:txBody>
      </p:sp>
    </p:spTree>
    <p:extLst>
      <p:ext uri="{BB962C8B-B14F-4D97-AF65-F5344CB8AC3E}">
        <p14:creationId xmlns:p14="http://schemas.microsoft.com/office/powerpoint/2010/main" val="25963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dirty="0" smtClean="0">
                <a:cs typeface="Arial" pitchFamily="34" charset="0"/>
              </a:rPr>
              <a:t>JavaScript </a:t>
            </a:r>
            <a:r>
              <a:rPr lang="hr-HR" dirty="0" err="1" smtClean="0">
                <a:cs typeface="Arial" pitchFamily="34" charset="0"/>
              </a:rPr>
              <a:t>Window</a:t>
            </a:r>
            <a:r>
              <a:rPr lang="hr-HR" dirty="0" smtClean="0">
                <a:cs typeface="Arial" pitchFamily="34" charset="0"/>
              </a:rPr>
              <a:t> - BOM</a:t>
            </a:r>
            <a:endParaRPr lang="hr-HR" sz="48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r>
              <a:rPr lang="hr-HR" sz="2800" dirty="0" smtClean="0"/>
              <a:t>Druge metode:</a:t>
            </a:r>
          </a:p>
          <a:p>
            <a:pPr lvl="1"/>
            <a:r>
              <a:rPr lang="en-US" dirty="0" err="1"/>
              <a:t>window.open</a:t>
            </a:r>
            <a:r>
              <a:rPr lang="en-US" dirty="0"/>
              <a:t>() </a:t>
            </a:r>
            <a:r>
              <a:rPr lang="en-US" dirty="0" smtClean="0"/>
              <a:t>– </a:t>
            </a:r>
            <a:r>
              <a:rPr lang="hr-HR" dirty="0" smtClean="0"/>
              <a:t>otvara novi prozor</a:t>
            </a:r>
            <a:endParaRPr lang="en-US" dirty="0"/>
          </a:p>
          <a:p>
            <a:pPr lvl="1"/>
            <a:r>
              <a:rPr lang="en-US" dirty="0" err="1"/>
              <a:t>window.close</a:t>
            </a:r>
            <a:r>
              <a:rPr lang="en-US" dirty="0"/>
              <a:t>() </a:t>
            </a:r>
            <a:r>
              <a:rPr lang="en-US" dirty="0" smtClean="0"/>
              <a:t>– </a:t>
            </a:r>
            <a:r>
              <a:rPr lang="hr-HR" dirty="0" smtClean="0"/>
              <a:t>zatvara trenutni prozor </a:t>
            </a:r>
            <a:endParaRPr lang="en-US" dirty="0"/>
          </a:p>
          <a:p>
            <a:pPr lvl="1"/>
            <a:r>
              <a:rPr lang="en-US" dirty="0" err="1"/>
              <a:t>window.moveTo</a:t>
            </a:r>
            <a:r>
              <a:rPr lang="en-US" dirty="0"/>
              <a:t>() </a:t>
            </a:r>
            <a:r>
              <a:rPr lang="en-US" dirty="0" smtClean="0"/>
              <a:t>–</a:t>
            </a:r>
            <a:r>
              <a:rPr lang="hr-HR" dirty="0" smtClean="0"/>
              <a:t> pomiče trenutni prozor</a:t>
            </a:r>
            <a:endParaRPr lang="en-US" dirty="0"/>
          </a:p>
          <a:p>
            <a:pPr lvl="1"/>
            <a:r>
              <a:rPr lang="en-US" dirty="0" err="1"/>
              <a:t>window.resizeTo</a:t>
            </a:r>
            <a:r>
              <a:rPr lang="en-US" dirty="0"/>
              <a:t>() </a:t>
            </a:r>
            <a:r>
              <a:rPr lang="en-US" dirty="0" smtClean="0"/>
              <a:t>–</a:t>
            </a:r>
            <a:r>
              <a:rPr lang="hr-HR" dirty="0" smtClean="0"/>
              <a:t> mijenja veličinu trenutnog prozora</a:t>
            </a:r>
            <a:endParaRPr lang="hr-HR" sz="3200" dirty="0" smtClean="0"/>
          </a:p>
        </p:txBody>
      </p:sp>
    </p:spTree>
    <p:extLst>
      <p:ext uri="{BB962C8B-B14F-4D97-AF65-F5344CB8AC3E}">
        <p14:creationId xmlns:p14="http://schemas.microsoft.com/office/powerpoint/2010/main" val="29654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/>
              <a:t>JavaScript </a:t>
            </a:r>
            <a:r>
              <a:rPr lang="hr-HR" dirty="0" err="1"/>
              <a:t>Window</a:t>
            </a:r>
            <a:r>
              <a:rPr lang="hr-HR" dirty="0"/>
              <a:t> </a:t>
            </a:r>
            <a:r>
              <a:rPr lang="hr-HR" dirty="0" err="1"/>
              <a:t>Screen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r>
              <a:rPr lang="hr-HR" sz="2800" dirty="0" smtClean="0"/>
              <a:t>Dohvaćanje veličine korisničkog ekrana </a:t>
            </a:r>
          </a:p>
          <a:p>
            <a:pPr lvl="1"/>
            <a:r>
              <a:rPr lang="en-US" dirty="0" err="1"/>
              <a:t>screen.availWidth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hr-HR" dirty="0" smtClean="0"/>
              <a:t>moguća širina ekrana</a:t>
            </a:r>
            <a:endParaRPr lang="en-US" dirty="0"/>
          </a:p>
          <a:p>
            <a:pPr lvl="1"/>
            <a:r>
              <a:rPr lang="en-US" dirty="0" err="1"/>
              <a:t>screen.availHeight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hr-HR" dirty="0" smtClean="0"/>
              <a:t>moguća visina ekrana</a:t>
            </a:r>
          </a:p>
          <a:p>
            <a:pPr marL="457200" lvl="1" indent="0">
              <a:buNone/>
            </a:pPr>
            <a:r>
              <a:rPr lang="hr-HR" sz="2400" dirty="0"/>
              <a:t>&lt;</a:t>
            </a:r>
            <a:r>
              <a:rPr lang="hr-HR" sz="2400" dirty="0" err="1"/>
              <a:t>script</a:t>
            </a:r>
            <a:r>
              <a:rPr lang="hr-HR" sz="2400" dirty="0"/>
              <a:t>&gt;</a:t>
            </a:r>
            <a:br>
              <a:rPr lang="hr-HR" sz="2400" dirty="0"/>
            </a:br>
            <a:r>
              <a:rPr lang="hr-HR" sz="2400" dirty="0" err="1" smtClean="0"/>
              <a:t>document.write</a:t>
            </a:r>
            <a:r>
              <a:rPr lang="hr-HR" sz="2400" dirty="0"/>
              <a:t>("</a:t>
            </a:r>
            <a:r>
              <a:rPr lang="hr-HR" sz="2400" dirty="0" err="1"/>
              <a:t>Available</a:t>
            </a:r>
            <a:r>
              <a:rPr lang="hr-HR" sz="2400" dirty="0"/>
              <a:t> Width: " + </a:t>
            </a:r>
            <a:r>
              <a:rPr lang="hr-HR" sz="2400" dirty="0" err="1"/>
              <a:t>screen.availWidth</a:t>
            </a:r>
            <a:r>
              <a:rPr lang="hr-HR" sz="2400" dirty="0" smtClean="0"/>
              <a:t>);</a:t>
            </a:r>
          </a:p>
          <a:p>
            <a:pPr marL="457200" lvl="1" indent="0">
              <a:buNone/>
            </a:pPr>
            <a:r>
              <a:rPr lang="en-US" sz="2400" dirty="0" err="1" smtClean="0"/>
              <a:t>document.write</a:t>
            </a:r>
            <a:r>
              <a:rPr lang="en-US" sz="2400" dirty="0"/>
              <a:t>("Available Height: " + </a:t>
            </a:r>
            <a:r>
              <a:rPr lang="en-US" sz="2400" dirty="0" err="1"/>
              <a:t>screen.availHeight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hr-HR" sz="2400" dirty="0" smtClean="0"/>
              <a:t>&lt;/</a:t>
            </a:r>
            <a:r>
              <a:rPr lang="hr-HR" sz="2400" dirty="0" err="1"/>
              <a:t>script</a:t>
            </a:r>
            <a:r>
              <a:rPr lang="hr-HR" sz="2400" dirty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8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/>
              <a:t>JavaScript </a:t>
            </a:r>
            <a:r>
              <a:rPr lang="hr-HR" dirty="0" err="1"/>
              <a:t>Window</a:t>
            </a:r>
            <a:r>
              <a:rPr lang="hr-HR" dirty="0"/>
              <a:t> </a:t>
            </a:r>
            <a:r>
              <a:rPr lang="hr-HR" dirty="0" err="1"/>
              <a:t>Location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r>
              <a:rPr lang="hr-HR" dirty="0" smtClean="0"/>
              <a:t>Dohvaćanje trenutne adrese stranice (URL) </a:t>
            </a:r>
          </a:p>
          <a:p>
            <a:pPr lvl="1"/>
            <a:r>
              <a:rPr lang="en-US" dirty="0" err="1"/>
              <a:t>location.hostname</a:t>
            </a:r>
            <a:r>
              <a:rPr lang="en-US" dirty="0"/>
              <a:t> </a:t>
            </a:r>
            <a:r>
              <a:rPr lang="hr-HR" dirty="0" smtClean="0"/>
              <a:t>– vraća ime domene</a:t>
            </a:r>
            <a:endParaRPr lang="en-US" dirty="0"/>
          </a:p>
          <a:p>
            <a:pPr lvl="1"/>
            <a:r>
              <a:rPr lang="en-US" dirty="0" err="1"/>
              <a:t>location.pathname</a:t>
            </a:r>
            <a:r>
              <a:rPr lang="en-US" dirty="0"/>
              <a:t> </a:t>
            </a:r>
            <a:r>
              <a:rPr lang="hr-HR" dirty="0" smtClean="0"/>
              <a:t> - vraća putanju i ime datoteke trenutne stranice</a:t>
            </a:r>
            <a:endParaRPr lang="en-US" dirty="0"/>
          </a:p>
          <a:p>
            <a:pPr lvl="1"/>
            <a:r>
              <a:rPr lang="en-US" dirty="0" err="1"/>
              <a:t>location.port</a:t>
            </a:r>
            <a:r>
              <a:rPr lang="en-US" dirty="0"/>
              <a:t> </a:t>
            </a:r>
            <a:r>
              <a:rPr lang="hr-HR" dirty="0" smtClean="0"/>
              <a:t>– vraća </a:t>
            </a:r>
            <a:r>
              <a:rPr lang="hr-HR" dirty="0" err="1" smtClean="0"/>
              <a:t>port</a:t>
            </a:r>
            <a:r>
              <a:rPr lang="hr-HR" dirty="0" smtClean="0"/>
              <a:t> web </a:t>
            </a:r>
            <a:r>
              <a:rPr lang="hr-HR" dirty="0" err="1" smtClean="0"/>
              <a:t>host</a:t>
            </a:r>
            <a:r>
              <a:rPr lang="hr-HR" dirty="0" smtClean="0"/>
              <a:t>-a</a:t>
            </a:r>
            <a:r>
              <a:rPr lang="en-US" dirty="0" smtClean="0"/>
              <a:t> (</a:t>
            </a:r>
            <a:r>
              <a:rPr lang="en-US" dirty="0"/>
              <a:t>80 </a:t>
            </a:r>
            <a:r>
              <a:rPr lang="hr-HR" dirty="0" smtClean="0"/>
              <a:t>ili</a:t>
            </a:r>
            <a:r>
              <a:rPr lang="en-US" dirty="0" smtClean="0"/>
              <a:t> </a:t>
            </a:r>
            <a:r>
              <a:rPr lang="en-US" dirty="0"/>
              <a:t>443)</a:t>
            </a:r>
          </a:p>
          <a:p>
            <a:pPr lvl="1"/>
            <a:r>
              <a:rPr lang="en-US" dirty="0" err="1" smtClean="0"/>
              <a:t>location.protocol</a:t>
            </a:r>
            <a:r>
              <a:rPr lang="hr-HR" dirty="0" smtClean="0"/>
              <a:t> – vraća web protokol koji se koristi</a:t>
            </a:r>
            <a:r>
              <a:rPr lang="en-US" dirty="0" smtClean="0"/>
              <a:t> </a:t>
            </a:r>
            <a:r>
              <a:rPr lang="en-US" dirty="0"/>
              <a:t>(http:// or https</a:t>
            </a:r>
            <a:r>
              <a:rPr lang="en-US" dirty="0" smtClean="0"/>
              <a:t>://)</a:t>
            </a:r>
            <a:endParaRPr lang="hr-HR" dirty="0" smtClean="0"/>
          </a:p>
          <a:p>
            <a:pPr lvl="1"/>
            <a:r>
              <a:rPr lang="hr-HR" dirty="0" err="1" smtClean="0"/>
              <a:t>location.href</a:t>
            </a:r>
            <a:r>
              <a:rPr lang="hr-HR" dirty="0" smtClean="0"/>
              <a:t> -  vraća URL trenutne stranice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Umetanje JavaScript-a u HTML</a:t>
            </a:r>
            <a:endParaRPr lang="hr-HR" sz="40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400" dirty="0" smtClean="0">
                <a:cs typeface="Arial" pitchFamily="34" charset="0"/>
              </a:rPr>
              <a:t>Unutar &lt;script&gt;</a:t>
            </a:r>
          </a:p>
          <a:p>
            <a:pPr lvl="1">
              <a:lnSpc>
                <a:spcPct val="150000"/>
              </a:lnSpc>
            </a:pPr>
            <a:r>
              <a:rPr lang="hr-HR" sz="4000" dirty="0">
                <a:cs typeface="Arial" pitchFamily="34" charset="0"/>
              </a:rPr>
              <a:t>b</a:t>
            </a:r>
            <a:r>
              <a:rPr lang="hr-HR" sz="4000" dirty="0" smtClean="0">
                <a:cs typeface="Arial" pitchFamily="34" charset="0"/>
              </a:rPr>
              <a:t>ody, head</a:t>
            </a:r>
          </a:p>
          <a:p>
            <a:pPr>
              <a:lnSpc>
                <a:spcPct val="150000"/>
              </a:lnSpc>
            </a:pPr>
            <a:r>
              <a:rPr lang="hr-HR" sz="4400" dirty="0" smtClean="0">
                <a:cs typeface="Arial" pitchFamily="34" charset="0"/>
              </a:rPr>
              <a:t>Koristeći vanjsku datoteku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hr-HR" sz="4000" dirty="0"/>
              <a:t>&lt;script src="myScript.js"&gt;&lt;/script&gt;</a:t>
            </a:r>
            <a:endParaRPr lang="hr-HR" sz="4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/>
              <a:t>JavaScript </a:t>
            </a:r>
            <a:r>
              <a:rPr lang="hr-HR" dirty="0" err="1"/>
              <a:t>Window</a:t>
            </a:r>
            <a:r>
              <a:rPr lang="hr-HR" dirty="0"/>
              <a:t> </a:t>
            </a:r>
            <a:r>
              <a:rPr lang="hr-HR" dirty="0" err="1" smtClean="0"/>
              <a:t>History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r>
              <a:rPr lang="hr-HR" dirty="0" smtClean="0"/>
              <a:t>Sadrži povijest posjećenih stranica</a:t>
            </a:r>
          </a:p>
          <a:p>
            <a:r>
              <a:rPr lang="hr-HR" dirty="0" smtClean="0"/>
              <a:t>Postoje ograničenja kako bi se zaštitili korisnici</a:t>
            </a:r>
          </a:p>
          <a:p>
            <a:pPr lvl="1"/>
            <a:r>
              <a:rPr lang="en-US" dirty="0" err="1"/>
              <a:t>history.back</a:t>
            </a:r>
            <a:r>
              <a:rPr lang="en-US" dirty="0"/>
              <a:t>() </a:t>
            </a:r>
            <a:r>
              <a:rPr lang="en-US" dirty="0" smtClean="0"/>
              <a:t>– </a:t>
            </a:r>
            <a:r>
              <a:rPr lang="hr-HR" dirty="0" smtClean="0"/>
              <a:t>ista akcija kao kad se klikne tipka za povratak na pregledniku</a:t>
            </a:r>
            <a:r>
              <a:rPr lang="en-US" dirty="0" smtClean="0"/>
              <a:t> </a:t>
            </a:r>
            <a:r>
              <a:rPr lang="hr-HR" dirty="0" smtClean="0"/>
              <a:t>(</a:t>
            </a:r>
            <a:r>
              <a:rPr lang="en-US" dirty="0" smtClean="0"/>
              <a:t>back</a:t>
            </a:r>
            <a:r>
              <a:rPr lang="hr-HR" dirty="0" smtClean="0"/>
              <a:t>)</a:t>
            </a:r>
            <a:r>
              <a:rPr lang="en-US" dirty="0" smtClean="0"/>
              <a:t> </a:t>
            </a:r>
            <a:endParaRPr lang="hr-HR" dirty="0" smtClean="0"/>
          </a:p>
          <a:p>
            <a:pPr lvl="1"/>
            <a:r>
              <a:rPr lang="en-US" dirty="0" err="1" smtClean="0"/>
              <a:t>history.forward</a:t>
            </a:r>
            <a:r>
              <a:rPr lang="en-US" dirty="0"/>
              <a:t>() </a:t>
            </a:r>
            <a:r>
              <a:rPr lang="en-US" dirty="0" smtClean="0"/>
              <a:t>– </a:t>
            </a:r>
            <a:r>
              <a:rPr lang="hr-HR" dirty="0" smtClean="0"/>
              <a:t>ista akcija kao kad se klikne tipka naprijed na pregledniku (</a:t>
            </a:r>
            <a:r>
              <a:rPr lang="en-US" dirty="0" smtClean="0"/>
              <a:t>forward</a:t>
            </a:r>
            <a:r>
              <a:rPr lang="hr-HR" dirty="0" smtClean="0"/>
              <a:t>)</a:t>
            </a:r>
          </a:p>
          <a:p>
            <a:pPr marL="457200" lvl="1" indent="0"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goBack</a:t>
            </a:r>
            <a:r>
              <a:rPr lang="en-US" sz="2400" dirty="0" smtClean="0"/>
              <a:t>()  {</a:t>
            </a:r>
            <a:br>
              <a:rPr lang="en-US" sz="2400" dirty="0" smtClean="0"/>
            </a:br>
            <a:r>
              <a:rPr lang="hr-HR" sz="2400" dirty="0" smtClean="0"/>
              <a:t>	</a:t>
            </a:r>
            <a:r>
              <a:rPr lang="en-US" sz="2400" dirty="0" err="1" smtClean="0"/>
              <a:t>window.history.back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hr-HR" sz="2400" dirty="0" smtClean="0"/>
              <a:t>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&lt;input type="button" value="Back"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="</a:t>
            </a:r>
            <a:r>
              <a:rPr lang="en-US" sz="2400" dirty="0" err="1" smtClean="0"/>
              <a:t>goBack</a:t>
            </a:r>
            <a:r>
              <a:rPr lang="en-US" sz="2400" dirty="0" smtClean="0"/>
              <a:t>()"&gt;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/>
              <a:t>JavaScript </a:t>
            </a:r>
            <a:r>
              <a:rPr lang="hr-HR" dirty="0" err="1"/>
              <a:t>Window</a:t>
            </a:r>
            <a:r>
              <a:rPr lang="hr-HR" dirty="0"/>
              <a:t>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r>
              <a:rPr lang="hr-HR" sz="2800" dirty="0" smtClean="0"/>
              <a:t>Sadrži informacije o korisničkom pregledniku</a:t>
            </a:r>
          </a:p>
          <a:p>
            <a:r>
              <a:rPr lang="hr-HR" sz="2800" dirty="0" smtClean="0"/>
              <a:t>Dobivene rezultati ne moraju biti potpuno točni </a:t>
            </a:r>
          </a:p>
          <a:p>
            <a:pPr marL="0" indent="0">
              <a:buNone/>
            </a:pPr>
            <a:r>
              <a:rPr lang="hr-HR" sz="2000" dirty="0"/>
              <a:t>&lt;div </a:t>
            </a:r>
            <a:r>
              <a:rPr lang="hr-HR" sz="2000" dirty="0" err="1"/>
              <a:t>id</a:t>
            </a:r>
            <a:r>
              <a:rPr lang="hr-HR" sz="2000" dirty="0"/>
              <a:t>="</a:t>
            </a:r>
            <a:r>
              <a:rPr lang="hr-HR" sz="2000" dirty="0" err="1"/>
              <a:t>example</a:t>
            </a:r>
            <a:r>
              <a:rPr lang="hr-HR" sz="2000" dirty="0"/>
              <a:t>"&gt;&lt;/div&gt;</a:t>
            </a:r>
            <a:br>
              <a:rPr lang="hr-HR" sz="2000" dirty="0"/>
            </a:br>
            <a:r>
              <a:rPr lang="hr-HR" sz="2000" dirty="0" smtClean="0"/>
              <a:t>&lt;</a:t>
            </a:r>
            <a:r>
              <a:rPr lang="hr-HR" sz="2000" dirty="0" err="1"/>
              <a:t>script</a:t>
            </a:r>
            <a:r>
              <a:rPr lang="hr-HR" sz="2000" dirty="0"/>
              <a:t>&gt;</a:t>
            </a:r>
            <a:br>
              <a:rPr lang="hr-HR" sz="2000" dirty="0"/>
            </a:br>
            <a:r>
              <a:rPr lang="hr-HR" sz="2000" dirty="0" smtClean="0"/>
              <a:t>	</a:t>
            </a:r>
            <a:r>
              <a:rPr lang="hr-HR" sz="2000" dirty="0" err="1" smtClean="0"/>
              <a:t>txt</a:t>
            </a:r>
            <a:r>
              <a:rPr lang="hr-HR" sz="2000" dirty="0" smtClean="0"/>
              <a:t> </a:t>
            </a:r>
            <a:r>
              <a:rPr lang="hr-HR" sz="2000" dirty="0"/>
              <a:t>= "&lt;p&gt;</a:t>
            </a:r>
            <a:r>
              <a:rPr lang="hr-HR" sz="2000" dirty="0" err="1"/>
              <a:t>Browser</a:t>
            </a:r>
            <a:r>
              <a:rPr lang="hr-HR" sz="2000" dirty="0"/>
              <a:t> </a:t>
            </a:r>
            <a:r>
              <a:rPr lang="hr-HR" sz="2000" dirty="0" err="1"/>
              <a:t>CodeName</a:t>
            </a:r>
            <a:r>
              <a:rPr lang="hr-HR" sz="2000" dirty="0"/>
              <a:t>: " + </a:t>
            </a:r>
            <a:r>
              <a:rPr lang="hr-HR" sz="2000" dirty="0" err="1"/>
              <a:t>navigator.appCodeName</a:t>
            </a:r>
            <a:r>
              <a:rPr lang="hr-HR" sz="2000" dirty="0"/>
              <a:t> + "&lt;/p&gt;";</a:t>
            </a:r>
            <a:br>
              <a:rPr lang="hr-HR" sz="2000" dirty="0"/>
            </a:br>
            <a:r>
              <a:rPr lang="hr-HR" sz="2000" dirty="0" smtClean="0"/>
              <a:t>	</a:t>
            </a:r>
            <a:r>
              <a:rPr lang="hr-HR" sz="2000" dirty="0" err="1" smtClean="0"/>
              <a:t>txt</a:t>
            </a:r>
            <a:r>
              <a:rPr lang="hr-HR" sz="2000" dirty="0"/>
              <a:t>+= "&lt;p&gt;</a:t>
            </a:r>
            <a:r>
              <a:rPr lang="hr-HR" sz="2000" dirty="0" err="1"/>
              <a:t>Browser</a:t>
            </a:r>
            <a:r>
              <a:rPr lang="hr-HR" sz="2000" dirty="0"/>
              <a:t> </a:t>
            </a:r>
            <a:r>
              <a:rPr lang="hr-HR" sz="2000" dirty="0" err="1"/>
              <a:t>Name</a:t>
            </a:r>
            <a:r>
              <a:rPr lang="hr-HR" sz="2000" dirty="0"/>
              <a:t>: " + </a:t>
            </a:r>
            <a:r>
              <a:rPr lang="hr-HR" sz="2000" dirty="0" err="1"/>
              <a:t>navigator.appName</a:t>
            </a:r>
            <a:r>
              <a:rPr lang="hr-HR" sz="2000" dirty="0"/>
              <a:t> + "&lt;/p&gt;";</a:t>
            </a:r>
            <a:br>
              <a:rPr lang="hr-HR" sz="2000" dirty="0"/>
            </a:br>
            <a:r>
              <a:rPr lang="hr-HR" sz="2000" dirty="0" smtClean="0"/>
              <a:t>	</a:t>
            </a:r>
            <a:r>
              <a:rPr lang="hr-HR" sz="2000" dirty="0" err="1" smtClean="0"/>
              <a:t>txt</a:t>
            </a:r>
            <a:r>
              <a:rPr lang="hr-HR" sz="2000" dirty="0"/>
              <a:t>+= "&lt;p&gt;</a:t>
            </a:r>
            <a:r>
              <a:rPr lang="hr-HR" sz="2000" dirty="0" err="1"/>
              <a:t>Browser</a:t>
            </a:r>
            <a:r>
              <a:rPr lang="hr-HR" sz="2000" dirty="0"/>
              <a:t> </a:t>
            </a:r>
            <a:r>
              <a:rPr lang="hr-HR" sz="2000" dirty="0" err="1"/>
              <a:t>Version</a:t>
            </a:r>
            <a:r>
              <a:rPr lang="hr-HR" sz="2000" dirty="0"/>
              <a:t>: " + </a:t>
            </a:r>
            <a:r>
              <a:rPr lang="hr-HR" sz="2000" dirty="0" err="1"/>
              <a:t>navigator.appVersion</a:t>
            </a:r>
            <a:r>
              <a:rPr lang="hr-HR" sz="2000" dirty="0"/>
              <a:t> + "&lt;/p&gt;";</a:t>
            </a:r>
            <a:br>
              <a:rPr lang="hr-HR" sz="2000" dirty="0"/>
            </a:br>
            <a:r>
              <a:rPr lang="hr-HR" sz="2000" dirty="0" smtClean="0"/>
              <a:t>	</a:t>
            </a:r>
            <a:r>
              <a:rPr lang="hr-HR" sz="2000" dirty="0" err="1" smtClean="0"/>
              <a:t>txt</a:t>
            </a:r>
            <a:r>
              <a:rPr lang="hr-HR" sz="2000" dirty="0"/>
              <a:t>+= "&lt;p&gt;</a:t>
            </a:r>
            <a:r>
              <a:rPr lang="hr-HR" sz="2000" dirty="0" err="1"/>
              <a:t>Cookies</a:t>
            </a:r>
            <a:r>
              <a:rPr lang="hr-HR" sz="2000" dirty="0"/>
              <a:t> </a:t>
            </a:r>
            <a:r>
              <a:rPr lang="hr-HR" sz="2000" dirty="0" err="1"/>
              <a:t>Enabled</a:t>
            </a:r>
            <a:r>
              <a:rPr lang="hr-HR" sz="2000" dirty="0"/>
              <a:t>: " + </a:t>
            </a:r>
            <a:r>
              <a:rPr lang="hr-HR" sz="2000" dirty="0" err="1"/>
              <a:t>navigator.cookieEnabled</a:t>
            </a:r>
            <a:r>
              <a:rPr lang="hr-HR" sz="2000" dirty="0"/>
              <a:t> + "&lt;/p&gt;";</a:t>
            </a:r>
            <a:br>
              <a:rPr lang="hr-HR" sz="2000" dirty="0"/>
            </a:br>
            <a:r>
              <a:rPr lang="hr-HR" sz="2000" dirty="0" smtClean="0"/>
              <a:t>	</a:t>
            </a:r>
            <a:r>
              <a:rPr lang="hr-HR" sz="2000" dirty="0" err="1" smtClean="0"/>
              <a:t>txt</a:t>
            </a:r>
            <a:r>
              <a:rPr lang="hr-HR" sz="2000" dirty="0"/>
              <a:t>+= "&lt;p&gt;</a:t>
            </a:r>
            <a:r>
              <a:rPr lang="hr-HR" sz="2000" dirty="0" err="1"/>
              <a:t>Platform</a:t>
            </a:r>
            <a:r>
              <a:rPr lang="hr-HR" sz="2000" dirty="0"/>
              <a:t>: " + </a:t>
            </a:r>
            <a:r>
              <a:rPr lang="hr-HR" sz="2000" dirty="0" err="1"/>
              <a:t>navigator.platform</a:t>
            </a:r>
            <a:r>
              <a:rPr lang="hr-HR" sz="2000" dirty="0"/>
              <a:t> + "&lt;/p&gt;";</a:t>
            </a:r>
            <a:br>
              <a:rPr lang="hr-HR" sz="2000" dirty="0"/>
            </a:br>
            <a:r>
              <a:rPr lang="hr-HR" sz="2000" dirty="0" smtClean="0"/>
              <a:t>	</a:t>
            </a:r>
            <a:r>
              <a:rPr lang="hr-HR" sz="2000" dirty="0" err="1" smtClean="0"/>
              <a:t>txt</a:t>
            </a:r>
            <a:r>
              <a:rPr lang="hr-HR" sz="2000" dirty="0"/>
              <a:t>+= "&lt;p&gt;</a:t>
            </a:r>
            <a:r>
              <a:rPr lang="hr-HR" sz="2000" dirty="0" err="1"/>
              <a:t>User</a:t>
            </a:r>
            <a:r>
              <a:rPr lang="hr-HR" sz="2000" dirty="0"/>
              <a:t>-agent header: " + </a:t>
            </a:r>
            <a:r>
              <a:rPr lang="hr-HR" sz="2000" dirty="0" err="1"/>
              <a:t>navigator.userAgent</a:t>
            </a:r>
            <a:r>
              <a:rPr lang="hr-HR" sz="2000" dirty="0"/>
              <a:t> + "&lt;/p&gt;";</a:t>
            </a:r>
            <a:br>
              <a:rPr lang="hr-HR" sz="2000" dirty="0"/>
            </a:br>
            <a:r>
              <a:rPr lang="hr-HR" sz="2000" dirty="0" smtClean="0"/>
              <a:t>	</a:t>
            </a:r>
            <a:r>
              <a:rPr lang="hr-HR" sz="2000" dirty="0" err="1" smtClean="0"/>
              <a:t>txt</a:t>
            </a:r>
            <a:r>
              <a:rPr lang="hr-HR" sz="2000" dirty="0"/>
              <a:t>+= "&lt;p&gt;</a:t>
            </a:r>
            <a:r>
              <a:rPr lang="hr-HR" sz="2000" dirty="0" err="1"/>
              <a:t>User</a:t>
            </a:r>
            <a:r>
              <a:rPr lang="hr-HR" sz="2000" dirty="0"/>
              <a:t>-agent language: " + </a:t>
            </a:r>
            <a:r>
              <a:rPr lang="hr-HR" sz="2000" dirty="0" err="1"/>
              <a:t>navigator.systemLanguage</a:t>
            </a:r>
            <a:r>
              <a:rPr lang="hr-HR" sz="2000" dirty="0"/>
              <a:t> + </a:t>
            </a:r>
            <a:r>
              <a:rPr lang="hr-HR" sz="2000" dirty="0" smtClean="0"/>
              <a:t>"&lt;/</a:t>
            </a:r>
            <a:r>
              <a:rPr lang="hr-HR" sz="2000" dirty="0"/>
              <a:t>p&gt;";</a:t>
            </a:r>
            <a:br>
              <a:rPr lang="hr-HR" sz="2000" dirty="0"/>
            </a:br>
            <a:r>
              <a:rPr lang="hr-HR" sz="2000" dirty="0" smtClean="0"/>
              <a:t>	</a:t>
            </a:r>
            <a:r>
              <a:rPr lang="hr-HR" sz="2000" dirty="0" err="1" smtClean="0"/>
              <a:t>document.getElementById</a:t>
            </a:r>
            <a:r>
              <a:rPr lang="hr-HR" sz="2000" dirty="0"/>
              <a:t>("</a:t>
            </a:r>
            <a:r>
              <a:rPr lang="hr-HR" sz="2000" dirty="0" err="1"/>
              <a:t>example</a:t>
            </a:r>
            <a:r>
              <a:rPr lang="hr-HR" sz="2000" dirty="0"/>
              <a:t>").</a:t>
            </a:r>
            <a:r>
              <a:rPr lang="hr-HR" sz="2000" dirty="0" err="1"/>
              <a:t>innerHTML</a:t>
            </a:r>
            <a:r>
              <a:rPr lang="hr-HR" sz="2000" dirty="0"/>
              <a:t>=</a:t>
            </a:r>
            <a:r>
              <a:rPr lang="hr-HR" sz="2000" dirty="0" err="1"/>
              <a:t>txt</a:t>
            </a:r>
            <a:r>
              <a:rPr lang="hr-HR" sz="2000" dirty="0" smtClean="0"/>
              <a:t>;</a:t>
            </a:r>
            <a:r>
              <a:rPr lang="hr-HR" sz="2000" dirty="0"/>
              <a:t/>
            </a:r>
            <a:br>
              <a:rPr lang="hr-HR" sz="2000" dirty="0"/>
            </a:br>
            <a:r>
              <a:rPr lang="hr-HR" sz="2000" dirty="0"/>
              <a:t>&lt;/</a:t>
            </a:r>
            <a:r>
              <a:rPr lang="hr-HR" sz="2000" dirty="0" err="1"/>
              <a:t>script</a:t>
            </a:r>
            <a:r>
              <a:rPr lang="hr-HR" sz="2000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/>
              <a:t>JavaScript </a:t>
            </a:r>
            <a:r>
              <a:rPr lang="hr-HR" dirty="0" err="1"/>
              <a:t>Popup</a:t>
            </a:r>
            <a:r>
              <a:rPr lang="hr-HR" dirty="0"/>
              <a:t> </a:t>
            </a:r>
            <a:r>
              <a:rPr lang="hr-HR" dirty="0" err="1"/>
              <a:t>Boxes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JavaScript </a:t>
            </a:r>
            <a:r>
              <a:rPr lang="hr-HR" sz="2800" dirty="0" smtClean="0"/>
              <a:t>ima tri vrste poruka</a:t>
            </a:r>
            <a:r>
              <a:rPr lang="en-US" sz="2800" dirty="0" smtClean="0"/>
              <a:t>: </a:t>
            </a:r>
            <a:endParaRPr lang="hr-HR" sz="2800" dirty="0" smtClean="0"/>
          </a:p>
          <a:p>
            <a:r>
              <a:rPr lang="en-US" sz="2800" dirty="0" smtClean="0"/>
              <a:t>Alert box</a:t>
            </a:r>
            <a:r>
              <a:rPr lang="hr-HR" sz="2800" dirty="0" smtClean="0"/>
              <a:t> – upozorenje</a:t>
            </a:r>
            <a:r>
              <a:rPr lang="en-US" sz="2800" dirty="0" smtClean="0"/>
              <a:t> </a:t>
            </a:r>
            <a:endParaRPr lang="hr-HR" sz="2800" dirty="0" smtClean="0"/>
          </a:p>
          <a:p>
            <a:pPr lvl="1"/>
            <a:r>
              <a:rPr lang="hr-HR" sz="2400" dirty="0" err="1"/>
              <a:t>window.alert</a:t>
            </a:r>
            <a:r>
              <a:rPr lang="hr-HR" sz="2400" dirty="0" smtClean="0"/>
              <a:t>("</a:t>
            </a:r>
            <a:r>
              <a:rPr lang="hr-HR" sz="2400" i="1" dirty="0" smtClean="0"/>
              <a:t>test</a:t>
            </a:r>
            <a:r>
              <a:rPr lang="hr-HR" sz="2400" dirty="0" smtClean="0"/>
              <a:t>");</a:t>
            </a:r>
          </a:p>
          <a:p>
            <a:r>
              <a:rPr lang="en-US" sz="2800" dirty="0" smtClean="0"/>
              <a:t>Confirm box</a:t>
            </a:r>
            <a:r>
              <a:rPr lang="hr-HR" sz="2800" dirty="0"/>
              <a:t> </a:t>
            </a:r>
            <a:r>
              <a:rPr lang="hr-HR" sz="2800" dirty="0" smtClean="0"/>
              <a:t>– potvrda (sadrži OK i </a:t>
            </a:r>
            <a:r>
              <a:rPr lang="hr-HR" sz="2800" dirty="0" err="1" smtClean="0"/>
              <a:t>Cancel</a:t>
            </a:r>
            <a:r>
              <a:rPr lang="hr-HR" sz="2800" dirty="0" smtClean="0"/>
              <a:t> tipku)</a:t>
            </a:r>
          </a:p>
          <a:p>
            <a:pPr lvl="1"/>
            <a:r>
              <a:rPr lang="hr-HR" sz="2400" dirty="0" err="1"/>
              <a:t>window.confirm</a:t>
            </a:r>
            <a:r>
              <a:rPr lang="hr-HR" sz="2400" dirty="0" smtClean="0"/>
              <a:t>("</a:t>
            </a:r>
            <a:r>
              <a:rPr lang="hr-HR" sz="2400" i="1" dirty="0" smtClean="0"/>
              <a:t>test</a:t>
            </a:r>
            <a:r>
              <a:rPr lang="hr-HR" sz="2400" dirty="0" smtClean="0"/>
              <a:t>");</a:t>
            </a:r>
          </a:p>
          <a:p>
            <a:r>
              <a:rPr lang="en-US" sz="2800" dirty="0" smtClean="0"/>
              <a:t>Prompt box</a:t>
            </a:r>
            <a:r>
              <a:rPr lang="hr-HR" sz="2800" dirty="0" smtClean="0"/>
              <a:t> – upit (polje za upis, OK i </a:t>
            </a:r>
            <a:r>
              <a:rPr lang="hr-HR" sz="2800" dirty="0" err="1" smtClean="0"/>
              <a:t>Cancel</a:t>
            </a:r>
            <a:r>
              <a:rPr lang="hr-HR" sz="2800" dirty="0" smtClean="0"/>
              <a:t> tipke)</a:t>
            </a:r>
          </a:p>
          <a:p>
            <a:pPr lvl="1"/>
            <a:r>
              <a:rPr lang="hr-HR" sz="2400" dirty="0" err="1"/>
              <a:t>window.prompt</a:t>
            </a:r>
            <a:r>
              <a:rPr lang="hr-HR" sz="2400" dirty="0" smtClean="0"/>
              <a:t>("</a:t>
            </a:r>
            <a:r>
              <a:rPr lang="hr-HR" sz="2400" i="1" dirty="0" smtClean="0"/>
              <a:t>test</a:t>
            </a:r>
            <a:r>
              <a:rPr lang="hr-HR" sz="2400" dirty="0" smtClean="0"/>
              <a:t>","</a:t>
            </a:r>
            <a:r>
              <a:rPr lang="hr-HR" sz="2400" i="1" dirty="0" smtClean="0"/>
              <a:t>vrijednost</a:t>
            </a:r>
            <a:r>
              <a:rPr lang="hr-HR" sz="2400" dirty="0" smtClean="0"/>
              <a:t>");</a:t>
            </a:r>
          </a:p>
          <a:p>
            <a:r>
              <a:rPr lang="hr-HR" dirty="0" smtClean="0"/>
              <a:t>Prekid reda - \n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/>
              <a:t>JavaScript </a:t>
            </a:r>
            <a:r>
              <a:rPr lang="hr-HR" dirty="0" err="1"/>
              <a:t>Timing</a:t>
            </a:r>
            <a:r>
              <a:rPr lang="hr-HR" dirty="0"/>
              <a:t> </a:t>
            </a:r>
            <a:r>
              <a:rPr lang="hr-HR" dirty="0" err="1"/>
              <a:t>Events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JavaScript </a:t>
            </a:r>
            <a:r>
              <a:rPr lang="hr-HR" sz="2800" dirty="0" smtClean="0"/>
              <a:t>se može izvršavati u vremenskim razmacima</a:t>
            </a:r>
          </a:p>
          <a:p>
            <a:r>
              <a:rPr lang="en-US" dirty="0" err="1"/>
              <a:t>setInterval</a:t>
            </a:r>
            <a:r>
              <a:rPr lang="en-US" dirty="0"/>
              <a:t>() </a:t>
            </a:r>
            <a:r>
              <a:rPr lang="en-US" dirty="0" smtClean="0"/>
              <a:t>– </a:t>
            </a:r>
            <a:r>
              <a:rPr lang="hr-HR" dirty="0" smtClean="0"/>
              <a:t>neprestano izvršava funkciju u određenim vremenskim intervalima</a:t>
            </a:r>
            <a:endParaRPr lang="en-US" dirty="0"/>
          </a:p>
          <a:p>
            <a:r>
              <a:rPr lang="en-US" dirty="0" err="1"/>
              <a:t>setTimeout</a:t>
            </a:r>
            <a:r>
              <a:rPr lang="en-US" dirty="0"/>
              <a:t>() </a:t>
            </a:r>
            <a:r>
              <a:rPr lang="en-US" dirty="0" smtClean="0"/>
              <a:t>– </a:t>
            </a:r>
            <a:r>
              <a:rPr lang="hr-HR" dirty="0" smtClean="0"/>
              <a:t>izvršava funkciju jednom nakon određenog vremena čekanja u milisekundama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/>
              <a:t>s</a:t>
            </a:r>
            <a:r>
              <a:rPr lang="en-US" dirty="0" err="1" smtClean="0"/>
              <a:t>etInterval</a:t>
            </a:r>
            <a:r>
              <a:rPr lang="en-US" dirty="0"/>
              <a:t>()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r-HR" sz="2400" dirty="0"/>
              <a:t>var </a:t>
            </a:r>
            <a:r>
              <a:rPr lang="hr-HR" sz="2400" dirty="0" err="1"/>
              <a:t>myVar</a:t>
            </a:r>
            <a:r>
              <a:rPr lang="hr-HR" sz="2400" dirty="0"/>
              <a:t>=</a:t>
            </a:r>
            <a:r>
              <a:rPr lang="hr-HR" sz="2400" dirty="0" err="1"/>
              <a:t>setInterval</a:t>
            </a:r>
            <a:r>
              <a:rPr lang="hr-HR" sz="2400" dirty="0"/>
              <a:t>(</a:t>
            </a:r>
            <a:r>
              <a:rPr lang="hr-HR" sz="2400" dirty="0" err="1"/>
              <a:t>function</a:t>
            </a:r>
            <a:r>
              <a:rPr lang="hr-HR" sz="2400" dirty="0"/>
              <a:t>(){</a:t>
            </a:r>
            <a:r>
              <a:rPr lang="hr-HR" sz="2400" dirty="0" err="1"/>
              <a:t>myTimer</a:t>
            </a:r>
            <a:r>
              <a:rPr lang="hr-HR" sz="2400" dirty="0"/>
              <a:t>()},1000);</a:t>
            </a:r>
            <a:br>
              <a:rPr lang="hr-HR" sz="2400" dirty="0"/>
            </a:br>
            <a:r>
              <a:rPr lang="hr-HR" sz="2400" dirty="0" err="1" smtClean="0"/>
              <a:t>function</a:t>
            </a:r>
            <a:r>
              <a:rPr lang="hr-HR" sz="2400" dirty="0" smtClean="0"/>
              <a:t> </a:t>
            </a:r>
            <a:r>
              <a:rPr lang="hr-HR" sz="2400" dirty="0" err="1"/>
              <a:t>myTimer</a:t>
            </a:r>
            <a:r>
              <a:rPr lang="hr-HR" sz="2400" dirty="0" smtClean="0"/>
              <a:t>(){</a:t>
            </a: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 smtClean="0"/>
              <a:t>	var </a:t>
            </a:r>
            <a:r>
              <a:rPr lang="hr-HR" sz="2400" dirty="0"/>
              <a:t>d=</a:t>
            </a:r>
            <a:r>
              <a:rPr lang="hr-HR" sz="2400" dirty="0" err="1"/>
              <a:t>new</a:t>
            </a:r>
            <a:r>
              <a:rPr lang="hr-HR" sz="2400" dirty="0"/>
              <a:t> Date();</a:t>
            </a:r>
            <a:br>
              <a:rPr lang="hr-HR" sz="2400" dirty="0"/>
            </a:br>
            <a:r>
              <a:rPr lang="hr-HR" sz="2400" dirty="0" smtClean="0"/>
              <a:t>	var </a:t>
            </a:r>
            <a:r>
              <a:rPr lang="hr-HR" sz="2400" dirty="0"/>
              <a:t>t=</a:t>
            </a:r>
            <a:r>
              <a:rPr lang="hr-HR" sz="2400" dirty="0" err="1"/>
              <a:t>d.toLocaleTimeString</a:t>
            </a:r>
            <a:r>
              <a:rPr lang="hr-HR" sz="2400" dirty="0"/>
              <a:t>();</a:t>
            </a:r>
            <a:br>
              <a:rPr lang="hr-HR" sz="2400" dirty="0"/>
            </a:br>
            <a:r>
              <a:rPr lang="hr-HR" sz="2400" dirty="0"/>
              <a:t>	</a:t>
            </a:r>
            <a:r>
              <a:rPr lang="hr-HR" sz="2400" dirty="0" err="1" smtClean="0"/>
              <a:t>document.getElementById</a:t>
            </a:r>
            <a:r>
              <a:rPr lang="hr-HR" sz="2400" dirty="0"/>
              <a:t>("demo").</a:t>
            </a:r>
            <a:r>
              <a:rPr lang="hr-HR" sz="2400" dirty="0" err="1"/>
              <a:t>innerHTML</a:t>
            </a:r>
            <a:r>
              <a:rPr lang="hr-HR" sz="2400" dirty="0"/>
              <a:t>=t;</a:t>
            </a:r>
            <a:br>
              <a:rPr lang="hr-HR" sz="2400" dirty="0"/>
            </a:br>
            <a:r>
              <a:rPr lang="hr-HR" sz="2400" dirty="0" smtClean="0"/>
              <a:t>}</a:t>
            </a:r>
          </a:p>
          <a:p>
            <a:pPr marL="0" indent="0">
              <a:buNone/>
            </a:pPr>
            <a:r>
              <a:rPr lang="hr-HR" dirty="0" smtClean="0"/>
              <a:t>Zaustavljanje:</a:t>
            </a:r>
          </a:p>
          <a:p>
            <a:pPr marL="0" indent="0">
              <a:buNone/>
            </a:pPr>
            <a:r>
              <a:rPr lang="hr-HR" sz="2400" dirty="0" err="1"/>
              <a:t>function</a:t>
            </a:r>
            <a:r>
              <a:rPr lang="hr-HR" sz="2400" dirty="0"/>
              <a:t> </a:t>
            </a:r>
            <a:r>
              <a:rPr lang="hr-HR" sz="2400" dirty="0" err="1"/>
              <a:t>myStopFunction</a:t>
            </a:r>
            <a:r>
              <a:rPr lang="hr-HR" sz="2400" dirty="0" smtClean="0"/>
              <a:t>(){</a:t>
            </a: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 err="1"/>
              <a:t>clearInterval</a:t>
            </a:r>
            <a:r>
              <a:rPr lang="hr-HR" sz="2400" dirty="0"/>
              <a:t>(</a:t>
            </a:r>
            <a:r>
              <a:rPr lang="hr-HR" sz="2400" dirty="0" err="1"/>
              <a:t>myVar</a:t>
            </a:r>
            <a:r>
              <a:rPr lang="hr-HR" sz="2400" dirty="0"/>
              <a:t>);</a:t>
            </a:r>
            <a:br>
              <a:rPr lang="hr-HR" sz="2400" dirty="0"/>
            </a:br>
            <a:r>
              <a:rPr lang="hr-HR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2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/>
              <a:t>setTimeout</a:t>
            </a:r>
            <a:r>
              <a:rPr lang="hr-HR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r-HR" sz="2400" dirty="0" smtClean="0"/>
              <a:t>var </a:t>
            </a:r>
            <a:r>
              <a:rPr lang="hr-HR" sz="2400" dirty="0" err="1"/>
              <a:t>myVar</a:t>
            </a:r>
            <a:r>
              <a:rPr lang="hr-HR" sz="2400" dirty="0"/>
              <a:t>;</a:t>
            </a:r>
            <a:br>
              <a:rPr lang="hr-HR" sz="2400" dirty="0"/>
            </a:br>
            <a:r>
              <a:rPr lang="hr-HR" sz="2400" dirty="0" err="1" smtClean="0"/>
              <a:t>function</a:t>
            </a:r>
            <a:r>
              <a:rPr lang="hr-HR" sz="2400" dirty="0" smtClean="0"/>
              <a:t> </a:t>
            </a:r>
            <a:r>
              <a:rPr lang="hr-HR" sz="2400" dirty="0" err="1"/>
              <a:t>myFunction</a:t>
            </a:r>
            <a:r>
              <a:rPr lang="hr-HR" sz="2400" dirty="0" smtClean="0"/>
              <a:t>(){</a:t>
            </a: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 smtClean="0"/>
              <a:t>	</a:t>
            </a:r>
            <a:r>
              <a:rPr lang="hr-HR" sz="2400" dirty="0" err="1" smtClean="0"/>
              <a:t>myVar</a:t>
            </a:r>
            <a:r>
              <a:rPr lang="hr-HR" sz="2400" dirty="0" smtClean="0"/>
              <a:t>=</a:t>
            </a:r>
            <a:r>
              <a:rPr lang="hr-HR" sz="2400" dirty="0" err="1" smtClean="0"/>
              <a:t>setTimeout</a:t>
            </a:r>
            <a:r>
              <a:rPr lang="hr-HR" sz="2400" dirty="0" smtClean="0"/>
              <a:t>(</a:t>
            </a:r>
            <a:r>
              <a:rPr lang="hr-HR" sz="2400" dirty="0" err="1" smtClean="0"/>
              <a:t>function</a:t>
            </a:r>
            <a:r>
              <a:rPr lang="hr-HR" sz="2400" dirty="0"/>
              <a:t>(){</a:t>
            </a:r>
            <a:r>
              <a:rPr lang="hr-HR" sz="2400" dirty="0" err="1"/>
              <a:t>alert</a:t>
            </a:r>
            <a:r>
              <a:rPr lang="hr-HR" sz="2400" dirty="0"/>
              <a:t>("</a:t>
            </a:r>
            <a:r>
              <a:rPr lang="hr-HR" sz="2400" dirty="0" err="1"/>
              <a:t>Hello</a:t>
            </a:r>
            <a:r>
              <a:rPr lang="hr-HR" sz="2400" dirty="0"/>
              <a:t>")},3000);</a:t>
            </a:r>
            <a:br>
              <a:rPr lang="hr-HR" sz="2400" dirty="0"/>
            </a:br>
            <a:r>
              <a:rPr lang="hr-HR" sz="2400" dirty="0"/>
              <a:t>}</a:t>
            </a:r>
            <a:br>
              <a:rPr lang="hr-HR" sz="2400" dirty="0"/>
            </a:br>
            <a:r>
              <a:rPr lang="hr-HR" sz="2400" dirty="0" err="1" smtClean="0"/>
              <a:t>function</a:t>
            </a:r>
            <a:r>
              <a:rPr lang="hr-HR" sz="2400" dirty="0" smtClean="0"/>
              <a:t> </a:t>
            </a:r>
            <a:r>
              <a:rPr lang="hr-HR" sz="2400" dirty="0" err="1"/>
              <a:t>myStopFunction</a:t>
            </a:r>
            <a:r>
              <a:rPr lang="hr-HR" sz="2400" dirty="0" smtClean="0"/>
              <a:t>(){</a:t>
            </a: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 smtClean="0"/>
              <a:t>	</a:t>
            </a:r>
            <a:r>
              <a:rPr lang="hr-HR" sz="2400" dirty="0" err="1" smtClean="0"/>
              <a:t>clearTimeout</a:t>
            </a:r>
            <a:r>
              <a:rPr lang="hr-HR" sz="2400" dirty="0" smtClean="0"/>
              <a:t>(</a:t>
            </a:r>
            <a:r>
              <a:rPr lang="hr-HR" sz="2400" dirty="0" err="1" smtClean="0"/>
              <a:t>myVar</a:t>
            </a:r>
            <a:r>
              <a:rPr lang="hr-HR" sz="2400" dirty="0"/>
              <a:t>);</a:t>
            </a:r>
            <a:br>
              <a:rPr lang="hr-HR" sz="2400" dirty="0"/>
            </a:br>
            <a:r>
              <a:rPr lang="hr-HR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2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/>
              <a:t>Cookie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r>
              <a:rPr lang="hr-HR" dirty="0" smtClean="0"/>
              <a:t>Spremanje korisničkih informacija</a:t>
            </a:r>
          </a:p>
          <a:p>
            <a:pPr lvl="1"/>
            <a:r>
              <a:rPr lang="hr-HR" dirty="0" smtClean="0"/>
              <a:t>Ime </a:t>
            </a:r>
            <a:r>
              <a:rPr lang="en-US" dirty="0" smtClean="0"/>
              <a:t>cookie – </a:t>
            </a:r>
            <a:r>
              <a:rPr lang="hr-HR" dirty="0" smtClean="0"/>
              <a:t>kada posjetitelj prvi puta posjeti stranicu upisuje svoje ime. Podaci se spremaju u cookie. Kada posjetitelj sljedeći put posjeti stranicu, ona zna njegovo ime.</a:t>
            </a:r>
            <a:endParaRPr lang="en-US" dirty="0"/>
          </a:p>
          <a:p>
            <a:pPr lvl="1"/>
            <a:r>
              <a:rPr lang="hr-HR" dirty="0" smtClean="0"/>
              <a:t>Datum</a:t>
            </a:r>
            <a:r>
              <a:rPr lang="en-US" dirty="0" smtClean="0"/>
              <a:t> </a:t>
            </a:r>
            <a:r>
              <a:rPr lang="en-US" dirty="0"/>
              <a:t>cookie </a:t>
            </a:r>
            <a:r>
              <a:rPr lang="en-US" dirty="0" smtClean="0"/>
              <a:t>– </a:t>
            </a:r>
            <a:r>
              <a:rPr lang="hr-HR" dirty="0" smtClean="0"/>
              <a:t>Kada posjetitelj prvi puta posjeti stranicu trenutni datum se sprema u cookie.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94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/>
              <a:t>JavaScript biblioteke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r>
              <a:rPr lang="hr-HR" dirty="0" smtClean="0"/>
              <a:t>Dodatna funkcionalnost</a:t>
            </a:r>
          </a:p>
          <a:p>
            <a:r>
              <a:rPr lang="hr-HR" dirty="0" smtClean="0"/>
              <a:t>Naprednije mogućnosti</a:t>
            </a:r>
          </a:p>
          <a:p>
            <a:r>
              <a:rPr lang="hr-HR" dirty="0" smtClean="0"/>
              <a:t>Olakšano korištenje</a:t>
            </a:r>
          </a:p>
          <a:p>
            <a:pPr lvl="1"/>
            <a:r>
              <a:rPr lang="hr-HR" dirty="0" err="1"/>
              <a:t>jQuery</a:t>
            </a:r>
            <a:endParaRPr lang="hr-HR" dirty="0"/>
          </a:p>
          <a:p>
            <a:pPr lvl="1"/>
            <a:r>
              <a:rPr lang="hr-HR" dirty="0" err="1"/>
              <a:t>Prototype</a:t>
            </a:r>
            <a:endParaRPr lang="hr-HR" dirty="0"/>
          </a:p>
          <a:p>
            <a:pPr lvl="1"/>
            <a:r>
              <a:rPr lang="hr-HR" dirty="0" err="1"/>
              <a:t>MooTools</a:t>
            </a: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2130425"/>
            <a:ext cx="7772400" cy="1470025"/>
          </a:xfrm>
        </p:spPr>
        <p:txBody>
          <a:bodyPr/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Kraj </a:t>
            </a:r>
            <a:r>
              <a:rPr lang="hr-H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predavanja</a:t>
            </a:r>
            <a:endParaRPr lang="hr-H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mtClean="0"/>
              <a:t>Hvala na pozornosti!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dirty="0" smtClean="0">
                <a:cs typeface="Arial" pitchFamily="34" charset="0"/>
              </a:rPr>
              <a:t>JavaScript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50000"/>
              </a:lnSpc>
            </a:pPr>
            <a:r>
              <a:rPr lang="hr-HR" sz="7400" dirty="0" smtClean="0">
                <a:cs typeface="Arial" pitchFamily="34" charset="0"/>
              </a:rPr>
              <a:t>Manipulacija HTML elementima </a:t>
            </a:r>
            <a:endParaRPr lang="hr-HR" sz="7400" dirty="0" smtClean="0">
              <a:cs typeface="Arial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hr-HR" sz="6000" dirty="0"/>
              <a:t>&lt;p id="demo"&gt;My First Paragraph&lt;/p&gt;</a:t>
            </a:r>
            <a:br>
              <a:rPr lang="hr-HR" sz="6000" dirty="0"/>
            </a:br>
            <a:r>
              <a:rPr lang="hr-HR" sz="6000" dirty="0"/>
              <a:t>&lt;script&gt;</a:t>
            </a:r>
            <a:br>
              <a:rPr lang="hr-HR" sz="6000" dirty="0"/>
            </a:br>
            <a:r>
              <a:rPr lang="hr-HR" sz="6000" dirty="0"/>
              <a:t>document.getElementById("demo").innerHTML="My First JavaScript";</a:t>
            </a:r>
            <a:br>
              <a:rPr lang="hr-HR" sz="6000" dirty="0"/>
            </a:br>
            <a:r>
              <a:rPr lang="hr-HR" sz="6000" dirty="0"/>
              <a:t>&lt;/script&gt;</a:t>
            </a:r>
            <a:endParaRPr lang="hr-HR" sz="6000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hr-HR" sz="7400" dirty="0" smtClean="0">
                <a:cs typeface="Arial" pitchFamily="34" charset="0"/>
              </a:rPr>
              <a:t>Ispis </a:t>
            </a:r>
            <a:r>
              <a:rPr lang="hr-HR" sz="7400" dirty="0" smtClean="0">
                <a:cs typeface="Arial" pitchFamily="34" charset="0"/>
              </a:rPr>
              <a:t>na </a:t>
            </a:r>
            <a:r>
              <a:rPr lang="hr-HR" sz="7400" dirty="0" smtClean="0">
                <a:cs typeface="Arial" pitchFamily="34" charset="0"/>
              </a:rPr>
              <a:t>stranicu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6200" dirty="0" smtClean="0"/>
              <a:t>&lt;</a:t>
            </a:r>
            <a:r>
              <a:rPr lang="en-US" sz="6200" dirty="0"/>
              <a:t>script&gt;</a:t>
            </a:r>
            <a:br>
              <a:rPr lang="en-US" sz="6200" dirty="0"/>
            </a:br>
            <a:r>
              <a:rPr lang="en-US" sz="6200" dirty="0" err="1"/>
              <a:t>document.write</a:t>
            </a:r>
            <a:r>
              <a:rPr lang="en-US" sz="6200" dirty="0"/>
              <a:t>("&lt;p&gt;My First JavaScript&lt;/p&gt;");</a:t>
            </a:r>
            <a:br>
              <a:rPr lang="en-US" sz="6200" dirty="0"/>
            </a:br>
            <a:r>
              <a:rPr lang="en-US" sz="6200" dirty="0"/>
              <a:t>&lt;/script</a:t>
            </a:r>
            <a:r>
              <a:rPr lang="en-US" sz="6200" dirty="0" smtClean="0"/>
              <a:t>&gt;</a:t>
            </a:r>
            <a:endParaRPr lang="hr-HR" sz="6200" dirty="0" smtClean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hr-HR" sz="4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Izrazi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Kraj naredbe - ” ;”</a:t>
            </a:r>
          </a:p>
          <a:p>
            <a:pPr>
              <a:lnSpc>
                <a:spcPct val="150000"/>
              </a:lnSpc>
            </a:pPr>
            <a:r>
              <a:rPr lang="hr-HR" dirty="0" smtClean="0">
                <a:cs typeface="Arial" pitchFamily="34" charset="0"/>
              </a:rPr>
              <a:t>Blok koda - {}</a:t>
            </a:r>
          </a:p>
          <a:p>
            <a:pPr>
              <a:lnSpc>
                <a:spcPct val="150000"/>
              </a:lnSpc>
            </a:pPr>
            <a:r>
              <a:rPr lang="hr-HR" dirty="0" smtClean="0">
                <a:cs typeface="Arial" pitchFamily="34" charset="0"/>
              </a:rPr>
              <a:t>Case sensitive</a:t>
            </a:r>
          </a:p>
          <a:p>
            <a:pPr>
              <a:lnSpc>
                <a:spcPct val="150000"/>
              </a:lnSpc>
            </a:pPr>
            <a:r>
              <a:rPr lang="hr-HR" dirty="0" smtClean="0">
                <a:cs typeface="Arial" pitchFamily="34" charset="0"/>
              </a:rPr>
              <a:t>Razbijanje koda - ”\”</a:t>
            </a:r>
          </a:p>
          <a:p>
            <a:pPr>
              <a:lnSpc>
                <a:spcPct val="150000"/>
              </a:lnSpc>
            </a:pPr>
            <a:r>
              <a:rPr lang="hr-HR" dirty="0" smtClean="0">
                <a:cs typeface="Arial" pitchFamily="34" charset="0"/>
              </a:rPr>
              <a:t>Komentari - //, /**/</a:t>
            </a:r>
            <a:endParaRPr lang="hr-HR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Varijable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Imena varijabli moraju početi sa slovom</a:t>
            </a:r>
            <a:r>
              <a:rPr lang="en-US" dirty="0" smtClean="0"/>
              <a:t> </a:t>
            </a:r>
            <a:endParaRPr lang="hr-HR" smtClean="0"/>
          </a:p>
          <a:p>
            <a:pPr>
              <a:lnSpc>
                <a:spcPct val="150000"/>
              </a:lnSpc>
            </a:pPr>
            <a:r>
              <a:rPr lang="hr-HR" smtClean="0"/>
              <a:t>Imena </a:t>
            </a:r>
            <a:r>
              <a:rPr lang="hr-HR" dirty="0" smtClean="0"/>
              <a:t>varijabli također mogu može početi i sa znakom</a:t>
            </a:r>
            <a:r>
              <a:rPr lang="en-US" dirty="0" smtClean="0"/>
              <a:t> </a:t>
            </a:r>
            <a:r>
              <a:rPr lang="en-US" dirty="0"/>
              <a:t>$ </a:t>
            </a:r>
            <a:r>
              <a:rPr lang="hr-HR" dirty="0"/>
              <a:t>i</a:t>
            </a:r>
            <a:r>
              <a:rPr lang="en-US" dirty="0" smtClean="0"/>
              <a:t> _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hr-HR" dirty="0" smtClean="0"/>
              <a:t>Imena varijabli su </a:t>
            </a:r>
            <a:r>
              <a:rPr lang="hr-HR" dirty="0" err="1" smtClean="0"/>
              <a:t>case</a:t>
            </a:r>
            <a:r>
              <a:rPr lang="hr-HR" dirty="0" smtClean="0"/>
              <a:t> </a:t>
            </a:r>
            <a:r>
              <a:rPr lang="hr-HR" dirty="0" err="1" smtClean="0"/>
              <a:t>sensitive</a:t>
            </a:r>
            <a:r>
              <a:rPr lang="hr-HR" dirty="0" smtClean="0"/>
              <a:t> </a:t>
            </a:r>
            <a:r>
              <a:rPr lang="en-US" dirty="0" smtClean="0"/>
              <a:t>(y</a:t>
            </a:r>
            <a:r>
              <a:rPr lang="hr-HR" dirty="0" smtClean="0"/>
              <a:t> i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hr-HR" dirty="0" smtClean="0"/>
              <a:t>različite varijable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Varijable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Tipovi podataka – </a:t>
            </a:r>
            <a:r>
              <a:rPr lang="hr-HR" dirty="0" err="1" smtClean="0"/>
              <a:t>Number</a:t>
            </a:r>
            <a:r>
              <a:rPr lang="hr-HR" dirty="0" smtClean="0"/>
              <a:t>, </a:t>
            </a:r>
            <a:r>
              <a:rPr lang="hr-HR" dirty="0" err="1" smtClean="0"/>
              <a:t>String</a:t>
            </a:r>
            <a:r>
              <a:rPr lang="hr-HR" dirty="0" smtClean="0"/>
              <a:t>, </a:t>
            </a:r>
            <a:r>
              <a:rPr lang="hr-HR" dirty="0" err="1" smtClean="0"/>
              <a:t>Boolean</a:t>
            </a:r>
            <a:r>
              <a:rPr lang="hr-HR" dirty="0" smtClean="0"/>
              <a:t>, </a:t>
            </a:r>
            <a:r>
              <a:rPr lang="hr-HR" dirty="0" err="1" smtClean="0"/>
              <a:t>Array</a:t>
            </a:r>
            <a:r>
              <a:rPr lang="hr-HR" dirty="0" smtClean="0"/>
              <a:t>, </a:t>
            </a:r>
            <a:r>
              <a:rPr lang="hr-HR" dirty="0" err="1" smtClean="0"/>
              <a:t>Object</a:t>
            </a:r>
            <a:endParaRPr lang="hr-HR" dirty="0" smtClean="0"/>
          </a:p>
          <a:p>
            <a:pPr>
              <a:lnSpc>
                <a:spcPct val="150000"/>
              </a:lnSpc>
            </a:pPr>
            <a:r>
              <a:rPr lang="hr-HR" dirty="0" smtClean="0"/>
              <a:t>var ime = "Pero Perić</a:t>
            </a:r>
            <a:r>
              <a:rPr lang="hr-HR" dirty="0"/>
              <a:t>"</a:t>
            </a:r>
            <a:r>
              <a:rPr lang="hr-H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var broj = 2;</a:t>
            </a:r>
          </a:p>
          <a:p>
            <a:pPr>
              <a:lnSpc>
                <a:spcPct val="150000"/>
              </a:lnSpc>
            </a:pPr>
            <a:r>
              <a:rPr lang="hr-HR" dirty="0"/>
              <a:t>var </a:t>
            </a:r>
            <a:r>
              <a:rPr lang="hr-HR" dirty="0" smtClean="0"/>
              <a:t>prezime=„Perić", mjesto=„Zagreb"; </a:t>
            </a:r>
          </a:p>
          <a:p>
            <a:pPr>
              <a:lnSpc>
                <a:spcPct val="150000"/>
              </a:lnSpc>
            </a:pPr>
            <a:r>
              <a:rPr lang="hr-HR" dirty="0" err="1" smtClean="0"/>
              <a:t>Default</a:t>
            </a:r>
            <a:r>
              <a:rPr lang="hr-HR" dirty="0" smtClean="0"/>
              <a:t> - </a:t>
            </a:r>
            <a:r>
              <a:rPr lang="hr-HR" dirty="0" err="1"/>
              <a:t>undefined</a:t>
            </a:r>
            <a:endParaRPr lang="hr-HR" dirty="0"/>
          </a:p>
          <a:p>
            <a:pPr marL="0" indent="0">
              <a:lnSpc>
                <a:spcPct val="150000"/>
              </a:lnSpc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52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Varijable</a:t>
            </a:r>
            <a:endParaRPr lang="hr-HR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 x;               </a:t>
            </a:r>
            <a:r>
              <a:rPr lang="hr-HR" dirty="0" smtClean="0"/>
              <a:t>		</a:t>
            </a:r>
            <a:r>
              <a:rPr lang="en-US" dirty="0" smtClean="0"/>
              <a:t>// </a:t>
            </a:r>
            <a:r>
              <a:rPr lang="en-US" dirty="0"/>
              <a:t>Now x is undefined</a:t>
            </a:r>
          </a:p>
          <a:p>
            <a:r>
              <a:rPr lang="en-US" dirty="0" err="1"/>
              <a:t>var</a:t>
            </a:r>
            <a:r>
              <a:rPr lang="en-US" dirty="0"/>
              <a:t> x = 5;          </a:t>
            </a:r>
            <a:r>
              <a:rPr lang="hr-HR" dirty="0" smtClean="0"/>
              <a:t>	</a:t>
            </a:r>
            <a:r>
              <a:rPr lang="en-US" dirty="0" smtClean="0"/>
              <a:t>// </a:t>
            </a:r>
            <a:r>
              <a:rPr lang="en-US" dirty="0"/>
              <a:t>Now x is a Number</a:t>
            </a:r>
          </a:p>
          <a:p>
            <a:r>
              <a:rPr lang="en-US" dirty="0" err="1"/>
              <a:t>var</a:t>
            </a:r>
            <a:r>
              <a:rPr lang="en-US" dirty="0"/>
              <a:t> x = "John";      </a:t>
            </a:r>
            <a:r>
              <a:rPr lang="hr-HR" dirty="0" smtClean="0"/>
              <a:t>	</a:t>
            </a:r>
            <a:r>
              <a:rPr lang="en-US" dirty="0" smtClean="0"/>
              <a:t>// </a:t>
            </a:r>
            <a:r>
              <a:rPr lang="en-US" dirty="0"/>
              <a:t>Now x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String</a:t>
            </a:r>
            <a:endParaRPr lang="hr-HR" dirty="0" smtClean="0"/>
          </a:p>
          <a:p>
            <a:endParaRPr lang="hr-HR" dirty="0" smtClean="0"/>
          </a:p>
          <a:p>
            <a:r>
              <a:rPr lang="hr-HR" dirty="0"/>
              <a:t>var </a:t>
            </a:r>
            <a:r>
              <a:rPr lang="hr-HR" dirty="0" smtClean="0"/>
              <a:t>osoba={ime:„Pero", prezime:„Perić", </a:t>
            </a:r>
            <a:r>
              <a:rPr lang="hr-HR" dirty="0" err="1"/>
              <a:t>id</a:t>
            </a:r>
            <a:r>
              <a:rPr lang="hr-HR" dirty="0"/>
              <a:t>:5566};</a:t>
            </a:r>
            <a:endParaRPr lang="hr-HR" dirty="0" smtClean="0"/>
          </a:p>
          <a:p>
            <a:r>
              <a:rPr lang="hr-HR" dirty="0" err="1" smtClean="0"/>
              <a:t>name</a:t>
            </a:r>
            <a:r>
              <a:rPr lang="hr-HR" dirty="0" smtClean="0"/>
              <a:t>=</a:t>
            </a:r>
            <a:r>
              <a:rPr lang="hr-HR" dirty="0" err="1" smtClean="0"/>
              <a:t>osoba.prezime</a:t>
            </a:r>
            <a:r>
              <a:rPr lang="hr-HR" dirty="0" smtClean="0"/>
              <a:t>;</a:t>
            </a:r>
            <a:r>
              <a:rPr lang="hr-HR" dirty="0"/>
              <a:t/>
            </a:r>
            <a:br>
              <a:rPr lang="hr-HR" dirty="0"/>
            </a:br>
            <a:r>
              <a:rPr lang="hr-HR" dirty="0" err="1" smtClean="0"/>
              <a:t>name</a:t>
            </a:r>
            <a:r>
              <a:rPr lang="hr-HR" dirty="0" smtClean="0"/>
              <a:t>=osoba["prezime"];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996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5971</TotalTime>
  <Words>1104</Words>
  <Application>Microsoft Office PowerPoint</Application>
  <PresentationFormat>On-screen Show (4:3)</PresentationFormat>
  <Paragraphs>331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Oblikovanje web stranica</vt:lpstr>
      <vt:lpstr>JavaScript</vt:lpstr>
      <vt:lpstr>Što je JavaScript</vt:lpstr>
      <vt:lpstr>Umetanje JavaScript-a u HTML</vt:lpstr>
      <vt:lpstr>JavaScript</vt:lpstr>
      <vt:lpstr>Izrazi</vt:lpstr>
      <vt:lpstr>Varijable</vt:lpstr>
      <vt:lpstr>Varijable</vt:lpstr>
      <vt:lpstr>Varijable</vt:lpstr>
      <vt:lpstr>Varijable</vt:lpstr>
      <vt:lpstr>JavaScript objekti</vt:lpstr>
      <vt:lpstr>JavaScript objekti</vt:lpstr>
      <vt:lpstr>JavaScript objekti</vt:lpstr>
      <vt:lpstr>JavaScript funkcije</vt:lpstr>
      <vt:lpstr>JavaScript funkcije</vt:lpstr>
      <vt:lpstr>Vidljivost varijabli</vt:lpstr>
      <vt:lpstr>Operatori</vt:lpstr>
      <vt:lpstr>Operatori</vt:lpstr>
      <vt:lpstr>Operator +</vt:lpstr>
      <vt:lpstr>Operatori usporedbe</vt:lpstr>
      <vt:lpstr>Logički operatori</vt:lpstr>
      <vt:lpstr>Uvjetni izrazi</vt:lpstr>
      <vt:lpstr>Uvjetni izrazi</vt:lpstr>
      <vt:lpstr>JavaScript greške</vt:lpstr>
      <vt:lpstr>JavaScript validacija</vt:lpstr>
      <vt:lpstr>JavaScript validacija</vt:lpstr>
      <vt:lpstr>JavaScript validacija</vt:lpstr>
      <vt:lpstr>Regularni izrazi</vt:lpstr>
      <vt:lpstr>HTML DOM</vt:lpstr>
      <vt:lpstr>HTML DOM</vt:lpstr>
      <vt:lpstr>Traženje HTML elementa</vt:lpstr>
      <vt:lpstr>JavaScript HTML DOM događaji</vt:lpstr>
      <vt:lpstr>JavaScript HTML DOM događaji</vt:lpstr>
      <vt:lpstr>Kreiranje novih HTML elemenata</vt:lpstr>
      <vt:lpstr>Brisanje postojećeg HTML elemenata</vt:lpstr>
      <vt:lpstr>JavaScript Window - BOM</vt:lpstr>
      <vt:lpstr>JavaScript Window - BOM</vt:lpstr>
      <vt:lpstr>JavaScript Window Screen</vt:lpstr>
      <vt:lpstr>JavaScript Window Location</vt:lpstr>
      <vt:lpstr>JavaScript Window History</vt:lpstr>
      <vt:lpstr>JavaScript Window Navigator</vt:lpstr>
      <vt:lpstr>JavaScript Popup Boxes</vt:lpstr>
      <vt:lpstr>JavaScript Timing Events</vt:lpstr>
      <vt:lpstr>setInterval()</vt:lpstr>
      <vt:lpstr>setTimeout()</vt:lpstr>
      <vt:lpstr>Cookie</vt:lpstr>
      <vt:lpstr>JavaScript biblioteke</vt:lpstr>
      <vt:lpstr>Kraj 7. predavanja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JuricaLapNew</dc:creator>
  <cp:lastModifiedBy>Student</cp:lastModifiedBy>
  <cp:revision>200</cp:revision>
  <dcterms:created xsi:type="dcterms:W3CDTF">2013-02-08T11:07:18Z</dcterms:created>
  <dcterms:modified xsi:type="dcterms:W3CDTF">2013-04-18T13:25:24Z</dcterms:modified>
</cp:coreProperties>
</file>