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1"/>
  </p:notesMasterIdLst>
  <p:sldIdLst>
    <p:sldId id="256" r:id="rId2"/>
    <p:sldId id="316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8" r:id="rId17"/>
    <p:sldId id="357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275" r:id="rId40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1EB-DC0E-490F-8C3E-D022F5C6A6C6}" type="datetimeFigureOut">
              <a:rPr lang="hr-HR" smtClean="0"/>
              <a:t>3.4.2013.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3D1D-5086-4C08-967E-804525AE2E1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938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9E4-47FA-4F82-826F-4E712436E255}" type="datetime1">
              <a:rPr lang="hr-HR" smtClean="0"/>
              <a:t>3.4.2013.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358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CA4A-04BA-44B6-8748-FF8D9412EB95}" type="datetime1">
              <a:rPr lang="hr-HR" smtClean="0"/>
              <a:t>3.4.2013.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341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C336-6917-4246-BDF6-40DDE390543E}" type="datetime1">
              <a:rPr lang="hr-HR" smtClean="0"/>
              <a:t>3.4.2013.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69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75DE-5C4D-415C-8C2C-84CC3DB86CD0}" type="datetime1">
              <a:rPr lang="hr-HR" smtClean="0"/>
              <a:t>3.4.2013.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734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00DE-824B-4501-AE89-489A958C2E4D}" type="datetime1">
              <a:rPr lang="hr-HR" smtClean="0"/>
              <a:t>3.4.2013.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75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D1A7-64D6-49D7-99E8-8BC9565CF4FA}" type="datetime1">
              <a:rPr lang="hr-HR" smtClean="0"/>
              <a:t>3.4.2013.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135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415A-7F2D-45D5-A5D2-090D28CBA200}" type="datetime1">
              <a:rPr lang="hr-HR" smtClean="0"/>
              <a:t>3.4.2013.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281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291D-A17D-4572-8EC8-9CEBEDCC185E}" type="datetime1">
              <a:rPr lang="hr-HR" smtClean="0"/>
              <a:t>3.4.2013.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302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E6FD-A18A-42BF-A8C8-35DED16ADD5B}" type="datetime1">
              <a:rPr lang="hr-HR" smtClean="0"/>
              <a:t>3.4.2013.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85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5DA3-55B8-4227-B828-7FC0609AA477}" type="datetime1">
              <a:rPr lang="hr-HR" smtClean="0"/>
              <a:t>3.4.2013.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32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3ED6-F44C-4A43-8F62-806CA5A27558}" type="datetime1">
              <a:rPr lang="hr-HR" smtClean="0"/>
              <a:t>3.4.2013.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97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28F3-D632-48F7-A5DA-22F2F76BF315}" type="datetime1">
              <a:rPr lang="hr-HR" smtClean="0"/>
              <a:t>3.4.2013.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B8CB-098E-411B-BACF-522DF27BE12B}" type="datetime1">
              <a:rPr lang="hr-HR" smtClean="0"/>
              <a:t>3.4.2013.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87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4904-8FB8-4F1C-A0ED-9EAD281891DC}" type="datetime1">
              <a:rPr lang="hr-HR" smtClean="0"/>
              <a:t>3.4.2013.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4C1E-1AE8-4612-AF4D-951986E494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942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Oblikovanje web stranica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5</a:t>
            </a:r>
            <a:r>
              <a:rPr lang="hr-HR" dirty="0" smtClean="0"/>
              <a:t>. predavanje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9832" y="279039"/>
            <a:ext cx="4824536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Visoka škola za informacijske tehnologije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Jurica Đurić struč. spec. ing. techn. inf.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421970"/>
            <a:ext cx="6840197" cy="4455301"/>
          </a:xfrm>
        </p:spPr>
      </p:pic>
    </p:spTree>
    <p:extLst>
      <p:ext uri="{BB962C8B-B14F-4D97-AF65-F5344CB8AC3E}">
        <p14:creationId xmlns:p14="http://schemas.microsoft.com/office/powerpoint/2010/main" val="337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grafika - canvas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element </a:t>
            </a:r>
            <a:r>
              <a:rPr lang="hr-HR" dirty="0"/>
              <a:t>koji služi za renderiranje 2D oblika i </a:t>
            </a:r>
            <a:r>
              <a:rPr lang="hr-HR" dirty="0" err="1"/>
              <a:t>bitmap</a:t>
            </a:r>
            <a:r>
              <a:rPr lang="hr-HR" dirty="0"/>
              <a:t> slika</a:t>
            </a:r>
          </a:p>
          <a:p>
            <a:r>
              <a:rPr lang="hr-HR" dirty="0" smtClean="0"/>
              <a:t>canvas </a:t>
            </a:r>
            <a:r>
              <a:rPr lang="hr-HR" dirty="0"/>
              <a:t>element sadrži površinu za crtanje kojoj se width i height atributima postavlja veličina</a:t>
            </a:r>
          </a:p>
          <a:p>
            <a:r>
              <a:rPr lang="hr-HR" dirty="0" smtClean="0"/>
              <a:t>iscrtavanje </a:t>
            </a:r>
            <a:r>
              <a:rPr lang="hr-HR" dirty="0"/>
              <a:t>slika se vrši pomoću </a:t>
            </a:r>
            <a:r>
              <a:rPr lang="hr-HR" dirty="0" smtClean="0"/>
              <a:t>JavaScript-a</a:t>
            </a:r>
            <a:endParaRPr lang="hr-HR" dirty="0"/>
          </a:p>
          <a:p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4796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grafika - canvas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Koordinate </a:t>
            </a:r>
            <a:r>
              <a:rPr lang="hr-HR" dirty="0" err="1"/>
              <a:t>canvasa</a:t>
            </a:r>
            <a:endParaRPr lang="hr-HR" dirty="0" smtClean="0"/>
          </a:p>
          <a:p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43" y="2348880"/>
            <a:ext cx="3057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grafika - canvas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r-HR" sz="1200" dirty="0"/>
              <a:t>&lt;!</a:t>
            </a:r>
            <a:r>
              <a:rPr lang="hr-HR" sz="1200" dirty="0" err="1"/>
              <a:t>doctype</a:t>
            </a:r>
            <a:r>
              <a:rPr lang="hr-HR" sz="1200" dirty="0"/>
              <a:t> html&gt;</a:t>
            </a:r>
          </a:p>
          <a:p>
            <a:pPr marL="0" indent="0">
              <a:buNone/>
            </a:pPr>
            <a:r>
              <a:rPr lang="hr-HR" sz="1200" dirty="0" smtClean="0"/>
              <a:t>	&lt;</a:t>
            </a:r>
            <a:r>
              <a:rPr lang="hr-HR" sz="1200" dirty="0"/>
              <a:t>html&gt;</a:t>
            </a:r>
          </a:p>
          <a:p>
            <a:pPr marL="0" indent="0">
              <a:buNone/>
            </a:pPr>
            <a:r>
              <a:rPr lang="hr-HR" sz="1200" dirty="0" smtClean="0"/>
              <a:t>		&lt;</a:t>
            </a:r>
            <a:r>
              <a:rPr lang="hr-HR" sz="1200" dirty="0"/>
              <a:t>head&gt;</a:t>
            </a:r>
          </a:p>
          <a:p>
            <a:pPr marL="0" indent="0">
              <a:buNone/>
            </a:pPr>
            <a:r>
              <a:rPr lang="hr-HR" sz="1200" dirty="0" smtClean="0"/>
              <a:t>			&lt;</a:t>
            </a:r>
            <a:r>
              <a:rPr lang="hr-HR" sz="1200" dirty="0"/>
              <a:t>meta </a:t>
            </a:r>
            <a:r>
              <a:rPr lang="hr-HR" sz="1200" dirty="0" err="1"/>
              <a:t>charset</a:t>
            </a:r>
            <a:r>
              <a:rPr lang="hr-HR" sz="1200" dirty="0"/>
              <a:t>="</a:t>
            </a:r>
            <a:r>
              <a:rPr lang="hr-HR" sz="1200" dirty="0" err="1"/>
              <a:t>utf</a:t>
            </a:r>
            <a:r>
              <a:rPr lang="hr-HR" sz="1200" dirty="0"/>
              <a:t>-8"&gt;</a:t>
            </a:r>
          </a:p>
          <a:p>
            <a:pPr marL="0" indent="0">
              <a:buNone/>
            </a:pPr>
            <a:r>
              <a:rPr lang="hr-HR" sz="1200" dirty="0" smtClean="0"/>
              <a:t>			&lt;</a:t>
            </a:r>
            <a:r>
              <a:rPr lang="hr-HR" sz="1200" dirty="0"/>
              <a:t>title&gt;HTML5 </a:t>
            </a:r>
            <a:r>
              <a:rPr lang="hr-HR" sz="1200" dirty="0" err="1"/>
              <a:t>basics</a:t>
            </a:r>
            <a:r>
              <a:rPr lang="hr-HR" sz="1200" dirty="0"/>
              <a:t>&lt;/title&gt;</a:t>
            </a:r>
          </a:p>
          <a:p>
            <a:pPr marL="0" indent="0">
              <a:buNone/>
            </a:pPr>
            <a:r>
              <a:rPr lang="hr-HR" sz="1200" dirty="0" smtClean="0"/>
              <a:t>			&lt;</a:t>
            </a:r>
            <a:r>
              <a:rPr lang="hr-HR" sz="1200" dirty="0" err="1"/>
              <a:t>script</a:t>
            </a:r>
            <a:r>
              <a:rPr lang="hr-HR" sz="1200" dirty="0"/>
              <a:t>&gt; </a:t>
            </a:r>
          </a:p>
          <a:p>
            <a:pPr marL="0" indent="0">
              <a:buNone/>
            </a:pPr>
            <a:r>
              <a:rPr lang="hr-HR" sz="1200" dirty="0" smtClean="0"/>
              <a:t>				</a:t>
            </a:r>
            <a:r>
              <a:rPr lang="hr-HR" sz="1200" dirty="0" err="1" smtClean="0"/>
              <a:t>function</a:t>
            </a:r>
            <a:r>
              <a:rPr lang="hr-HR" sz="1200" dirty="0" smtClean="0"/>
              <a:t> </a:t>
            </a:r>
            <a:r>
              <a:rPr lang="hr-HR" sz="1200" dirty="0" err="1"/>
              <a:t>drawDiagonal</a:t>
            </a:r>
            <a:r>
              <a:rPr lang="hr-HR" sz="1200" dirty="0"/>
              <a:t>() { </a:t>
            </a:r>
          </a:p>
          <a:p>
            <a:pPr marL="0" indent="0">
              <a:buNone/>
            </a:pPr>
            <a:r>
              <a:rPr lang="hr-HR" sz="1200" dirty="0" smtClean="0"/>
              <a:t>					var </a:t>
            </a:r>
            <a:r>
              <a:rPr lang="hr-HR" sz="1200" dirty="0"/>
              <a:t>canvas = </a:t>
            </a:r>
            <a:r>
              <a:rPr lang="hr-HR" sz="1200" dirty="0" err="1"/>
              <a:t>document.getElementById</a:t>
            </a:r>
            <a:r>
              <a:rPr lang="hr-HR" sz="1200" dirty="0"/>
              <a:t>('</a:t>
            </a:r>
            <a:r>
              <a:rPr lang="hr-HR" sz="1200" dirty="0" err="1"/>
              <a:t>diagonal</a:t>
            </a:r>
            <a:r>
              <a:rPr lang="hr-HR" sz="1200" dirty="0"/>
              <a:t>'); </a:t>
            </a:r>
          </a:p>
          <a:p>
            <a:pPr marL="0" indent="0">
              <a:buNone/>
            </a:pPr>
            <a:r>
              <a:rPr lang="hr-HR" sz="1200" dirty="0" smtClean="0"/>
              <a:t>					var </a:t>
            </a:r>
            <a:r>
              <a:rPr lang="hr-HR" sz="1200" dirty="0" err="1"/>
              <a:t>context</a:t>
            </a:r>
            <a:r>
              <a:rPr lang="hr-HR" sz="1200" dirty="0"/>
              <a:t> = </a:t>
            </a:r>
            <a:r>
              <a:rPr lang="hr-HR" sz="1200" dirty="0" err="1"/>
              <a:t>canvas.getContext</a:t>
            </a:r>
            <a:r>
              <a:rPr lang="hr-HR" sz="1200" dirty="0"/>
              <a:t>('2d'); </a:t>
            </a:r>
          </a:p>
          <a:p>
            <a:pPr marL="0" indent="0">
              <a:buNone/>
            </a:pPr>
            <a:r>
              <a:rPr lang="hr-HR" sz="1200" dirty="0" smtClean="0"/>
              <a:t>					</a:t>
            </a:r>
            <a:r>
              <a:rPr lang="hr-HR" sz="1200" dirty="0" err="1" smtClean="0"/>
              <a:t>context.beginPath</a:t>
            </a:r>
            <a:r>
              <a:rPr lang="hr-HR" sz="1200" dirty="0"/>
              <a:t>(); </a:t>
            </a:r>
          </a:p>
          <a:p>
            <a:pPr marL="0" indent="0">
              <a:buNone/>
            </a:pPr>
            <a:r>
              <a:rPr lang="hr-HR" sz="1200" dirty="0" smtClean="0"/>
              <a:t>					</a:t>
            </a:r>
            <a:r>
              <a:rPr lang="hr-HR" sz="1200" dirty="0" err="1" smtClean="0"/>
              <a:t>context.moveTo</a:t>
            </a:r>
            <a:r>
              <a:rPr lang="hr-HR" sz="1200" dirty="0" smtClean="0"/>
              <a:t>(70</a:t>
            </a:r>
            <a:r>
              <a:rPr lang="hr-HR" sz="1200" dirty="0"/>
              <a:t>, 140); </a:t>
            </a:r>
          </a:p>
          <a:p>
            <a:pPr marL="0" indent="0">
              <a:buNone/>
            </a:pPr>
            <a:r>
              <a:rPr lang="hr-HR" sz="1200" dirty="0" smtClean="0"/>
              <a:t>					</a:t>
            </a:r>
            <a:r>
              <a:rPr lang="hr-HR" sz="1200" dirty="0" err="1" smtClean="0"/>
              <a:t>context.lineTo</a:t>
            </a:r>
            <a:r>
              <a:rPr lang="hr-HR" sz="1200" dirty="0" smtClean="0"/>
              <a:t>(140</a:t>
            </a:r>
            <a:r>
              <a:rPr lang="hr-HR" sz="1200" dirty="0"/>
              <a:t>, 70); </a:t>
            </a:r>
          </a:p>
          <a:p>
            <a:pPr marL="0" indent="0">
              <a:buNone/>
            </a:pPr>
            <a:r>
              <a:rPr lang="hr-HR" sz="1200" dirty="0" smtClean="0"/>
              <a:t>					</a:t>
            </a:r>
            <a:r>
              <a:rPr lang="hr-HR" sz="1200" dirty="0" err="1" smtClean="0"/>
              <a:t>context.stroke</a:t>
            </a:r>
            <a:r>
              <a:rPr lang="hr-HR" sz="1200" dirty="0"/>
              <a:t>(); </a:t>
            </a:r>
          </a:p>
          <a:p>
            <a:pPr marL="0" indent="0">
              <a:buNone/>
            </a:pPr>
            <a:r>
              <a:rPr lang="hr-HR" sz="1200" dirty="0" smtClean="0"/>
              <a:t>				} </a:t>
            </a:r>
            <a:endParaRPr lang="hr-HR" sz="1200" dirty="0"/>
          </a:p>
          <a:p>
            <a:pPr marL="0" indent="0">
              <a:buNone/>
            </a:pPr>
            <a:r>
              <a:rPr lang="hr-HR" sz="1200" dirty="0" smtClean="0"/>
              <a:t>				</a:t>
            </a:r>
            <a:r>
              <a:rPr lang="hr-HR" sz="1200" dirty="0" err="1" smtClean="0"/>
              <a:t>window.addEventListener</a:t>
            </a:r>
            <a:r>
              <a:rPr lang="hr-HR" sz="1200" dirty="0"/>
              <a:t>("</a:t>
            </a:r>
            <a:r>
              <a:rPr lang="hr-HR" sz="1200" dirty="0" err="1"/>
              <a:t>load</a:t>
            </a:r>
            <a:r>
              <a:rPr lang="hr-HR" sz="1200" dirty="0"/>
              <a:t>", </a:t>
            </a:r>
            <a:r>
              <a:rPr lang="hr-HR" sz="1200" dirty="0" err="1"/>
              <a:t>drawDiagonal</a:t>
            </a:r>
            <a:r>
              <a:rPr lang="hr-HR" sz="1200" dirty="0"/>
              <a:t>, </a:t>
            </a:r>
            <a:r>
              <a:rPr lang="hr-HR" sz="1200" dirty="0" err="1"/>
              <a:t>true</a:t>
            </a:r>
            <a:r>
              <a:rPr lang="hr-HR" sz="1200" dirty="0"/>
              <a:t>); </a:t>
            </a:r>
          </a:p>
          <a:p>
            <a:pPr marL="0" indent="0">
              <a:buNone/>
            </a:pPr>
            <a:r>
              <a:rPr lang="hr-HR" sz="1200" dirty="0" smtClean="0"/>
              <a:t>			&lt;/</a:t>
            </a:r>
            <a:r>
              <a:rPr lang="hr-HR" sz="1200" dirty="0" err="1"/>
              <a:t>script</a:t>
            </a:r>
            <a:r>
              <a:rPr lang="hr-HR" sz="1200" dirty="0"/>
              <a:t>&gt;</a:t>
            </a:r>
          </a:p>
          <a:p>
            <a:pPr marL="0" indent="0">
              <a:buNone/>
            </a:pPr>
            <a:r>
              <a:rPr lang="hr-HR" sz="1200" dirty="0" smtClean="0"/>
              <a:t>		&lt;/</a:t>
            </a:r>
            <a:r>
              <a:rPr lang="hr-HR" sz="1200" dirty="0"/>
              <a:t>head&gt;</a:t>
            </a:r>
          </a:p>
          <a:p>
            <a:pPr marL="0" indent="0">
              <a:buNone/>
            </a:pPr>
            <a:r>
              <a:rPr lang="hr-HR" sz="1200" dirty="0" smtClean="0"/>
              <a:t>	&lt;</a:t>
            </a:r>
            <a:r>
              <a:rPr lang="hr-HR" sz="1200" dirty="0" err="1"/>
              <a:t>article</a:t>
            </a:r>
            <a:r>
              <a:rPr lang="hr-HR" sz="1200" dirty="0"/>
              <a:t>&gt;</a:t>
            </a:r>
          </a:p>
          <a:p>
            <a:pPr marL="0" indent="0">
              <a:buNone/>
            </a:pPr>
            <a:r>
              <a:rPr lang="hr-HR" sz="1200" dirty="0" smtClean="0"/>
              <a:t>		&lt;</a:t>
            </a:r>
            <a:r>
              <a:rPr lang="hr-HR" sz="1200" dirty="0"/>
              <a:t>canvas </a:t>
            </a:r>
            <a:r>
              <a:rPr lang="hr-HR" sz="1200" dirty="0" err="1"/>
              <a:t>id</a:t>
            </a:r>
            <a:r>
              <a:rPr lang="hr-HR" sz="1200" dirty="0"/>
              <a:t>="</a:t>
            </a:r>
            <a:r>
              <a:rPr lang="hr-HR" sz="1200" dirty="0" err="1"/>
              <a:t>diagonal</a:t>
            </a:r>
            <a:r>
              <a:rPr lang="hr-HR" sz="1200" dirty="0"/>
              <a:t>" style="border: 1px solid;" width="200" height="200"&gt; &lt;/canvas&gt;</a:t>
            </a:r>
          </a:p>
          <a:p>
            <a:pPr marL="0" indent="0">
              <a:buNone/>
            </a:pPr>
            <a:r>
              <a:rPr lang="hr-HR" sz="1200" dirty="0" smtClean="0"/>
              <a:t>	&lt;/</a:t>
            </a:r>
            <a:r>
              <a:rPr lang="hr-HR" sz="1200" dirty="0" err="1"/>
              <a:t>article</a:t>
            </a:r>
            <a:r>
              <a:rPr lang="hr-HR" sz="1200" dirty="0"/>
              <a:t>&gt;</a:t>
            </a:r>
          </a:p>
          <a:p>
            <a:pPr marL="0" indent="0">
              <a:buNone/>
            </a:pPr>
            <a:r>
              <a:rPr lang="hr-HR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711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grafika - canvas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99632"/>
            <a:ext cx="4176464" cy="4677640"/>
          </a:xfrm>
        </p:spPr>
      </p:pic>
    </p:spTree>
    <p:extLst>
      <p:ext uri="{BB962C8B-B14F-4D97-AF65-F5344CB8AC3E}">
        <p14:creationId xmlns:p14="http://schemas.microsoft.com/office/powerpoint/2010/main" val="37814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multimedija - audio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hr-HR" sz="3600" dirty="0"/>
              <a:t>&lt;audio&gt;</a:t>
            </a:r>
          </a:p>
          <a:p>
            <a:pPr>
              <a:lnSpc>
                <a:spcPct val="90000"/>
              </a:lnSpc>
            </a:pPr>
            <a:endParaRPr lang="hr-HR" sz="3600" dirty="0"/>
          </a:p>
          <a:p>
            <a:pPr marL="0" indent="0">
              <a:lnSpc>
                <a:spcPct val="90000"/>
              </a:lnSpc>
              <a:buNone/>
            </a:pPr>
            <a:r>
              <a:rPr lang="hr-HR" dirty="0" smtClean="0"/>
              <a:t>&lt;audio </a:t>
            </a:r>
            <a:r>
              <a:rPr lang="hr-HR" dirty="0" err="1"/>
              <a:t>controls</a:t>
            </a:r>
            <a:r>
              <a:rPr lang="hr-HR" dirty="0"/>
              <a:t>="</a:t>
            </a:r>
            <a:r>
              <a:rPr lang="hr-HR" dirty="0" err="1"/>
              <a:t>controls</a:t>
            </a:r>
            <a:r>
              <a:rPr lang="hr-HR" dirty="0"/>
              <a:t>"&gt;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r-HR" dirty="0"/>
              <a:t>	&lt;</a:t>
            </a:r>
            <a:r>
              <a:rPr lang="hr-HR" dirty="0" err="1"/>
              <a:t>source</a:t>
            </a:r>
            <a:r>
              <a:rPr lang="hr-HR" dirty="0"/>
              <a:t> </a:t>
            </a:r>
            <a:r>
              <a:rPr lang="hr-HR" dirty="0" err="1"/>
              <a:t>src</a:t>
            </a:r>
            <a:r>
              <a:rPr lang="hr-HR" dirty="0"/>
              <a:t>=“</a:t>
            </a:r>
            <a:r>
              <a:rPr lang="hr-HR" dirty="0" err="1"/>
              <a:t>song.ogg</a:t>
            </a:r>
            <a:r>
              <a:rPr lang="hr-HR" dirty="0"/>
              <a:t>” type=“audio/</a:t>
            </a:r>
            <a:r>
              <a:rPr lang="hr-HR" dirty="0" err="1"/>
              <a:t>ogg</a:t>
            </a:r>
            <a:r>
              <a:rPr lang="hr-HR" dirty="0"/>
              <a:t>” 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r-HR" dirty="0"/>
              <a:t>	Vaš preglednik ne podržava audio element.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r-HR" dirty="0"/>
              <a:t>&lt;/audio&gt;</a:t>
            </a:r>
            <a:r>
              <a:rPr lang="hr-HR" sz="4400" dirty="0"/>
              <a:t> </a:t>
            </a:r>
          </a:p>
          <a:p>
            <a:pPr>
              <a:lnSpc>
                <a:spcPct val="90000"/>
              </a:lnSpc>
            </a:pPr>
            <a:endParaRPr lang="hr-HR" sz="4400" dirty="0"/>
          </a:p>
          <a:p>
            <a:pPr>
              <a:lnSpc>
                <a:spcPct val="90000"/>
              </a:lnSpc>
            </a:pPr>
            <a:r>
              <a:rPr lang="hr-HR" dirty="0"/>
              <a:t>atributi: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r-HR" dirty="0" smtClean="0"/>
              <a:t>	- </a:t>
            </a:r>
            <a:r>
              <a:rPr lang="hr-HR" dirty="0" err="1"/>
              <a:t>autoplay</a:t>
            </a:r>
            <a:r>
              <a:rPr lang="hr-HR" dirty="0"/>
              <a:t>, </a:t>
            </a:r>
            <a:r>
              <a:rPr lang="hr-HR" dirty="0" err="1"/>
              <a:t>controls</a:t>
            </a:r>
            <a:r>
              <a:rPr lang="hr-HR" dirty="0"/>
              <a:t>, </a:t>
            </a:r>
            <a:r>
              <a:rPr lang="hr-HR" dirty="0" err="1"/>
              <a:t>loop</a:t>
            </a:r>
            <a:r>
              <a:rPr lang="hr-HR" dirty="0"/>
              <a:t>, </a:t>
            </a:r>
            <a:r>
              <a:rPr lang="hr-HR" dirty="0" err="1"/>
              <a:t>preload</a:t>
            </a:r>
            <a:r>
              <a:rPr lang="hr-HR" dirty="0"/>
              <a:t>, </a:t>
            </a:r>
            <a:r>
              <a:rPr lang="hr-HR" dirty="0" err="1"/>
              <a:t>src</a:t>
            </a:r>
            <a:endParaRPr lang="hr-HR" dirty="0"/>
          </a:p>
          <a:p>
            <a:endParaRPr lang="hr-H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17032"/>
            <a:ext cx="35242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multimedija - video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hr-HR" sz="4400" dirty="0"/>
              <a:t>&lt;video&gt;</a:t>
            </a:r>
          </a:p>
          <a:p>
            <a:pPr>
              <a:lnSpc>
                <a:spcPct val="80000"/>
              </a:lnSpc>
            </a:pPr>
            <a:endParaRPr lang="hr-HR" sz="4400" dirty="0"/>
          </a:p>
          <a:p>
            <a:pPr marL="0" indent="0">
              <a:lnSpc>
                <a:spcPct val="80000"/>
              </a:lnSpc>
              <a:buNone/>
            </a:pPr>
            <a:r>
              <a:rPr lang="hr-HR" sz="3600" dirty="0"/>
              <a:t>&lt;video </a:t>
            </a:r>
            <a:r>
              <a:rPr lang="hr-HR" sz="3600" dirty="0" err="1"/>
              <a:t>src</a:t>
            </a:r>
            <a:r>
              <a:rPr lang="hr-HR" sz="3600" dirty="0"/>
              <a:t>=“</a:t>
            </a:r>
            <a:r>
              <a:rPr lang="hr-HR" sz="3600" dirty="0" err="1"/>
              <a:t>movie.ogg</a:t>
            </a:r>
            <a:r>
              <a:rPr lang="hr-HR" sz="3600" dirty="0"/>
              <a:t>” </a:t>
            </a:r>
            <a:r>
              <a:rPr lang="hr-HR" sz="3600" dirty="0" err="1"/>
              <a:t>controls</a:t>
            </a:r>
            <a:r>
              <a:rPr lang="hr-HR" sz="3600" dirty="0"/>
              <a:t>="</a:t>
            </a:r>
            <a:r>
              <a:rPr lang="hr-HR" sz="3600" dirty="0" err="1"/>
              <a:t>controls</a:t>
            </a:r>
            <a:r>
              <a:rPr lang="hr-HR" sz="3600" dirty="0"/>
              <a:t>"&gt;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r-HR" sz="3600" dirty="0" smtClean="0"/>
              <a:t>	Vaš </a:t>
            </a:r>
            <a:r>
              <a:rPr lang="hr-HR" sz="3600" dirty="0"/>
              <a:t>preglednik ne podržava video element.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r-HR" sz="3600" dirty="0"/>
              <a:t>&lt;/video&gt; </a:t>
            </a:r>
          </a:p>
          <a:p>
            <a:pPr>
              <a:lnSpc>
                <a:spcPct val="80000"/>
              </a:lnSpc>
            </a:pPr>
            <a:endParaRPr lang="hr-HR" sz="3600" dirty="0"/>
          </a:p>
          <a:p>
            <a:pPr>
              <a:lnSpc>
                <a:spcPct val="80000"/>
              </a:lnSpc>
            </a:pPr>
            <a:r>
              <a:rPr lang="hr-HR" sz="3600" dirty="0"/>
              <a:t>atributi: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r-HR" sz="3600" dirty="0" smtClean="0"/>
              <a:t>	audio</a:t>
            </a:r>
            <a:r>
              <a:rPr lang="hr-HR" sz="3600" dirty="0"/>
              <a:t>, </a:t>
            </a:r>
            <a:r>
              <a:rPr lang="hr-HR" sz="3600" dirty="0" err="1"/>
              <a:t>autoplay</a:t>
            </a:r>
            <a:r>
              <a:rPr lang="hr-HR" sz="3600" dirty="0"/>
              <a:t>, </a:t>
            </a:r>
            <a:r>
              <a:rPr lang="hr-HR" sz="3600" dirty="0" err="1"/>
              <a:t>controls</a:t>
            </a:r>
            <a:r>
              <a:rPr lang="hr-HR" sz="3600" dirty="0"/>
              <a:t>, height, </a:t>
            </a:r>
            <a:r>
              <a:rPr lang="hr-HR" sz="3600" dirty="0" err="1"/>
              <a:t>loop</a:t>
            </a:r>
            <a:r>
              <a:rPr lang="hr-HR" sz="3600" dirty="0"/>
              <a:t>, </a:t>
            </a:r>
            <a:r>
              <a:rPr lang="hr-HR" sz="3600" dirty="0" err="1"/>
              <a:t>poster</a:t>
            </a:r>
            <a:r>
              <a:rPr lang="hr-HR" sz="3600" dirty="0"/>
              <a:t>, </a:t>
            </a:r>
            <a:r>
              <a:rPr lang="hr-HR" sz="3600" dirty="0" smtClean="0"/>
              <a:t>	</a:t>
            </a:r>
            <a:r>
              <a:rPr lang="hr-HR" sz="3600" dirty="0" err="1" smtClean="0"/>
              <a:t>preload</a:t>
            </a:r>
            <a:r>
              <a:rPr lang="hr-HR" sz="3600" dirty="0"/>
              <a:t>, </a:t>
            </a:r>
            <a:r>
              <a:rPr lang="hr-HR" sz="3600" dirty="0" err="1"/>
              <a:t>src</a:t>
            </a:r>
            <a:r>
              <a:rPr lang="hr-HR" sz="3600" dirty="0"/>
              <a:t>, width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hr-HR" sz="3600" dirty="0"/>
          </a:p>
          <a:p>
            <a:pPr>
              <a:lnSpc>
                <a:spcPct val="80000"/>
              </a:lnSpc>
            </a:pPr>
            <a:r>
              <a:rPr lang="hr-HR" sz="3600" dirty="0"/>
              <a:t>formati: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r-HR" sz="3600" dirty="0" smtClean="0"/>
              <a:t>	- </a:t>
            </a:r>
            <a:r>
              <a:rPr lang="hr-HR" sz="3600" dirty="0"/>
              <a:t>.</a:t>
            </a:r>
            <a:r>
              <a:rPr lang="hr-HR" sz="3600" dirty="0" err="1"/>
              <a:t>webm</a:t>
            </a:r>
            <a:r>
              <a:rPr lang="hr-HR" sz="3600" dirty="0"/>
              <a:t>, .mp4 and .</a:t>
            </a:r>
            <a:r>
              <a:rPr lang="hr-HR" sz="3600" dirty="0" err="1"/>
              <a:t>ogv</a:t>
            </a:r>
            <a:r>
              <a:rPr lang="hr-HR" sz="3600" dirty="0"/>
              <a:t>/.</a:t>
            </a:r>
            <a:r>
              <a:rPr lang="hr-HR" sz="3600" dirty="0" err="1"/>
              <a:t>ogg</a:t>
            </a:r>
            <a:endParaRPr lang="hr-HR" sz="3600" dirty="0"/>
          </a:p>
        </p:txBody>
      </p:sp>
    </p:spTree>
    <p:extLst>
      <p:ext uri="{BB962C8B-B14F-4D97-AF65-F5344CB8AC3E}">
        <p14:creationId xmlns:p14="http://schemas.microsoft.com/office/powerpoint/2010/main" val="17408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multimedija - video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56792"/>
            <a:ext cx="4680520" cy="4096914"/>
          </a:xfrm>
        </p:spPr>
      </p:pic>
    </p:spTree>
    <p:extLst>
      <p:ext uri="{BB962C8B-B14F-4D97-AF65-F5344CB8AC3E}">
        <p14:creationId xmlns:p14="http://schemas.microsoft.com/office/powerpoint/2010/main" val="6177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- </a:t>
            </a:r>
            <a:r>
              <a:rPr lang="hr-HR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meter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&lt;meter min="0" max="100" low="40" high="80" optimum="90" value="100"&gt;&lt;/meter</a:t>
            </a:r>
            <a:r>
              <a:rPr lang="en-US" sz="2400" dirty="0" smtClean="0"/>
              <a:t>&gt;</a:t>
            </a:r>
            <a:endParaRPr lang="hr-HR" sz="2400" dirty="0" smtClean="0"/>
          </a:p>
          <a:p>
            <a:endParaRPr lang="hr-HR" sz="2400" dirty="0"/>
          </a:p>
          <a:p>
            <a:endParaRPr lang="hr-HR" sz="2400" dirty="0" smtClean="0"/>
          </a:p>
          <a:p>
            <a:endParaRPr lang="hr-HR" sz="2400" dirty="0" smtClean="0"/>
          </a:p>
          <a:p>
            <a:r>
              <a:rPr lang="hr-HR" sz="2000" dirty="0" smtClean="0"/>
              <a:t>min </a:t>
            </a:r>
            <a:r>
              <a:rPr lang="hr-HR" sz="2000" dirty="0"/>
              <a:t>– minimalna dopuštena vrijednost elementa,</a:t>
            </a:r>
          </a:p>
          <a:p>
            <a:r>
              <a:rPr lang="hr-HR" sz="2000" dirty="0" err="1" smtClean="0"/>
              <a:t>max</a:t>
            </a:r>
            <a:r>
              <a:rPr lang="hr-HR" sz="2000" dirty="0" smtClean="0"/>
              <a:t> </a:t>
            </a:r>
            <a:r>
              <a:rPr lang="hr-HR" sz="2000" dirty="0"/>
              <a:t>– maksimalna dopuštena vrijednost elementa,</a:t>
            </a:r>
          </a:p>
          <a:p>
            <a:r>
              <a:rPr lang="hr-HR" sz="2000" dirty="0" err="1" smtClean="0"/>
              <a:t>low</a:t>
            </a:r>
            <a:r>
              <a:rPr lang="hr-HR" sz="2000" dirty="0" smtClean="0"/>
              <a:t> </a:t>
            </a:r>
            <a:r>
              <a:rPr lang="hr-HR" sz="2000" dirty="0"/>
              <a:t>– najniža razina,</a:t>
            </a:r>
          </a:p>
          <a:p>
            <a:r>
              <a:rPr lang="hr-HR" sz="2000" dirty="0" err="1" smtClean="0"/>
              <a:t>high</a:t>
            </a:r>
            <a:r>
              <a:rPr lang="hr-HR" sz="2000" dirty="0" smtClean="0"/>
              <a:t> </a:t>
            </a:r>
            <a:r>
              <a:rPr lang="hr-HR" sz="2000" dirty="0"/>
              <a:t>– viša razina,</a:t>
            </a:r>
          </a:p>
          <a:p>
            <a:r>
              <a:rPr lang="hr-HR" sz="2000" dirty="0" err="1" smtClean="0"/>
              <a:t>optimal</a:t>
            </a:r>
            <a:r>
              <a:rPr lang="hr-HR" sz="2000" dirty="0" smtClean="0"/>
              <a:t> </a:t>
            </a:r>
            <a:r>
              <a:rPr lang="hr-HR" sz="2000" dirty="0"/>
              <a:t>– optimalna razina te</a:t>
            </a:r>
          </a:p>
          <a:p>
            <a:r>
              <a:rPr lang="hr-HR" sz="2000" dirty="0" err="1" smtClean="0"/>
              <a:t>value</a:t>
            </a:r>
            <a:r>
              <a:rPr lang="hr-HR" sz="2000" dirty="0" smtClean="0"/>
              <a:t> </a:t>
            </a:r>
            <a:r>
              <a:rPr lang="hr-HR" sz="2000" dirty="0"/>
              <a:t>– vrijednost elementa.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3" y="2492896"/>
            <a:ext cx="82867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- </a:t>
            </a:r>
            <a:r>
              <a:rPr lang="hr-HR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19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&lt;progress&gt;working...&lt;/progress&gt; </a:t>
            </a:r>
          </a:p>
          <a:p>
            <a:pPr marL="0" indent="0">
              <a:buNone/>
            </a:pPr>
            <a:r>
              <a:rPr lang="hr-HR" sz="2400" dirty="0" smtClean="0"/>
              <a:t>	w</a:t>
            </a:r>
            <a:r>
              <a:rPr lang="en-US" sz="2400" dirty="0" err="1" smtClean="0"/>
              <a:t>orking</a:t>
            </a:r>
            <a:r>
              <a:rPr lang="en-US" sz="2400" dirty="0" smtClean="0"/>
              <a:t>…</a:t>
            </a:r>
            <a:endParaRPr lang="hr-HR" sz="2400" dirty="0"/>
          </a:p>
          <a:p>
            <a:endParaRPr lang="hr-HR" sz="2400" dirty="0" smtClean="0"/>
          </a:p>
          <a:p>
            <a:endParaRPr lang="hr-HR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80928"/>
            <a:ext cx="3816424" cy="176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 HTML-u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1"/>
          <p:cNvSpPr txBox="1">
            <a:spLocks noGrp="1"/>
          </p:cNvSpPr>
          <p:nvPr>
            <p:ph idx="1"/>
          </p:nvPr>
        </p:nvSpPr>
        <p:spPr>
          <a:xfrm>
            <a:off x="457200" y="1412875"/>
            <a:ext cx="8578850" cy="45259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618067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– (HyperText Markup Language</a:t>
            </a: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618067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1991. prva verzija – 20 elemenata</a:t>
            </a:r>
            <a:endParaRPr lang="hr-HR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1999. Verzija </a:t>
            </a:r>
            <a:r>
              <a:rPr lang="hr-HR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4.01</a:t>
            </a:r>
          </a:p>
          <a:p>
            <a:pPr marL="618067" indent="-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64609"/>
            </a:pPr>
            <a:r>
              <a:rPr lang="hr-HR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2012. Aktualna verzija HTML5</a:t>
            </a:r>
            <a:endParaRPr lang="hr-HR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8117" lvl="1" indent="-457200">
              <a:spcBef>
                <a:spcPts val="0"/>
              </a:spcBef>
              <a:buClr>
                <a:srgbClr val="000000"/>
              </a:buClr>
              <a:buSzPct val="164609"/>
            </a:pPr>
            <a:endParaRPr lang="en-US" sz="22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9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- color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Odaberite</a:t>
            </a:r>
            <a:r>
              <a:rPr lang="en-US" sz="2400" dirty="0"/>
              <a:t> </a:t>
            </a:r>
            <a:r>
              <a:rPr lang="en-US" sz="2400" dirty="0" err="1"/>
              <a:t>boju</a:t>
            </a:r>
            <a:r>
              <a:rPr lang="en-US" sz="2400" dirty="0"/>
              <a:t>: &lt;input type="color" name="</a:t>
            </a:r>
            <a:r>
              <a:rPr lang="en-US" sz="2400" dirty="0" err="1"/>
              <a:t>favcolor</a:t>
            </a:r>
            <a:r>
              <a:rPr lang="en-US" sz="2400" dirty="0"/>
              <a:t>"&gt;</a:t>
            </a:r>
            <a:endParaRPr lang="hr-HR" sz="2400" dirty="0" smtClean="0"/>
          </a:p>
          <a:p>
            <a:endParaRPr lang="hr-HR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348879"/>
            <a:ext cx="3888432" cy="37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- date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Rođendan</a:t>
            </a:r>
            <a:r>
              <a:rPr lang="en-US" sz="2400" dirty="0"/>
              <a:t>: &lt;input type="date" name="</a:t>
            </a:r>
            <a:r>
              <a:rPr lang="en-US" sz="2400" dirty="0" err="1"/>
              <a:t>bday</a:t>
            </a:r>
            <a:r>
              <a:rPr lang="en-US" sz="2400" dirty="0"/>
              <a:t>"&gt; </a:t>
            </a:r>
            <a:endParaRPr lang="hr-HR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22" y="2348879"/>
            <a:ext cx="3721804" cy="37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- </a:t>
            </a:r>
            <a:r>
              <a:rPr lang="hr-HR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datetime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/>
              <a:t>Rođendan (datum i vrijeme): &lt;input type="datetime -local" name="bdaytime"&gt;</a:t>
            </a:r>
            <a:endParaRPr lang="hr-HR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56" y="2348879"/>
            <a:ext cx="3347736" cy="37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- </a:t>
            </a:r>
            <a:r>
              <a:rPr lang="hr-HR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/>
              <a:t>E-mail: &lt;input type="email" name="usermail"&gt;</a:t>
            </a:r>
            <a:endParaRPr lang="hr-HR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11147"/>
            <a:ext cx="3347736" cy="1884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611147"/>
            <a:ext cx="4371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- </a:t>
            </a:r>
            <a:r>
              <a:rPr lang="hr-HR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/>
              <a:t>Ocjena (između 1 i 5): &lt;input type="number" name="grade" min="1" max="5"&gt;</a:t>
            </a:r>
            <a:endParaRPr lang="hr-HR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8" y="2636912"/>
            <a:ext cx="8066451" cy="14429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4221088"/>
            <a:ext cx="43434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- </a:t>
            </a:r>
            <a:r>
              <a:rPr lang="hr-HR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/>
              <a:t>Veličina &lt;input type="range" name="velicina" min="1" max="10" &gt;</a:t>
            </a:r>
            <a:endParaRPr lang="hr-HR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65377"/>
            <a:ext cx="5109097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- </a:t>
            </a:r>
            <a:r>
              <a:rPr lang="hr-HR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datalist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9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/>
              <a:t>Izbor preglednika &lt;input list="preglednici"&gt;</a:t>
            </a:r>
          </a:p>
          <a:p>
            <a:pPr marL="0" indent="0">
              <a:buNone/>
            </a:pPr>
            <a:r>
              <a:rPr lang="vi-VN" sz="2400" dirty="0" smtClean="0"/>
              <a:t>&lt;</a:t>
            </a:r>
            <a:r>
              <a:rPr lang="vi-VN" sz="2400" dirty="0"/>
              <a:t>datalist id="preglednici"&gt;</a:t>
            </a:r>
          </a:p>
          <a:p>
            <a:pPr marL="0" indent="0">
              <a:buNone/>
            </a:pPr>
            <a:r>
              <a:rPr lang="hr-HR" sz="2400" dirty="0" smtClean="0"/>
              <a:t>	</a:t>
            </a:r>
            <a:r>
              <a:rPr lang="vi-VN" sz="2400" dirty="0" smtClean="0"/>
              <a:t>&lt;</a:t>
            </a:r>
            <a:r>
              <a:rPr lang="vi-VN" sz="2400" dirty="0"/>
              <a:t>option value="Internet Explorer"&gt;</a:t>
            </a:r>
          </a:p>
          <a:p>
            <a:pPr marL="0" indent="0">
              <a:buNone/>
            </a:pPr>
            <a:r>
              <a:rPr lang="hr-HR" sz="2400" dirty="0" smtClean="0"/>
              <a:t>	</a:t>
            </a:r>
            <a:r>
              <a:rPr lang="vi-VN" sz="2400" dirty="0" smtClean="0"/>
              <a:t>&lt;</a:t>
            </a:r>
            <a:r>
              <a:rPr lang="vi-VN" sz="2400" dirty="0"/>
              <a:t>option value="Firefox"&gt;</a:t>
            </a:r>
          </a:p>
          <a:p>
            <a:pPr marL="0" indent="0">
              <a:buNone/>
            </a:pPr>
            <a:r>
              <a:rPr lang="hr-HR" sz="2400" dirty="0" smtClean="0"/>
              <a:t>	</a:t>
            </a:r>
            <a:r>
              <a:rPr lang="vi-VN" sz="2400" dirty="0" smtClean="0"/>
              <a:t>&lt;</a:t>
            </a:r>
            <a:r>
              <a:rPr lang="vi-VN" sz="2400" dirty="0"/>
              <a:t>option value="Chrome"&gt;</a:t>
            </a:r>
          </a:p>
          <a:p>
            <a:pPr marL="0" indent="0">
              <a:buNone/>
            </a:pPr>
            <a:r>
              <a:rPr lang="hr-HR" sz="2400" dirty="0" smtClean="0"/>
              <a:t>	</a:t>
            </a:r>
            <a:r>
              <a:rPr lang="vi-VN" sz="2400" dirty="0" smtClean="0"/>
              <a:t>&lt;</a:t>
            </a:r>
            <a:r>
              <a:rPr lang="vi-VN" sz="2400" dirty="0"/>
              <a:t>option value="Opera"&gt;</a:t>
            </a:r>
          </a:p>
          <a:p>
            <a:pPr marL="0" indent="0">
              <a:buNone/>
            </a:pPr>
            <a:r>
              <a:rPr lang="vi-VN" sz="2400" dirty="0" smtClean="0"/>
              <a:t>&lt;/</a:t>
            </a:r>
            <a:r>
              <a:rPr lang="vi-VN" sz="2400" dirty="0"/>
              <a:t>datalist&gt; </a:t>
            </a:r>
            <a:endParaRPr lang="hr-HR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077072"/>
            <a:ext cx="414430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- </a:t>
            </a:r>
            <a:r>
              <a:rPr lang="hr-HR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keygen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911"/>
            <a:ext cx="8229600" cy="4525963"/>
          </a:xfrm>
        </p:spPr>
        <p:txBody>
          <a:bodyPr>
            <a:normAutofit/>
          </a:bodyPr>
          <a:lstStyle/>
          <a:p>
            <a:r>
              <a:rPr lang="hr-HR" sz="2400" dirty="0" smtClean="0"/>
              <a:t>Dva ključa – privatni i javni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form&gt;</a:t>
            </a:r>
          </a:p>
          <a:p>
            <a:pPr marL="0" indent="0">
              <a:buNone/>
            </a:pPr>
            <a:r>
              <a:rPr lang="hr-HR" sz="2400" dirty="0" smtClean="0"/>
              <a:t>	</a:t>
            </a:r>
            <a:r>
              <a:rPr lang="en-US" sz="2400" dirty="0" smtClean="0"/>
              <a:t>Username</a:t>
            </a:r>
            <a:r>
              <a:rPr lang="en-US" sz="2400" dirty="0"/>
              <a:t>: &lt;input type="text" name="</a:t>
            </a:r>
            <a:r>
              <a:rPr lang="en-US" sz="2400" dirty="0" err="1"/>
              <a:t>usr_name</a:t>
            </a:r>
            <a:r>
              <a:rPr lang="en-US" sz="2400" dirty="0"/>
              <a:t>"&gt;</a:t>
            </a:r>
          </a:p>
          <a:p>
            <a:pPr marL="0" indent="0">
              <a:buNone/>
            </a:pPr>
            <a:r>
              <a:rPr lang="hr-HR" sz="2400" dirty="0" smtClean="0"/>
              <a:t>	</a:t>
            </a:r>
            <a:r>
              <a:rPr lang="en-US" sz="2400" dirty="0" smtClean="0"/>
              <a:t>Encryption</a:t>
            </a:r>
            <a:r>
              <a:rPr lang="en-US" sz="2400" dirty="0"/>
              <a:t>: &lt;</a:t>
            </a:r>
            <a:r>
              <a:rPr lang="en-US" sz="2400" dirty="0" err="1"/>
              <a:t>keygen</a:t>
            </a:r>
            <a:r>
              <a:rPr lang="en-US" sz="2400" dirty="0"/>
              <a:t> name="security"&gt;</a:t>
            </a:r>
          </a:p>
          <a:p>
            <a:pPr marL="0" indent="0">
              <a:buNone/>
            </a:pPr>
            <a:r>
              <a:rPr lang="hr-HR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input type="submit"&gt;</a:t>
            </a:r>
          </a:p>
          <a:p>
            <a:pPr marL="0" indent="0">
              <a:buNone/>
            </a:pPr>
            <a:r>
              <a:rPr lang="en-US" sz="2400" dirty="0"/>
              <a:t>&lt;/form&gt;</a:t>
            </a:r>
            <a:endParaRPr lang="hr-HR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47" y="3861048"/>
            <a:ext cx="629802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9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- </a:t>
            </a:r>
            <a:r>
              <a:rPr lang="hr-HR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9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form </a:t>
            </a:r>
            <a:r>
              <a:rPr lang="en-US" sz="2400" dirty="0" err="1"/>
              <a:t>oninput</a:t>
            </a:r>
            <a:r>
              <a:rPr lang="en-US" sz="2400" dirty="0"/>
              <a:t>="</a:t>
            </a:r>
            <a:r>
              <a:rPr lang="en-US" sz="2400" dirty="0" err="1"/>
              <a:t>x.value</a:t>
            </a:r>
            <a:r>
              <a:rPr lang="en-US" sz="2400" dirty="0"/>
              <a:t>=</a:t>
            </a:r>
            <a:r>
              <a:rPr lang="en-US" sz="2400" dirty="0" err="1"/>
              <a:t>parseInt</a:t>
            </a:r>
            <a:r>
              <a:rPr lang="en-US" sz="2400" dirty="0"/>
              <a:t>(</a:t>
            </a:r>
            <a:r>
              <a:rPr lang="en-US" sz="2400" dirty="0" err="1"/>
              <a:t>a.value</a:t>
            </a:r>
            <a:r>
              <a:rPr lang="en-US" sz="2400" dirty="0"/>
              <a:t>)+</a:t>
            </a:r>
            <a:r>
              <a:rPr lang="en-US" sz="2400" dirty="0" err="1"/>
              <a:t>parseInt</a:t>
            </a:r>
            <a:r>
              <a:rPr lang="en-US" sz="2400" dirty="0"/>
              <a:t>(</a:t>
            </a:r>
            <a:r>
              <a:rPr lang="en-US" sz="2400" dirty="0" err="1"/>
              <a:t>b.value</a:t>
            </a:r>
            <a:r>
              <a:rPr lang="en-US" sz="2400" dirty="0"/>
              <a:t>)"&gt;0</a:t>
            </a:r>
          </a:p>
          <a:p>
            <a:pPr marL="0" indent="0">
              <a:buNone/>
            </a:pPr>
            <a:r>
              <a:rPr lang="hr-HR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input type="range" id="a" value="50"&gt;100 +</a:t>
            </a:r>
          </a:p>
          <a:p>
            <a:pPr marL="0" indent="0">
              <a:buNone/>
            </a:pPr>
            <a:r>
              <a:rPr lang="hr-HR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input type="number" id="b" value="50"&gt;=</a:t>
            </a:r>
          </a:p>
          <a:p>
            <a:pPr marL="0" indent="0">
              <a:buNone/>
            </a:pPr>
            <a:r>
              <a:rPr lang="hr-HR" sz="2400" dirty="0" smtClean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output name="x" for="a b"&gt;&lt;/output&gt;</a:t>
            </a:r>
          </a:p>
          <a:p>
            <a:pPr marL="0" indent="0">
              <a:buNone/>
            </a:pPr>
            <a:r>
              <a:rPr lang="en-US" sz="2400" dirty="0"/>
              <a:t>&lt;/form&gt;</a:t>
            </a:r>
            <a:endParaRPr lang="hr-HR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" y="3861048"/>
            <a:ext cx="90487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- </a:t>
            </a:r>
            <a:r>
              <a:rPr lang="hr-HR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fieldset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29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9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/>
              <a:t>&lt;fieldset&gt;</a:t>
            </a:r>
          </a:p>
          <a:p>
            <a:pPr marL="0" indent="0">
              <a:buNone/>
            </a:pPr>
            <a:r>
              <a:rPr lang="hr-HR" sz="2400" dirty="0" smtClean="0"/>
              <a:t>	</a:t>
            </a:r>
            <a:r>
              <a:rPr lang="vi-VN" sz="2400" dirty="0" smtClean="0"/>
              <a:t>&lt;</a:t>
            </a:r>
            <a:r>
              <a:rPr lang="vi-VN" sz="2400" dirty="0"/>
              <a:t>legend&gt;Podaci o korisniku&lt;/legend&gt;</a:t>
            </a:r>
          </a:p>
          <a:p>
            <a:pPr marL="0" indent="0">
              <a:buNone/>
            </a:pPr>
            <a:r>
              <a:rPr lang="hr-HR" sz="2400" dirty="0" smtClean="0"/>
              <a:t>	</a:t>
            </a:r>
            <a:r>
              <a:rPr lang="vi-VN" sz="2400" dirty="0" smtClean="0"/>
              <a:t>Ime</a:t>
            </a:r>
            <a:r>
              <a:rPr lang="vi-VN" sz="2400" dirty="0"/>
              <a:t>: &lt;input type="text"&gt;&lt;br&gt;</a:t>
            </a:r>
          </a:p>
          <a:p>
            <a:pPr marL="0" indent="0">
              <a:buNone/>
            </a:pPr>
            <a:r>
              <a:rPr lang="hr-HR" sz="2400" dirty="0" smtClean="0"/>
              <a:t>	</a:t>
            </a:r>
            <a:r>
              <a:rPr lang="vi-VN" sz="2400" dirty="0" smtClean="0"/>
              <a:t>Email</a:t>
            </a:r>
            <a:r>
              <a:rPr lang="vi-VN" sz="2400" dirty="0"/>
              <a:t>: &lt;input type="email"&gt;&lt;br&gt;</a:t>
            </a:r>
          </a:p>
          <a:p>
            <a:pPr marL="0" indent="0">
              <a:buNone/>
            </a:pPr>
            <a:r>
              <a:rPr lang="hr-HR" sz="2400" dirty="0" smtClean="0"/>
              <a:t>	</a:t>
            </a:r>
            <a:r>
              <a:rPr lang="vi-VN" sz="2400" dirty="0" smtClean="0"/>
              <a:t>Datum </a:t>
            </a:r>
            <a:r>
              <a:rPr lang="vi-VN" sz="2400" dirty="0"/>
              <a:t>rođenja: &lt;input type="date"&gt;</a:t>
            </a:r>
          </a:p>
          <a:p>
            <a:pPr marL="0" indent="0">
              <a:buNone/>
            </a:pPr>
            <a:r>
              <a:rPr lang="vi-VN" sz="2400" dirty="0"/>
              <a:t>&lt;/fieldset&gt;</a:t>
            </a:r>
            <a:endParaRPr lang="hr-HR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789040"/>
            <a:ext cx="461533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hr-HR" dirty="0" smtClean="0"/>
              <a:t>Verzija novog </a:t>
            </a:r>
            <a:r>
              <a:rPr lang="hr-HR" dirty="0"/>
              <a:t>HTML standarda</a:t>
            </a:r>
          </a:p>
          <a:p>
            <a:pPr>
              <a:lnSpc>
                <a:spcPct val="90000"/>
              </a:lnSpc>
            </a:pPr>
            <a:r>
              <a:rPr lang="hr-HR" dirty="0"/>
              <a:t>osnovna funkcija unapređivanje upotrebe multimedije na webu</a:t>
            </a:r>
          </a:p>
          <a:p>
            <a:pPr>
              <a:lnSpc>
                <a:spcPct val="90000"/>
              </a:lnSpc>
            </a:pPr>
            <a:r>
              <a:rPr lang="hr-HR" dirty="0"/>
              <a:t>zamjena za HTML4, XHTML, DOM2HTML i djelomično javascript</a:t>
            </a:r>
          </a:p>
          <a:p>
            <a:pPr>
              <a:lnSpc>
                <a:spcPct val="90000"/>
              </a:lnSpc>
            </a:pPr>
            <a:r>
              <a:rPr lang="hr-HR" dirty="0"/>
              <a:t>pokušaj definiranja </a:t>
            </a:r>
            <a:r>
              <a:rPr lang="hr-HR" dirty="0" smtClean="0"/>
              <a:t>jedinstvenog označavanja za </a:t>
            </a:r>
            <a:r>
              <a:rPr lang="hr-HR" dirty="0"/>
              <a:t>HTML i XHTML sintaksu</a:t>
            </a:r>
          </a:p>
          <a:p>
            <a:pPr>
              <a:lnSpc>
                <a:spcPct val="90000"/>
              </a:lnSpc>
              <a:buNone/>
            </a:pPr>
            <a:endParaRPr lang="hr-HR" dirty="0"/>
          </a:p>
          <a:p>
            <a:pPr>
              <a:lnSpc>
                <a:spcPct val="90000"/>
              </a:lnSpc>
              <a:buNone/>
            </a:pPr>
            <a:r>
              <a:rPr lang="hr-HR" dirty="0"/>
              <a:t>	HTML5 ~= HTML + CSS(3) + JS</a:t>
            </a:r>
          </a:p>
          <a:p>
            <a:pPr lvl="1"/>
            <a:endParaRPr lang="hr-H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- </a:t>
            </a:r>
            <a:r>
              <a:rPr lang="hr-HR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figcaption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30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9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&lt;figure&gt;</a:t>
            </a:r>
          </a:p>
          <a:p>
            <a:pPr marL="0" indent="0">
              <a:buNone/>
            </a:pPr>
            <a:r>
              <a:rPr lang="hr-HR" sz="2600" dirty="0" smtClean="0"/>
              <a:t>	</a:t>
            </a:r>
            <a:r>
              <a:rPr lang="en-US" sz="2600" dirty="0" smtClean="0"/>
              <a:t>&lt;</a:t>
            </a:r>
            <a:r>
              <a:rPr lang="en-US" sz="2600" dirty="0" err="1"/>
              <a:t>img</a:t>
            </a:r>
            <a:r>
              <a:rPr lang="en-US" sz="2600" dirty="0"/>
              <a:t> </a:t>
            </a:r>
            <a:r>
              <a:rPr lang="en-US" sz="2600" dirty="0" err="1"/>
              <a:t>src</a:t>
            </a:r>
            <a:r>
              <a:rPr lang="en-US" sz="2600" dirty="0"/>
              <a:t>="CSS.png" alt="CSS"&gt;</a:t>
            </a:r>
          </a:p>
          <a:p>
            <a:pPr marL="0" indent="0">
              <a:buNone/>
            </a:pPr>
            <a:r>
              <a:rPr lang="hr-HR" sz="2600" dirty="0" smtClean="0"/>
              <a:t>	</a:t>
            </a:r>
            <a:r>
              <a:rPr lang="en-US" sz="2600" dirty="0" smtClean="0"/>
              <a:t>&lt;</a:t>
            </a:r>
            <a:r>
              <a:rPr lang="en-US" sz="2600" dirty="0" err="1"/>
              <a:t>figcaption</a:t>
            </a:r>
            <a:r>
              <a:rPr lang="en-US" sz="2600" dirty="0"/>
              <a:t>&gt;</a:t>
            </a:r>
            <a:r>
              <a:rPr lang="en-US" sz="2600" dirty="0" err="1"/>
              <a:t>Slika</a:t>
            </a:r>
            <a:r>
              <a:rPr lang="en-US" sz="2600" dirty="0"/>
              <a:t> 1. </a:t>
            </a:r>
            <a:r>
              <a:rPr lang="en-US" sz="2600" dirty="0" err="1"/>
              <a:t>Primjer</a:t>
            </a:r>
            <a:r>
              <a:rPr lang="en-US" sz="2600" dirty="0"/>
              <a:t> CSS </a:t>
            </a:r>
            <a:r>
              <a:rPr lang="en-US" sz="2600" dirty="0" err="1"/>
              <a:t>koda</a:t>
            </a:r>
            <a:r>
              <a:rPr lang="en-US" sz="2600" dirty="0"/>
              <a:t>.&lt;/</a:t>
            </a:r>
            <a:r>
              <a:rPr lang="en-US" sz="2600" dirty="0" err="1"/>
              <a:t>figcaption</a:t>
            </a:r>
            <a:r>
              <a:rPr lang="en-US" sz="2600" dirty="0"/>
              <a:t>&gt;</a:t>
            </a:r>
          </a:p>
          <a:p>
            <a:pPr marL="0" indent="0">
              <a:buNone/>
            </a:pPr>
            <a:r>
              <a:rPr lang="en-US" sz="2600" dirty="0"/>
              <a:t>&lt;/figure&gt; </a:t>
            </a:r>
            <a:endParaRPr lang="hr-HR" sz="2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140968"/>
            <a:ext cx="3744416" cy="27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</a:t>
            </a:r>
            <a:r>
              <a:rPr lang="hr-HR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hr-HR" sz="3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optgroup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31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9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&lt;select&gt;</a:t>
            </a:r>
          </a:p>
          <a:p>
            <a:pPr marL="400050" lvl="1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optgroup</a:t>
            </a:r>
            <a:r>
              <a:rPr lang="en-US" sz="2000" dirty="0"/>
              <a:t> label="Swedish Cars"&gt;</a:t>
            </a:r>
          </a:p>
          <a:p>
            <a:pPr marL="400050" lvl="1" indent="0">
              <a:buNone/>
            </a:pPr>
            <a:r>
              <a:rPr lang="hr-HR" sz="2000" dirty="0" smtClean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option value="</a:t>
            </a:r>
            <a:r>
              <a:rPr lang="en-US" sz="2000" dirty="0" err="1"/>
              <a:t>volvo</a:t>
            </a:r>
            <a:r>
              <a:rPr lang="en-US" sz="2000" dirty="0"/>
              <a:t>"&gt;Volvo&lt;/option&gt;</a:t>
            </a:r>
          </a:p>
          <a:p>
            <a:pPr marL="400050" lvl="1" indent="0">
              <a:buNone/>
            </a:pPr>
            <a:r>
              <a:rPr lang="hr-HR" sz="2000" dirty="0" smtClean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option value="</a:t>
            </a:r>
            <a:r>
              <a:rPr lang="en-US" sz="2000" dirty="0" err="1"/>
              <a:t>saab</a:t>
            </a:r>
            <a:r>
              <a:rPr lang="en-US" sz="2000" dirty="0"/>
              <a:t>"&gt;Saab&lt;/option&gt;</a:t>
            </a:r>
          </a:p>
          <a:p>
            <a:pPr marL="400050" lvl="1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optgroup</a:t>
            </a:r>
            <a:r>
              <a:rPr lang="en-US" sz="2000" dirty="0"/>
              <a:t>&gt;</a:t>
            </a:r>
          </a:p>
          <a:p>
            <a:pPr marL="400050" lvl="1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optgroup</a:t>
            </a:r>
            <a:r>
              <a:rPr lang="en-US" sz="2000" dirty="0"/>
              <a:t> label="German Cars"&gt;</a:t>
            </a:r>
          </a:p>
          <a:p>
            <a:pPr marL="400050" lvl="1" indent="0">
              <a:buNone/>
            </a:pPr>
            <a:r>
              <a:rPr lang="hr-HR" sz="2000" dirty="0" smtClean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option value="</a:t>
            </a:r>
            <a:r>
              <a:rPr lang="en-US" sz="2000" dirty="0" err="1"/>
              <a:t>mercedes</a:t>
            </a:r>
            <a:r>
              <a:rPr lang="en-US" sz="2000" dirty="0"/>
              <a:t>"&gt;Mercedes&lt;/option&gt;</a:t>
            </a:r>
          </a:p>
          <a:p>
            <a:pPr marL="400050" lvl="1" indent="0">
              <a:buNone/>
            </a:pPr>
            <a:r>
              <a:rPr lang="hr-HR" sz="2000" dirty="0" smtClean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option value="</a:t>
            </a:r>
            <a:r>
              <a:rPr lang="en-US" sz="2000" dirty="0" err="1"/>
              <a:t>audi</a:t>
            </a:r>
            <a:r>
              <a:rPr lang="en-US" sz="2000" dirty="0"/>
              <a:t>"&gt;Audi&lt;/option&gt;</a:t>
            </a:r>
          </a:p>
          <a:p>
            <a:pPr marL="400050" lvl="1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optgroup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&lt;/select&gt;</a:t>
            </a:r>
            <a:endParaRPr lang="hr-HR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077072"/>
            <a:ext cx="3744416" cy="16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</a:t>
            </a:r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atributi forme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32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911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required</a:t>
            </a:r>
            <a:r>
              <a:rPr lang="en-US" sz="3600" dirty="0"/>
              <a:t>,</a:t>
            </a:r>
          </a:p>
          <a:p>
            <a:r>
              <a:rPr lang="en-US" sz="3600" dirty="0" smtClean="0"/>
              <a:t>autofocus</a:t>
            </a:r>
            <a:r>
              <a:rPr lang="en-US" sz="3600" dirty="0"/>
              <a:t>,</a:t>
            </a:r>
          </a:p>
          <a:p>
            <a:r>
              <a:rPr lang="en-US" sz="3600" dirty="0" smtClean="0"/>
              <a:t>autocomplete</a:t>
            </a:r>
            <a:r>
              <a:rPr lang="en-US" sz="3600" dirty="0"/>
              <a:t>,</a:t>
            </a:r>
          </a:p>
          <a:p>
            <a:r>
              <a:rPr lang="en-US" sz="3600" dirty="0" err="1" smtClean="0"/>
              <a:t>novalidate</a:t>
            </a:r>
            <a:r>
              <a:rPr lang="en-US" sz="3600" dirty="0"/>
              <a:t>,</a:t>
            </a:r>
          </a:p>
          <a:p>
            <a:r>
              <a:rPr lang="en-US" sz="3600" dirty="0" smtClean="0"/>
              <a:t>multiple </a:t>
            </a:r>
            <a:r>
              <a:rPr lang="en-US" sz="3600" dirty="0" err="1"/>
              <a:t>te</a:t>
            </a:r>
            <a:endParaRPr lang="en-US" sz="3600" dirty="0"/>
          </a:p>
          <a:p>
            <a:r>
              <a:rPr lang="en-US" sz="3600" dirty="0" smtClean="0"/>
              <a:t>placeholder</a:t>
            </a:r>
            <a:r>
              <a:rPr lang="en-US" sz="3600" dirty="0"/>
              <a:t>.</a:t>
            </a:r>
            <a:endParaRPr lang="hr-HR" sz="3600" dirty="0" smtClean="0"/>
          </a:p>
        </p:txBody>
      </p:sp>
    </p:spTree>
    <p:extLst>
      <p:ext uri="{BB962C8B-B14F-4D97-AF65-F5344CB8AC3E}">
        <p14:creationId xmlns:p14="http://schemas.microsoft.com/office/powerpoint/2010/main" val="31973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</a:t>
            </a:r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hr-HR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33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9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&lt;form&gt;</a:t>
            </a:r>
          </a:p>
          <a:p>
            <a:pPr marL="0" indent="0">
              <a:buNone/>
            </a:pPr>
            <a:r>
              <a:rPr lang="hr-HR" sz="2000" dirty="0" smtClean="0"/>
              <a:t>	</a:t>
            </a:r>
            <a:r>
              <a:rPr lang="en-US" sz="2000" dirty="0" err="1" smtClean="0"/>
              <a:t>Korisničko</a:t>
            </a:r>
            <a:r>
              <a:rPr lang="en-US" sz="2000" dirty="0" smtClean="0"/>
              <a:t> </a:t>
            </a:r>
            <a:r>
              <a:rPr lang="en-US" sz="2000" dirty="0" err="1"/>
              <a:t>ime</a:t>
            </a:r>
            <a:r>
              <a:rPr lang="en-US" sz="2000" dirty="0"/>
              <a:t>: &lt;input type="text" name="username" required&gt;</a:t>
            </a:r>
          </a:p>
          <a:p>
            <a:pPr marL="0" indent="0">
              <a:buNone/>
            </a:pPr>
            <a:r>
              <a:rPr lang="hr-HR" sz="2000" dirty="0" smtClean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input type="submit"&gt;</a:t>
            </a:r>
          </a:p>
          <a:p>
            <a:pPr marL="0" indent="0">
              <a:buNone/>
            </a:pPr>
            <a:r>
              <a:rPr lang="en-US" sz="2000" dirty="0"/>
              <a:t>&lt;/form&gt; </a:t>
            </a:r>
            <a:endParaRPr lang="hr-HR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924944"/>
            <a:ext cx="50075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</a:t>
            </a:r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hr-HR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autofocus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9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&lt;form&gt;</a:t>
            </a:r>
          </a:p>
          <a:p>
            <a:pPr marL="400050" lvl="1" indent="0">
              <a:buNone/>
            </a:pPr>
            <a:r>
              <a:rPr lang="en-US" sz="2000" dirty="0" err="1"/>
              <a:t>Korisničko</a:t>
            </a:r>
            <a:r>
              <a:rPr lang="en-US" sz="2000" dirty="0"/>
              <a:t> </a:t>
            </a:r>
            <a:r>
              <a:rPr lang="en-US" sz="2000" dirty="0" err="1"/>
              <a:t>ime</a:t>
            </a:r>
            <a:r>
              <a:rPr lang="en-US" sz="2000" dirty="0"/>
              <a:t>: &lt;input type="text" name="</a:t>
            </a:r>
            <a:r>
              <a:rPr lang="en-US" sz="2000" dirty="0" err="1"/>
              <a:t>usrname</a:t>
            </a:r>
            <a:r>
              <a:rPr lang="en-US" sz="2000" dirty="0"/>
              <a:t>" required autofocus&gt;&lt;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pPr marL="400050" lvl="1" indent="0">
              <a:buNone/>
            </a:pPr>
            <a:r>
              <a:rPr lang="en-US" sz="2000" dirty="0" err="1"/>
              <a:t>Lozinka</a:t>
            </a:r>
            <a:r>
              <a:rPr lang="en-US" sz="2000" dirty="0"/>
              <a:t>: &lt;input type="password" name="pass" required&gt;&lt;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pPr marL="400050" lvl="1" indent="0">
              <a:buNone/>
            </a:pPr>
            <a:r>
              <a:rPr lang="en-US" sz="2000" dirty="0"/>
              <a:t>&lt;input type="submit"&gt;</a:t>
            </a:r>
          </a:p>
          <a:p>
            <a:pPr marL="0" indent="0">
              <a:buNone/>
            </a:pPr>
            <a:r>
              <a:rPr lang="en-US" sz="2000" dirty="0"/>
              <a:t>&lt;/form&gt; </a:t>
            </a:r>
            <a:endParaRPr lang="hr-HR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356992"/>
            <a:ext cx="5007592" cy="17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</a:t>
            </a:r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hr-HR" sz="3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autocomplete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9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&lt;form autocomplete="on"&gt;</a:t>
            </a:r>
          </a:p>
          <a:p>
            <a:pPr marL="400050" lvl="1" indent="0">
              <a:buNone/>
            </a:pPr>
            <a:r>
              <a:rPr lang="en-US" sz="2000" dirty="0" err="1"/>
              <a:t>Ime</a:t>
            </a:r>
            <a:r>
              <a:rPr lang="en-US" sz="2000" dirty="0"/>
              <a:t>: &lt;input type="text" name="</a:t>
            </a:r>
            <a:r>
              <a:rPr lang="en-US" sz="2000" dirty="0" err="1"/>
              <a:t>fname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pPr marL="400050" lvl="1" indent="0">
              <a:buNone/>
            </a:pPr>
            <a:r>
              <a:rPr lang="en-US" sz="2000" dirty="0" err="1"/>
              <a:t>Prezime</a:t>
            </a:r>
            <a:r>
              <a:rPr lang="en-US" sz="2000" dirty="0"/>
              <a:t>: &lt;input type="text" name="</a:t>
            </a:r>
            <a:r>
              <a:rPr lang="en-US" sz="2000" dirty="0" err="1"/>
              <a:t>lname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pPr marL="400050" lvl="1" indent="0">
              <a:buNone/>
            </a:pPr>
            <a:r>
              <a:rPr lang="en-US" sz="2000" dirty="0"/>
              <a:t>E-mail: &lt;input type="email" name="email" autocomplete="off"&gt;&lt;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pPr marL="400050" lvl="1" indent="0">
              <a:buNone/>
            </a:pPr>
            <a:r>
              <a:rPr lang="en-US" sz="2000" dirty="0"/>
              <a:t>&lt;input type="submit"&gt;</a:t>
            </a:r>
          </a:p>
          <a:p>
            <a:pPr marL="0" indent="0">
              <a:buNone/>
            </a:pPr>
            <a:r>
              <a:rPr lang="en-US" sz="2000" dirty="0"/>
              <a:t>&lt;/form&gt;</a:t>
            </a:r>
            <a:endParaRPr lang="hr-HR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422" y="3356992"/>
            <a:ext cx="4144219" cy="17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</a:t>
            </a:r>
            <a:r>
              <a:rPr lang="hr-HR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hr-HR" sz="3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novalidate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9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&lt;form </a:t>
            </a:r>
            <a:r>
              <a:rPr lang="en-US" sz="2800" dirty="0" err="1"/>
              <a:t>novalidate</a:t>
            </a:r>
            <a:r>
              <a:rPr lang="en-US" sz="2800" dirty="0"/>
              <a:t>&gt;</a:t>
            </a:r>
          </a:p>
          <a:p>
            <a:pPr marL="400050" lvl="1" indent="0">
              <a:buNone/>
            </a:pPr>
            <a:r>
              <a:rPr lang="en-US" dirty="0"/>
              <a:t>E-mail: &lt;input type="email" name="</a:t>
            </a:r>
            <a:r>
              <a:rPr lang="en-US" dirty="0" err="1"/>
              <a:t>user_email</a:t>
            </a:r>
            <a:r>
              <a:rPr lang="en-US" dirty="0"/>
              <a:t>"&gt;</a:t>
            </a:r>
          </a:p>
          <a:p>
            <a:pPr marL="400050" lvl="1" indent="0">
              <a:buNone/>
            </a:pPr>
            <a:r>
              <a:rPr lang="en-US" dirty="0"/>
              <a:t>&lt;input type="submit"&gt;</a:t>
            </a:r>
          </a:p>
          <a:p>
            <a:pPr marL="0" indent="0">
              <a:buNone/>
            </a:pPr>
            <a:r>
              <a:rPr lang="en-US" sz="2800" dirty="0"/>
              <a:t>&lt;/form&gt;</a:t>
            </a:r>
            <a:endParaRPr lang="hr-HR" sz="2800" dirty="0" smtClean="0"/>
          </a:p>
        </p:txBody>
      </p:sp>
    </p:spTree>
    <p:extLst>
      <p:ext uri="{BB962C8B-B14F-4D97-AF65-F5344CB8AC3E}">
        <p14:creationId xmlns:p14="http://schemas.microsoft.com/office/powerpoint/2010/main" val="25089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</a:t>
            </a:r>
            <a:r>
              <a:rPr lang="hr-HR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hr-HR" sz="3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9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Odaberite</a:t>
            </a:r>
            <a:r>
              <a:rPr lang="en-US" sz="2400" dirty="0"/>
              <a:t> </a:t>
            </a:r>
            <a:r>
              <a:rPr lang="en-US" sz="2400" dirty="0" err="1"/>
              <a:t>slike</a:t>
            </a:r>
            <a:r>
              <a:rPr lang="en-US" sz="2400" dirty="0"/>
              <a:t>: &lt;input type="file" name="</a:t>
            </a:r>
            <a:r>
              <a:rPr lang="en-US" sz="2400" dirty="0" err="1"/>
              <a:t>img</a:t>
            </a:r>
            <a:r>
              <a:rPr lang="en-US" sz="2400" dirty="0"/>
              <a:t>" multiple&gt;</a:t>
            </a:r>
            <a:endParaRPr lang="hr-HR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6884996" cy="17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elementi </a:t>
            </a:r>
            <a:r>
              <a:rPr lang="hr-HR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hr-HR" sz="3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placeholder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91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&lt;input type="text" name="username" placeholder="</a:t>
            </a:r>
            <a:r>
              <a:rPr lang="en-US" sz="2000" dirty="0" err="1"/>
              <a:t>Korisničko</a:t>
            </a:r>
            <a:r>
              <a:rPr lang="en-US" sz="2000" dirty="0"/>
              <a:t> </a:t>
            </a:r>
            <a:r>
              <a:rPr lang="en-US" sz="2000" dirty="0" err="1"/>
              <a:t>ime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&lt;input type="password" name="pass" placeholder="</a:t>
            </a:r>
            <a:r>
              <a:rPr lang="en-US" sz="2000" dirty="0" err="1"/>
              <a:t>Lozinka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 </a:t>
            </a:r>
            <a:endParaRPr lang="hr-HR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" y="2870515"/>
            <a:ext cx="9030671" cy="140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2130425"/>
            <a:ext cx="7772400" cy="1470025"/>
          </a:xfrm>
        </p:spPr>
        <p:txBody>
          <a:bodyPr/>
          <a:lstStyle/>
          <a:p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Kraj </a:t>
            </a:r>
            <a:r>
              <a:rPr lang="hr-HR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hr-HR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predavanja</a:t>
            </a:r>
            <a:endParaRPr lang="hr-H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mtClean="0"/>
              <a:t>Hvala na pozornosti!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39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4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2800" dirty="0"/>
              <a:t>&lt;!DOCTYPE html&gt;</a:t>
            </a:r>
          </a:p>
          <a:p>
            <a:pPr>
              <a:lnSpc>
                <a:spcPct val="90000"/>
              </a:lnSpc>
            </a:pPr>
            <a:endParaRPr lang="hr-HR" sz="2800" dirty="0"/>
          </a:p>
          <a:p>
            <a:pPr>
              <a:lnSpc>
                <a:spcPct val="90000"/>
              </a:lnSpc>
            </a:pPr>
            <a:r>
              <a:rPr lang="hr-HR" sz="2800" dirty="0"/>
              <a:t>izbačeni elementi: </a:t>
            </a:r>
            <a:br>
              <a:rPr lang="hr-HR" sz="2800" dirty="0"/>
            </a:br>
            <a:r>
              <a:rPr lang="hr-HR" sz="2800" dirty="0"/>
              <a:t/>
            </a:r>
            <a:br>
              <a:rPr lang="hr-HR" sz="2800" dirty="0"/>
            </a:br>
            <a:r>
              <a:rPr lang="hr-HR" sz="2800" dirty="0"/>
              <a:t>&lt;</a:t>
            </a:r>
            <a:r>
              <a:rPr lang="hr-HR" sz="2800" dirty="0" err="1"/>
              <a:t>basefont</a:t>
            </a:r>
            <a:r>
              <a:rPr lang="hr-HR" sz="2800" dirty="0"/>
              <a:t>&gt;, &lt;</a:t>
            </a:r>
            <a:r>
              <a:rPr lang="hr-HR" sz="2800" dirty="0" err="1"/>
              <a:t>big</a:t>
            </a:r>
            <a:r>
              <a:rPr lang="hr-HR" sz="2800" dirty="0"/>
              <a:t>&gt;, &lt;</a:t>
            </a:r>
            <a:r>
              <a:rPr lang="hr-HR" sz="2800" dirty="0" err="1"/>
              <a:t>center</a:t>
            </a:r>
            <a:r>
              <a:rPr lang="hr-HR" sz="2800" dirty="0"/>
              <a:t>&gt;, &lt;</a:t>
            </a:r>
            <a:r>
              <a:rPr lang="hr-HR" sz="2800" dirty="0" err="1"/>
              <a:t>dir</a:t>
            </a:r>
            <a:r>
              <a:rPr lang="hr-HR" sz="2800" dirty="0"/>
              <a:t>&gt;, &lt;font&gt;, &lt;</a:t>
            </a:r>
            <a:r>
              <a:rPr lang="hr-HR" sz="2800" dirty="0" err="1"/>
              <a:t>frame</a:t>
            </a:r>
            <a:r>
              <a:rPr lang="hr-HR" sz="2800" dirty="0"/>
              <a:t>&gt;, &lt;</a:t>
            </a:r>
            <a:r>
              <a:rPr lang="hr-HR" sz="2800" dirty="0" err="1"/>
              <a:t>frameset</a:t>
            </a:r>
            <a:r>
              <a:rPr lang="hr-HR" sz="2800" dirty="0"/>
              <a:t>&gt;, &lt;strike&gt;, &lt;</a:t>
            </a:r>
            <a:r>
              <a:rPr lang="hr-HR" sz="2800" dirty="0" err="1"/>
              <a:t>tt</a:t>
            </a:r>
            <a:r>
              <a:rPr lang="hr-HR" sz="2800" dirty="0"/>
              <a:t>&gt;, &lt;u&gt;, &lt;</a:t>
            </a:r>
            <a:r>
              <a:rPr lang="hr-HR" sz="2800" dirty="0" err="1"/>
              <a:t>xmp</a:t>
            </a:r>
            <a:r>
              <a:rPr lang="hr-HR" sz="28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r-HR" sz="2800" dirty="0"/>
              <a:t>	</a:t>
            </a:r>
          </a:p>
          <a:p>
            <a:pPr>
              <a:lnSpc>
                <a:spcPct val="90000"/>
              </a:lnSpc>
            </a:pPr>
            <a:r>
              <a:rPr lang="hr-HR" sz="2800" dirty="0"/>
              <a:t>izbačeni svi elementi koji služe za oblikovanje teksta</a:t>
            </a:r>
          </a:p>
          <a:p>
            <a:pPr>
              <a:lnSpc>
                <a:spcPct val="90000"/>
              </a:lnSpc>
            </a:pPr>
            <a:r>
              <a:rPr lang="hr-HR" sz="2800" dirty="0"/>
              <a:t>za oblikovanje se koristi samo css</a:t>
            </a:r>
          </a:p>
          <a:p>
            <a:pPr lvl="1"/>
            <a:endParaRPr lang="hr-H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5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r-HR" sz="2800" dirty="0"/>
              <a:t>dodani elementi</a:t>
            </a:r>
            <a:r>
              <a:rPr lang="hr-HR" sz="2800" dirty="0" smtClean="0"/>
              <a:t>:</a:t>
            </a:r>
            <a:endParaRPr lang="hr-HR" sz="2800" dirty="0"/>
          </a:p>
          <a:p>
            <a:pPr lvl="1">
              <a:lnSpc>
                <a:spcPct val="80000"/>
              </a:lnSpc>
            </a:pPr>
            <a:r>
              <a:rPr lang="hr-HR" sz="2400" dirty="0" smtClean="0"/>
              <a:t>općeniti</a:t>
            </a:r>
            <a:r>
              <a:rPr lang="hr-HR" sz="2400" dirty="0"/>
              <a:t>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hr-HR" sz="2400" dirty="0" smtClean="0"/>
              <a:t>	&lt;</a:t>
            </a:r>
            <a:r>
              <a:rPr lang="hr-HR" sz="2400" dirty="0"/>
              <a:t>header&gt;, &lt;</a:t>
            </a:r>
            <a:r>
              <a:rPr lang="hr-HR" sz="2400" dirty="0" err="1"/>
              <a:t>article</a:t>
            </a:r>
            <a:r>
              <a:rPr lang="hr-HR" sz="2400" dirty="0"/>
              <a:t>&gt;, &lt;</a:t>
            </a:r>
            <a:r>
              <a:rPr lang="hr-HR" sz="2400" dirty="0" err="1"/>
              <a:t>section</a:t>
            </a:r>
            <a:r>
              <a:rPr lang="hr-HR" sz="2400" dirty="0"/>
              <a:t>&gt;, &lt;</a:t>
            </a:r>
            <a:r>
              <a:rPr lang="hr-HR" sz="2400" dirty="0" err="1"/>
              <a:t>aside</a:t>
            </a:r>
            <a:r>
              <a:rPr lang="hr-HR" sz="2400" dirty="0"/>
              <a:t>&gt;, &lt;</a:t>
            </a:r>
            <a:r>
              <a:rPr lang="hr-HR" sz="2400" dirty="0" err="1"/>
              <a:t>summary</a:t>
            </a:r>
            <a:r>
              <a:rPr lang="hr-HR" sz="2400" dirty="0"/>
              <a:t>&gt;, </a:t>
            </a:r>
            <a:r>
              <a:rPr lang="hr-HR" sz="2400" dirty="0" smtClean="0"/>
              <a:t>	&lt;</a:t>
            </a:r>
            <a:r>
              <a:rPr lang="hr-HR" sz="2400" dirty="0" err="1"/>
              <a:t>foother</a:t>
            </a:r>
            <a:r>
              <a:rPr lang="hr-HR" sz="2400" dirty="0"/>
              <a:t>&gt;, &lt;</a:t>
            </a:r>
            <a:r>
              <a:rPr lang="hr-HR" sz="2400" dirty="0" err="1"/>
              <a:t>nav</a:t>
            </a:r>
            <a:r>
              <a:rPr lang="hr-HR" sz="2400" dirty="0"/>
              <a:t>&gt;,...</a:t>
            </a:r>
          </a:p>
          <a:p>
            <a:pPr lvl="1">
              <a:lnSpc>
                <a:spcPct val="80000"/>
              </a:lnSpc>
            </a:pPr>
            <a:endParaRPr lang="hr-HR" sz="2400" dirty="0" smtClean="0"/>
          </a:p>
          <a:p>
            <a:pPr lvl="1">
              <a:lnSpc>
                <a:spcPct val="80000"/>
              </a:lnSpc>
            </a:pPr>
            <a:r>
              <a:rPr lang="hr-HR" sz="2400" dirty="0" smtClean="0"/>
              <a:t>multimedija</a:t>
            </a:r>
            <a:r>
              <a:rPr lang="hr-HR" sz="2400" dirty="0"/>
              <a:t>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hr-HR" sz="2400" dirty="0" smtClean="0"/>
              <a:t>	&lt;</a:t>
            </a:r>
            <a:r>
              <a:rPr lang="hr-HR" sz="2400" dirty="0"/>
              <a:t>audio&gt;, &lt;video&gt;, &lt;canvas&gt;, &lt;</a:t>
            </a:r>
            <a:r>
              <a:rPr lang="hr-HR" sz="2400" dirty="0" err="1"/>
              <a:t>source</a:t>
            </a:r>
            <a:r>
              <a:rPr lang="hr-HR" sz="2400" dirty="0"/>
              <a:t>&gt;, ...</a:t>
            </a:r>
          </a:p>
          <a:p>
            <a:pPr lvl="1">
              <a:lnSpc>
                <a:spcPct val="80000"/>
              </a:lnSpc>
            </a:pPr>
            <a:endParaRPr lang="hr-HR" sz="2400" dirty="0" smtClean="0"/>
          </a:p>
          <a:p>
            <a:pPr lvl="1">
              <a:lnSpc>
                <a:spcPct val="80000"/>
              </a:lnSpc>
            </a:pPr>
            <a:r>
              <a:rPr lang="hr-HR" sz="2400" dirty="0" smtClean="0"/>
              <a:t>ostali</a:t>
            </a:r>
            <a:r>
              <a:rPr lang="hr-HR" sz="2400" dirty="0"/>
              <a:t>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hr-HR" sz="2400" dirty="0" smtClean="0"/>
              <a:t>	&lt;</a:t>
            </a:r>
            <a:r>
              <a:rPr lang="hr-HR" sz="2400" dirty="0" err="1"/>
              <a:t>datalist</a:t>
            </a:r>
            <a:r>
              <a:rPr lang="hr-HR" sz="2400" dirty="0"/>
              <a:t>&gt;, &lt;</a:t>
            </a:r>
            <a:r>
              <a:rPr lang="hr-HR" sz="2400" dirty="0" err="1"/>
              <a:t>details</a:t>
            </a:r>
            <a:r>
              <a:rPr lang="hr-HR" sz="2400" dirty="0"/>
              <a:t>&gt;, &lt;</a:t>
            </a:r>
            <a:r>
              <a:rPr lang="hr-HR" sz="2400" dirty="0" err="1"/>
              <a:t>command</a:t>
            </a:r>
            <a:r>
              <a:rPr lang="hr-HR" sz="2400" dirty="0"/>
              <a:t>&gt;, &lt;</a:t>
            </a:r>
            <a:r>
              <a:rPr lang="hr-HR" sz="2400" dirty="0" err="1"/>
              <a:t>embed</a:t>
            </a:r>
            <a:r>
              <a:rPr lang="hr-HR" sz="2400" dirty="0"/>
              <a:t>&gt;, &lt;</a:t>
            </a:r>
            <a:r>
              <a:rPr lang="hr-HR" sz="2400" dirty="0" err="1"/>
              <a:t>output</a:t>
            </a:r>
            <a:r>
              <a:rPr lang="hr-HR" sz="2400" dirty="0"/>
              <a:t>&gt;, </a:t>
            </a:r>
            <a:r>
              <a:rPr lang="hr-HR" sz="2400" dirty="0" smtClean="0"/>
              <a:t>	&lt;</a:t>
            </a:r>
            <a:r>
              <a:rPr lang="hr-HR" sz="2400" dirty="0" err="1"/>
              <a:t>progress</a:t>
            </a:r>
            <a:r>
              <a:rPr lang="hr-HR" sz="2400" dirty="0"/>
              <a:t>&gt;, &lt;rp&gt;, &lt;</a:t>
            </a:r>
            <a:r>
              <a:rPr lang="hr-HR" sz="2400" dirty="0" err="1"/>
              <a:t>ruby</a:t>
            </a:r>
            <a:r>
              <a:rPr lang="hr-HR" sz="2400" dirty="0"/>
              <a:t>&gt;, &lt;</a:t>
            </a:r>
            <a:r>
              <a:rPr lang="hr-HR" sz="2400" dirty="0" err="1"/>
              <a:t>source</a:t>
            </a:r>
            <a:r>
              <a:rPr lang="hr-HR" sz="2400" dirty="0"/>
              <a:t>&gt; i </a:t>
            </a:r>
            <a:r>
              <a:rPr lang="hr-HR" sz="2400" dirty="0" err="1"/>
              <a:t>dr..</a:t>
            </a:r>
            <a:r>
              <a:rPr lang="hr-H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6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6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html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899" y="1124744"/>
            <a:ext cx="4560202" cy="48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4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7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problem sa starijim preglednicima</a:t>
            </a:r>
          </a:p>
          <a:p>
            <a:pPr>
              <a:buNone/>
            </a:pPr>
            <a:endParaRPr lang="hr-HR" dirty="0"/>
          </a:p>
          <a:p>
            <a:pPr lvl="1">
              <a:buNone/>
            </a:pPr>
            <a:r>
              <a:rPr lang="hr-HR" dirty="0"/>
              <a:t>&lt;SCRIPT language="JavaScript"&gt;</a:t>
            </a:r>
          </a:p>
          <a:p>
            <a:pPr lvl="1">
              <a:buNone/>
            </a:pPr>
            <a:r>
              <a:rPr lang="hr-HR" dirty="0"/>
              <a:t>	var </a:t>
            </a:r>
            <a:r>
              <a:rPr lang="hr-HR" dirty="0" err="1"/>
              <a:t>browserName</a:t>
            </a:r>
            <a:r>
              <a:rPr lang="hr-HR" dirty="0"/>
              <a:t> = </a:t>
            </a:r>
            <a:r>
              <a:rPr lang="hr-HR" dirty="0" err="1"/>
              <a:t>navigator.appName</a:t>
            </a:r>
            <a:r>
              <a:rPr lang="hr-HR" dirty="0"/>
              <a:t>; </a:t>
            </a:r>
          </a:p>
          <a:p>
            <a:pPr lvl="1">
              <a:buNone/>
            </a:pPr>
            <a:r>
              <a:rPr lang="hr-HR" dirty="0"/>
              <a:t>	var </a:t>
            </a:r>
            <a:r>
              <a:rPr lang="hr-HR" dirty="0" err="1"/>
              <a:t>browserVersion</a:t>
            </a:r>
            <a:r>
              <a:rPr lang="hr-HR" dirty="0"/>
              <a:t> = </a:t>
            </a:r>
            <a:r>
              <a:rPr lang="hr-HR" dirty="0" err="1"/>
              <a:t>navigator.appVersion</a:t>
            </a:r>
            <a:r>
              <a:rPr lang="hr-HR" dirty="0"/>
              <a:t>;</a:t>
            </a:r>
          </a:p>
          <a:p>
            <a:pPr lvl="1">
              <a:buNone/>
            </a:pPr>
            <a:r>
              <a:rPr lang="hr-HR" dirty="0"/>
              <a:t>&lt;/SCRIPT&gt;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344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8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r-HR" sz="2800" dirty="0"/>
              <a:t>jednostavniji pristup za Internet Explorer</a:t>
            </a:r>
          </a:p>
          <a:p>
            <a:pPr>
              <a:buFontTx/>
              <a:buChar char="-"/>
            </a:pPr>
            <a:endParaRPr lang="hr-HR" sz="2800" dirty="0"/>
          </a:p>
          <a:p>
            <a:pPr>
              <a:buNone/>
            </a:pPr>
            <a:r>
              <a:rPr lang="hr-HR" sz="2000" dirty="0"/>
              <a:t>	&lt;!--[</a:t>
            </a:r>
            <a:r>
              <a:rPr lang="hr-HR" sz="2000" dirty="0" err="1"/>
              <a:t>if</a:t>
            </a:r>
            <a:r>
              <a:rPr lang="hr-HR" sz="2000" dirty="0"/>
              <a:t> </a:t>
            </a:r>
            <a:r>
              <a:rPr lang="hr-HR" sz="2000" dirty="0" err="1"/>
              <a:t>lt</a:t>
            </a:r>
            <a:r>
              <a:rPr lang="hr-HR" sz="2000" dirty="0"/>
              <a:t> IE 9]&gt;</a:t>
            </a:r>
          </a:p>
          <a:p>
            <a:pPr>
              <a:buNone/>
            </a:pPr>
            <a:r>
              <a:rPr lang="hr-HR" sz="2000" dirty="0"/>
              <a:t>		&lt;</a:t>
            </a:r>
            <a:r>
              <a:rPr lang="hr-HR" sz="2000" dirty="0" err="1"/>
              <a:t>script</a:t>
            </a:r>
            <a:r>
              <a:rPr lang="hr-HR" sz="2000" dirty="0"/>
              <a:t> type="</a:t>
            </a:r>
            <a:r>
              <a:rPr lang="hr-HR" sz="2000" dirty="0" err="1"/>
              <a:t>text</a:t>
            </a:r>
            <a:r>
              <a:rPr lang="hr-HR" sz="2000" dirty="0"/>
              <a:t>/javascript" &gt;</a:t>
            </a:r>
          </a:p>
          <a:p>
            <a:pPr lvl="3">
              <a:buNone/>
            </a:pPr>
            <a:r>
              <a:rPr lang="hr-HR" dirty="0" err="1"/>
              <a:t>document.createElement</a:t>
            </a:r>
            <a:r>
              <a:rPr lang="hr-HR" dirty="0"/>
              <a:t>("</a:t>
            </a:r>
            <a:r>
              <a:rPr lang="hr-HR" dirty="0" err="1"/>
              <a:t>nav</a:t>
            </a:r>
            <a:r>
              <a:rPr lang="hr-HR" dirty="0"/>
              <a:t>" );</a:t>
            </a:r>
          </a:p>
          <a:p>
            <a:pPr lvl="3">
              <a:buNone/>
            </a:pPr>
            <a:r>
              <a:rPr lang="hr-HR" dirty="0" err="1"/>
              <a:t>document.createElement</a:t>
            </a:r>
            <a:r>
              <a:rPr lang="hr-HR" dirty="0"/>
              <a:t>("header" );</a:t>
            </a:r>
          </a:p>
          <a:p>
            <a:pPr lvl="3">
              <a:buNone/>
            </a:pPr>
            <a:r>
              <a:rPr lang="hr-HR" dirty="0" err="1"/>
              <a:t>document.createElement</a:t>
            </a:r>
            <a:r>
              <a:rPr lang="hr-HR" dirty="0"/>
              <a:t>("footer" );</a:t>
            </a:r>
          </a:p>
          <a:p>
            <a:pPr lvl="3">
              <a:buNone/>
            </a:pPr>
            <a:r>
              <a:rPr lang="hr-HR" dirty="0" err="1"/>
              <a:t>document.createElement</a:t>
            </a:r>
            <a:r>
              <a:rPr lang="hr-HR" dirty="0"/>
              <a:t>("</a:t>
            </a:r>
            <a:r>
              <a:rPr lang="hr-HR" dirty="0" err="1"/>
              <a:t>section</a:t>
            </a:r>
            <a:r>
              <a:rPr lang="hr-HR" dirty="0"/>
              <a:t>" );</a:t>
            </a:r>
          </a:p>
          <a:p>
            <a:pPr lvl="3">
              <a:buNone/>
            </a:pPr>
            <a:r>
              <a:rPr lang="hr-HR" dirty="0" err="1"/>
              <a:t>document.createElement</a:t>
            </a:r>
            <a:r>
              <a:rPr lang="hr-HR" dirty="0"/>
              <a:t>("</a:t>
            </a:r>
            <a:r>
              <a:rPr lang="hr-HR" dirty="0" err="1"/>
              <a:t>article</a:t>
            </a:r>
            <a:r>
              <a:rPr lang="hr-HR" dirty="0"/>
              <a:t>" );</a:t>
            </a:r>
          </a:p>
          <a:p>
            <a:pPr>
              <a:buNone/>
            </a:pPr>
            <a:r>
              <a:rPr lang="hr-HR" sz="2000" dirty="0"/>
              <a:t>		&lt;/</a:t>
            </a:r>
            <a:r>
              <a:rPr lang="hr-HR" sz="2000" dirty="0" err="1"/>
              <a:t>script</a:t>
            </a:r>
            <a:r>
              <a:rPr lang="hr-HR" sz="2000" dirty="0"/>
              <a:t>&gt;</a:t>
            </a:r>
          </a:p>
          <a:p>
            <a:pPr>
              <a:buNone/>
            </a:pPr>
            <a:r>
              <a:rPr lang="hr-HR" sz="2000" dirty="0"/>
              <a:t>	&lt;![</a:t>
            </a:r>
            <a:r>
              <a:rPr lang="hr-HR" sz="2000" dirty="0" err="1"/>
              <a:t>endif</a:t>
            </a:r>
            <a:r>
              <a:rPr lang="hr-HR" sz="2000" dirty="0"/>
              <a:t>]--&gt;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34179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59107"/>
            <a:ext cx="6948264" cy="1143000"/>
          </a:xfrm>
        </p:spPr>
        <p:txBody>
          <a:bodyPr>
            <a:noAutofit/>
          </a:bodyPr>
          <a:lstStyle/>
          <a:p>
            <a:r>
              <a:rPr lang="hr-HR" sz="3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4C1E-1AE8-4612-AF4D-951986E49443}" type="slidenum">
              <a:rPr lang="hr-HR" smtClean="0"/>
              <a:t>9</a:t>
            </a:fld>
            <a:endParaRPr lang="hr-HR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9107"/>
            <a:ext cx="1835696" cy="63358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5656" y="6341258"/>
            <a:ext cx="4608512" cy="40011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hr-HR" sz="2000" smtClean="0">
                <a:latin typeface="Arial" pitchFamily="34" charset="0"/>
                <a:cs typeface="Arial" pitchFamily="34" charset="0"/>
              </a:rPr>
              <a:t>Oblikovanje web stranica</a:t>
            </a:r>
            <a:endParaRPr lang="hr-HR" sz="20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95736" y="-27384"/>
            <a:ext cx="0" cy="14401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12" y="6165304"/>
            <a:ext cx="9144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0272" y="5877272"/>
            <a:ext cx="0" cy="1008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 smtClean="0"/>
              <a:t>&lt;</a:t>
            </a:r>
            <a:r>
              <a:rPr lang="hr-HR" sz="2800" dirty="0"/>
              <a:t>header&gt; - sadržaj zaglavlja (za stranicu ili dio stranice),</a:t>
            </a:r>
          </a:p>
          <a:p>
            <a:r>
              <a:rPr lang="hr-HR" sz="2800" dirty="0" smtClean="0"/>
              <a:t>&lt;</a:t>
            </a:r>
            <a:r>
              <a:rPr lang="hr-HR" sz="2800" dirty="0"/>
              <a:t>footer&gt; - sadržaj podnožja (za stranicu ili dio stranice), </a:t>
            </a:r>
            <a:r>
              <a:rPr lang="hr-HR" sz="2800" dirty="0" smtClean="0"/>
              <a:t>&lt;</a:t>
            </a:r>
            <a:r>
              <a:rPr lang="hr-HR" sz="2800" dirty="0" err="1"/>
              <a:t>section</a:t>
            </a:r>
            <a:r>
              <a:rPr lang="hr-HR" sz="2800" dirty="0"/>
              <a:t>&gt; - dio web stranice, </a:t>
            </a:r>
          </a:p>
          <a:p>
            <a:r>
              <a:rPr lang="hr-HR" sz="2800" dirty="0" smtClean="0"/>
              <a:t>&lt;</a:t>
            </a:r>
            <a:r>
              <a:rPr lang="hr-HR" sz="2800" dirty="0" err="1"/>
              <a:t>article</a:t>
            </a:r>
            <a:r>
              <a:rPr lang="hr-HR" sz="2800" dirty="0"/>
              <a:t>&gt; - nezavisni sadržaj članka, </a:t>
            </a:r>
          </a:p>
          <a:p>
            <a:r>
              <a:rPr lang="hr-HR" sz="2800" dirty="0" smtClean="0"/>
              <a:t>&lt;</a:t>
            </a:r>
            <a:r>
              <a:rPr lang="hr-HR" sz="2800" dirty="0" err="1"/>
              <a:t>aside</a:t>
            </a:r>
            <a:r>
              <a:rPr lang="hr-HR" sz="2800" dirty="0"/>
              <a:t>&gt; - povezani sadržaj,  </a:t>
            </a:r>
            <a:endParaRPr lang="hr-HR" sz="2800" dirty="0" smtClean="0"/>
          </a:p>
          <a:p>
            <a:r>
              <a:rPr lang="hr-HR" sz="2800" dirty="0" smtClean="0"/>
              <a:t>&lt;</a:t>
            </a:r>
            <a:r>
              <a:rPr lang="hr-HR" sz="2800" dirty="0" err="1"/>
              <a:t>nav</a:t>
            </a:r>
            <a:r>
              <a:rPr lang="hr-HR" sz="2800" dirty="0"/>
              <a:t>&gt; - navigacija.</a:t>
            </a:r>
          </a:p>
        </p:txBody>
      </p:sp>
    </p:spTree>
    <p:extLst>
      <p:ext uri="{BB962C8B-B14F-4D97-AF65-F5344CB8AC3E}">
        <p14:creationId xmlns:p14="http://schemas.microsoft.com/office/powerpoint/2010/main" val="328237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3801</TotalTime>
  <Words>909</Words>
  <Application>Microsoft Office PowerPoint</Application>
  <PresentationFormat>On-screen Show (4:3)</PresentationFormat>
  <Paragraphs>295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Oblikovanje web stranica</vt:lpstr>
      <vt:lpstr>O HTML-u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 grafika - canvas</vt:lpstr>
      <vt:lpstr>HTML5 grafika - canvas</vt:lpstr>
      <vt:lpstr>HTML5 grafika - canvas</vt:lpstr>
      <vt:lpstr>HTML5 grafika - canvas</vt:lpstr>
      <vt:lpstr>HTML5 multimedija - audio</vt:lpstr>
      <vt:lpstr>HTML5 multimedija - video</vt:lpstr>
      <vt:lpstr>HTML5 multimedija - video</vt:lpstr>
      <vt:lpstr>HTML5 elementi - meter</vt:lpstr>
      <vt:lpstr>HTML5 elementi - progress</vt:lpstr>
      <vt:lpstr>HTML5 elementi - color</vt:lpstr>
      <vt:lpstr>HTML5 elementi - date</vt:lpstr>
      <vt:lpstr>HTML5 elementi - datetime</vt:lpstr>
      <vt:lpstr>HTML5 elementi - email</vt:lpstr>
      <vt:lpstr>HTML5 elementi - number</vt:lpstr>
      <vt:lpstr>HTML5 elementi - range</vt:lpstr>
      <vt:lpstr>HTML5 elementi - datalist</vt:lpstr>
      <vt:lpstr>HTML5 elementi - keygen</vt:lpstr>
      <vt:lpstr>HTML5 elementi - output</vt:lpstr>
      <vt:lpstr>HTML5 elementi - fieldset</vt:lpstr>
      <vt:lpstr>HTML5 elementi - figcaption</vt:lpstr>
      <vt:lpstr>HTML5 elementi - optgroup</vt:lpstr>
      <vt:lpstr>HTML5 elementi – atributi forme</vt:lpstr>
      <vt:lpstr>HTML5 elementi – required</vt:lpstr>
      <vt:lpstr>HTML5 elementi – autofocus</vt:lpstr>
      <vt:lpstr>HTML5 elementi – autocomplete</vt:lpstr>
      <vt:lpstr>HTML5 elementi – novalidate</vt:lpstr>
      <vt:lpstr>HTML5 elementi – multiple</vt:lpstr>
      <vt:lpstr>HTML5 elementi – placeholder</vt:lpstr>
      <vt:lpstr>Kraj 5. predavanja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JuricaLapNew</dc:creator>
  <cp:lastModifiedBy>JuricaLapNew</cp:lastModifiedBy>
  <cp:revision>123</cp:revision>
  <dcterms:created xsi:type="dcterms:W3CDTF">2013-02-08T11:07:18Z</dcterms:created>
  <dcterms:modified xsi:type="dcterms:W3CDTF">2013-04-03T10:04:11Z</dcterms:modified>
</cp:coreProperties>
</file>