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66"/>
  </p:notesMasterIdLst>
  <p:sldIdLst>
    <p:sldId id="256" r:id="rId2"/>
    <p:sldId id="486" r:id="rId3"/>
    <p:sldId id="487" r:id="rId4"/>
    <p:sldId id="488" r:id="rId5"/>
    <p:sldId id="489" r:id="rId6"/>
    <p:sldId id="490" r:id="rId7"/>
    <p:sldId id="491" r:id="rId8"/>
    <p:sldId id="492" r:id="rId9"/>
    <p:sldId id="493" r:id="rId10"/>
    <p:sldId id="494" r:id="rId11"/>
    <p:sldId id="495" r:id="rId12"/>
    <p:sldId id="496" r:id="rId13"/>
    <p:sldId id="497" r:id="rId14"/>
    <p:sldId id="498" r:id="rId15"/>
    <p:sldId id="499" r:id="rId16"/>
    <p:sldId id="500" r:id="rId17"/>
    <p:sldId id="501" r:id="rId18"/>
    <p:sldId id="502" r:id="rId19"/>
    <p:sldId id="503" r:id="rId20"/>
    <p:sldId id="504" r:id="rId21"/>
    <p:sldId id="505" r:id="rId22"/>
    <p:sldId id="506" r:id="rId23"/>
    <p:sldId id="507" r:id="rId24"/>
    <p:sldId id="508" r:id="rId25"/>
    <p:sldId id="509" r:id="rId26"/>
    <p:sldId id="510" r:id="rId27"/>
    <p:sldId id="511" r:id="rId28"/>
    <p:sldId id="512" r:id="rId29"/>
    <p:sldId id="513" r:id="rId30"/>
    <p:sldId id="514" r:id="rId31"/>
    <p:sldId id="515" r:id="rId32"/>
    <p:sldId id="516" r:id="rId33"/>
    <p:sldId id="517" r:id="rId34"/>
    <p:sldId id="518" r:id="rId35"/>
    <p:sldId id="520" r:id="rId36"/>
    <p:sldId id="519" r:id="rId37"/>
    <p:sldId id="521" r:id="rId38"/>
    <p:sldId id="522" r:id="rId39"/>
    <p:sldId id="523" r:id="rId40"/>
    <p:sldId id="524" r:id="rId41"/>
    <p:sldId id="525" r:id="rId42"/>
    <p:sldId id="527" r:id="rId43"/>
    <p:sldId id="528" r:id="rId44"/>
    <p:sldId id="526" r:id="rId45"/>
    <p:sldId id="529" r:id="rId46"/>
    <p:sldId id="530" r:id="rId47"/>
    <p:sldId id="531" r:id="rId48"/>
    <p:sldId id="532" r:id="rId49"/>
    <p:sldId id="533" r:id="rId50"/>
    <p:sldId id="534" r:id="rId51"/>
    <p:sldId id="537" r:id="rId52"/>
    <p:sldId id="535" r:id="rId53"/>
    <p:sldId id="536" r:id="rId54"/>
    <p:sldId id="538" r:id="rId55"/>
    <p:sldId id="539" r:id="rId56"/>
    <p:sldId id="540" r:id="rId57"/>
    <p:sldId id="541" r:id="rId58"/>
    <p:sldId id="542" r:id="rId59"/>
    <p:sldId id="543" r:id="rId60"/>
    <p:sldId id="544" r:id="rId61"/>
    <p:sldId id="545" r:id="rId62"/>
    <p:sldId id="546" r:id="rId63"/>
    <p:sldId id="547" r:id="rId64"/>
    <p:sldId id="275" r:id="rId65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9" autoAdjust="0"/>
  </p:normalViewPr>
  <p:slideViewPr>
    <p:cSldViewPr>
      <p:cViewPr varScale="1">
        <p:scale>
          <a:sx n="87" d="100"/>
          <a:sy n="87" d="100"/>
        </p:scale>
        <p:origin x="-146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DE1EB-DC0E-490F-8C3E-D022F5C6A6C6}" type="datetimeFigureOut">
              <a:rPr lang="hr-HR" smtClean="0"/>
              <a:t>7.5.2013.</a:t>
            </a:fld>
            <a:endParaRPr lang="hr-H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63D1D-5086-4C08-967E-804525AE2E1E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29389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Navesti razlike između web </a:t>
            </a:r>
            <a:r>
              <a:rPr lang="hr-HR" dirty="0" err="1"/>
              <a:t>dizajenera</a:t>
            </a:r>
            <a:r>
              <a:rPr lang="hr-HR" dirty="0"/>
              <a:t> i web programera</a:t>
            </a:r>
          </a:p>
          <a:p>
            <a:r>
              <a:rPr lang="hr-HR" dirty="0"/>
              <a:t>Tko se čime bavi</a:t>
            </a:r>
          </a:p>
          <a:p>
            <a:r>
              <a:rPr lang="hr-HR" dirty="0"/>
              <a:t>Koji su alati za rad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63D1D-5086-4C08-967E-804525AE2E1E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66689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63D1D-5086-4C08-967E-804525AE2E1E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07361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63D1D-5086-4C08-967E-804525AE2E1E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86675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63D1D-5086-4C08-967E-804525AE2E1E}" type="slidenum">
              <a:rPr lang="hr-HR" smtClean="0"/>
              <a:t>13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140905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63D1D-5086-4C08-967E-804525AE2E1E}" type="slidenum">
              <a:rPr lang="hr-HR" smtClean="0"/>
              <a:t>14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38314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63D1D-5086-4C08-967E-804525AE2E1E}" type="slidenum">
              <a:rPr lang="hr-HR" smtClean="0"/>
              <a:t>15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792517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63D1D-5086-4C08-967E-804525AE2E1E}" type="slidenum">
              <a:rPr lang="hr-HR" smtClean="0"/>
              <a:t>16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830152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63D1D-5086-4C08-967E-804525AE2E1E}" type="slidenum">
              <a:rPr lang="hr-HR" smtClean="0"/>
              <a:t>17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043157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63D1D-5086-4C08-967E-804525AE2E1E}" type="slidenum">
              <a:rPr lang="hr-HR" smtClean="0"/>
              <a:t>18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09912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63D1D-5086-4C08-967E-804525AE2E1E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34388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63D1D-5086-4C08-967E-804525AE2E1E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20473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63D1D-5086-4C08-967E-804525AE2E1E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17766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63D1D-5086-4C08-967E-804525AE2E1E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91044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63D1D-5086-4C08-967E-804525AE2E1E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00870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63D1D-5086-4C08-967E-804525AE2E1E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75290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63D1D-5086-4C08-967E-804525AE2E1E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14555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63D1D-5086-4C08-967E-804525AE2E1E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72273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09E4-47FA-4F82-826F-4E712436E255}" type="datetime1">
              <a:rPr lang="hr-HR" smtClean="0"/>
              <a:t>7.5.2013.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43584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CA4A-04BA-44B6-8748-FF8D9412EB95}" type="datetime1">
              <a:rPr lang="hr-HR" smtClean="0"/>
              <a:t>7.5.2013.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03415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8C336-6917-4246-BDF6-40DDE390543E}" type="datetime1">
              <a:rPr lang="hr-HR" smtClean="0"/>
              <a:t>7.5.2013.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806947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75DE-5C4D-415C-8C2C-84CC3DB86CD0}" type="datetime1">
              <a:rPr lang="hr-HR" smtClean="0"/>
              <a:t>7.5.2013.</a:t>
            </a:fld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87344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C00DE-824B-4501-AE89-489A958C2E4D}" type="datetime1">
              <a:rPr lang="hr-HR" smtClean="0"/>
              <a:t>7.5.2013.</a:t>
            </a:fld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97500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D1A7-64D6-49D7-99E8-8BC9565CF4FA}" type="datetime1">
              <a:rPr lang="hr-HR" smtClean="0"/>
              <a:t>7.5.2013.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41351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415A-7F2D-45D5-A5D2-090D28CBA200}" type="datetime1">
              <a:rPr lang="hr-HR" smtClean="0"/>
              <a:t>7.5.2013.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22817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0291D-A17D-4572-8EC8-9CEBEDCC185E}" type="datetime1">
              <a:rPr lang="hr-HR" smtClean="0"/>
              <a:t>7.5.2013.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753022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8E6FD-A18A-42BF-A8C8-35DED16ADD5B}" type="datetime1">
              <a:rPr lang="hr-HR" smtClean="0"/>
              <a:t>7.5.2013.</a:t>
            </a:fld>
            <a:endParaRPr lang="hr-H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98579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5DA3-55B8-4227-B828-7FC0609AA477}" type="datetime1">
              <a:rPr lang="hr-HR" smtClean="0"/>
              <a:t>7.5.2013.</a:t>
            </a:fld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7329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3ED6-F44C-4A43-8F62-806CA5A27558}" type="datetime1">
              <a:rPr lang="hr-HR" smtClean="0"/>
              <a:t>7.5.2013.</a:t>
            </a:fld>
            <a:endParaRPr lang="hr-H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49712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28F3-D632-48F7-A5DA-22F2F76BF315}" type="datetime1">
              <a:rPr lang="hr-HR" smtClean="0"/>
              <a:t>7.5.2013.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515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B8CB-098E-411B-BACF-522DF27BE12B}" type="datetime1">
              <a:rPr lang="hr-HR" smtClean="0"/>
              <a:t>7.5.2013.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88773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44904-8FB8-4F1C-A0ED-9EAD281891DC}" type="datetime1">
              <a:rPr lang="hr-HR" smtClean="0"/>
              <a:t>7.5.2013.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94C1E-1AE8-4612-AF4D-951986E494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3942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html4/present/styles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/>
              <a:t>Oblikovanje web stranica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/>
              <a:t>Ponavljanje za kolokvij</a:t>
            </a:r>
            <a:endParaRPr lang="hr-HR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59832" y="279039"/>
            <a:ext cx="4824536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dirty="0" smtClean="0">
                <a:latin typeface="Arial" pitchFamily="34" charset="0"/>
                <a:cs typeface="Arial" pitchFamily="34" charset="0"/>
              </a:rPr>
              <a:t>Visoka škola za informacijske tehnologije</a:t>
            </a:r>
            <a:endParaRPr lang="hr-H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dirty="0" smtClean="0">
                <a:latin typeface="Arial" pitchFamily="34" charset="0"/>
                <a:cs typeface="Arial" pitchFamily="34" charset="0"/>
              </a:rPr>
              <a:t>Jurica Đurić struč. spec. ing. techn. inf.</a:t>
            </a:r>
            <a:endParaRPr lang="hr-HR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Straight Connector 25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27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491064" cy="1143000"/>
          </a:xfrm>
        </p:spPr>
        <p:txBody>
          <a:bodyPr>
            <a:normAutofit/>
          </a:bodyPr>
          <a:lstStyle/>
          <a:p>
            <a:pPr marL="514350" indent="-514350"/>
            <a:r>
              <a:rPr lang="pl-PL" dirty="0" smtClean="0"/>
              <a:t>Vektorska grafika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hr-HR" sz="3600" b="1" dirty="0" err="1"/>
              <a:t>Scalable</a:t>
            </a:r>
            <a:r>
              <a:rPr lang="hr-HR" sz="3600" b="1" dirty="0"/>
              <a:t> </a:t>
            </a:r>
            <a:r>
              <a:rPr lang="hr-HR" sz="3600" b="1" dirty="0" err="1"/>
              <a:t>Vector</a:t>
            </a:r>
            <a:r>
              <a:rPr lang="hr-HR" sz="3600" b="1" dirty="0"/>
              <a:t> </a:t>
            </a:r>
            <a:r>
              <a:rPr lang="hr-HR" sz="3600" b="1" dirty="0" err="1"/>
              <a:t>Graphics</a:t>
            </a:r>
            <a:r>
              <a:rPr lang="hr-HR" sz="3600" b="1" dirty="0"/>
              <a:t> (SVG)</a:t>
            </a:r>
            <a:r>
              <a:rPr lang="hr-HR" sz="3600" dirty="0"/>
              <a:t> </a:t>
            </a:r>
            <a:r>
              <a:rPr lang="hr-HR" sz="3600" dirty="0" smtClean="0"/>
              <a:t>je baziran na XML-u </a:t>
            </a:r>
          </a:p>
          <a:p>
            <a:pPr>
              <a:lnSpc>
                <a:spcPct val="150000"/>
              </a:lnSpc>
            </a:pPr>
            <a:r>
              <a:rPr lang="hr-HR" sz="3600" dirty="0" smtClean="0"/>
              <a:t>1999. godine W3C</a:t>
            </a:r>
          </a:p>
          <a:p>
            <a:pPr>
              <a:lnSpc>
                <a:spcPct val="150000"/>
              </a:lnSpc>
            </a:pPr>
            <a:r>
              <a:rPr lang="hr-HR" sz="3600" dirty="0" smtClean="0"/>
              <a:t>Statički i dinamički</a:t>
            </a:r>
          </a:p>
          <a:p>
            <a:pPr>
              <a:lnSpc>
                <a:spcPct val="150000"/>
              </a:lnSpc>
            </a:pPr>
            <a:r>
              <a:rPr lang="hr-HR" sz="3600" dirty="0" smtClean="0"/>
              <a:t>SVGZ – </a:t>
            </a:r>
            <a:r>
              <a:rPr lang="hr-HR" sz="3600" dirty="0" err="1" smtClean="0"/>
              <a:t>kompresirani</a:t>
            </a:r>
            <a:r>
              <a:rPr lang="hr-HR" sz="3600" dirty="0" smtClean="0"/>
              <a:t> SVG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10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97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491064" cy="1143000"/>
          </a:xfrm>
        </p:spPr>
        <p:txBody>
          <a:bodyPr>
            <a:noAutofit/>
          </a:bodyPr>
          <a:lstStyle/>
          <a:p>
            <a:r>
              <a:rPr lang="en-US" sz="40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Upotreba</a:t>
            </a:r>
            <a:r>
              <a:rPr lang="en-US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CSS-a</a:t>
            </a:r>
            <a:endParaRPr lang="hr-HR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>
                <a:latin typeface="Calibri" pitchFamily="34" charset="0"/>
              </a:rPr>
              <a:t>stilovi (style sheet) su skup pravila </a:t>
            </a:r>
            <a:endParaRPr lang="hr-HR">
              <a:latin typeface="Calibri" pitchFamily="34" charset="0"/>
            </a:endParaRPr>
          </a:p>
          <a:p>
            <a:pPr marL="0" indent="0">
              <a:buNone/>
            </a:pPr>
            <a:r>
              <a:rPr lang="hr-HR">
                <a:latin typeface="Calibri" pitchFamily="34" charset="0"/>
              </a:rPr>
              <a:t> </a:t>
            </a:r>
            <a:r>
              <a:rPr lang="hr-HR" smtClean="0">
                <a:latin typeface="Calibri" pitchFamily="34" charset="0"/>
              </a:rPr>
              <a:t>   </a:t>
            </a:r>
            <a:r>
              <a:rPr lang="vi-VN" smtClean="0">
                <a:latin typeface="Calibri" pitchFamily="34" charset="0"/>
              </a:rPr>
              <a:t>koje </a:t>
            </a:r>
            <a:r>
              <a:rPr lang="vi-VN">
                <a:latin typeface="Calibri" pitchFamily="34" charset="0"/>
              </a:rPr>
              <a:t>govore pregledniku </a:t>
            </a:r>
            <a:r>
              <a:rPr lang="hr-HR" smtClean="0">
                <a:latin typeface="Calibri" pitchFamily="34" charset="0"/>
              </a:rPr>
              <a:t>kako</a:t>
            </a:r>
          </a:p>
          <a:p>
            <a:pPr marL="0" indent="0">
              <a:buNone/>
            </a:pPr>
            <a:r>
              <a:rPr lang="hr-HR" smtClean="0">
                <a:latin typeface="Calibri" pitchFamily="34" charset="0"/>
              </a:rPr>
              <a:t>    </a:t>
            </a:r>
            <a:r>
              <a:rPr lang="vi-VN" smtClean="0">
                <a:latin typeface="Calibri" pitchFamily="34" charset="0"/>
              </a:rPr>
              <a:t>prikazati </a:t>
            </a:r>
            <a:r>
              <a:rPr lang="vi-VN">
                <a:latin typeface="Calibri" pitchFamily="34" charset="0"/>
              </a:rPr>
              <a:t>sadržaj</a:t>
            </a:r>
          </a:p>
          <a:p>
            <a:r>
              <a:rPr lang="vi-VN">
                <a:latin typeface="Calibri" pitchFamily="34" charset="0"/>
              </a:rPr>
              <a:t>postoje različiti </a:t>
            </a:r>
            <a:r>
              <a:rPr lang="vi-VN" smtClean="0">
                <a:latin typeface="Calibri" pitchFamily="34" charset="0"/>
              </a:rPr>
              <a:t>način</a:t>
            </a:r>
            <a:r>
              <a:rPr lang="hr-HR" smtClean="0">
                <a:latin typeface="Calibri" pitchFamily="34" charset="0"/>
              </a:rPr>
              <a:t>i</a:t>
            </a:r>
            <a:r>
              <a:rPr lang="vi-VN" smtClean="0">
                <a:latin typeface="Calibri" pitchFamily="34" charset="0"/>
              </a:rPr>
              <a:t> </a:t>
            </a:r>
            <a:r>
              <a:rPr lang="vi-VN">
                <a:latin typeface="Calibri" pitchFamily="34" charset="0"/>
              </a:rPr>
              <a:t>kako uključiti </a:t>
            </a:r>
            <a:endParaRPr lang="hr-HR" smtClean="0">
              <a:latin typeface="Calibri" pitchFamily="34" charset="0"/>
            </a:endParaRPr>
          </a:p>
          <a:p>
            <a:pPr marL="0" indent="0">
              <a:buNone/>
            </a:pPr>
            <a:r>
              <a:rPr lang="hr-HR" smtClean="0">
                <a:latin typeface="Calibri" pitchFamily="34" charset="0"/>
              </a:rPr>
              <a:t>    </a:t>
            </a:r>
            <a:r>
              <a:rPr lang="vi-VN" smtClean="0">
                <a:latin typeface="Calibri" pitchFamily="34" charset="0"/>
              </a:rPr>
              <a:t>stilove </a:t>
            </a:r>
            <a:r>
              <a:rPr lang="vi-VN">
                <a:latin typeface="Calibri" pitchFamily="34" charset="0"/>
              </a:rPr>
              <a:t>na </a:t>
            </a:r>
            <a:r>
              <a:rPr lang="vi-VN" smtClean="0">
                <a:latin typeface="Calibri" pitchFamily="34" charset="0"/>
              </a:rPr>
              <a:t>stranicu</a:t>
            </a:r>
            <a:endParaRPr lang="vi-VN">
              <a:latin typeface="Calibri" pitchFamily="34" charset="0"/>
            </a:endParaRPr>
          </a:p>
          <a:p>
            <a:r>
              <a:rPr lang="vi-VN">
                <a:latin typeface="Calibri" pitchFamily="34" charset="0"/>
              </a:rPr>
              <a:t>najjednostavniji </a:t>
            </a:r>
            <a:r>
              <a:rPr lang="hr-HR">
                <a:latin typeface="Calibri" pitchFamily="34" charset="0"/>
              </a:rPr>
              <a:t>z</a:t>
            </a:r>
            <a:r>
              <a:rPr lang="vi-VN" smtClean="0">
                <a:latin typeface="Calibri" pitchFamily="34" charset="0"/>
              </a:rPr>
              <a:t>a </a:t>
            </a:r>
            <a:r>
              <a:rPr lang="vi-VN">
                <a:latin typeface="Calibri" pitchFamily="34" charset="0"/>
              </a:rPr>
              <a:t>isprobavanje je dodati &lt;style&gt; element u &lt;</a:t>
            </a:r>
            <a:r>
              <a:rPr lang="vi-VN" smtClean="0">
                <a:latin typeface="Calibri" pitchFamily="34" charset="0"/>
              </a:rPr>
              <a:t>head&gt;</a:t>
            </a:r>
            <a:endParaRPr lang="hr-HR" smtClean="0">
              <a:latin typeface="Calibri" pitchFamily="34" charset="0"/>
            </a:endParaRPr>
          </a:p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11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1609358"/>
            <a:ext cx="2301084" cy="261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16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491064" cy="1143000"/>
          </a:xfrm>
        </p:spPr>
        <p:txBody>
          <a:bodyPr>
            <a:noAutofit/>
          </a:bodyPr>
          <a:lstStyle/>
          <a:p>
            <a:r>
              <a:rPr lang="en-US" sz="40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Upotreba</a:t>
            </a:r>
            <a:r>
              <a:rPr lang="en-US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CSS-a</a:t>
            </a:r>
            <a:endParaRPr lang="hr-HR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Autofit/>
          </a:bodyPr>
          <a:lstStyle/>
          <a:p>
            <a:r>
              <a:rPr lang="hr-HR" sz="2400" smtClean="0">
                <a:latin typeface="Calibri" pitchFamily="34" charset="0"/>
              </a:rPr>
              <a:t>S</a:t>
            </a:r>
            <a:r>
              <a:rPr lang="vi-VN" sz="2400" smtClean="0">
                <a:latin typeface="Calibri" pitchFamily="34" charset="0"/>
              </a:rPr>
              <a:t>vako </a:t>
            </a:r>
            <a:r>
              <a:rPr lang="vi-VN" sz="2400">
                <a:latin typeface="Calibri" pitchFamily="34" charset="0"/>
              </a:rPr>
              <a:t>pravilo se sastoji od:</a:t>
            </a:r>
          </a:p>
          <a:p>
            <a:pPr lvl="1"/>
            <a:r>
              <a:rPr lang="vi-VN" sz="2000">
                <a:latin typeface="Calibri" pitchFamily="34" charset="0"/>
              </a:rPr>
              <a:t>selektora (selector) - može biti recimo HTML element na koji se stil odnosti (body, p, table, ...)</a:t>
            </a:r>
          </a:p>
          <a:p>
            <a:pPr lvl="1"/>
            <a:r>
              <a:rPr lang="vi-VN" sz="2000">
                <a:latin typeface="Calibri" pitchFamily="34" charset="0"/>
              </a:rPr>
              <a:t>za svaki selektor, postoji lista svojstava (properties)</a:t>
            </a:r>
          </a:p>
          <a:p>
            <a:pPr lvl="1"/>
            <a:r>
              <a:rPr lang="vi-VN" sz="2000">
                <a:latin typeface="Calibri" pitchFamily="34" charset="0"/>
              </a:rPr>
              <a:t>pišu se unutar {}</a:t>
            </a:r>
          </a:p>
          <a:p>
            <a:pPr lvl="1"/>
            <a:r>
              <a:rPr lang="vi-VN" sz="2000">
                <a:latin typeface="Calibri" pitchFamily="34" charset="0"/>
              </a:rPr>
              <a:t>riječi poput color, font, background-color</a:t>
            </a:r>
          </a:p>
          <a:p>
            <a:pPr lvl="1"/>
            <a:r>
              <a:rPr lang="vi-VN" sz="2000">
                <a:latin typeface="Calibri" pitchFamily="34" charset="0"/>
              </a:rPr>
              <a:t>svako svojstvo ima vrijednost (value)</a:t>
            </a:r>
          </a:p>
          <a:p>
            <a:pPr lvl="1"/>
            <a:r>
              <a:rPr lang="vi-VN" sz="2000">
                <a:latin typeface="Calibri" pitchFamily="34" charset="0"/>
              </a:rPr>
              <a:t>; se koristi za </a:t>
            </a:r>
            <a:r>
              <a:rPr lang="vi-VN" sz="2000" smtClean="0">
                <a:latin typeface="Calibri" pitchFamily="34" charset="0"/>
              </a:rPr>
              <a:t>ra</a:t>
            </a:r>
            <a:r>
              <a:rPr lang="hr-HR" sz="2000" smtClean="0">
                <a:latin typeface="Calibri" pitchFamily="34" charset="0"/>
              </a:rPr>
              <a:t>z</a:t>
            </a:r>
            <a:r>
              <a:rPr lang="vi-VN" sz="2000" smtClean="0">
                <a:latin typeface="Calibri" pitchFamily="34" charset="0"/>
              </a:rPr>
              <a:t>dvajanje svojstava</a:t>
            </a:r>
            <a:endParaRPr lang="hr-HR" sz="2000">
              <a:latin typeface="Calibri" pitchFamily="34" charset="0"/>
            </a:endParaRPr>
          </a:p>
          <a:p>
            <a:pPr lvl="1"/>
            <a:endParaRPr lang="vi-VN" sz="1400">
              <a:latin typeface="Calibri" pitchFamily="34" charset="0"/>
            </a:endParaRPr>
          </a:p>
          <a:p>
            <a:pPr marL="0" indent="0">
              <a:buNone/>
            </a:pPr>
            <a:r>
              <a:rPr lang="hr-HR" sz="2100">
                <a:latin typeface="Calibri" pitchFamily="34" charset="0"/>
              </a:rPr>
              <a:t> </a:t>
            </a:r>
            <a:r>
              <a:rPr lang="hr-HR" sz="2100" smtClean="0">
                <a:latin typeface="Calibri" pitchFamily="34" charset="0"/>
              </a:rPr>
              <a:t>     </a:t>
            </a:r>
            <a:r>
              <a:rPr lang="vi-VN" sz="2100" smtClean="0">
                <a:latin typeface="Calibri" pitchFamily="34" charset="0"/>
              </a:rPr>
              <a:t>body </a:t>
            </a:r>
            <a:r>
              <a:rPr lang="vi-VN" sz="2100">
                <a:latin typeface="Calibri" pitchFamily="34" charset="0"/>
              </a:rPr>
              <a:t>{</a:t>
            </a:r>
          </a:p>
          <a:p>
            <a:pPr marL="0" indent="0">
              <a:buNone/>
            </a:pPr>
            <a:r>
              <a:rPr lang="vi-VN" sz="2100">
                <a:latin typeface="Calibri" pitchFamily="34" charset="0"/>
              </a:rPr>
              <a:t>	font-size: 120%;</a:t>
            </a:r>
          </a:p>
          <a:p>
            <a:pPr marL="0" indent="0">
              <a:buNone/>
            </a:pPr>
            <a:r>
              <a:rPr lang="vi-VN" sz="2100">
                <a:latin typeface="Calibri" pitchFamily="34" charset="0"/>
              </a:rPr>
              <a:t>	color: blue;</a:t>
            </a:r>
          </a:p>
          <a:p>
            <a:pPr marL="0" indent="0">
              <a:buNone/>
            </a:pPr>
            <a:r>
              <a:rPr lang="vi-VN" sz="2100">
                <a:latin typeface="Calibri" pitchFamily="34" charset="0"/>
              </a:rPr>
              <a:t>    </a:t>
            </a:r>
            <a:r>
              <a:rPr lang="hr-HR" sz="2100" smtClean="0">
                <a:latin typeface="Calibri" pitchFamily="34" charset="0"/>
              </a:rPr>
              <a:t>  </a:t>
            </a:r>
            <a:r>
              <a:rPr lang="vi-VN" sz="2100" smtClean="0">
                <a:latin typeface="Calibri" pitchFamily="34" charset="0"/>
              </a:rPr>
              <a:t>}</a:t>
            </a:r>
            <a:endParaRPr lang="vi-VN" sz="210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12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45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491064" cy="1143000"/>
          </a:xfrm>
        </p:spPr>
        <p:txBody>
          <a:bodyPr>
            <a:noAutofit/>
          </a:bodyPr>
          <a:lstStyle/>
          <a:p>
            <a:r>
              <a:rPr lang="hr-HR" sz="40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 jedinice</a:t>
            </a:r>
            <a:endParaRPr lang="hr-HR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Autofit/>
          </a:bodyPr>
          <a:lstStyle/>
          <a:p>
            <a:pPr marL="503767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4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em</a:t>
            </a:r>
            <a:r>
              <a:rPr lang="en-US" sz="2400">
                <a:solidFill>
                  <a:srgbClr val="000000"/>
                </a:solidFill>
                <a:ea typeface="Arial"/>
                <a:cs typeface="Arial"/>
                <a:sym typeface="Arial"/>
              </a:rPr>
              <a:t> - </a:t>
            </a:r>
            <a:r>
              <a:rPr lang="en-US" sz="24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trenutna</a:t>
            </a:r>
            <a:r>
              <a:rPr lang="en-US" sz="24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veličina</a:t>
            </a:r>
            <a:r>
              <a:rPr lang="en-US" sz="24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fonta</a:t>
            </a:r>
            <a:r>
              <a:rPr lang="en-US" sz="2400">
                <a:solidFill>
                  <a:srgbClr val="000000"/>
                </a:solidFill>
                <a:ea typeface="Arial"/>
                <a:cs typeface="Arial"/>
                <a:sym typeface="Arial"/>
              </a:rPr>
              <a:t> (</a:t>
            </a:r>
            <a:r>
              <a:rPr lang="en-US" sz="24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podrazumijevano</a:t>
            </a:r>
            <a:r>
              <a:rPr lang="en-US" sz="2400">
                <a:solidFill>
                  <a:srgbClr val="000000"/>
                </a:solidFill>
                <a:ea typeface="Arial"/>
                <a:cs typeface="Arial"/>
                <a:sym typeface="Arial"/>
              </a:rPr>
              <a:t> 1em = 16px)</a:t>
            </a:r>
          </a:p>
          <a:p>
            <a:pPr marL="503767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4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px</a:t>
            </a:r>
            <a:r>
              <a:rPr lang="en-US" sz="2400">
                <a:solidFill>
                  <a:srgbClr val="000000"/>
                </a:solidFill>
                <a:ea typeface="Arial"/>
                <a:cs typeface="Arial"/>
                <a:sym typeface="Arial"/>
              </a:rPr>
              <a:t> - </a:t>
            </a:r>
            <a:r>
              <a:rPr lang="en-US" sz="24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točka</a:t>
            </a:r>
            <a:r>
              <a:rPr lang="en-US" sz="24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na</a:t>
            </a:r>
            <a:r>
              <a:rPr lang="en-US" sz="24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ekranu</a:t>
            </a:r>
            <a:endParaRPr lang="en-US" sz="240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503767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4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pt</a:t>
            </a:r>
            <a:r>
              <a:rPr lang="en-US" sz="2400">
                <a:solidFill>
                  <a:srgbClr val="000000"/>
                </a:solidFill>
                <a:ea typeface="Arial"/>
                <a:cs typeface="Arial"/>
                <a:sym typeface="Arial"/>
              </a:rPr>
              <a:t> - </a:t>
            </a:r>
            <a:r>
              <a:rPr lang="en-US" sz="24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točka</a:t>
            </a:r>
            <a:r>
              <a:rPr lang="en-US" sz="24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iz</a:t>
            </a:r>
            <a:r>
              <a:rPr lang="en-US" sz="24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tiska</a:t>
            </a:r>
            <a:r>
              <a:rPr lang="en-US" sz="2400">
                <a:solidFill>
                  <a:srgbClr val="000000"/>
                </a:solidFill>
                <a:ea typeface="Arial"/>
                <a:cs typeface="Arial"/>
                <a:sym typeface="Arial"/>
              </a:rPr>
              <a:t> (1/72 </a:t>
            </a:r>
            <a:r>
              <a:rPr lang="en-US" sz="24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inča</a:t>
            </a:r>
            <a:r>
              <a:rPr lang="en-US" sz="2400">
                <a:solidFill>
                  <a:srgbClr val="000000"/>
                </a:solidFill>
                <a:ea typeface="Arial"/>
                <a:cs typeface="Arial"/>
                <a:sym typeface="Arial"/>
              </a:rPr>
              <a:t>)</a:t>
            </a:r>
          </a:p>
          <a:p>
            <a:pPr marL="503767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400">
                <a:solidFill>
                  <a:srgbClr val="000000"/>
                </a:solidFill>
                <a:ea typeface="Arial"/>
                <a:cs typeface="Arial"/>
                <a:sym typeface="Arial"/>
              </a:rPr>
              <a:t>% - </a:t>
            </a:r>
            <a:r>
              <a:rPr lang="en-US" sz="24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slično</a:t>
            </a:r>
            <a:r>
              <a:rPr lang="en-US" sz="24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kao</a:t>
            </a:r>
            <a:r>
              <a:rPr lang="en-US" sz="24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i</a:t>
            </a:r>
            <a:r>
              <a:rPr lang="en-US" sz="24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em</a:t>
            </a:r>
            <a:endParaRPr lang="en-US" sz="240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503767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400">
                <a:solidFill>
                  <a:srgbClr val="000000"/>
                </a:solidFill>
                <a:ea typeface="Arial"/>
                <a:cs typeface="Arial"/>
                <a:sym typeface="Arial"/>
              </a:rPr>
              <a:t>mm, cm, inch, pc (12 </a:t>
            </a:r>
            <a:r>
              <a:rPr lang="en-US" sz="24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pt</a:t>
            </a:r>
            <a:r>
              <a:rPr lang="en-US" sz="2400">
                <a:solidFill>
                  <a:srgbClr val="000000"/>
                </a:solidFill>
                <a:ea typeface="Arial"/>
                <a:cs typeface="Arial"/>
                <a:sym typeface="Arial"/>
              </a:rPr>
              <a:t>), </a:t>
            </a:r>
            <a:r>
              <a:rPr lang="en-US" sz="240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...</a:t>
            </a:r>
            <a:endParaRPr lang="hr-HR" sz="2400" smtClea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503767">
              <a:spcBef>
                <a:spcPts val="0"/>
              </a:spcBef>
              <a:buClr>
                <a:srgbClr val="000000"/>
              </a:buClr>
              <a:buSzPct val="164609"/>
            </a:pPr>
            <a:endParaRPr lang="en-US" sz="240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503767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4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em</a:t>
            </a:r>
            <a:r>
              <a:rPr lang="en-US" sz="2400">
                <a:solidFill>
                  <a:srgbClr val="000000"/>
                </a:solidFill>
                <a:ea typeface="Arial"/>
                <a:cs typeface="Arial"/>
                <a:sym typeface="Arial"/>
              </a:rPr>
              <a:t> vs. %</a:t>
            </a:r>
          </a:p>
          <a:p>
            <a:pPr marL="503767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4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kod</a:t>
            </a:r>
            <a:r>
              <a:rPr lang="en-US" sz="24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veličine</a:t>
            </a:r>
            <a:r>
              <a:rPr lang="en-US" sz="24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fontova</a:t>
            </a:r>
            <a:r>
              <a:rPr lang="en-US" sz="2400">
                <a:solidFill>
                  <a:srgbClr val="000000"/>
                </a:solidFill>
                <a:ea typeface="Arial"/>
                <a:cs typeface="Arial"/>
                <a:sym typeface="Arial"/>
              </a:rPr>
              <a:t> 2em je </a:t>
            </a:r>
            <a:r>
              <a:rPr lang="en-US" sz="24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isto</a:t>
            </a:r>
            <a:r>
              <a:rPr lang="en-US" sz="24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kao</a:t>
            </a:r>
            <a:r>
              <a:rPr lang="en-US" sz="24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i</a:t>
            </a:r>
            <a:r>
              <a:rPr lang="en-US" sz="2400">
                <a:solidFill>
                  <a:srgbClr val="000000"/>
                </a:solidFill>
                <a:ea typeface="Arial"/>
                <a:cs typeface="Arial"/>
                <a:sym typeface="Arial"/>
              </a:rPr>
              <a:t> 200%</a:t>
            </a:r>
          </a:p>
          <a:p>
            <a:pPr marL="503767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4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kod</a:t>
            </a:r>
            <a:r>
              <a:rPr lang="en-US" sz="24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ostalih</a:t>
            </a:r>
            <a:r>
              <a:rPr lang="en-US" sz="24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svojstava</a:t>
            </a:r>
            <a:r>
              <a:rPr lang="en-US" sz="2400">
                <a:solidFill>
                  <a:srgbClr val="000000"/>
                </a:solidFill>
                <a:ea typeface="Arial"/>
                <a:cs typeface="Arial"/>
                <a:sym typeface="Arial"/>
              </a:rPr>
              <a:t>, </a:t>
            </a:r>
            <a:r>
              <a:rPr lang="en-US" sz="24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recimo</a:t>
            </a:r>
            <a:r>
              <a:rPr lang="en-US" sz="24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širine</a:t>
            </a:r>
            <a:r>
              <a:rPr lang="en-US" sz="2400">
                <a:solidFill>
                  <a:srgbClr val="000000"/>
                </a:solidFill>
                <a:ea typeface="Arial"/>
                <a:cs typeface="Arial"/>
                <a:sym typeface="Arial"/>
              </a:rPr>
              <a:t>, % </a:t>
            </a:r>
            <a:r>
              <a:rPr lang="en-US" sz="24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ovisi</a:t>
            </a:r>
            <a:r>
              <a:rPr lang="en-US" sz="2400">
                <a:solidFill>
                  <a:srgbClr val="000000"/>
                </a:solidFill>
                <a:ea typeface="Arial"/>
                <a:cs typeface="Arial"/>
                <a:sym typeface="Arial"/>
              </a:rPr>
              <a:t> o </a:t>
            </a:r>
            <a:r>
              <a:rPr lang="en-US" sz="24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širini</a:t>
            </a:r>
            <a:r>
              <a:rPr lang="en-US" sz="24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ekrana</a:t>
            </a:r>
            <a:r>
              <a:rPr lang="en-US" sz="2400">
                <a:solidFill>
                  <a:srgbClr val="000000"/>
                </a:solidFill>
                <a:ea typeface="Arial"/>
                <a:cs typeface="Arial"/>
                <a:sym typeface="Arial"/>
              </a:rPr>
              <a:t>, </a:t>
            </a:r>
            <a:r>
              <a:rPr lang="en-US" sz="24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dok</a:t>
            </a:r>
            <a:r>
              <a:rPr lang="en-US" sz="24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em</a:t>
            </a:r>
            <a:r>
              <a:rPr lang="en-US" sz="24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ovisi</a:t>
            </a:r>
            <a:r>
              <a:rPr lang="en-US" sz="2400">
                <a:solidFill>
                  <a:srgbClr val="000000"/>
                </a:solidFill>
                <a:ea typeface="Arial"/>
                <a:cs typeface="Arial"/>
                <a:sym typeface="Arial"/>
              </a:rPr>
              <a:t> o </a:t>
            </a:r>
            <a:r>
              <a:rPr lang="en-US" sz="24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širini</a:t>
            </a:r>
            <a:r>
              <a:rPr lang="en-US" sz="24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fonta</a:t>
            </a:r>
            <a:endParaRPr lang="en-US" sz="240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13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36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491064" cy="1143000"/>
          </a:xfrm>
        </p:spPr>
        <p:txBody>
          <a:bodyPr>
            <a:noAutofit/>
          </a:bodyPr>
          <a:lstStyle/>
          <a:p>
            <a:r>
              <a:rPr lang="hr-HR" sz="40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 jedinice</a:t>
            </a:r>
            <a:endParaRPr lang="hr-HR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Autofit/>
          </a:bodyPr>
          <a:lstStyle/>
          <a:p>
            <a:pPr marL="618067" indent="-457200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vs.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px</a:t>
            </a:r>
            <a:endParaRPr lang="en-US" sz="23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99067" lvl="1" indent="-457200"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emovi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relativna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jedinica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koja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ovisi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veličini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svojih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roditelja</a:t>
            </a:r>
            <a:endParaRPr lang="en-US" sz="23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99067" lvl="1" indent="-457200"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px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ovisi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veličini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roditelja</a:t>
            </a:r>
            <a:endParaRPr lang="en-US" sz="23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99067" lvl="1" indent="-457200"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glavni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argument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je bio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nemogućnost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zoomiranja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 IE6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ako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fontovi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iskazani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px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jedinicama</a:t>
            </a:r>
            <a:endParaRPr lang="en-US" sz="23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99067" lvl="1" indent="-457200"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sad je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glavni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argument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mogućnost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jednostavne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prilagodbe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stranice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različite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ekrane</a:t>
            </a:r>
            <a:endParaRPr lang="en-US" sz="23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99067" lvl="1" indent="-457200"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ako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sve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veličine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fontova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iskazanane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emovima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onda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jednostavna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promjena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veličine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body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fontova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hr-HR" sz="23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3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jenja</a:t>
            </a:r>
            <a:r>
              <a:rPr lang="en-US" sz="23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veličine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cijeloj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stranici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ali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zadržavaju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odnosi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među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veličinama</a:t>
            </a:r>
            <a:r>
              <a:rPr 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fontova</a:t>
            </a:r>
            <a:endParaRPr lang="en-US" sz="23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14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37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491064" cy="1143000"/>
          </a:xfrm>
        </p:spPr>
        <p:txBody>
          <a:bodyPr>
            <a:noAutofit/>
          </a:bodyPr>
          <a:lstStyle/>
          <a:p>
            <a:r>
              <a:rPr lang="en-US">
                <a:solidFill>
                  <a:srgbClr val="000000"/>
                </a:solidFill>
                <a:ea typeface="Arial"/>
                <a:cs typeface="Arial"/>
                <a:sym typeface="Arial"/>
              </a:rPr>
              <a:t>Model </a:t>
            </a:r>
            <a:r>
              <a:rPr lang="en-US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kutije</a:t>
            </a:r>
            <a:r>
              <a:rPr lang="en-US">
                <a:solidFill>
                  <a:srgbClr val="000000"/>
                </a:solidFill>
                <a:ea typeface="Arial"/>
                <a:cs typeface="Arial"/>
                <a:sym typeface="Arial"/>
              </a:rPr>
              <a:t> (box model)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Autofit/>
          </a:bodyPr>
          <a:lstStyle/>
          <a:p>
            <a:pPr marL="503767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000">
                <a:solidFill>
                  <a:srgbClr val="000000"/>
                </a:solidFill>
                <a:ea typeface="Arial"/>
                <a:cs typeface="Arial"/>
                <a:sym typeface="Arial"/>
              </a:rPr>
              <a:t>margin </a:t>
            </a:r>
            <a:r>
              <a:rPr lang="en-US" sz="20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i</a:t>
            </a:r>
            <a:r>
              <a:rPr lang="en-US" sz="2000">
                <a:solidFill>
                  <a:srgbClr val="000000"/>
                </a:solidFill>
                <a:ea typeface="Arial"/>
                <a:cs typeface="Arial"/>
                <a:sym typeface="Arial"/>
              </a:rPr>
              <a:t> padding </a:t>
            </a:r>
            <a:r>
              <a:rPr lang="en-US" sz="20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su</a:t>
            </a:r>
            <a:r>
              <a:rPr lang="en-US" sz="20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hr-HR" sz="200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dva</a:t>
            </a:r>
            <a:r>
              <a:rPr lang="en-US" sz="200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hr-HR" sz="200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najčešće</a:t>
            </a:r>
            <a:r>
              <a:rPr lang="en-US" sz="200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korištena</a:t>
            </a:r>
            <a:r>
              <a:rPr lang="en-US" sz="20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svojstva</a:t>
            </a:r>
            <a:r>
              <a:rPr lang="en-US" sz="20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za</a:t>
            </a:r>
            <a:r>
              <a:rPr lang="en-US" sz="20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razmicanje</a:t>
            </a:r>
            <a:r>
              <a:rPr lang="en-US" sz="20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elemenata</a:t>
            </a:r>
            <a:endParaRPr lang="en-US" sz="200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160867" indent="0">
              <a:spcBef>
                <a:spcPts val="0"/>
              </a:spcBef>
              <a:buClr>
                <a:srgbClr val="000000"/>
              </a:buClr>
              <a:buSzPct val="164609"/>
              <a:buNone/>
            </a:pPr>
            <a:r>
              <a:rPr lang="en-US" sz="200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en-US" sz="200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en-US" sz="200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h2 </a:t>
            </a:r>
            <a:r>
              <a:rPr lang="en-US" sz="2000">
                <a:solidFill>
                  <a:srgbClr val="000000"/>
                </a:solidFill>
                <a:ea typeface="Arial"/>
                <a:cs typeface="Arial"/>
                <a:sym typeface="Arial"/>
              </a:rPr>
              <a:t>{	</a:t>
            </a:r>
          </a:p>
          <a:p>
            <a:pPr marL="160867" indent="0">
              <a:spcBef>
                <a:spcPts val="0"/>
              </a:spcBef>
              <a:buClr>
                <a:srgbClr val="000000"/>
              </a:buClr>
              <a:buSzPct val="164609"/>
              <a:buNone/>
            </a:pPr>
            <a:r>
              <a:rPr lang="hr-HR" sz="200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      </a:t>
            </a:r>
            <a:r>
              <a:rPr lang="en-US" sz="200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font-size</a:t>
            </a:r>
            <a:r>
              <a:rPr lang="en-US" sz="2000">
                <a:solidFill>
                  <a:srgbClr val="000000"/>
                </a:solidFill>
                <a:ea typeface="Arial"/>
                <a:cs typeface="Arial"/>
                <a:sym typeface="Arial"/>
              </a:rPr>
              <a:t>: 150%;</a:t>
            </a:r>
          </a:p>
          <a:p>
            <a:pPr marL="160867" indent="0">
              <a:spcBef>
                <a:spcPts val="0"/>
              </a:spcBef>
              <a:buClr>
                <a:srgbClr val="000000"/>
              </a:buClr>
              <a:buSzPct val="164609"/>
              <a:buNone/>
            </a:pPr>
            <a:r>
              <a:rPr lang="hr-HR" sz="200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      </a:t>
            </a:r>
            <a:r>
              <a:rPr lang="en-US" sz="200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background-color</a:t>
            </a:r>
            <a:r>
              <a:rPr lang="en-US" sz="2000">
                <a:solidFill>
                  <a:srgbClr val="000000"/>
                </a:solidFill>
                <a:ea typeface="Arial"/>
                <a:cs typeface="Arial"/>
                <a:sym typeface="Arial"/>
              </a:rPr>
              <a:t>: #ccc;</a:t>
            </a:r>
          </a:p>
          <a:p>
            <a:pPr marL="160867" indent="0">
              <a:spcBef>
                <a:spcPts val="0"/>
              </a:spcBef>
              <a:buClr>
                <a:srgbClr val="000000"/>
              </a:buClr>
              <a:buSzPct val="164609"/>
              <a:buNone/>
            </a:pPr>
            <a:r>
              <a:rPr lang="hr-HR" sz="200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      </a:t>
            </a:r>
            <a:r>
              <a:rPr lang="en-US" sz="200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margin</a:t>
            </a:r>
            <a:r>
              <a:rPr lang="en-US" sz="2000">
                <a:solidFill>
                  <a:srgbClr val="000000"/>
                </a:solidFill>
                <a:ea typeface="Arial"/>
                <a:cs typeface="Arial"/>
                <a:sym typeface="Arial"/>
              </a:rPr>
              <a:t>: 10px;</a:t>
            </a:r>
          </a:p>
          <a:p>
            <a:pPr marL="160867" indent="0">
              <a:spcBef>
                <a:spcPts val="0"/>
              </a:spcBef>
              <a:buClr>
                <a:srgbClr val="000000"/>
              </a:buClr>
              <a:buSzPct val="164609"/>
              <a:buNone/>
            </a:pPr>
            <a:r>
              <a:rPr lang="hr-HR" sz="200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     </a:t>
            </a:r>
            <a:r>
              <a:rPr lang="en-US" sz="200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padding</a:t>
            </a:r>
            <a:r>
              <a:rPr lang="en-US" sz="2000">
                <a:solidFill>
                  <a:srgbClr val="000000"/>
                </a:solidFill>
                <a:ea typeface="Arial"/>
                <a:cs typeface="Arial"/>
                <a:sym typeface="Arial"/>
              </a:rPr>
              <a:t>: 3px;</a:t>
            </a:r>
          </a:p>
          <a:p>
            <a:pPr marL="160867" indent="0">
              <a:spcBef>
                <a:spcPts val="0"/>
              </a:spcBef>
              <a:buClr>
                <a:srgbClr val="000000"/>
              </a:buClr>
              <a:buSzPct val="164609"/>
              <a:buNone/>
            </a:pPr>
            <a:r>
              <a:rPr lang="en-US" sz="2000">
                <a:solidFill>
                  <a:srgbClr val="000000"/>
                </a:solidFill>
                <a:ea typeface="Arial"/>
                <a:cs typeface="Arial"/>
                <a:sym typeface="Arial"/>
              </a:rPr>
              <a:t>}</a:t>
            </a:r>
          </a:p>
          <a:p>
            <a:pPr marL="503767">
              <a:spcBef>
                <a:spcPts val="0"/>
              </a:spcBef>
              <a:buClr>
                <a:srgbClr val="000000"/>
              </a:buClr>
              <a:buSzPct val="164609"/>
            </a:pPr>
            <a:endParaRPr lang="hr-HR" sz="2000" smtClea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503767">
              <a:spcBef>
                <a:spcPts val="0"/>
              </a:spcBef>
              <a:buClr>
                <a:srgbClr val="000000"/>
              </a:buClr>
              <a:buSzPct val="164609"/>
            </a:pPr>
            <a:endParaRPr lang="en-US" sz="200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503767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0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svaka</a:t>
            </a:r>
            <a:r>
              <a:rPr lang="en-US" sz="2000">
                <a:solidFill>
                  <a:srgbClr val="000000"/>
                </a:solidFill>
                <a:ea typeface="Arial"/>
                <a:cs typeface="Arial"/>
                <a:sym typeface="Arial"/>
              </a:rPr>
              <a:t> od 4 </a:t>
            </a:r>
            <a:r>
              <a:rPr lang="en-US" sz="20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strane</a:t>
            </a:r>
            <a:r>
              <a:rPr lang="en-US" sz="2000">
                <a:solidFill>
                  <a:srgbClr val="000000"/>
                </a:solidFill>
                <a:ea typeface="Arial"/>
                <a:cs typeface="Arial"/>
                <a:sym typeface="Arial"/>
              </a:rPr>
              <a:t> se </a:t>
            </a:r>
            <a:r>
              <a:rPr lang="en-US" sz="20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može</a:t>
            </a:r>
            <a:r>
              <a:rPr lang="en-US" sz="20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podesiti</a:t>
            </a:r>
            <a:r>
              <a:rPr lang="en-US" sz="20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individualno</a:t>
            </a:r>
            <a:r>
              <a:rPr lang="en-US" sz="20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preko</a:t>
            </a:r>
            <a:r>
              <a:rPr lang="en-US" sz="2000">
                <a:solidFill>
                  <a:srgbClr val="000000"/>
                </a:solidFill>
                <a:ea typeface="Arial"/>
                <a:cs typeface="Arial"/>
                <a:sym typeface="Arial"/>
              </a:rPr>
              <a:t> margin-left, margin-right, margin-top, margin-bottom</a:t>
            </a:r>
          </a:p>
          <a:p>
            <a:pPr marL="503767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0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analogno</a:t>
            </a:r>
            <a:r>
              <a:rPr lang="en-US" sz="20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i</a:t>
            </a:r>
            <a:r>
              <a:rPr lang="en-US" sz="20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za</a:t>
            </a:r>
            <a:r>
              <a:rPr lang="en-US" sz="2000">
                <a:solidFill>
                  <a:srgbClr val="000000"/>
                </a:solidFill>
                <a:ea typeface="Arial"/>
                <a:cs typeface="Arial"/>
                <a:sym typeface="Arial"/>
              </a:rPr>
              <a:t> padding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15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hape 186"/>
          <p:cNvSpPr/>
          <p:nvPr/>
        </p:nvSpPr>
        <p:spPr>
          <a:xfrm>
            <a:off x="3923928" y="1910071"/>
            <a:ext cx="4917743" cy="292974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34593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491064" cy="1143000"/>
          </a:xfrm>
        </p:spPr>
        <p:txBody>
          <a:bodyPr>
            <a:noAutofit/>
          </a:bodyPr>
          <a:lstStyle/>
          <a:p>
            <a:r>
              <a:rPr lang="en-US">
                <a:solidFill>
                  <a:srgbClr val="000000"/>
                </a:solidFill>
                <a:ea typeface="Arial"/>
                <a:cs typeface="Arial"/>
                <a:sym typeface="Arial"/>
              </a:rPr>
              <a:t>Model </a:t>
            </a:r>
            <a:r>
              <a:rPr lang="en-US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kutije</a:t>
            </a:r>
            <a:r>
              <a:rPr lang="en-US">
                <a:solidFill>
                  <a:srgbClr val="000000"/>
                </a:solidFill>
                <a:ea typeface="Arial"/>
                <a:cs typeface="Arial"/>
                <a:sym typeface="Arial"/>
              </a:rPr>
              <a:t> (box model)</a:t>
            </a:r>
            <a:endParaRPr lang="hr-HR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57" y="1412875"/>
            <a:ext cx="5616647" cy="459543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16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06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491064" cy="1143000"/>
          </a:xfrm>
        </p:spPr>
        <p:txBody>
          <a:bodyPr>
            <a:noAutofit/>
          </a:bodyPr>
          <a:lstStyle/>
          <a:p>
            <a:r>
              <a:rPr lang="en-US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Uključivanje</a:t>
            </a:r>
            <a:r>
              <a:rPr lang="en-US">
                <a:solidFill>
                  <a:srgbClr val="000000"/>
                </a:solidFill>
                <a:ea typeface="Arial"/>
                <a:cs typeface="Arial"/>
                <a:sym typeface="Arial"/>
              </a:rPr>
              <a:t> CSS-a u HTML</a:t>
            </a:r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17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18067" indent="-457200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40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in-line</a:t>
            </a:r>
            <a:endParaRPr lang="hr-HR" sz="2400" smtClea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160867" indent="0">
              <a:spcBef>
                <a:spcPts val="0"/>
              </a:spcBef>
              <a:buClr>
                <a:srgbClr val="000000"/>
              </a:buClr>
              <a:buSzPct val="164609"/>
              <a:buNone/>
            </a:pPr>
            <a:r>
              <a:rPr lang="hr-HR" sz="200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     	</a:t>
            </a:r>
            <a:r>
              <a:rPr lang="en-US" sz="2200" err="1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piš</a:t>
            </a:r>
            <a:r>
              <a:rPr lang="hr-HR" sz="220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e</a:t>
            </a:r>
            <a:r>
              <a:rPr lang="en-US" sz="220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200">
                <a:solidFill>
                  <a:srgbClr val="000000"/>
                </a:solidFill>
                <a:ea typeface="Arial"/>
                <a:cs typeface="Arial"/>
                <a:sym typeface="Arial"/>
              </a:rPr>
              <a:t>se </a:t>
            </a:r>
            <a:r>
              <a:rPr lang="en-US" sz="22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direktno</a:t>
            </a:r>
            <a:r>
              <a:rPr lang="en-US" sz="2200">
                <a:solidFill>
                  <a:srgbClr val="000000"/>
                </a:solidFill>
                <a:ea typeface="Arial"/>
                <a:cs typeface="Arial"/>
                <a:sym typeface="Arial"/>
              </a:rPr>
              <a:t> u element </a:t>
            </a:r>
            <a:r>
              <a:rPr lang="en-US" sz="22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preko</a:t>
            </a:r>
            <a:r>
              <a:rPr lang="en-US" sz="22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2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atributa</a:t>
            </a:r>
            <a:r>
              <a:rPr lang="en-US" sz="2200">
                <a:solidFill>
                  <a:srgbClr val="000000"/>
                </a:solidFill>
                <a:ea typeface="Arial"/>
                <a:cs typeface="Arial"/>
                <a:sym typeface="Arial"/>
              </a:rPr>
              <a:t> style</a:t>
            </a:r>
          </a:p>
          <a:p>
            <a:pPr marL="560917" lvl="1" indent="0">
              <a:spcBef>
                <a:spcPts val="0"/>
              </a:spcBef>
              <a:buClr>
                <a:srgbClr val="000000"/>
              </a:buClr>
              <a:buSzPct val="164609"/>
              <a:buNone/>
            </a:pPr>
            <a:r>
              <a:rPr lang="hr-HR" sz="220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	</a:t>
            </a:r>
            <a:r>
              <a:rPr lang="en-US" sz="220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&lt;</a:t>
            </a:r>
            <a:r>
              <a:rPr lang="en-US" sz="2200">
                <a:solidFill>
                  <a:srgbClr val="000000"/>
                </a:solidFill>
                <a:ea typeface="Arial"/>
                <a:cs typeface="Arial"/>
                <a:sym typeface="Arial"/>
              </a:rPr>
              <a:t>p style="color: red"&gt;text&lt;/p&gt;</a:t>
            </a:r>
          </a:p>
          <a:p>
            <a:pPr marL="560917" lvl="1" indent="0">
              <a:spcBef>
                <a:spcPts val="0"/>
              </a:spcBef>
              <a:buClr>
                <a:srgbClr val="000000"/>
              </a:buClr>
              <a:buSzPct val="164609"/>
              <a:buNone/>
            </a:pPr>
            <a:r>
              <a:rPr lang="hr-HR" sz="220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	</a:t>
            </a:r>
            <a:r>
              <a:rPr lang="en-US" sz="2200" err="1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treba</a:t>
            </a:r>
            <a:r>
              <a:rPr lang="en-US" sz="220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2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ih</a:t>
            </a:r>
            <a:r>
              <a:rPr lang="en-US" sz="22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2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izbjegavati</a:t>
            </a:r>
            <a:r>
              <a:rPr lang="en-US" sz="22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2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kad</a:t>
            </a:r>
            <a:r>
              <a:rPr lang="en-US" sz="2200">
                <a:solidFill>
                  <a:srgbClr val="000000"/>
                </a:solidFill>
                <a:ea typeface="Arial"/>
                <a:cs typeface="Arial"/>
                <a:sym typeface="Arial"/>
              </a:rPr>
              <a:t> god je </a:t>
            </a:r>
            <a:r>
              <a:rPr lang="en-US" sz="22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moguće</a:t>
            </a:r>
            <a:r>
              <a:rPr lang="en-US" sz="2200">
                <a:solidFill>
                  <a:srgbClr val="000000"/>
                </a:solidFill>
                <a:ea typeface="Arial"/>
                <a:cs typeface="Arial"/>
                <a:sym typeface="Arial"/>
              </a:rPr>
              <a:t> (u HTML ne ide </a:t>
            </a:r>
            <a:r>
              <a:rPr lang="hr-HR" sz="220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	</a:t>
            </a:r>
            <a:r>
              <a:rPr lang="en-US" sz="2200" err="1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prezentacija</a:t>
            </a:r>
            <a:r>
              <a:rPr lang="en-US" sz="2200">
                <a:solidFill>
                  <a:srgbClr val="000000"/>
                </a:solidFill>
                <a:ea typeface="Arial"/>
                <a:cs typeface="Arial"/>
                <a:sym typeface="Arial"/>
              </a:rPr>
              <a:t>)</a:t>
            </a:r>
          </a:p>
          <a:p>
            <a:pPr marL="618067" indent="-457200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400">
                <a:solidFill>
                  <a:srgbClr val="000000"/>
                </a:solidFill>
                <a:ea typeface="Arial"/>
                <a:cs typeface="Arial"/>
                <a:sym typeface="Arial"/>
              </a:rPr>
              <a:t>internal</a:t>
            </a:r>
          </a:p>
          <a:p>
            <a:pPr marL="160867" indent="0">
              <a:spcBef>
                <a:spcPts val="0"/>
              </a:spcBef>
              <a:buClr>
                <a:srgbClr val="000000"/>
              </a:buClr>
              <a:buSzPct val="164609"/>
              <a:buNone/>
            </a:pPr>
            <a:r>
              <a:rPr lang="hr-HR" sz="22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hr-HR" sz="220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     	</a:t>
            </a:r>
            <a:r>
              <a:rPr lang="en-US" sz="220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&lt;</a:t>
            </a:r>
            <a:r>
              <a:rPr lang="en-US" sz="2200">
                <a:solidFill>
                  <a:srgbClr val="000000"/>
                </a:solidFill>
                <a:ea typeface="Arial"/>
                <a:cs typeface="Arial"/>
                <a:sym typeface="Arial"/>
              </a:rPr>
              <a:t>style&gt; element </a:t>
            </a:r>
            <a:r>
              <a:rPr lang="en-US" sz="22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unutar</a:t>
            </a:r>
            <a:r>
              <a:rPr lang="en-US" sz="2200">
                <a:solidFill>
                  <a:srgbClr val="000000"/>
                </a:solidFill>
                <a:ea typeface="Arial"/>
                <a:cs typeface="Arial"/>
                <a:sym typeface="Arial"/>
              </a:rPr>
              <a:t> &lt;head&gt; </a:t>
            </a:r>
            <a:r>
              <a:rPr lang="en-US" sz="22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dijela</a:t>
            </a:r>
            <a:r>
              <a:rPr lang="en-US" sz="22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2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stranice</a:t>
            </a:r>
            <a:r>
              <a:rPr lang="en-US" sz="22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endParaRPr lang="hr-HR" sz="2200" smtClea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160867" indent="0">
              <a:spcBef>
                <a:spcPts val="0"/>
              </a:spcBef>
              <a:buClr>
                <a:srgbClr val="000000"/>
              </a:buClr>
              <a:buSzPct val="164609"/>
              <a:buNone/>
            </a:pPr>
            <a:r>
              <a:rPr lang="hr-HR" sz="2200">
                <a:solidFill>
                  <a:srgbClr val="000000"/>
                </a:solidFill>
                <a:ea typeface="Arial"/>
                <a:cs typeface="Arial"/>
                <a:sym typeface="Arial"/>
              </a:rPr>
              <a:t>	</a:t>
            </a:r>
            <a:r>
              <a:rPr lang="en-US" sz="2200" err="1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tako</a:t>
            </a:r>
            <a:r>
              <a:rPr lang="en-US" sz="220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2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definirani</a:t>
            </a:r>
            <a:r>
              <a:rPr lang="en-US" sz="22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2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stilovi</a:t>
            </a:r>
            <a:r>
              <a:rPr lang="en-US" sz="22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2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vrijede</a:t>
            </a:r>
            <a:r>
              <a:rPr lang="en-US" sz="22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2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onda</a:t>
            </a:r>
            <a:r>
              <a:rPr lang="en-US" sz="22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2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za</a:t>
            </a:r>
            <a:r>
              <a:rPr lang="en-US" sz="22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2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tu</a:t>
            </a:r>
            <a:r>
              <a:rPr lang="en-US" sz="22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2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cijelu</a:t>
            </a:r>
            <a:r>
              <a:rPr lang="en-US" sz="22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2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stranicu</a:t>
            </a:r>
            <a:endParaRPr lang="en-US" sz="220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160867" indent="0">
              <a:spcBef>
                <a:spcPts val="0"/>
              </a:spcBef>
              <a:buClr>
                <a:srgbClr val="000000"/>
              </a:buClr>
              <a:buSzPct val="164609"/>
              <a:buNone/>
            </a:pPr>
            <a:r>
              <a:rPr lang="hr-HR" sz="220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	</a:t>
            </a:r>
            <a:r>
              <a:rPr lang="en-US" sz="2200" err="1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izbjegavati</a:t>
            </a:r>
            <a:r>
              <a:rPr lang="en-US" sz="220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2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ih</a:t>
            </a:r>
            <a:r>
              <a:rPr lang="en-US" sz="22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2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iz</a:t>
            </a:r>
            <a:r>
              <a:rPr lang="en-US" sz="22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2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istog</a:t>
            </a:r>
            <a:r>
              <a:rPr lang="en-US" sz="22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2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razloga</a:t>
            </a:r>
            <a:r>
              <a:rPr lang="en-US" sz="22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2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kao</a:t>
            </a:r>
            <a:r>
              <a:rPr lang="en-US" sz="22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2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i</a:t>
            </a:r>
            <a:r>
              <a:rPr lang="en-US" sz="2200">
                <a:solidFill>
                  <a:srgbClr val="000000"/>
                </a:solidFill>
                <a:ea typeface="Arial"/>
                <a:cs typeface="Arial"/>
                <a:sym typeface="Arial"/>
              </a:rPr>
              <a:t> in-line</a:t>
            </a:r>
          </a:p>
          <a:p>
            <a:pPr marL="618067" indent="-457200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400">
                <a:solidFill>
                  <a:srgbClr val="000000"/>
                </a:solidFill>
                <a:ea typeface="Arial"/>
                <a:cs typeface="Arial"/>
                <a:sym typeface="Arial"/>
              </a:rPr>
              <a:t>external</a:t>
            </a:r>
          </a:p>
          <a:p>
            <a:pPr marL="560917" lvl="1" indent="0">
              <a:spcBef>
                <a:spcPts val="0"/>
              </a:spcBef>
              <a:buClr>
                <a:srgbClr val="000000"/>
              </a:buClr>
              <a:buSzPct val="164609"/>
              <a:buNone/>
            </a:pPr>
            <a:r>
              <a:rPr lang="hr-HR" sz="220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	</a:t>
            </a:r>
            <a:r>
              <a:rPr lang="en-US" sz="2200" err="1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koriste</a:t>
            </a:r>
            <a:r>
              <a:rPr lang="en-US" sz="220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200">
                <a:solidFill>
                  <a:srgbClr val="000000"/>
                </a:solidFill>
                <a:ea typeface="Arial"/>
                <a:cs typeface="Arial"/>
                <a:sym typeface="Arial"/>
              </a:rPr>
              <a:t>se </a:t>
            </a:r>
            <a:r>
              <a:rPr lang="en-US" sz="22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na</a:t>
            </a:r>
            <a:r>
              <a:rPr lang="en-US" sz="22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2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cijelom</a:t>
            </a:r>
            <a:r>
              <a:rPr lang="en-US" sz="2200">
                <a:solidFill>
                  <a:srgbClr val="000000"/>
                </a:solidFill>
                <a:ea typeface="Arial"/>
                <a:cs typeface="Arial"/>
                <a:sym typeface="Arial"/>
              </a:rPr>
              <a:t> Web site-u (</a:t>
            </a:r>
            <a:r>
              <a:rPr lang="en-US" sz="22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više</a:t>
            </a:r>
            <a:r>
              <a:rPr lang="en-US" sz="22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2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stranica</a:t>
            </a:r>
            <a:r>
              <a:rPr lang="en-US" sz="2200">
                <a:solidFill>
                  <a:srgbClr val="000000"/>
                </a:solidFill>
                <a:ea typeface="Arial"/>
                <a:cs typeface="Arial"/>
                <a:sym typeface="Arial"/>
              </a:rPr>
              <a:t>)</a:t>
            </a:r>
          </a:p>
          <a:p>
            <a:pPr marL="560917" lvl="1" indent="0">
              <a:spcBef>
                <a:spcPts val="0"/>
              </a:spcBef>
              <a:buClr>
                <a:srgbClr val="000000"/>
              </a:buClr>
              <a:buSzPct val="164609"/>
              <a:buNone/>
            </a:pPr>
            <a:r>
              <a:rPr lang="hr-HR" sz="220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	</a:t>
            </a:r>
            <a:r>
              <a:rPr lang="en-US" sz="2200" err="1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pišu</a:t>
            </a:r>
            <a:r>
              <a:rPr lang="en-US" sz="220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200">
                <a:solidFill>
                  <a:srgbClr val="000000"/>
                </a:solidFill>
                <a:ea typeface="Arial"/>
                <a:cs typeface="Arial"/>
                <a:sym typeface="Arial"/>
              </a:rPr>
              <a:t>se u </a:t>
            </a:r>
            <a:r>
              <a:rPr lang="en-US" sz="22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odvojenu</a:t>
            </a:r>
            <a:r>
              <a:rPr lang="en-US" sz="2200">
                <a:solidFill>
                  <a:srgbClr val="000000"/>
                </a:solidFill>
                <a:ea typeface="Arial"/>
                <a:cs typeface="Arial"/>
                <a:sym typeface="Arial"/>
              </a:rPr>
              <a:t> .</a:t>
            </a:r>
            <a:r>
              <a:rPr lang="en-US" sz="22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css</a:t>
            </a:r>
            <a:r>
              <a:rPr lang="en-US" sz="220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2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datoteku</a:t>
            </a:r>
            <a:endParaRPr lang="en-US" sz="220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921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491064" cy="1143000"/>
          </a:xfrm>
        </p:spPr>
        <p:txBody>
          <a:bodyPr>
            <a:noAutofit/>
          </a:bodyPr>
          <a:lstStyle/>
          <a:p>
            <a:r>
              <a:rPr lang="en-US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Uključivanje</a:t>
            </a:r>
            <a:r>
              <a:rPr lang="en-US">
                <a:solidFill>
                  <a:srgbClr val="000000"/>
                </a:solidFill>
                <a:ea typeface="Arial"/>
                <a:cs typeface="Arial"/>
                <a:sym typeface="Arial"/>
              </a:rPr>
              <a:t> CSS-a u HTML</a:t>
            </a:r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18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Autofit/>
          </a:bodyPr>
          <a:lstStyle/>
          <a:p>
            <a:pPr marL="618067" indent="-457200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40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External</a:t>
            </a:r>
            <a:endParaRPr lang="hr-HR" sz="2400" smtClea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618067" indent="-457200">
              <a:spcBef>
                <a:spcPts val="0"/>
              </a:spcBef>
              <a:buClr>
                <a:srgbClr val="000000"/>
              </a:buClr>
              <a:buSzPct val="164609"/>
            </a:pPr>
            <a:endParaRPr lang="en-US" sz="240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2" name="Shape 217"/>
          <p:cNvSpPr txBox="1"/>
          <p:nvPr/>
        </p:nvSpPr>
        <p:spPr>
          <a:xfrm>
            <a:off x="611560" y="1889525"/>
            <a:ext cx="5688632" cy="1683492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0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prva.html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&lt;title&gt;</a:t>
            </a:r>
            <a:r>
              <a:rPr lang="en-US" sz="14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Prva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stranica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&lt;/title&gt;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&lt;link </a:t>
            </a:r>
            <a:r>
              <a:rPr lang="en-US" sz="14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</a:t>
            </a:r>
            <a:r>
              <a:rPr lang="en-US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="</a:t>
            </a:r>
            <a:r>
              <a:rPr lang="en-US" sz="14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stylesheet</a:t>
            </a:r>
            <a:r>
              <a:rPr lang="en-US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 type="text/</a:t>
            </a:r>
            <a:r>
              <a:rPr lang="en-US" sz="14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r>
              <a:rPr lang="en-US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 </a:t>
            </a:r>
            <a:r>
              <a:rPr lang="en-US" sz="14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href</a:t>
            </a:r>
            <a:r>
              <a:rPr lang="en-US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="stil.css" /&gt;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</a:p>
        </p:txBody>
      </p:sp>
      <p:sp>
        <p:nvSpPr>
          <p:cNvPr id="14" name="Shape 218"/>
          <p:cNvSpPr txBox="1"/>
          <p:nvPr/>
        </p:nvSpPr>
        <p:spPr>
          <a:xfrm>
            <a:off x="641039" y="3501008"/>
            <a:ext cx="5659153" cy="162903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0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druga.html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&lt;title&gt;</a:t>
            </a:r>
            <a:r>
              <a:rPr lang="en-US" sz="14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Druga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stranica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&lt;/title&gt;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&lt;link </a:t>
            </a:r>
            <a:r>
              <a:rPr lang="en-US" sz="14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</a:t>
            </a:r>
            <a:r>
              <a:rPr lang="en-US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="</a:t>
            </a:r>
            <a:r>
              <a:rPr lang="en-US" sz="14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stylesheet</a:t>
            </a:r>
            <a:r>
              <a:rPr lang="en-US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 type="text/</a:t>
            </a:r>
            <a:r>
              <a:rPr lang="en-US" sz="14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r>
              <a:rPr lang="en-US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 </a:t>
            </a:r>
            <a:r>
              <a:rPr lang="en-US" sz="14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href</a:t>
            </a:r>
            <a:r>
              <a:rPr lang="en-US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="stil.css" /&gt;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</a:p>
        </p:txBody>
      </p:sp>
      <p:sp>
        <p:nvSpPr>
          <p:cNvPr id="15" name="Shape 219"/>
          <p:cNvSpPr txBox="1"/>
          <p:nvPr/>
        </p:nvSpPr>
        <p:spPr>
          <a:xfrm>
            <a:off x="641039" y="5131531"/>
            <a:ext cx="5659153" cy="10337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0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treca.html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0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cetvrta.html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0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....</a:t>
            </a:r>
          </a:p>
          <a:p>
            <a:endParaRPr lang="en-US" sz="2133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216"/>
          <p:cNvSpPr txBox="1"/>
          <p:nvPr/>
        </p:nvSpPr>
        <p:spPr>
          <a:xfrm>
            <a:off x="7024250" y="2731270"/>
            <a:ext cx="1801099" cy="2641945"/>
          </a:xfrm>
          <a:prstGeom prst="rect">
            <a:avLst/>
          </a:prstGeom>
          <a:solidFill>
            <a:srgbClr val="3D85C6"/>
          </a:solidFill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133" u="sng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stil.css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15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 {</a:t>
            </a:r>
          </a:p>
          <a:p>
            <a:pPr rtl="0">
              <a:lnSpc>
                <a:spcPct val="100000"/>
              </a:lnSpc>
              <a:buNone/>
            </a:pPr>
            <a:r>
              <a:rPr lang="hr-HR" sz="15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hr-HR" sz="15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5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5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red;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15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endParaRPr lang="en-US" sz="1599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 sz="15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{</a:t>
            </a:r>
          </a:p>
          <a:p>
            <a:pPr rtl="0">
              <a:lnSpc>
                <a:spcPct val="100000"/>
              </a:lnSpc>
              <a:buNone/>
            </a:pPr>
            <a:r>
              <a:rPr lang="hr-HR" sz="15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599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5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blue;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15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665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Pseudo </a:t>
            </a:r>
            <a:r>
              <a:rPr lang="en-US" sz="36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klase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(pseudo classes)</a:t>
            </a:r>
            <a:endParaRPr lang="hr-HR"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19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579296" cy="4525963"/>
          </a:xfrm>
        </p:spPr>
        <p:txBody>
          <a:bodyPr>
            <a:noAutofit/>
          </a:bodyPr>
          <a:lstStyle/>
          <a:p>
            <a:pPr marL="618067" indent="-457200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specificiraju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stanje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selektora</a:t>
            </a:r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18067" indent="-457200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odvajaju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od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selektora</a:t>
            </a:r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18067" indent="-457200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selector:pseudo_klasa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svojstvo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vrijednost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marL="618067" indent="-457200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mnogo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njih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radi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svim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preglednicima</a:t>
            </a:r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18067" indent="-457200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najčešće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koriste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linkovima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rade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svim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relevantnim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preglednicima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999067" lvl="1" indent="-457200"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</a:p>
          <a:p>
            <a:pPr marL="999067" lvl="1" indent="-457200"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visited</a:t>
            </a:r>
          </a:p>
          <a:p>
            <a:pPr marL="999067" lvl="1" indent="-457200"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active</a:t>
            </a:r>
          </a:p>
          <a:p>
            <a:pPr marL="999067" lvl="1" indent="-457200"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hover </a:t>
            </a:r>
          </a:p>
        </p:txBody>
      </p:sp>
    </p:spTree>
    <p:extLst>
      <p:ext uri="{BB962C8B-B14F-4D97-AF65-F5344CB8AC3E}">
        <p14:creationId xmlns:p14="http://schemas.microsoft.com/office/powerpoint/2010/main" val="322124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400" y="59107"/>
            <a:ext cx="6491064" cy="1143000"/>
          </a:xfrm>
        </p:spPr>
        <p:txBody>
          <a:bodyPr>
            <a:noAutofit/>
          </a:bodyPr>
          <a:lstStyle/>
          <a:p>
            <a:r>
              <a:rPr lang="hr-HR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dizajner </a:t>
            </a:r>
            <a:r>
              <a:rPr lang="hr-HR" sz="3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vs</a:t>
            </a:r>
            <a:r>
              <a:rPr lang="hr-HR" sz="3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Web </a:t>
            </a:r>
            <a:r>
              <a:rPr lang="hr-HR" sz="32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programer</a:t>
            </a:r>
            <a:endParaRPr lang="hr-H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Autofit/>
          </a:bodyPr>
          <a:lstStyle/>
          <a:p>
            <a:pPr marL="618067" indent="-457200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hr-HR" sz="26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dizajner je osoba koja je orijentirana na grafički aspekt izrade web stranica.</a:t>
            </a:r>
          </a:p>
          <a:p>
            <a:pPr marL="160867" indent="0">
              <a:spcBef>
                <a:spcPts val="0"/>
              </a:spcBef>
              <a:buClr>
                <a:srgbClr val="000000"/>
              </a:buClr>
              <a:buSzPct val="164609"/>
              <a:buNone/>
            </a:pPr>
            <a:endParaRPr lang="hr-HR" sz="2666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18067" indent="-457200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hr-HR" sz="26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programer je osoba koja koristi </a:t>
            </a:r>
            <a:r>
              <a:rPr lang="hr-HR" sz="2666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koristi</a:t>
            </a:r>
            <a:r>
              <a:rPr lang="hr-HR" sz="26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tehnologije programiranja, što na klijentskoj što na serverskoj strani.</a:t>
            </a:r>
          </a:p>
          <a:p>
            <a:pPr marL="1018117" lvl="1" indent="-457200">
              <a:spcBef>
                <a:spcPts val="0"/>
              </a:spcBef>
              <a:buClr>
                <a:srgbClr val="000000"/>
              </a:buClr>
              <a:buSzPct val="164609"/>
            </a:pPr>
            <a:endParaRPr lang="en-US" sz="1866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45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!important</a:t>
            </a:r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20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hape 291"/>
          <p:cNvSpPr txBox="1">
            <a:spLocks noGrp="1"/>
          </p:cNvSpPr>
          <p:nvPr>
            <p:ph idx="1"/>
          </p:nvPr>
        </p:nvSpPr>
        <p:spPr>
          <a:xfrm>
            <a:off x="457200" y="1412875"/>
            <a:ext cx="8578850" cy="4525963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lvl="0" indent="-220133">
              <a:spcBef>
                <a:spcPts val="0"/>
              </a:spcBef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svojstvo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666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može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označiti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kao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"</a:t>
            </a:r>
            <a:r>
              <a:rPr lang="en-US" sz="2666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važno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</a:p>
          <a:p>
            <a:pPr marL="381000" lvl="0" indent="-220133">
              <a:spcBef>
                <a:spcPts val="0"/>
              </a:spcBef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 </a:t>
            </a:r>
            <a:r>
              <a:rPr lang="en-US" sz="2666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mogu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prepisati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in-line </a:t>
            </a:r>
            <a:r>
              <a:rPr lang="en-US" sz="2666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svojstva</a:t>
            </a:r>
            <a:endParaRPr lang="en-US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314"/>
          <p:cNvSpPr txBox="1"/>
          <p:nvPr/>
        </p:nvSpPr>
        <p:spPr>
          <a:xfrm>
            <a:off x="755576" y="2844485"/>
            <a:ext cx="7560840" cy="151639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 {</a:t>
            </a:r>
          </a:p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font-size: 12px !important;</a:t>
            </a:r>
          </a:p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984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Pseudo </a:t>
            </a:r>
            <a:r>
              <a:rPr lang="en-US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elementi</a:t>
            </a:r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21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hape 291"/>
          <p:cNvSpPr txBox="1">
            <a:spLocks noGrp="1"/>
          </p:cNvSpPr>
          <p:nvPr>
            <p:ph idx="1"/>
          </p:nvPr>
        </p:nvSpPr>
        <p:spPr>
          <a:xfrm>
            <a:off x="457200" y="1412875"/>
            <a:ext cx="8578850" cy="4525963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lvl="0" indent="-220133">
              <a:spcBef>
                <a:spcPts val="0"/>
              </a:spcBef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služe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oblikovanje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pojedinih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dijelova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elementa</a:t>
            </a:r>
            <a:endParaRPr lang="en-US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lvl="0" indent="-220133">
              <a:spcBef>
                <a:spcPts val="0"/>
              </a:spcBef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pišu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666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slično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kao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pseudo </a:t>
            </a:r>
            <a:r>
              <a:rPr lang="en-US" sz="2666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klase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2666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element:klasa</a:t>
            </a:r>
            <a:endParaRPr lang="en-US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lvl="0" indent="-220133">
              <a:spcBef>
                <a:spcPts val="0"/>
              </a:spcBef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 CSS3 </a:t>
            </a:r>
            <a:r>
              <a:rPr lang="en-US" sz="2666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specifikaciji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je </a:t>
            </a:r>
            <a:r>
              <a:rPr lang="en-US" sz="2666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dodana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dvostruka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dvotočka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::</a:t>
            </a:r>
          </a:p>
          <a:p>
            <a:pPr marL="381000" lvl="0" indent="-220133">
              <a:spcBef>
                <a:spcPts val="0"/>
              </a:spcBef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 </a:t>
            </a:r>
            <a:r>
              <a:rPr lang="en-US" sz="2666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rade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 </a:t>
            </a:r>
            <a:r>
              <a:rPr lang="en-US" sz="2666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potpunosti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 </a:t>
            </a:r>
            <a:r>
              <a:rPr lang="en-US" sz="2666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starim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preglednicima</a:t>
            </a:r>
            <a:endParaRPr lang="en-US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lvl="0" indent="-220133">
              <a:spcBef>
                <a:spcPts val="0"/>
              </a:spcBef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:first-letter, :first-line, :before, :after</a:t>
            </a:r>
          </a:p>
        </p:txBody>
      </p:sp>
      <p:sp>
        <p:nvSpPr>
          <p:cNvPr id="14" name="Shape 314"/>
          <p:cNvSpPr txBox="1"/>
          <p:nvPr/>
        </p:nvSpPr>
        <p:spPr>
          <a:xfrm>
            <a:off x="728192" y="3717032"/>
            <a:ext cx="7560840" cy="151639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p:first-letter {</a:t>
            </a:r>
          </a:p>
          <a:p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font-size: 12px !important;</a:t>
            </a:r>
          </a:p>
          <a:p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endParaRPr lang="en-US"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787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en-US" sz="36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Nasljeđivanje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(inheritance)</a:t>
            </a:r>
            <a:endParaRPr lang="hr-HR"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22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hape 291"/>
          <p:cNvSpPr txBox="1">
            <a:spLocks noGrp="1"/>
          </p:cNvSpPr>
          <p:nvPr>
            <p:ph idx="1"/>
          </p:nvPr>
        </p:nvSpPr>
        <p:spPr>
          <a:xfrm>
            <a:off x="457200" y="1412875"/>
            <a:ext cx="8578850" cy="4525963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503767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2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 </a:t>
            </a:r>
            <a:r>
              <a:rPr lang="en-US" sz="22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kojem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elementi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2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potomci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22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nasljeđuju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svojstva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svoji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predaka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2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elemenata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koji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ih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okružuju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503767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2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svojstva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koja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2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nasljeđuju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884767" lvl="1" indent="-342900"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color, font (and related properties), letter-spacing, line-height, list-style (and related properties), text-align, text-indent, text-transform, visibility, white-space, word-spacing</a:t>
            </a:r>
          </a:p>
          <a:p>
            <a:pPr marL="503767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2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svojstva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koja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NE </a:t>
            </a:r>
            <a:r>
              <a:rPr lang="en-US" sz="22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nasljeđuju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884767" lvl="1" indent="-342900"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background (and related properties), border (and related properties), display, float and clear, height and width, margin (and related properties), min- and max-height and -width, outline, overflow, padding (and related properties), position (and related properties), text-decoration, vertical-align, z-index</a:t>
            </a:r>
          </a:p>
        </p:txBody>
      </p:sp>
    </p:spTree>
    <p:extLst>
      <p:ext uri="{BB962C8B-B14F-4D97-AF65-F5344CB8AC3E}">
        <p14:creationId xmlns:p14="http://schemas.microsoft.com/office/powerpoint/2010/main" val="286257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 vs. TABLE</a:t>
            </a:r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23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95536" y="1412776"/>
            <a:ext cx="8748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lvl="0" indent="-220133"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4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tablice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4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trebaju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koristiti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samo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prikaz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tabličnih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podataka</a:t>
            </a:r>
            <a:endParaRPr lang="en-US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lvl="0" indent="-220133"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 bi se </a:t>
            </a:r>
            <a:r>
              <a:rPr lang="en-US" sz="24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trebale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koristiti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razmještaj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elemenata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(layout)</a:t>
            </a:r>
          </a:p>
        </p:txBody>
      </p:sp>
      <p:sp>
        <p:nvSpPr>
          <p:cNvPr id="14" name="Shape 370"/>
          <p:cNvSpPr txBox="1"/>
          <p:nvPr/>
        </p:nvSpPr>
        <p:spPr>
          <a:xfrm>
            <a:off x="608087" y="2302294"/>
            <a:ext cx="8000849" cy="26067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1587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Iz</a:t>
            </a:r>
            <a:r>
              <a:rPr lang="en-US" sz="15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HTML 4.01 </a:t>
            </a:r>
            <a:r>
              <a:rPr lang="en-US" sz="1587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specifikacije</a:t>
            </a:r>
            <a:r>
              <a:rPr lang="en-US" sz="15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15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Tables should not be used purely as a means to layout document content as this may present problems when rendering to non-visual media. Additionally, when used with graphics, these tables may force users to scroll horizontally to view a table designed on a system with a larger display. To minimize these problems, authors should use </a:t>
            </a:r>
            <a:r>
              <a:rPr lang="en-US" sz="1400" u="sng">
                <a:solidFill>
                  <a:srgbClr val="0077CC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style sheets</a:t>
            </a:r>
            <a:r>
              <a:rPr lang="en-US" sz="15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to control layout rather than tables.</a:t>
            </a:r>
          </a:p>
        </p:txBody>
      </p:sp>
    </p:spTree>
    <p:extLst>
      <p:ext uri="{BB962C8B-B14F-4D97-AF65-F5344CB8AC3E}">
        <p14:creationId xmlns:p14="http://schemas.microsoft.com/office/powerpoint/2010/main" val="183855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 vs. TABLE</a:t>
            </a:r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24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95536" y="1412776"/>
            <a:ext cx="8748464" cy="29640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8067" lvl="0" indent="-457200">
              <a:buClr>
                <a:srgbClr val="000000"/>
              </a:buClr>
              <a:buSzPct val="164609"/>
              <a:buFont typeface="Arial" pitchFamily="34" charset="0"/>
              <a:buChar char="•"/>
            </a:pP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razlozi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DIV:</a:t>
            </a:r>
          </a:p>
          <a:p>
            <a:pPr marL="999067" lvl="1" indent="-457200">
              <a:buClr>
                <a:srgbClr val="000000"/>
              </a:buClr>
              <a:buSzPct val="98765"/>
              <a:buFont typeface="Arial" pitchFamily="34" charset="0"/>
              <a:buChar char="•"/>
            </a:pP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odvajanje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sadržaja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od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prezentacije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(separation of concerns)</a:t>
            </a:r>
          </a:p>
          <a:p>
            <a:pPr marL="999067" lvl="1" indent="-457200">
              <a:buClr>
                <a:srgbClr val="000000"/>
              </a:buClr>
              <a:buSzPct val="98765"/>
              <a:buFont typeface="Arial" pitchFamily="34" charset="0"/>
              <a:buChar char="•"/>
            </a:pP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održavanje</a:t>
            </a:r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99067" lvl="1" indent="-457200">
              <a:buClr>
                <a:srgbClr val="000000"/>
              </a:buClr>
              <a:buSzPct val="98765"/>
              <a:buFont typeface="Arial" pitchFamily="34" charset="0"/>
              <a:buChar char="•"/>
            </a:pP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bolji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SEO</a:t>
            </a:r>
          </a:p>
          <a:p>
            <a:pPr marL="999067" lvl="1" indent="-457200">
              <a:buClr>
                <a:srgbClr val="000000"/>
              </a:buClr>
              <a:buSzPct val="98765"/>
              <a:buFont typeface="Arial" pitchFamily="34" charset="0"/>
              <a:buChar char="•"/>
            </a:pP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tablice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sporije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iscrtavaju</a:t>
            </a:r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99067" lvl="1" indent="-457200">
              <a:buClr>
                <a:srgbClr val="000000"/>
              </a:buClr>
              <a:buSzPct val="98765"/>
              <a:buFont typeface="Arial" pitchFamily="34" charset="0"/>
              <a:buChar char="•"/>
            </a:pP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manja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težina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veličina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stranica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  <p:sp>
        <p:nvSpPr>
          <p:cNvPr id="14" name="Shape 370"/>
          <p:cNvSpPr txBox="1"/>
          <p:nvPr/>
        </p:nvSpPr>
        <p:spPr>
          <a:xfrm>
            <a:off x="608087" y="2302294"/>
            <a:ext cx="8000849" cy="26067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endParaRPr lang="en-US" sz="15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150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Specificity</a:t>
            </a:r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25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hape 352"/>
          <p:cNvSpPr/>
          <p:nvPr/>
        </p:nvSpPr>
        <p:spPr>
          <a:xfrm>
            <a:off x="2219130" y="1124744"/>
            <a:ext cx="5400600" cy="327825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7" name="Shape 353"/>
          <p:cNvSpPr txBox="1"/>
          <p:nvPr/>
        </p:nvSpPr>
        <p:spPr>
          <a:xfrm>
            <a:off x="14943" y="4310903"/>
            <a:ext cx="5430079" cy="2025675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6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r>
              <a:rPr lang="en-US" sz="2666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nav</a:t>
            </a:r>
            <a:r>
              <a:rPr lang="en-US" sz="26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li.aktivan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-&gt; (0, 1, 1, </a:t>
            </a:r>
            <a:r>
              <a:rPr lang="hr-HR" sz="26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6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table.izracun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.col_3 td a (0, 0, 2, 3)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&lt;a style="color: red"&gt; (1, 0, 0, 0)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ul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&gt; li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ul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a:active (0, 0, 1, 6)</a:t>
            </a:r>
          </a:p>
          <a:p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354"/>
          <p:cNvSpPr txBox="1"/>
          <p:nvPr/>
        </p:nvSpPr>
        <p:spPr>
          <a:xfrm>
            <a:off x="5385319" y="4221088"/>
            <a:ext cx="4006889" cy="18180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Napomene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-&gt; (0, 0, 0, 0)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!important -&gt;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automatska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pobjeda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(1, 0, 0, 0, 0)</a:t>
            </a:r>
          </a:p>
        </p:txBody>
      </p:sp>
    </p:spTree>
    <p:extLst>
      <p:ext uri="{BB962C8B-B14F-4D97-AF65-F5344CB8AC3E}">
        <p14:creationId xmlns:p14="http://schemas.microsoft.com/office/powerpoint/2010/main" val="214588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sz="3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Float i clear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26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r-HR" sz="3600" dirty="0" smtClean="0"/>
              <a:t>Float</a:t>
            </a:r>
          </a:p>
          <a:p>
            <a:pPr lvl="1"/>
            <a:r>
              <a:rPr lang="hr-HR" dirty="0" smtClean="0"/>
              <a:t>Left</a:t>
            </a:r>
          </a:p>
          <a:p>
            <a:pPr lvl="1"/>
            <a:r>
              <a:rPr lang="hr-HR" dirty="0" smtClean="0"/>
              <a:t>Right</a:t>
            </a:r>
          </a:p>
          <a:p>
            <a:r>
              <a:rPr lang="hr-HR" dirty="0" smtClean="0"/>
              <a:t>Clear</a:t>
            </a:r>
          </a:p>
          <a:p>
            <a:pPr lvl="1"/>
            <a:r>
              <a:rPr lang="hr-HR" dirty="0" smtClean="0"/>
              <a:t>None</a:t>
            </a:r>
          </a:p>
          <a:p>
            <a:pPr lvl="1"/>
            <a:r>
              <a:rPr lang="hr-HR" dirty="0" smtClean="0"/>
              <a:t>Both</a:t>
            </a:r>
          </a:p>
        </p:txBody>
      </p:sp>
    </p:spTree>
    <p:extLst>
      <p:ext uri="{BB962C8B-B14F-4D97-AF65-F5344CB8AC3E}">
        <p14:creationId xmlns:p14="http://schemas.microsoft.com/office/powerpoint/2010/main" val="229942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en-US" sz="36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Pozicioniranje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elemenata</a:t>
            </a:r>
            <a:endParaRPr lang="hr-HR"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27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hape 291"/>
          <p:cNvSpPr txBox="1">
            <a:spLocks noGrp="1"/>
          </p:cNvSpPr>
          <p:nvPr>
            <p:ph idx="1"/>
          </p:nvPr>
        </p:nvSpPr>
        <p:spPr>
          <a:xfrm>
            <a:off x="457200" y="1412875"/>
            <a:ext cx="8578850" cy="4525963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lvl="0" indent="-220133">
              <a:spcBef>
                <a:spcPts val="0"/>
              </a:spcBef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 </a:t>
            </a:r>
            <a:r>
              <a:rPr lang="en-US" sz="27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elementi</a:t>
            </a:r>
            <a:r>
              <a:rPr lang="en-US" sz="2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uvijek</a:t>
            </a:r>
            <a:r>
              <a:rPr lang="en-US" sz="2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zauzimaju</a:t>
            </a:r>
            <a:r>
              <a:rPr lang="en-US" sz="2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100% </a:t>
            </a:r>
            <a:r>
              <a:rPr lang="en-US" sz="27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širine</a:t>
            </a:r>
            <a:r>
              <a:rPr lang="en-US" sz="2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svojeg</a:t>
            </a:r>
            <a:r>
              <a:rPr lang="en-US" sz="2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roditelja</a:t>
            </a:r>
            <a:r>
              <a:rPr lang="en-US" sz="2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7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čak</a:t>
            </a:r>
            <a:r>
              <a:rPr lang="en-US" sz="2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ako</a:t>
            </a:r>
            <a:r>
              <a:rPr lang="en-US" sz="2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njihova</a:t>
            </a:r>
            <a:r>
              <a:rPr lang="en-US" sz="2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</a:t>
            </a:r>
            <a:r>
              <a:rPr lang="en-US" sz="2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njegova</a:t>
            </a:r>
            <a:r>
              <a:rPr lang="en-US" sz="2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djeca</a:t>
            </a:r>
            <a:r>
              <a:rPr lang="en-US" sz="2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manja</a:t>
            </a:r>
            <a:r>
              <a:rPr lang="en-US" sz="2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381000" lvl="0" indent="-220133">
              <a:spcBef>
                <a:spcPts val="0"/>
              </a:spcBef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width </a:t>
            </a:r>
            <a:r>
              <a:rPr lang="en-US" sz="27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height </a:t>
            </a:r>
            <a:r>
              <a:rPr lang="en-US" sz="27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svojstva</a:t>
            </a:r>
            <a:r>
              <a:rPr lang="en-US" sz="2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 </a:t>
            </a:r>
            <a:r>
              <a:rPr lang="en-US" sz="27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vrijede</a:t>
            </a:r>
            <a:r>
              <a:rPr lang="en-US" sz="2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 inline </a:t>
            </a:r>
            <a:r>
              <a:rPr lang="en-US" sz="27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elementima</a:t>
            </a:r>
            <a:endParaRPr lang="en-US" sz="2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lvl="0" indent="-220133">
              <a:spcBef>
                <a:spcPts val="0"/>
              </a:spcBef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vertical margin collapsing - </a:t>
            </a:r>
            <a:r>
              <a:rPr lang="en-US" sz="27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kod</a:t>
            </a:r>
            <a:r>
              <a:rPr lang="en-US" sz="2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block </a:t>
            </a:r>
            <a:r>
              <a:rPr lang="en-US" sz="27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displaya</a:t>
            </a:r>
            <a:r>
              <a:rPr lang="en-US" sz="2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7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vertikalne</a:t>
            </a:r>
            <a:r>
              <a:rPr lang="en-US" sz="2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margine</a:t>
            </a:r>
            <a:r>
              <a:rPr lang="en-US" sz="2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elemenata</a:t>
            </a:r>
            <a:r>
              <a:rPr lang="en-US" sz="2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7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preklapaju</a:t>
            </a:r>
            <a:r>
              <a:rPr lang="en-US" sz="2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7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dio</a:t>
            </a:r>
            <a:r>
              <a:rPr lang="en-US" sz="2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specifikacije</a:t>
            </a:r>
            <a:r>
              <a:rPr lang="en-US" sz="2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381000" lvl="0" indent="-220133">
              <a:spcBef>
                <a:spcPts val="0"/>
              </a:spcBef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visibility: hidden; -&gt; element je </a:t>
            </a:r>
            <a:r>
              <a:rPr lang="en-US" sz="27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dalje</a:t>
            </a:r>
            <a:r>
              <a:rPr lang="en-US" sz="2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"u </a:t>
            </a:r>
            <a:r>
              <a:rPr lang="en-US" sz="27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toku</a:t>
            </a:r>
            <a:r>
              <a:rPr lang="en-US" sz="2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 </a:t>
            </a:r>
            <a:r>
              <a:rPr lang="en-US" sz="27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samo</a:t>
            </a:r>
            <a:r>
              <a:rPr lang="en-US" sz="2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je </a:t>
            </a:r>
            <a:r>
              <a:rPr lang="en-US" sz="27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nevidljiv</a:t>
            </a:r>
            <a:endParaRPr lang="en-US" sz="2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lvl="0" indent="-220133">
              <a:spcBef>
                <a:spcPts val="0"/>
              </a:spcBef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display: none; -&gt; </a:t>
            </a:r>
            <a:r>
              <a:rPr lang="en-US" sz="27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miče</a:t>
            </a:r>
            <a:r>
              <a:rPr lang="en-US" sz="2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element "van </a:t>
            </a:r>
            <a:r>
              <a:rPr lang="en-US" sz="27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toka</a:t>
            </a:r>
            <a:r>
              <a:rPr lang="en-US" sz="2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</a:p>
          <a:p>
            <a:pPr marL="381000" lvl="0" indent="-220133">
              <a:spcBef>
                <a:spcPts val="0"/>
              </a:spcBef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7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horizontalne</a:t>
            </a:r>
            <a:r>
              <a:rPr lang="en-US" sz="2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margine</a:t>
            </a:r>
            <a:r>
              <a:rPr lang="en-US" sz="2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ne </a:t>
            </a:r>
            <a:r>
              <a:rPr lang="en-US" sz="27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preklapaju</a:t>
            </a:r>
            <a:endParaRPr lang="en-US" sz="2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628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en-US" sz="36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Pozicioniranje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elemenata</a:t>
            </a:r>
            <a:endParaRPr lang="hr-HR"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28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hape 291"/>
          <p:cNvSpPr txBox="1">
            <a:spLocks noGrp="1"/>
          </p:cNvSpPr>
          <p:nvPr>
            <p:ph idx="1"/>
          </p:nvPr>
        </p:nvSpPr>
        <p:spPr>
          <a:xfrm>
            <a:off x="457200" y="1412875"/>
            <a:ext cx="8578850" cy="4525963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503767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absolute </a:t>
            </a:r>
            <a:endParaRPr lang="hr-HR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3767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endParaRPr lang="hr-HR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3767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relative </a:t>
            </a:r>
            <a:endParaRPr lang="hr-HR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3767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fixed</a:t>
            </a: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632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sz="3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29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hape 291"/>
          <p:cNvSpPr txBox="1">
            <a:spLocks noGrp="1"/>
          </p:cNvSpPr>
          <p:nvPr>
            <p:ph idx="1"/>
          </p:nvPr>
        </p:nvSpPr>
        <p:spPr>
          <a:xfrm>
            <a:off x="457200" y="1412875"/>
            <a:ext cx="8578850" cy="4525963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503767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podrazumijevano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stanje</a:t>
            </a:r>
            <a:endParaRPr lang="hr-HR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3767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left, right, top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bottom</a:t>
            </a:r>
            <a:r>
              <a:rPr lang="hr-HR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nema utjecaja</a:t>
            </a: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540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491064" cy="1143000"/>
          </a:xfrm>
        </p:spPr>
        <p:txBody>
          <a:bodyPr>
            <a:normAutofit/>
          </a:bodyPr>
          <a:lstStyle/>
          <a:p>
            <a:pPr marL="514350" indent="-514350"/>
            <a:r>
              <a:rPr lang="pl-PL" dirty="0" smtClean="0"/>
              <a:t>Grafički formati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hr-HR" sz="3600" dirty="0"/>
              <a:t>Cilj </a:t>
            </a:r>
            <a:r>
              <a:rPr lang="hr-HR" sz="3600" dirty="0" smtClean="0"/>
              <a:t>je stavljati </a:t>
            </a:r>
            <a:r>
              <a:rPr lang="hr-HR" sz="3600" dirty="0"/>
              <a:t>slike što veće kvalitete, a da zauzimaju što manje </a:t>
            </a:r>
            <a:r>
              <a:rPr lang="hr-HR" sz="3600" dirty="0" smtClean="0"/>
              <a:t>prostora</a:t>
            </a:r>
          </a:p>
          <a:p>
            <a:pPr>
              <a:lnSpc>
                <a:spcPct val="150000"/>
              </a:lnSpc>
            </a:pPr>
            <a:r>
              <a:rPr lang="hr-HR" sz="3600" dirty="0" smtClean="0"/>
              <a:t>Rasterska grafika - (</a:t>
            </a:r>
            <a:r>
              <a:rPr lang="hr-HR" sz="3600" dirty="0" err="1" smtClean="0"/>
              <a:t>jpeg</a:t>
            </a:r>
            <a:r>
              <a:rPr lang="hr-HR" sz="3600" dirty="0" smtClean="0"/>
              <a:t>, </a:t>
            </a:r>
            <a:r>
              <a:rPr lang="hr-HR" sz="3600" dirty="0" err="1" smtClean="0"/>
              <a:t>png</a:t>
            </a:r>
            <a:r>
              <a:rPr lang="hr-HR" sz="3600" dirty="0" smtClean="0"/>
              <a:t>, </a:t>
            </a:r>
            <a:r>
              <a:rPr lang="hr-HR" sz="3600" dirty="0" err="1" smtClean="0"/>
              <a:t>gif</a:t>
            </a:r>
            <a:r>
              <a:rPr lang="hr-HR" sz="3600" dirty="0" smtClean="0"/>
              <a:t>, </a:t>
            </a:r>
            <a:r>
              <a:rPr lang="hr-HR" sz="3600" dirty="0" err="1" smtClean="0"/>
              <a:t>bmp</a:t>
            </a:r>
            <a:r>
              <a:rPr lang="hr-HR" sz="36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hr-HR" sz="3600" dirty="0" smtClean="0"/>
              <a:t>Vektorska grafika – (</a:t>
            </a:r>
            <a:r>
              <a:rPr lang="hr-HR" sz="3600" dirty="0" err="1" smtClean="0"/>
              <a:t>svg</a:t>
            </a:r>
            <a:r>
              <a:rPr lang="hr-HR" sz="3600" dirty="0" smtClean="0"/>
              <a:t>)</a:t>
            </a:r>
          </a:p>
          <a:p>
            <a:pPr marL="0" indent="0">
              <a:buNone/>
            </a:pPr>
            <a:endParaRPr lang="hr-HR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78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Display </a:t>
            </a:r>
            <a:r>
              <a:rPr lang="en-US" sz="36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svojstvo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30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hape 291"/>
          <p:cNvSpPr txBox="1">
            <a:spLocks noGrp="1"/>
          </p:cNvSpPr>
          <p:nvPr>
            <p:ph idx="1"/>
          </p:nvPr>
        </p:nvSpPr>
        <p:spPr>
          <a:xfrm>
            <a:off x="457200" y="1412875"/>
            <a:ext cx="8578850" cy="4525963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503767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inline -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elementi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ostaju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istoj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liniji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(a, strong,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span, ...)</a:t>
            </a:r>
          </a:p>
          <a:p>
            <a:pPr marL="503767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 -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prije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poslije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početka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elementa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ide u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novi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red (h1- h6, p, div, ...)</a:t>
            </a:r>
          </a:p>
          <a:p>
            <a:pPr marL="503767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none - element se ne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prikazuje</a:t>
            </a:r>
            <a:endParaRPr lang="en-U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3767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elementi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dobivaju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podrazumijevana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svojstva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od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preglednika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(user agent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stylesheet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903817" lvl="1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display: block;</a:t>
            </a:r>
          </a:p>
          <a:p>
            <a:pPr marL="903817" lvl="1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margin: 8px;</a:t>
            </a:r>
          </a:p>
          <a:p>
            <a:pPr marL="503767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0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Glavni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principi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pozicioniranja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elemenata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903817" lvl="1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 li element "u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toku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 (in the flow)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ili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"van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toka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 (out of the flow)</a:t>
            </a:r>
          </a:p>
          <a:p>
            <a:pPr marL="1303867" lvl="2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 "u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toku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znači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 se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svi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njegovi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susjedi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(siblings)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iscrtavaju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ovisno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njemu</a:t>
            </a:r>
            <a:endParaRPr lang="en-U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3817" lvl="1"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 li element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iscrtava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kao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block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ili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inline display</a:t>
            </a:r>
          </a:p>
        </p:txBody>
      </p:sp>
    </p:spTree>
    <p:extLst>
      <p:ext uri="{BB962C8B-B14F-4D97-AF65-F5344CB8AC3E}">
        <p14:creationId xmlns:p14="http://schemas.microsoft.com/office/powerpoint/2010/main" val="334483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sz="3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36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vojstvo</a:t>
            </a:r>
            <a:r>
              <a:rPr lang="hr-HR" sz="3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z-index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31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375" y="1770856"/>
            <a:ext cx="5524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42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sz="3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CSS3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32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 smtClean="0">
                <a:latin typeface="Arial" pitchFamily="34" charset="0"/>
                <a:cs typeface="Arial" pitchFamily="34" charset="0"/>
              </a:rPr>
              <a:t>Moduli</a:t>
            </a:r>
          </a:p>
          <a:p>
            <a:pPr lvl="1"/>
            <a:r>
              <a:rPr lang="hr-HR" dirty="0">
                <a:latin typeface="Arial" pitchFamily="34" charset="0"/>
                <a:cs typeface="Arial" pitchFamily="34" charset="0"/>
              </a:rPr>
              <a:t>selektori,</a:t>
            </a:r>
          </a:p>
          <a:p>
            <a:pPr lvl="1"/>
            <a:r>
              <a:rPr lang="hr-HR" dirty="0">
                <a:latin typeface="Arial" pitchFamily="34" charset="0"/>
                <a:cs typeface="Arial" pitchFamily="34" charset="0"/>
              </a:rPr>
              <a:t>model kutije,</a:t>
            </a:r>
          </a:p>
          <a:p>
            <a:pPr lvl="1"/>
            <a:r>
              <a:rPr lang="hr-HR" dirty="0">
                <a:latin typeface="Arial" pitchFamily="34" charset="0"/>
                <a:cs typeface="Arial" pitchFamily="34" charset="0"/>
              </a:rPr>
              <a:t>pozadina i obrubi,</a:t>
            </a:r>
          </a:p>
          <a:p>
            <a:pPr lvl="1"/>
            <a:r>
              <a:rPr lang="hr-HR" dirty="0">
                <a:latin typeface="Arial" pitchFamily="34" charset="0"/>
                <a:cs typeface="Arial" pitchFamily="34" charset="0"/>
              </a:rPr>
              <a:t>tekstualni efekti,</a:t>
            </a:r>
          </a:p>
          <a:p>
            <a:pPr lvl="1"/>
            <a:r>
              <a:rPr lang="hr-HR" dirty="0">
                <a:latin typeface="Arial" pitchFamily="34" charset="0"/>
                <a:cs typeface="Arial" pitchFamily="34" charset="0"/>
              </a:rPr>
              <a:t>2D i 3D transformacije,</a:t>
            </a:r>
          </a:p>
          <a:p>
            <a:pPr lvl="1"/>
            <a:r>
              <a:rPr lang="hr-HR" dirty="0">
                <a:latin typeface="Arial" pitchFamily="34" charset="0"/>
                <a:cs typeface="Arial" pitchFamily="34" charset="0"/>
              </a:rPr>
              <a:t>animacije,</a:t>
            </a:r>
          </a:p>
          <a:p>
            <a:pPr lvl="1"/>
            <a:r>
              <a:rPr lang="hr-HR" dirty="0">
                <a:latin typeface="Arial" pitchFamily="34" charset="0"/>
                <a:cs typeface="Arial" pitchFamily="34" charset="0"/>
              </a:rPr>
              <a:t>više stupčasti dizajn te</a:t>
            </a:r>
          </a:p>
          <a:p>
            <a:pPr lvl="1"/>
            <a:r>
              <a:rPr lang="hr-HR" dirty="0">
                <a:latin typeface="Arial" pitchFamily="34" charset="0"/>
                <a:cs typeface="Arial" pitchFamily="34" charset="0"/>
              </a:rPr>
              <a:t>korisničko sučelje.</a:t>
            </a:r>
          </a:p>
          <a:p>
            <a:pPr lvl="1"/>
            <a:endParaRPr lang="hr-H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30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hr-HR" sz="3600" dirty="0">
                <a:latin typeface="Arial" pitchFamily="34" charset="0"/>
                <a:cs typeface="Arial" pitchFamily="34" charset="0"/>
              </a:rPr>
              <a:t>Oznake </a:t>
            </a:r>
            <a:r>
              <a:rPr lang="hr-HR" sz="3600" dirty="0" smtClean="0">
                <a:latin typeface="Arial" pitchFamily="34" charset="0"/>
                <a:cs typeface="Arial" pitchFamily="34" charset="0"/>
              </a:rPr>
              <a:t>proizvođača</a:t>
            </a:r>
            <a:endParaRPr lang="hr-HR" sz="4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33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hr-HR" dirty="0">
                <a:latin typeface="Arial" pitchFamily="34" charset="0"/>
                <a:cs typeface="Arial" pitchFamily="34" charset="0"/>
              </a:rPr>
              <a:t>-</a:t>
            </a:r>
            <a:r>
              <a:rPr lang="hr-HR" dirty="0" err="1" smtClean="0">
                <a:latin typeface="Arial" pitchFamily="34" charset="0"/>
                <a:cs typeface="Arial" pitchFamily="34" charset="0"/>
              </a:rPr>
              <a:t>khtml</a:t>
            </a:r>
            <a:r>
              <a:rPr lang="hr-HR" dirty="0" smtClean="0">
                <a:latin typeface="Arial" pitchFamily="34" charset="0"/>
                <a:cs typeface="Arial" pitchFamily="34" charset="0"/>
              </a:rPr>
              <a:t>- 	</a:t>
            </a:r>
            <a:r>
              <a:rPr lang="hr-HR" dirty="0" err="1" smtClean="0">
                <a:latin typeface="Arial" pitchFamily="34" charset="0"/>
                <a:cs typeface="Arial" pitchFamily="34" charset="0"/>
              </a:rPr>
              <a:t>Konqueror</a:t>
            </a:r>
            <a:r>
              <a:rPr lang="hr-HR" dirty="0">
                <a:latin typeface="Arial" pitchFamily="34" charset="0"/>
                <a:cs typeface="Arial" pitchFamily="34" charset="0"/>
              </a:rPr>
              <a:t>,</a:t>
            </a:r>
          </a:p>
          <a:p>
            <a:pPr lvl="0"/>
            <a:r>
              <a:rPr lang="hr-HR" dirty="0">
                <a:latin typeface="Arial" pitchFamily="34" charset="0"/>
                <a:cs typeface="Arial" pitchFamily="34" charset="0"/>
              </a:rPr>
              <a:t>-</a:t>
            </a:r>
            <a:r>
              <a:rPr lang="hr-HR" dirty="0" err="1" smtClean="0">
                <a:latin typeface="Arial" pitchFamily="34" charset="0"/>
                <a:cs typeface="Arial" pitchFamily="34" charset="0"/>
              </a:rPr>
              <a:t>rim</a:t>
            </a:r>
            <a:r>
              <a:rPr lang="hr-HR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hr-HR" dirty="0">
                <a:latin typeface="Arial" pitchFamily="34" charset="0"/>
                <a:cs typeface="Arial" pitchFamily="34" charset="0"/>
              </a:rPr>
              <a:t>	</a:t>
            </a:r>
            <a:r>
              <a:rPr lang="hr-HR" dirty="0" smtClean="0">
                <a:latin typeface="Arial" pitchFamily="34" charset="0"/>
                <a:cs typeface="Arial" pitchFamily="34" charset="0"/>
              </a:rPr>
              <a:t>RIM</a:t>
            </a:r>
            <a:r>
              <a:rPr lang="hr-HR" dirty="0">
                <a:latin typeface="Arial" pitchFamily="34" charset="0"/>
                <a:cs typeface="Arial" pitchFamily="34" charset="0"/>
              </a:rPr>
              <a:t>,</a:t>
            </a:r>
          </a:p>
          <a:p>
            <a:pPr lvl="0"/>
            <a:r>
              <a:rPr lang="hr-HR" dirty="0">
                <a:latin typeface="Arial" pitchFamily="34" charset="0"/>
                <a:cs typeface="Arial" pitchFamily="34" charset="0"/>
              </a:rPr>
              <a:t>-</a:t>
            </a:r>
            <a:r>
              <a:rPr lang="hr-HR" dirty="0" err="1">
                <a:latin typeface="Arial" pitchFamily="34" charset="0"/>
                <a:cs typeface="Arial" pitchFamily="34" charset="0"/>
              </a:rPr>
              <a:t>ms</a:t>
            </a:r>
            <a:r>
              <a:rPr lang="hr-HR" dirty="0">
                <a:latin typeface="Arial" pitchFamily="34" charset="0"/>
                <a:cs typeface="Arial" pitchFamily="34" charset="0"/>
              </a:rPr>
              <a:t>-	</a:t>
            </a:r>
            <a:r>
              <a:rPr lang="hr-HR" dirty="0" smtClean="0">
                <a:latin typeface="Arial" pitchFamily="34" charset="0"/>
                <a:cs typeface="Arial" pitchFamily="34" charset="0"/>
              </a:rPr>
              <a:t>Microsoft</a:t>
            </a:r>
            <a:r>
              <a:rPr lang="hr-HR" dirty="0">
                <a:latin typeface="Arial" pitchFamily="34" charset="0"/>
                <a:cs typeface="Arial" pitchFamily="34" charset="0"/>
              </a:rPr>
              <a:t>,</a:t>
            </a:r>
          </a:p>
          <a:p>
            <a:pPr lvl="0"/>
            <a:r>
              <a:rPr lang="hr-HR" dirty="0">
                <a:latin typeface="Arial" pitchFamily="34" charset="0"/>
                <a:cs typeface="Arial" pitchFamily="34" charset="0"/>
              </a:rPr>
              <a:t>-o-		Opera,</a:t>
            </a:r>
          </a:p>
          <a:p>
            <a:pPr lvl="0"/>
            <a:r>
              <a:rPr lang="hr-HR" dirty="0">
                <a:latin typeface="Arial" pitchFamily="34" charset="0"/>
                <a:cs typeface="Arial" pitchFamily="34" charset="0"/>
              </a:rPr>
              <a:t>-</a:t>
            </a:r>
            <a:r>
              <a:rPr lang="hr-HR" dirty="0" err="1">
                <a:latin typeface="Arial" pitchFamily="34" charset="0"/>
                <a:cs typeface="Arial" pitchFamily="34" charset="0"/>
              </a:rPr>
              <a:t>moz</a:t>
            </a:r>
            <a:r>
              <a:rPr lang="hr-HR" dirty="0">
                <a:latin typeface="Arial" pitchFamily="34" charset="0"/>
                <a:cs typeface="Arial" pitchFamily="34" charset="0"/>
              </a:rPr>
              <a:t>-	</a:t>
            </a:r>
            <a:r>
              <a:rPr lang="hr-HR" dirty="0" smtClean="0">
                <a:latin typeface="Arial" pitchFamily="34" charset="0"/>
                <a:cs typeface="Arial" pitchFamily="34" charset="0"/>
              </a:rPr>
              <a:t>Mozilla </a:t>
            </a:r>
            <a:r>
              <a:rPr lang="hr-HR" dirty="0">
                <a:latin typeface="Arial" pitchFamily="34" charset="0"/>
                <a:cs typeface="Arial" pitchFamily="34" charset="0"/>
              </a:rPr>
              <a:t>(Firefox) te</a:t>
            </a:r>
          </a:p>
          <a:p>
            <a:pPr lvl="0"/>
            <a:r>
              <a:rPr lang="hr-HR" dirty="0">
                <a:latin typeface="Arial" pitchFamily="34" charset="0"/>
                <a:cs typeface="Arial" pitchFamily="34" charset="0"/>
              </a:rPr>
              <a:t>-</a:t>
            </a:r>
            <a:r>
              <a:rPr lang="hr-HR" dirty="0" err="1">
                <a:latin typeface="Arial" pitchFamily="34" charset="0"/>
                <a:cs typeface="Arial" pitchFamily="34" charset="0"/>
              </a:rPr>
              <a:t>webkit</a:t>
            </a:r>
            <a:r>
              <a:rPr lang="hr-HR" dirty="0">
                <a:latin typeface="Arial" pitchFamily="34" charset="0"/>
                <a:cs typeface="Arial" pitchFamily="34" charset="0"/>
              </a:rPr>
              <a:t>-	</a:t>
            </a:r>
            <a:r>
              <a:rPr lang="hr-HR" dirty="0" err="1">
                <a:latin typeface="Arial" pitchFamily="34" charset="0"/>
                <a:cs typeface="Arial" pitchFamily="34" charset="0"/>
              </a:rPr>
              <a:t>Webkit</a:t>
            </a:r>
            <a:r>
              <a:rPr lang="hr-HR" dirty="0">
                <a:latin typeface="Arial" pitchFamily="34" charset="0"/>
                <a:cs typeface="Arial" pitchFamily="34" charset="0"/>
              </a:rPr>
              <a:t> (Safari i Chrome).</a:t>
            </a:r>
          </a:p>
        </p:txBody>
      </p:sp>
    </p:spTree>
    <p:extLst>
      <p:ext uri="{BB962C8B-B14F-4D97-AF65-F5344CB8AC3E}">
        <p14:creationId xmlns:p14="http://schemas.microsoft.com/office/powerpoint/2010/main" val="371272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sz="3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HTML5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34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hr-HR" sz="2800" dirty="0"/>
              <a:t>dodani elementi</a:t>
            </a:r>
            <a:r>
              <a:rPr lang="hr-HR" sz="2800" dirty="0" smtClean="0"/>
              <a:t>:</a:t>
            </a:r>
            <a:endParaRPr lang="hr-HR" sz="2800" dirty="0"/>
          </a:p>
          <a:p>
            <a:pPr lvl="1">
              <a:lnSpc>
                <a:spcPct val="80000"/>
              </a:lnSpc>
            </a:pPr>
            <a:r>
              <a:rPr lang="hr-HR" sz="2400" dirty="0" smtClean="0"/>
              <a:t>općeniti</a:t>
            </a:r>
            <a:r>
              <a:rPr lang="hr-HR" sz="2400" dirty="0"/>
              <a:t>: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hr-HR" sz="2400" dirty="0" smtClean="0"/>
              <a:t>	&lt;</a:t>
            </a:r>
            <a:r>
              <a:rPr lang="hr-HR" sz="2400" dirty="0"/>
              <a:t>header&gt;, &lt;</a:t>
            </a:r>
            <a:r>
              <a:rPr lang="hr-HR" sz="2400" dirty="0" err="1"/>
              <a:t>article</a:t>
            </a:r>
            <a:r>
              <a:rPr lang="hr-HR" sz="2400" dirty="0"/>
              <a:t>&gt;, &lt;</a:t>
            </a:r>
            <a:r>
              <a:rPr lang="hr-HR" sz="2400" dirty="0" err="1"/>
              <a:t>section</a:t>
            </a:r>
            <a:r>
              <a:rPr lang="hr-HR" sz="2400" dirty="0"/>
              <a:t>&gt;, &lt;</a:t>
            </a:r>
            <a:r>
              <a:rPr lang="hr-HR" sz="2400" dirty="0" err="1"/>
              <a:t>aside</a:t>
            </a:r>
            <a:r>
              <a:rPr lang="hr-HR" sz="2400" dirty="0"/>
              <a:t>&gt;, &lt;</a:t>
            </a:r>
            <a:r>
              <a:rPr lang="hr-HR" sz="2400" dirty="0" err="1"/>
              <a:t>summary</a:t>
            </a:r>
            <a:r>
              <a:rPr lang="hr-HR" sz="2400" dirty="0"/>
              <a:t>&gt;, </a:t>
            </a:r>
            <a:r>
              <a:rPr lang="hr-HR" sz="2400" dirty="0" smtClean="0"/>
              <a:t>	&lt;</a:t>
            </a:r>
            <a:r>
              <a:rPr lang="hr-HR" sz="2400" dirty="0" err="1"/>
              <a:t>foother</a:t>
            </a:r>
            <a:r>
              <a:rPr lang="hr-HR" sz="2400" dirty="0"/>
              <a:t>&gt;, &lt;</a:t>
            </a:r>
            <a:r>
              <a:rPr lang="hr-HR" sz="2400" dirty="0" err="1"/>
              <a:t>nav</a:t>
            </a:r>
            <a:r>
              <a:rPr lang="hr-HR" sz="2400" dirty="0"/>
              <a:t>&gt;,...</a:t>
            </a:r>
          </a:p>
          <a:p>
            <a:pPr lvl="1">
              <a:lnSpc>
                <a:spcPct val="80000"/>
              </a:lnSpc>
            </a:pPr>
            <a:endParaRPr lang="hr-HR" sz="2400" dirty="0" smtClean="0"/>
          </a:p>
          <a:p>
            <a:pPr lvl="1">
              <a:lnSpc>
                <a:spcPct val="80000"/>
              </a:lnSpc>
            </a:pPr>
            <a:r>
              <a:rPr lang="hr-HR" sz="2400" dirty="0" smtClean="0"/>
              <a:t>multimedija</a:t>
            </a:r>
            <a:r>
              <a:rPr lang="hr-HR" sz="2400" dirty="0"/>
              <a:t>: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hr-HR" sz="2400" dirty="0" smtClean="0"/>
              <a:t>	&lt;</a:t>
            </a:r>
            <a:r>
              <a:rPr lang="hr-HR" sz="2400" dirty="0"/>
              <a:t>audio&gt;, &lt;video&gt;, &lt;canvas&gt;, &lt;</a:t>
            </a:r>
            <a:r>
              <a:rPr lang="hr-HR" sz="2400" dirty="0" err="1"/>
              <a:t>source</a:t>
            </a:r>
            <a:r>
              <a:rPr lang="hr-HR" sz="2400" dirty="0"/>
              <a:t>&gt;, ...</a:t>
            </a:r>
          </a:p>
          <a:p>
            <a:pPr lvl="1">
              <a:lnSpc>
                <a:spcPct val="80000"/>
              </a:lnSpc>
            </a:pPr>
            <a:endParaRPr lang="hr-HR" sz="2400" dirty="0" smtClean="0"/>
          </a:p>
          <a:p>
            <a:pPr lvl="1">
              <a:lnSpc>
                <a:spcPct val="80000"/>
              </a:lnSpc>
            </a:pPr>
            <a:r>
              <a:rPr lang="hr-HR" sz="2400" dirty="0" smtClean="0"/>
              <a:t>ostali</a:t>
            </a:r>
            <a:r>
              <a:rPr lang="hr-HR" sz="2400" dirty="0"/>
              <a:t>: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hr-HR" sz="2400" dirty="0" smtClean="0"/>
              <a:t>	&lt;</a:t>
            </a:r>
            <a:r>
              <a:rPr lang="hr-HR" sz="2400" dirty="0" err="1"/>
              <a:t>datalist</a:t>
            </a:r>
            <a:r>
              <a:rPr lang="hr-HR" sz="2400" dirty="0"/>
              <a:t>&gt;, &lt;</a:t>
            </a:r>
            <a:r>
              <a:rPr lang="hr-HR" sz="2400" dirty="0" err="1"/>
              <a:t>details</a:t>
            </a:r>
            <a:r>
              <a:rPr lang="hr-HR" sz="2400" dirty="0"/>
              <a:t>&gt;, &lt;</a:t>
            </a:r>
            <a:r>
              <a:rPr lang="hr-HR" sz="2400" dirty="0" err="1"/>
              <a:t>command</a:t>
            </a:r>
            <a:r>
              <a:rPr lang="hr-HR" sz="2400" dirty="0"/>
              <a:t>&gt;, &lt;</a:t>
            </a:r>
            <a:r>
              <a:rPr lang="hr-HR" sz="2400" dirty="0" err="1"/>
              <a:t>embed</a:t>
            </a:r>
            <a:r>
              <a:rPr lang="hr-HR" sz="2400" dirty="0"/>
              <a:t>&gt;, &lt;</a:t>
            </a:r>
            <a:r>
              <a:rPr lang="hr-HR" sz="2400" dirty="0" err="1"/>
              <a:t>output</a:t>
            </a:r>
            <a:r>
              <a:rPr lang="hr-HR" sz="2400" dirty="0"/>
              <a:t>&gt;, </a:t>
            </a:r>
            <a:r>
              <a:rPr lang="hr-HR" sz="2400" dirty="0" smtClean="0"/>
              <a:t>	&lt;</a:t>
            </a:r>
            <a:r>
              <a:rPr lang="hr-HR" sz="2400" dirty="0" err="1"/>
              <a:t>progress</a:t>
            </a:r>
            <a:r>
              <a:rPr lang="hr-HR" sz="2400" dirty="0"/>
              <a:t>&gt;, &lt;rp&gt;, &lt;</a:t>
            </a:r>
            <a:r>
              <a:rPr lang="hr-HR" sz="2400" dirty="0" err="1"/>
              <a:t>ruby</a:t>
            </a:r>
            <a:r>
              <a:rPr lang="hr-HR" sz="2400" dirty="0"/>
              <a:t>&gt;, &lt;</a:t>
            </a:r>
            <a:r>
              <a:rPr lang="hr-HR" sz="2400" dirty="0" err="1"/>
              <a:t>source</a:t>
            </a:r>
            <a:r>
              <a:rPr lang="hr-HR" sz="2400" dirty="0"/>
              <a:t>&gt; i </a:t>
            </a:r>
            <a:r>
              <a:rPr lang="hr-HR" sz="2400" dirty="0" err="1"/>
              <a:t>dr..</a:t>
            </a:r>
            <a:r>
              <a:rPr lang="hr-H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786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err="1">
                <a:cs typeface="Arial" pitchFamily="34" charset="0"/>
              </a:rPr>
              <a:t>App</a:t>
            </a:r>
            <a:r>
              <a:rPr lang="hr-HR" dirty="0">
                <a:cs typeface="Arial" pitchFamily="34" charset="0"/>
              </a:rPr>
              <a:t> </a:t>
            </a:r>
            <a:r>
              <a:rPr lang="hr-HR" dirty="0" err="1" smtClean="0">
                <a:cs typeface="Arial" pitchFamily="34" charset="0"/>
              </a:rPr>
              <a:t>cache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35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r-HR" sz="3600" dirty="0" smtClean="0">
                <a:cs typeface="Arial" pitchFamily="34" charset="0"/>
              </a:rPr>
              <a:t>Problemi prilikom spajanja na internet preko mobilnih uređaja</a:t>
            </a:r>
            <a:endParaRPr lang="hr-HR" sz="3600" dirty="0"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hr-HR" sz="3600" dirty="0" smtClean="0">
                <a:cs typeface="Arial" pitchFamily="34" charset="0"/>
              </a:rPr>
              <a:t>Offline pregledavanje</a:t>
            </a:r>
          </a:p>
          <a:p>
            <a:pPr lvl="1"/>
            <a:r>
              <a:rPr lang="hr-HR" dirty="0"/>
              <a:t>čitanje i pisanje e-</a:t>
            </a:r>
            <a:r>
              <a:rPr lang="hr-HR" dirty="0" err="1"/>
              <a:t>mailova</a:t>
            </a:r>
            <a:r>
              <a:rPr lang="hr-HR" dirty="0"/>
              <a:t>,</a:t>
            </a:r>
          </a:p>
          <a:p>
            <a:pPr lvl="1"/>
            <a:r>
              <a:rPr lang="hr-HR" dirty="0"/>
              <a:t>uređivanje dokumenta,</a:t>
            </a:r>
          </a:p>
          <a:p>
            <a:pPr lvl="1"/>
            <a:r>
              <a:rPr lang="hr-HR" dirty="0"/>
              <a:t>uređivanje i prikaz prezentacija te</a:t>
            </a:r>
          </a:p>
          <a:p>
            <a:pPr lvl="1"/>
            <a:r>
              <a:rPr lang="hr-HR" dirty="0"/>
              <a:t>razne igrice ili manje aplikacije koje ne trebaju stalnu vezu.</a:t>
            </a:r>
          </a:p>
          <a:p>
            <a:pPr>
              <a:lnSpc>
                <a:spcPct val="90000"/>
              </a:lnSpc>
            </a:pPr>
            <a:endParaRPr lang="hr-HR" sz="36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87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pPr lvl="0"/>
            <a:r>
              <a:rPr lang="hr-HR" dirty="0" err="1"/>
              <a:t>Appcache</a:t>
            </a:r>
            <a:r>
              <a:rPr lang="hr-HR" dirty="0"/>
              <a:t> </a:t>
            </a:r>
            <a:r>
              <a:rPr lang="hr-HR" dirty="0" err="1"/>
              <a:t>vs</a:t>
            </a:r>
            <a:r>
              <a:rPr lang="hr-HR" dirty="0"/>
              <a:t>. </a:t>
            </a:r>
            <a:r>
              <a:rPr lang="hr-HR" dirty="0" err="1"/>
              <a:t>b</a:t>
            </a:r>
            <a:r>
              <a:rPr lang="hr-HR" dirty="0" err="1" smtClean="0"/>
              <a:t>rowser</a:t>
            </a:r>
            <a:r>
              <a:rPr lang="hr-HR" dirty="0" smtClean="0"/>
              <a:t> </a:t>
            </a:r>
            <a:r>
              <a:rPr lang="hr-HR" dirty="0" err="1" smtClean="0"/>
              <a:t>cache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36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hr-HR" dirty="0" err="1" smtClean="0"/>
              <a:t>App</a:t>
            </a:r>
            <a:r>
              <a:rPr lang="hr-HR" dirty="0" smtClean="0"/>
              <a:t> </a:t>
            </a:r>
            <a:r>
              <a:rPr lang="hr-HR" dirty="0" err="1" smtClean="0"/>
              <a:t>cache</a:t>
            </a:r>
            <a:endParaRPr lang="hr-HR" dirty="0" smtClean="0"/>
          </a:p>
          <a:p>
            <a:pPr lvl="1"/>
            <a:r>
              <a:rPr lang="hr-HR" dirty="0" smtClean="0"/>
              <a:t>spremanje samo željenih datoteka</a:t>
            </a:r>
          </a:p>
          <a:p>
            <a:pPr lvl="1"/>
            <a:r>
              <a:rPr lang="hr-HR" dirty="0"/>
              <a:t>m</a:t>
            </a:r>
            <a:r>
              <a:rPr lang="hr-HR" dirty="0" smtClean="0"/>
              <a:t>ogućnost čitanja offline</a:t>
            </a:r>
          </a:p>
          <a:p>
            <a:r>
              <a:rPr lang="hr-HR" dirty="0" err="1" smtClean="0"/>
              <a:t>Browser</a:t>
            </a:r>
            <a:r>
              <a:rPr lang="hr-HR" dirty="0" smtClean="0"/>
              <a:t> </a:t>
            </a:r>
            <a:r>
              <a:rPr lang="hr-HR" dirty="0" err="1" smtClean="0"/>
              <a:t>cache</a:t>
            </a:r>
            <a:endParaRPr lang="hr-HR" dirty="0" smtClean="0"/>
          </a:p>
          <a:p>
            <a:pPr lvl="1"/>
            <a:r>
              <a:rPr lang="hr-HR" dirty="0" smtClean="0"/>
              <a:t>spremanje svih prethodno posjećenih stranica</a:t>
            </a:r>
          </a:p>
          <a:p>
            <a:pPr lvl="1"/>
            <a:r>
              <a:rPr lang="hr-HR" dirty="0"/>
              <a:t>n</a:t>
            </a:r>
            <a:r>
              <a:rPr lang="hr-HR" dirty="0" smtClean="0"/>
              <a:t>epouzdano čitanje offline</a:t>
            </a:r>
          </a:p>
          <a:p>
            <a:endParaRPr lang="hr-HR" dirty="0"/>
          </a:p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3606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pPr lvl="0"/>
            <a:r>
              <a:rPr lang="hr-HR" dirty="0" smtClean="0"/>
              <a:t>Web </a:t>
            </a:r>
            <a:r>
              <a:rPr lang="hr-HR" dirty="0" err="1" smtClean="0"/>
              <a:t>storage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37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hr-HR" dirty="0" smtClean="0"/>
              <a:t>Sigurniji i brži način lokalne pohrane od </a:t>
            </a:r>
            <a:r>
              <a:rPr lang="hr-HR" dirty="0" err="1" smtClean="0"/>
              <a:t>cookies</a:t>
            </a:r>
            <a:r>
              <a:rPr lang="hr-HR" dirty="0" smtClean="0"/>
              <a:t>-a</a:t>
            </a:r>
          </a:p>
          <a:p>
            <a:pPr lvl="0"/>
            <a:r>
              <a:rPr lang="hr-HR" dirty="0" smtClean="0"/>
              <a:t>Spremanje velikih količina podataka bez utjecaja na performanse</a:t>
            </a:r>
          </a:p>
          <a:p>
            <a:pPr lvl="0"/>
            <a:r>
              <a:rPr lang="hr-HR" dirty="0" smtClean="0"/>
              <a:t>Par ključ/vrijednost</a:t>
            </a:r>
          </a:p>
          <a:p>
            <a:pPr lvl="0"/>
            <a:endParaRPr lang="hr-HR" dirty="0"/>
          </a:p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1773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pPr lvl="0"/>
            <a:r>
              <a:rPr lang="hr-HR" dirty="0" smtClean="0"/>
              <a:t>Web </a:t>
            </a:r>
            <a:r>
              <a:rPr lang="hr-HR" dirty="0" err="1" smtClean="0"/>
              <a:t>storage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38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localStorage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hr-HR" dirty="0" smtClean="0"/>
              <a:t>sprema podatke bez isteka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sessionStorage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hr-HR" dirty="0" smtClean="0"/>
              <a:t>sprema podatke za jednu sesiju</a:t>
            </a:r>
            <a:endParaRPr lang="hr-HR" dirty="0"/>
          </a:p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1333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pPr lvl="0"/>
            <a:r>
              <a:rPr lang="hr-HR" dirty="0" smtClean="0"/>
              <a:t>Web </a:t>
            </a:r>
            <a:r>
              <a:rPr lang="hr-HR" dirty="0" err="1" smtClean="0"/>
              <a:t>workers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39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sz="4000" dirty="0" smtClean="0"/>
              <a:t>Radnici?</a:t>
            </a:r>
          </a:p>
          <a:p>
            <a:pPr>
              <a:lnSpc>
                <a:spcPct val="150000"/>
              </a:lnSpc>
            </a:pPr>
            <a:r>
              <a:rPr lang="hr-HR" sz="4000" dirty="0" smtClean="0"/>
              <a:t>Problemi zahtjevnijeg JavaScript koda</a:t>
            </a:r>
          </a:p>
          <a:p>
            <a:pPr>
              <a:lnSpc>
                <a:spcPct val="150000"/>
              </a:lnSpc>
            </a:pPr>
            <a:r>
              <a:rPr lang="hr-HR" sz="4000" dirty="0" smtClean="0"/>
              <a:t>Nezavisno izvođenje više </a:t>
            </a:r>
            <a:r>
              <a:rPr lang="hr-HR" sz="4000" dirty="0" err="1" smtClean="0"/>
              <a:t>JavaScripti</a:t>
            </a:r>
            <a:endParaRPr lang="hr-HR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21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491064" cy="1143000"/>
          </a:xfrm>
        </p:spPr>
        <p:txBody>
          <a:bodyPr>
            <a:normAutofit/>
          </a:bodyPr>
          <a:lstStyle/>
          <a:p>
            <a:pPr marL="514350" indent="-514350"/>
            <a:r>
              <a:rPr lang="pl-PL" dirty="0" smtClean="0"/>
              <a:t>Rasterska grafika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hr-HR" sz="3600" dirty="0" smtClean="0"/>
              <a:t>Kompresija</a:t>
            </a:r>
          </a:p>
          <a:p>
            <a:pPr>
              <a:lnSpc>
                <a:spcPct val="150000"/>
              </a:lnSpc>
            </a:pPr>
            <a:r>
              <a:rPr lang="hr-HR" sz="3600" dirty="0" smtClean="0"/>
              <a:t>Gubitak kvalitete povećanjem</a:t>
            </a:r>
          </a:p>
          <a:p>
            <a:pPr>
              <a:lnSpc>
                <a:spcPct val="150000"/>
              </a:lnSpc>
            </a:pPr>
            <a:endParaRPr lang="hr-HR" sz="3600" dirty="0" smtClean="0"/>
          </a:p>
          <a:p>
            <a:pPr marL="0" indent="0">
              <a:buNone/>
            </a:pPr>
            <a:endParaRPr lang="hr-HR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4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17" y="3429000"/>
            <a:ext cx="2438789" cy="23834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3429000"/>
            <a:ext cx="3427395" cy="2414078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3199106" y="4378422"/>
            <a:ext cx="101285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6296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/>
              <a:t>SSE - </a:t>
            </a:r>
            <a:r>
              <a:rPr lang="hr-HR" dirty="0"/>
              <a:t>Server-</a:t>
            </a:r>
            <a:r>
              <a:rPr lang="hr-HR" dirty="0" err="1"/>
              <a:t>Sent</a:t>
            </a:r>
            <a:r>
              <a:rPr lang="hr-HR" dirty="0"/>
              <a:t> </a:t>
            </a:r>
            <a:r>
              <a:rPr lang="hr-HR" dirty="0" err="1" smtClean="0"/>
              <a:t>Events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40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7544" y="1419605"/>
            <a:ext cx="8579296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hr-HR" sz="3600" dirty="0" smtClean="0"/>
              <a:t>Automatsko ažuriranje sa servera</a:t>
            </a:r>
          </a:p>
          <a:p>
            <a:pPr>
              <a:lnSpc>
                <a:spcPct val="150000"/>
              </a:lnSpc>
            </a:pPr>
            <a:r>
              <a:rPr lang="hr-HR" sz="3600" dirty="0" smtClean="0"/>
              <a:t>Događaji</a:t>
            </a:r>
          </a:p>
          <a:p>
            <a:pPr>
              <a:lnSpc>
                <a:spcPct val="150000"/>
              </a:lnSpc>
            </a:pPr>
            <a:r>
              <a:rPr lang="hr-HR" sz="3600" dirty="0" smtClean="0"/>
              <a:t>Primjeri: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 </a:t>
            </a:r>
            <a:r>
              <a:rPr lang="hr-HR" dirty="0" smtClean="0"/>
              <a:t>	</a:t>
            </a:r>
            <a:r>
              <a:rPr lang="en-US" dirty="0" smtClean="0"/>
              <a:t>Facebook/Twitter</a:t>
            </a:r>
            <a:r>
              <a:rPr lang="hr-HR" dirty="0" smtClean="0"/>
              <a:t>, </a:t>
            </a:r>
            <a:r>
              <a:rPr lang="en-US" dirty="0" smtClean="0"/>
              <a:t>news </a:t>
            </a:r>
            <a:r>
              <a:rPr lang="en-US" dirty="0"/>
              <a:t>feeds, </a:t>
            </a:r>
            <a:r>
              <a:rPr lang="hr-HR" dirty="0" smtClean="0"/>
              <a:t>sportski rezultati, burza</a:t>
            </a:r>
          </a:p>
          <a:p>
            <a:endParaRPr lang="hr-HR" sz="3600" dirty="0"/>
          </a:p>
          <a:p>
            <a:pPr marL="0" indent="0">
              <a:buNone/>
            </a:pPr>
            <a:r>
              <a:rPr lang="hr-HR" sz="3600" dirty="0"/>
              <a:t/>
            </a:r>
            <a:br>
              <a:rPr lang="hr-HR" sz="3600" dirty="0"/>
            </a:br>
            <a:endParaRPr lang="hr-HR" sz="3600" dirty="0"/>
          </a:p>
        </p:txBody>
      </p:sp>
    </p:spTree>
    <p:extLst>
      <p:ext uri="{BB962C8B-B14F-4D97-AF65-F5344CB8AC3E}">
        <p14:creationId xmlns:p14="http://schemas.microsoft.com/office/powerpoint/2010/main" val="287182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sz="3400" dirty="0" err="1" smtClean="0"/>
              <a:t>Geolokacija</a:t>
            </a:r>
            <a:endParaRPr lang="hr-HR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41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7544" y="1419605"/>
            <a:ext cx="8579296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hr-HR" sz="3600" dirty="0" smtClean="0"/>
              <a:t>Pronalaženje lokacije korisnika</a:t>
            </a:r>
          </a:p>
          <a:p>
            <a:pPr>
              <a:lnSpc>
                <a:spcPct val="150000"/>
              </a:lnSpc>
            </a:pPr>
            <a:r>
              <a:rPr lang="hr-HR" sz="3600" dirty="0" smtClean="0"/>
              <a:t>Potrebna potvrda korisnika</a:t>
            </a:r>
          </a:p>
          <a:p>
            <a:pPr>
              <a:lnSpc>
                <a:spcPct val="150000"/>
              </a:lnSpc>
            </a:pPr>
            <a:r>
              <a:rPr lang="hr-HR" sz="3600" dirty="0" smtClean="0"/>
              <a:t>GPS - (Global </a:t>
            </a:r>
            <a:r>
              <a:rPr lang="hr-HR" sz="3600" dirty="0" err="1"/>
              <a:t>Positioning</a:t>
            </a:r>
            <a:r>
              <a:rPr lang="hr-HR" sz="3600" dirty="0"/>
              <a:t> </a:t>
            </a:r>
            <a:r>
              <a:rPr lang="hr-HR" sz="3600" dirty="0" smtClean="0"/>
              <a:t>System), IP</a:t>
            </a:r>
          </a:p>
        </p:txBody>
      </p:sp>
    </p:spTree>
    <p:extLst>
      <p:ext uri="{BB962C8B-B14F-4D97-AF65-F5344CB8AC3E}">
        <p14:creationId xmlns:p14="http://schemas.microsoft.com/office/powerpoint/2010/main" val="380779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hr-HR" dirty="0">
                <a:cs typeface="Arial" pitchFamily="34" charset="0"/>
              </a:rPr>
              <a:t>Što je JavaScript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42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sz="4400" dirty="0" smtClean="0">
                <a:cs typeface="Arial" pitchFamily="34" charset="0"/>
              </a:rPr>
              <a:t>Skriptni jezik </a:t>
            </a:r>
            <a:endParaRPr lang="hr-HR" sz="4400" dirty="0"/>
          </a:p>
          <a:p>
            <a:pPr>
              <a:lnSpc>
                <a:spcPct val="150000"/>
              </a:lnSpc>
            </a:pPr>
            <a:r>
              <a:rPr lang="hr-HR" sz="4400" dirty="0" smtClean="0">
                <a:cs typeface="Arial" pitchFamily="34" charset="0"/>
              </a:rPr>
              <a:t>Razlika Jave i JavaScript-a</a:t>
            </a:r>
          </a:p>
          <a:p>
            <a:pPr>
              <a:lnSpc>
                <a:spcPct val="150000"/>
              </a:lnSpc>
            </a:pPr>
            <a:r>
              <a:rPr lang="hr-HR" sz="4400" dirty="0" smtClean="0">
                <a:cs typeface="Arial" pitchFamily="34" charset="0"/>
              </a:rPr>
              <a:t>Vrlo sličan programskom jeziku C</a:t>
            </a:r>
            <a:endParaRPr lang="hr-HR" sz="44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98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hr-HR" sz="4000" dirty="0" smtClean="0">
                <a:cs typeface="Arial" pitchFamily="34" charset="0"/>
              </a:rPr>
              <a:t>Umetanje JavaScript-a u HTML</a:t>
            </a:r>
            <a:endParaRPr lang="hr-HR" sz="4000" dirty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43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sz="4400" dirty="0" smtClean="0">
                <a:cs typeface="Arial" pitchFamily="34" charset="0"/>
              </a:rPr>
              <a:t>Unutar &lt;script&gt;</a:t>
            </a:r>
          </a:p>
          <a:p>
            <a:pPr lvl="1">
              <a:lnSpc>
                <a:spcPct val="150000"/>
              </a:lnSpc>
            </a:pPr>
            <a:r>
              <a:rPr lang="hr-HR" sz="4000" dirty="0">
                <a:cs typeface="Arial" pitchFamily="34" charset="0"/>
              </a:rPr>
              <a:t>b</a:t>
            </a:r>
            <a:r>
              <a:rPr lang="hr-HR" sz="4000" dirty="0" smtClean="0">
                <a:cs typeface="Arial" pitchFamily="34" charset="0"/>
              </a:rPr>
              <a:t>ody, head</a:t>
            </a:r>
          </a:p>
          <a:p>
            <a:pPr>
              <a:lnSpc>
                <a:spcPct val="150000"/>
              </a:lnSpc>
            </a:pPr>
            <a:r>
              <a:rPr lang="hr-HR" sz="4400" dirty="0" smtClean="0">
                <a:cs typeface="Arial" pitchFamily="34" charset="0"/>
              </a:rPr>
              <a:t>Koristeći vanjsku datoteku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hr-HR" sz="4000" dirty="0"/>
              <a:t>&lt;script src="myScript.js"&gt;&lt;/script&gt;</a:t>
            </a:r>
            <a:endParaRPr lang="hr-HR" sz="40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47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dirty="0"/>
              <a:t>JavaScript </a:t>
            </a:r>
            <a:r>
              <a:rPr lang="hr-HR" dirty="0" err="1"/>
              <a:t>Popup</a:t>
            </a:r>
            <a:r>
              <a:rPr lang="hr-HR" dirty="0"/>
              <a:t> </a:t>
            </a:r>
            <a:r>
              <a:rPr lang="hr-HR" dirty="0" err="1"/>
              <a:t>Boxes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44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95536" y="1412911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/>
              <a:t>JavaScript </a:t>
            </a:r>
            <a:r>
              <a:rPr lang="hr-HR" sz="2800" dirty="0" smtClean="0"/>
              <a:t>ima tri vrste poruka</a:t>
            </a:r>
            <a:r>
              <a:rPr lang="en-US" sz="2800" dirty="0" smtClean="0"/>
              <a:t>: </a:t>
            </a:r>
            <a:endParaRPr lang="hr-HR" sz="2800" dirty="0" smtClean="0"/>
          </a:p>
          <a:p>
            <a:r>
              <a:rPr lang="en-US" sz="2800" dirty="0" smtClean="0"/>
              <a:t>Alert box</a:t>
            </a:r>
            <a:r>
              <a:rPr lang="hr-HR" sz="2800" dirty="0" smtClean="0"/>
              <a:t> – upozorenje</a:t>
            </a:r>
            <a:r>
              <a:rPr lang="en-US" sz="2800" dirty="0" smtClean="0"/>
              <a:t> </a:t>
            </a:r>
            <a:endParaRPr lang="hr-HR" sz="2800" dirty="0" smtClean="0"/>
          </a:p>
          <a:p>
            <a:pPr lvl="1"/>
            <a:r>
              <a:rPr lang="hr-HR" sz="2400" dirty="0" err="1"/>
              <a:t>window.alert</a:t>
            </a:r>
            <a:r>
              <a:rPr lang="hr-HR" sz="2400" dirty="0" smtClean="0"/>
              <a:t>("</a:t>
            </a:r>
            <a:r>
              <a:rPr lang="hr-HR" sz="2400" i="1" dirty="0" smtClean="0"/>
              <a:t>test</a:t>
            </a:r>
            <a:r>
              <a:rPr lang="hr-HR" sz="2400" dirty="0" smtClean="0"/>
              <a:t>");</a:t>
            </a:r>
          </a:p>
          <a:p>
            <a:r>
              <a:rPr lang="en-US" sz="2800" dirty="0" smtClean="0"/>
              <a:t>Confirm box</a:t>
            </a:r>
            <a:r>
              <a:rPr lang="hr-HR" sz="2800" dirty="0"/>
              <a:t> </a:t>
            </a:r>
            <a:r>
              <a:rPr lang="hr-HR" sz="2800" dirty="0" smtClean="0"/>
              <a:t>– potvrda (sadrži OK i </a:t>
            </a:r>
            <a:r>
              <a:rPr lang="hr-HR" sz="2800" dirty="0" err="1" smtClean="0"/>
              <a:t>Cancel</a:t>
            </a:r>
            <a:r>
              <a:rPr lang="hr-HR" sz="2800" dirty="0" smtClean="0"/>
              <a:t> tipku)</a:t>
            </a:r>
          </a:p>
          <a:p>
            <a:pPr lvl="1"/>
            <a:r>
              <a:rPr lang="hr-HR" sz="2400" dirty="0" err="1"/>
              <a:t>window.confirm</a:t>
            </a:r>
            <a:r>
              <a:rPr lang="hr-HR" sz="2400" dirty="0" smtClean="0"/>
              <a:t>("</a:t>
            </a:r>
            <a:r>
              <a:rPr lang="hr-HR" sz="2400" i="1" dirty="0" smtClean="0"/>
              <a:t>test</a:t>
            </a:r>
            <a:r>
              <a:rPr lang="hr-HR" sz="2400" dirty="0" smtClean="0"/>
              <a:t>");</a:t>
            </a:r>
          </a:p>
          <a:p>
            <a:r>
              <a:rPr lang="en-US" sz="2800" dirty="0" smtClean="0"/>
              <a:t>Prompt box</a:t>
            </a:r>
            <a:r>
              <a:rPr lang="hr-HR" sz="2800" dirty="0" smtClean="0"/>
              <a:t> – upit (polje za upis, OK i </a:t>
            </a:r>
            <a:r>
              <a:rPr lang="hr-HR" sz="2800" dirty="0" err="1" smtClean="0"/>
              <a:t>Cancel</a:t>
            </a:r>
            <a:r>
              <a:rPr lang="hr-HR" sz="2800" dirty="0" smtClean="0"/>
              <a:t> tipke)</a:t>
            </a:r>
          </a:p>
          <a:p>
            <a:pPr lvl="1"/>
            <a:r>
              <a:rPr lang="hr-HR" sz="2400" dirty="0" err="1"/>
              <a:t>window.prompt</a:t>
            </a:r>
            <a:r>
              <a:rPr lang="hr-HR" sz="2400" dirty="0" smtClean="0"/>
              <a:t>("</a:t>
            </a:r>
            <a:r>
              <a:rPr lang="hr-HR" sz="2400" i="1" dirty="0" smtClean="0"/>
              <a:t>test</a:t>
            </a:r>
            <a:r>
              <a:rPr lang="hr-HR" sz="2400" dirty="0" smtClean="0"/>
              <a:t>","</a:t>
            </a:r>
            <a:r>
              <a:rPr lang="hr-HR" sz="2400" i="1" dirty="0" smtClean="0"/>
              <a:t>vrijednost</a:t>
            </a:r>
            <a:r>
              <a:rPr lang="hr-HR" sz="2400" dirty="0" smtClean="0"/>
              <a:t>");</a:t>
            </a:r>
          </a:p>
          <a:p>
            <a:r>
              <a:rPr lang="hr-HR" dirty="0" smtClean="0"/>
              <a:t>Prekid reda - \n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42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XML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45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sz="3600" dirty="0" smtClean="0">
                <a:cs typeface="Arial" pitchFamily="34" charset="0"/>
              </a:rPr>
              <a:t>XML -</a:t>
            </a:r>
            <a:r>
              <a:rPr lang="hr-HR" sz="3600" dirty="0" err="1"/>
              <a:t>e</a:t>
            </a:r>
            <a:r>
              <a:rPr lang="hr-HR" sz="3600" b="1" dirty="0" err="1"/>
              <a:t>X</a:t>
            </a:r>
            <a:r>
              <a:rPr lang="hr-HR" sz="3600" dirty="0" err="1"/>
              <a:t>tensible</a:t>
            </a:r>
            <a:r>
              <a:rPr lang="hr-HR" sz="3600" dirty="0"/>
              <a:t> </a:t>
            </a:r>
            <a:r>
              <a:rPr lang="hr-HR" sz="3600" b="1" dirty="0"/>
              <a:t>M</a:t>
            </a:r>
            <a:r>
              <a:rPr lang="hr-HR" sz="3600" dirty="0"/>
              <a:t>arkup </a:t>
            </a:r>
            <a:r>
              <a:rPr lang="hr-HR" sz="3600" b="1" dirty="0" smtClean="0"/>
              <a:t>L</a:t>
            </a:r>
            <a:r>
              <a:rPr lang="hr-HR" sz="3600" dirty="0" smtClean="0"/>
              <a:t>anguage</a:t>
            </a:r>
          </a:p>
          <a:p>
            <a:pPr>
              <a:lnSpc>
                <a:spcPct val="150000"/>
              </a:lnSpc>
            </a:pPr>
            <a:r>
              <a:rPr lang="hr-HR" sz="3600" dirty="0" smtClean="0">
                <a:cs typeface="Arial" pitchFamily="34" charset="0"/>
              </a:rPr>
              <a:t>Napravljen za pohranu i prijenos</a:t>
            </a:r>
          </a:p>
          <a:p>
            <a:pPr>
              <a:lnSpc>
                <a:spcPct val="150000"/>
              </a:lnSpc>
            </a:pPr>
            <a:r>
              <a:rPr lang="hr-HR" sz="3600" dirty="0" smtClean="0">
                <a:cs typeface="Arial" pitchFamily="34" charset="0"/>
              </a:rPr>
              <a:t>Jednostavan </a:t>
            </a:r>
          </a:p>
          <a:p>
            <a:pPr marL="0" indent="0">
              <a:lnSpc>
                <a:spcPct val="150000"/>
              </a:lnSpc>
              <a:buNone/>
            </a:pPr>
            <a:endParaRPr lang="hr-HR" sz="3600" dirty="0"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hr-HR" sz="40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51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err="1"/>
              <a:t>XMLHttpRequest</a:t>
            </a:r>
            <a:r>
              <a:rPr lang="hr-HR" dirty="0"/>
              <a:t> </a:t>
            </a:r>
            <a:r>
              <a:rPr lang="hr-HR" dirty="0" smtClean="0"/>
              <a:t>objekt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46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r-HR" sz="3600" dirty="0" err="1"/>
              <a:t>XMLHttpRequest</a:t>
            </a:r>
            <a:r>
              <a:rPr lang="hr-HR" sz="3600" dirty="0"/>
              <a:t> </a:t>
            </a:r>
            <a:r>
              <a:rPr lang="hr-HR" sz="3600" dirty="0" smtClean="0"/>
              <a:t>objekt se koristi za razmjenu podataka sa serverom u pozadini</a:t>
            </a:r>
          </a:p>
          <a:p>
            <a:r>
              <a:rPr lang="hr-HR" sz="3600" dirty="0" smtClean="0"/>
              <a:t>Ažuriranje web stranice bez potrebe za ponovnim učitavanjem stranice</a:t>
            </a:r>
            <a:endParaRPr lang="en-US" sz="3600" dirty="0"/>
          </a:p>
          <a:p>
            <a:r>
              <a:rPr lang="hr-HR" sz="3600" dirty="0" smtClean="0"/>
              <a:t>Traženje podataka od servera nakon što se stranica već učitala</a:t>
            </a:r>
            <a:endParaRPr lang="en-US" sz="3600" dirty="0"/>
          </a:p>
          <a:p>
            <a:r>
              <a:rPr lang="hr-HR" sz="3600" dirty="0" smtClean="0"/>
              <a:t>Primanje podataka od servera nakon što se stranica već učitala</a:t>
            </a:r>
          </a:p>
          <a:p>
            <a:pPr marL="0" indent="0">
              <a:buNone/>
            </a:pPr>
            <a:endParaRPr lang="hr-HR" sz="3600" dirty="0"/>
          </a:p>
          <a:p>
            <a:pPr marL="0" indent="0">
              <a:buNone/>
            </a:pPr>
            <a:endParaRPr lang="hr-HR" sz="36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17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AJAX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47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3600" dirty="0"/>
              <a:t>AJAX = </a:t>
            </a:r>
            <a:r>
              <a:rPr lang="hr-HR" sz="3600" dirty="0" err="1"/>
              <a:t>Asynchronous</a:t>
            </a:r>
            <a:r>
              <a:rPr lang="hr-HR" sz="3600" dirty="0"/>
              <a:t> JavaScript and </a:t>
            </a:r>
            <a:r>
              <a:rPr lang="hr-HR" sz="3600" dirty="0" smtClean="0"/>
              <a:t>XML</a:t>
            </a:r>
          </a:p>
          <a:p>
            <a:r>
              <a:rPr lang="en-US" sz="3600" dirty="0"/>
              <a:t>AJAX </a:t>
            </a:r>
            <a:r>
              <a:rPr lang="hr-HR" sz="3600" dirty="0" smtClean="0"/>
              <a:t>nije novi programski jezik nego samo novi način korištenja postojećih </a:t>
            </a:r>
            <a:r>
              <a:rPr lang="hr-HR" sz="3600" dirty="0" err="1" smtClean="0"/>
              <a:t>standarada</a:t>
            </a:r>
            <a:endParaRPr lang="en-US" sz="3600" dirty="0"/>
          </a:p>
          <a:p>
            <a:r>
              <a:rPr lang="en-US" sz="3600" dirty="0"/>
              <a:t>AJAX </a:t>
            </a:r>
            <a:r>
              <a:rPr lang="hr-HR" sz="3600" dirty="0" smtClean="0"/>
              <a:t>je način izmjene podataka sa serverom i ažuriranja dijelova stranica bez ponovnog učitavanja stranica</a:t>
            </a:r>
            <a:endParaRPr lang="en-US" sz="3600" dirty="0"/>
          </a:p>
          <a:p>
            <a:endParaRPr lang="hr-HR" sz="36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89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AJAX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48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AJAX </a:t>
            </a:r>
            <a:r>
              <a:rPr lang="hr-HR" sz="3600" dirty="0" smtClean="0"/>
              <a:t>je tehnika za kreiranje brzih i dinamičkih web stranica</a:t>
            </a:r>
            <a:endParaRPr lang="en-US" sz="3600" dirty="0"/>
          </a:p>
          <a:p>
            <a:r>
              <a:rPr lang="en-US" sz="3600" dirty="0"/>
              <a:t>AJAX </a:t>
            </a:r>
            <a:r>
              <a:rPr lang="hr-HR" sz="3600" dirty="0" smtClean="0"/>
              <a:t>omogućava web stranicama ažuriranje asinkrono slanjem manjih paketa prema serveru. </a:t>
            </a:r>
          </a:p>
          <a:p>
            <a:r>
              <a:rPr lang="hr-HR" sz="3600" dirty="0" smtClean="0"/>
              <a:t>Ažuriranje dijela stranice bez potrebe za ponovnim učitavanjem cijele stranice</a:t>
            </a:r>
            <a:endParaRPr lang="en-US" sz="3600" dirty="0"/>
          </a:p>
          <a:p>
            <a:r>
              <a:rPr lang="hr-HR" sz="3600" dirty="0" smtClean="0"/>
              <a:t>Primjeri </a:t>
            </a:r>
            <a:r>
              <a:rPr lang="en-US" sz="3600" dirty="0" smtClean="0"/>
              <a:t>AJAX</a:t>
            </a:r>
            <a:r>
              <a:rPr lang="hr-HR" sz="3600" dirty="0" smtClean="0"/>
              <a:t>-a</a:t>
            </a:r>
            <a:r>
              <a:rPr lang="en-US" sz="3600" dirty="0" smtClean="0"/>
              <a:t>: </a:t>
            </a:r>
            <a:r>
              <a:rPr lang="en-US" sz="3600" dirty="0"/>
              <a:t>Google Maps, Gmail, </a:t>
            </a:r>
            <a:r>
              <a:rPr lang="en-US" sz="3600" dirty="0" err="1"/>
              <a:t>Youtube</a:t>
            </a:r>
            <a:r>
              <a:rPr lang="en-US" sz="3600" dirty="0" smtClean="0"/>
              <a:t>,</a:t>
            </a:r>
            <a:r>
              <a:rPr lang="hr-HR" sz="3600" dirty="0" smtClean="0"/>
              <a:t> </a:t>
            </a:r>
            <a:r>
              <a:rPr lang="en-US" sz="3600" dirty="0" smtClean="0"/>
              <a:t>Facebook.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9370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AJAX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49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3600" dirty="0" err="1" smtClean="0"/>
              <a:t>Ajax</a:t>
            </a:r>
            <a:r>
              <a:rPr lang="hr-HR" sz="3600" dirty="0" smtClean="0"/>
              <a:t> koristi sljedeće tehnologije:</a:t>
            </a:r>
          </a:p>
          <a:p>
            <a:pPr lvl="1"/>
            <a:r>
              <a:rPr lang="en-US" sz="3200" dirty="0" err="1" smtClean="0"/>
              <a:t>XMLHttpRequest</a:t>
            </a:r>
            <a:r>
              <a:rPr lang="en-US" sz="3200" dirty="0" smtClean="0"/>
              <a:t> </a:t>
            </a:r>
            <a:r>
              <a:rPr lang="hr-HR" sz="3200" dirty="0" smtClean="0"/>
              <a:t>objekt</a:t>
            </a:r>
            <a:r>
              <a:rPr lang="en-US" sz="3200" dirty="0" smtClean="0"/>
              <a:t>(</a:t>
            </a:r>
            <a:r>
              <a:rPr lang="hr-HR" sz="3200" dirty="0" smtClean="0"/>
              <a:t>za asinkronu razmjenu podataka sa serverom</a:t>
            </a:r>
            <a:r>
              <a:rPr lang="en-US" sz="3200" dirty="0" smtClean="0"/>
              <a:t>)</a:t>
            </a:r>
            <a:endParaRPr lang="en-US" sz="3200" dirty="0"/>
          </a:p>
          <a:p>
            <a:pPr lvl="1"/>
            <a:r>
              <a:rPr lang="en-US" sz="3200" dirty="0"/>
              <a:t>JavaScript/DOM </a:t>
            </a:r>
            <a:r>
              <a:rPr lang="en-US" sz="3200" dirty="0" smtClean="0"/>
              <a:t>(</a:t>
            </a:r>
            <a:r>
              <a:rPr lang="hr-HR" sz="3200" dirty="0" smtClean="0"/>
              <a:t>za prikaz/interakciju informacija</a:t>
            </a:r>
            <a:r>
              <a:rPr lang="en-US" sz="3200" dirty="0" smtClean="0"/>
              <a:t>)</a:t>
            </a:r>
            <a:endParaRPr lang="en-US" sz="3200" dirty="0"/>
          </a:p>
          <a:p>
            <a:pPr lvl="1"/>
            <a:r>
              <a:rPr lang="en-US" sz="3200" dirty="0"/>
              <a:t>CSS </a:t>
            </a:r>
            <a:r>
              <a:rPr lang="en-US" sz="3200" dirty="0" smtClean="0"/>
              <a:t>(</a:t>
            </a:r>
            <a:r>
              <a:rPr lang="hr-HR" sz="3200" dirty="0" smtClean="0"/>
              <a:t>za uređivanje podataka</a:t>
            </a:r>
            <a:r>
              <a:rPr lang="en-US" sz="3200" dirty="0" smtClean="0"/>
              <a:t>)</a:t>
            </a:r>
            <a:endParaRPr lang="en-US" sz="3200" dirty="0"/>
          </a:p>
          <a:p>
            <a:pPr lvl="1"/>
            <a:r>
              <a:rPr lang="en-US" sz="3200" dirty="0"/>
              <a:t>XML </a:t>
            </a:r>
            <a:r>
              <a:rPr lang="en-US" sz="3200" dirty="0" smtClean="0"/>
              <a:t>(</a:t>
            </a:r>
            <a:r>
              <a:rPr lang="hr-HR" sz="3200" dirty="0" smtClean="0"/>
              <a:t>često se koristi za formatiranje podatka prilikom prijenosa</a:t>
            </a:r>
            <a:r>
              <a:rPr lang="en-US" sz="3200" dirty="0" smtClean="0"/>
              <a:t>)</a:t>
            </a:r>
            <a:endParaRPr lang="en-US" sz="32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6312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491064" cy="1143000"/>
          </a:xfrm>
        </p:spPr>
        <p:txBody>
          <a:bodyPr>
            <a:normAutofit/>
          </a:bodyPr>
          <a:lstStyle/>
          <a:p>
            <a:pPr marL="514350" indent="-514350"/>
            <a:r>
              <a:rPr lang="pl-PL" dirty="0" smtClean="0"/>
              <a:t>Rasterska grafika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Autofit/>
          </a:bodyPr>
          <a:lstStyle/>
          <a:p>
            <a:pPr marL="599017" indent="-457200"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GIF</a:t>
            </a:r>
          </a:p>
          <a:p>
            <a:pPr marL="980017" lvl="1" indent="-457200"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koristi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LZW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kopresiju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bez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gubitaka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-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patentiran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od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tvrtke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Unisys (patent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istekao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2003)</a:t>
            </a:r>
          </a:p>
          <a:p>
            <a:pPr marL="980017" lvl="1" indent="-457200"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sadrži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najviše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256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boja</a:t>
            </a:r>
            <a:endParaRPr lang="en-US" sz="30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80017" lvl="1" indent="-457200"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podržava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transparenciju</a:t>
            </a:r>
            <a:endParaRPr lang="en-US" sz="30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50000"/>
              </a:lnSpc>
            </a:pPr>
            <a:endParaRPr lang="hr-HR" sz="3600" dirty="0" smtClean="0"/>
          </a:p>
          <a:p>
            <a:pPr marL="0" indent="0">
              <a:buNone/>
            </a:pPr>
            <a:endParaRPr lang="hr-HR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5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23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AJAX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50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r-HR" sz="3600" dirty="0" smtClean="0"/>
              <a:t>Temelj AJAX-a je </a:t>
            </a:r>
            <a:r>
              <a:rPr lang="hr-HR" sz="3600" dirty="0" err="1"/>
              <a:t>XMLHttpRequest</a:t>
            </a:r>
            <a:r>
              <a:rPr lang="hr-HR" sz="3600" dirty="0"/>
              <a:t> </a:t>
            </a:r>
            <a:r>
              <a:rPr lang="hr-HR" sz="3600" dirty="0" smtClean="0"/>
              <a:t>objekt</a:t>
            </a:r>
          </a:p>
          <a:p>
            <a:r>
              <a:rPr lang="hr-HR" sz="3600" dirty="0" smtClean="0"/>
              <a:t>Svi moderni preglednici podržavaju korištenje </a:t>
            </a:r>
            <a:r>
              <a:rPr lang="hr-HR" sz="3600" dirty="0" err="1"/>
              <a:t>XMLHttpRequest</a:t>
            </a:r>
            <a:r>
              <a:rPr lang="hr-HR" sz="3600" dirty="0"/>
              <a:t> </a:t>
            </a:r>
            <a:r>
              <a:rPr lang="hr-HR" sz="3600" dirty="0" smtClean="0"/>
              <a:t>objekta (IE5 i IE6 koriste </a:t>
            </a:r>
            <a:r>
              <a:rPr lang="hr-HR" sz="3600" dirty="0" err="1" smtClean="0"/>
              <a:t>AcitveXObject</a:t>
            </a:r>
            <a:r>
              <a:rPr lang="hr-HR" sz="3600" dirty="0" smtClean="0"/>
              <a:t>)</a:t>
            </a:r>
          </a:p>
          <a:p>
            <a:pPr marL="457200" lvl="1" indent="0">
              <a:buNone/>
            </a:pPr>
            <a:r>
              <a:rPr lang="hr-HR" dirty="0"/>
              <a:t>var </a:t>
            </a:r>
            <a:r>
              <a:rPr lang="hr-HR" dirty="0" err="1"/>
              <a:t>xmlhttp</a:t>
            </a:r>
            <a:r>
              <a:rPr lang="hr-HR" dirty="0"/>
              <a:t>;</a:t>
            </a:r>
            <a:br>
              <a:rPr lang="hr-HR" dirty="0"/>
            </a:br>
            <a:r>
              <a:rPr lang="hr-HR" dirty="0" err="1"/>
              <a:t>if</a:t>
            </a:r>
            <a:r>
              <a:rPr lang="hr-HR" dirty="0"/>
              <a:t> (</a:t>
            </a:r>
            <a:r>
              <a:rPr lang="hr-HR" dirty="0" err="1"/>
              <a:t>window.XMLHttpRequest</a:t>
            </a:r>
            <a:r>
              <a:rPr lang="hr-HR" dirty="0" smtClean="0"/>
              <a:t>)</a:t>
            </a:r>
            <a:r>
              <a:rPr lang="hr-HR" dirty="0"/>
              <a:t>  {// </a:t>
            </a:r>
            <a:r>
              <a:rPr lang="hr-HR" dirty="0" err="1"/>
              <a:t>code</a:t>
            </a:r>
            <a:r>
              <a:rPr lang="hr-HR" dirty="0"/>
              <a:t> for IE7+, Firefox, Chrome, Opera, Safari</a:t>
            </a:r>
            <a:br>
              <a:rPr lang="hr-HR" dirty="0"/>
            </a:br>
            <a:r>
              <a:rPr lang="hr-HR" dirty="0"/>
              <a:t>  </a:t>
            </a:r>
            <a:r>
              <a:rPr lang="hr-HR" dirty="0" err="1"/>
              <a:t>xmlhttp</a:t>
            </a:r>
            <a:r>
              <a:rPr lang="hr-HR" dirty="0"/>
              <a:t>=</a:t>
            </a:r>
            <a:r>
              <a:rPr lang="hr-HR" dirty="0" err="1"/>
              <a:t>new</a:t>
            </a:r>
            <a:r>
              <a:rPr lang="hr-HR" dirty="0"/>
              <a:t> </a:t>
            </a:r>
            <a:r>
              <a:rPr lang="hr-HR" dirty="0" err="1"/>
              <a:t>XMLHttpRequest</a:t>
            </a:r>
            <a:r>
              <a:rPr lang="hr-HR" dirty="0"/>
              <a:t>();</a:t>
            </a:r>
            <a:br>
              <a:rPr lang="hr-HR" dirty="0"/>
            </a:br>
            <a:r>
              <a:rPr lang="hr-HR" dirty="0"/>
              <a:t>  }</a:t>
            </a:r>
            <a:br>
              <a:rPr lang="hr-HR" dirty="0"/>
            </a:br>
            <a:r>
              <a:rPr lang="hr-HR" dirty="0" err="1" smtClean="0"/>
              <a:t>else</a:t>
            </a:r>
            <a:r>
              <a:rPr lang="hr-HR" dirty="0"/>
              <a:t>  {// </a:t>
            </a:r>
            <a:r>
              <a:rPr lang="hr-HR" dirty="0" err="1"/>
              <a:t>code</a:t>
            </a:r>
            <a:r>
              <a:rPr lang="hr-HR" dirty="0"/>
              <a:t> for IE6, IE5</a:t>
            </a:r>
            <a:br>
              <a:rPr lang="hr-HR" dirty="0"/>
            </a:br>
            <a:r>
              <a:rPr lang="hr-HR" dirty="0"/>
              <a:t>  </a:t>
            </a:r>
            <a:r>
              <a:rPr lang="hr-HR" dirty="0" err="1"/>
              <a:t>xmlhttp</a:t>
            </a:r>
            <a:r>
              <a:rPr lang="hr-HR" dirty="0"/>
              <a:t>=</a:t>
            </a:r>
            <a:r>
              <a:rPr lang="hr-HR" dirty="0" err="1"/>
              <a:t>new</a:t>
            </a:r>
            <a:r>
              <a:rPr lang="hr-HR" dirty="0"/>
              <a:t> </a:t>
            </a:r>
            <a:r>
              <a:rPr lang="hr-HR" dirty="0" err="1"/>
              <a:t>ActiveXObject</a:t>
            </a:r>
            <a:r>
              <a:rPr lang="hr-HR" dirty="0"/>
              <a:t>("</a:t>
            </a:r>
            <a:r>
              <a:rPr lang="hr-HR" dirty="0" err="1"/>
              <a:t>Microsoft.XMLHTTP</a:t>
            </a:r>
            <a:r>
              <a:rPr lang="hr-HR" dirty="0"/>
              <a:t>");</a:t>
            </a:r>
            <a:br>
              <a:rPr lang="hr-HR" dirty="0"/>
            </a:br>
            <a:r>
              <a:rPr lang="hr-HR" dirty="0"/>
              <a:t> 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05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AJAX</a:t>
            </a:r>
            <a:r>
              <a:rPr lang="hr-HR" sz="4000" dirty="0" smtClean="0"/>
              <a:t> – odgovor servera</a:t>
            </a:r>
            <a:endParaRPr lang="hr-HR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51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/>
          <a:p>
            <a:r>
              <a:rPr lang="hr-HR" sz="3600" dirty="0" smtClean="0"/>
              <a:t>Svojstva</a:t>
            </a:r>
            <a:r>
              <a:rPr lang="en-US" sz="3600" dirty="0" smtClean="0"/>
              <a:t> </a:t>
            </a:r>
            <a:r>
              <a:rPr lang="en-US" sz="3600" dirty="0" err="1"/>
              <a:t>responseText</a:t>
            </a:r>
            <a:r>
              <a:rPr lang="en-US" sz="3600" dirty="0"/>
              <a:t> </a:t>
            </a:r>
            <a:r>
              <a:rPr lang="hr-HR" sz="3600" dirty="0"/>
              <a:t>i</a:t>
            </a:r>
            <a:r>
              <a:rPr lang="en-US" sz="3600" dirty="0" smtClean="0"/>
              <a:t> </a:t>
            </a:r>
            <a:r>
              <a:rPr lang="en-US" sz="3600" dirty="0" err="1"/>
              <a:t>responseXML</a:t>
            </a:r>
            <a:r>
              <a:rPr lang="en-US" sz="3600" dirty="0"/>
              <a:t> </a:t>
            </a:r>
            <a:r>
              <a:rPr lang="en-US" sz="3600" dirty="0" err="1" smtClean="0"/>
              <a:t>XMLHttpRequest</a:t>
            </a:r>
            <a:r>
              <a:rPr lang="en-US" sz="3600" dirty="0" smtClean="0"/>
              <a:t> </a:t>
            </a:r>
            <a:r>
              <a:rPr lang="hr-HR" sz="3600" dirty="0" smtClean="0"/>
              <a:t>objekta</a:t>
            </a:r>
          </a:p>
          <a:p>
            <a:pPr lvl="1">
              <a:lnSpc>
                <a:spcPct val="150000"/>
              </a:lnSpc>
            </a:pPr>
            <a:r>
              <a:rPr lang="hr-HR" sz="3600" dirty="0" err="1" smtClean="0"/>
              <a:t>responseText</a:t>
            </a:r>
            <a:r>
              <a:rPr lang="hr-HR" sz="3600" dirty="0" smtClean="0"/>
              <a:t> – vraća odgovor kao tekst</a:t>
            </a:r>
          </a:p>
          <a:p>
            <a:pPr lvl="1">
              <a:lnSpc>
                <a:spcPct val="150000"/>
              </a:lnSpc>
            </a:pPr>
            <a:r>
              <a:rPr lang="hr-HR" sz="3600" dirty="0" err="1" smtClean="0"/>
              <a:t>responseXML</a:t>
            </a:r>
            <a:r>
              <a:rPr lang="hr-HR" sz="3600" dirty="0" smtClean="0"/>
              <a:t> – vraća odgovor kao XML</a:t>
            </a:r>
          </a:p>
        </p:txBody>
      </p:sp>
    </p:spTree>
    <p:extLst>
      <p:ext uri="{BB962C8B-B14F-4D97-AF65-F5344CB8AC3E}">
        <p14:creationId xmlns:p14="http://schemas.microsoft.com/office/powerpoint/2010/main" val="350036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AJAX</a:t>
            </a:r>
            <a:r>
              <a:rPr lang="hr-HR" sz="4000" dirty="0" smtClean="0"/>
              <a:t> – </a:t>
            </a:r>
            <a:r>
              <a:rPr lang="en-US" sz="4000" dirty="0" smtClean="0"/>
              <a:t>S</a:t>
            </a:r>
            <a:r>
              <a:rPr lang="hr-HR" sz="4000" dirty="0" err="1" smtClean="0"/>
              <a:t>lanje</a:t>
            </a:r>
            <a:r>
              <a:rPr lang="hr-HR" sz="4000" dirty="0" smtClean="0"/>
              <a:t> zahtjeva serveru</a:t>
            </a:r>
            <a:endParaRPr lang="hr-HR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52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sz="3600" dirty="0" smtClean="0"/>
              <a:t>Metode: </a:t>
            </a:r>
          </a:p>
          <a:p>
            <a:pPr lvl="1"/>
            <a:r>
              <a:rPr lang="hr-HR" sz="3200" dirty="0" err="1" smtClean="0"/>
              <a:t>open</a:t>
            </a:r>
            <a:r>
              <a:rPr lang="hr-HR" sz="3200" dirty="0" smtClean="0"/>
              <a:t>(</a:t>
            </a:r>
            <a:r>
              <a:rPr lang="hr-HR" sz="3200" i="1" dirty="0" err="1" smtClean="0"/>
              <a:t>method</a:t>
            </a:r>
            <a:r>
              <a:rPr lang="hr-HR" sz="3200" i="1" dirty="0" smtClean="0"/>
              <a:t>,url,</a:t>
            </a:r>
            <a:r>
              <a:rPr lang="hr-HR" sz="3200" i="1" dirty="0" err="1" smtClean="0"/>
              <a:t>async</a:t>
            </a:r>
            <a:r>
              <a:rPr lang="hr-HR" sz="3200" dirty="0" smtClean="0"/>
              <a:t>) – određuje tip zahtjeva, URL i na koji način će se </a:t>
            </a:r>
            <a:r>
              <a:rPr lang="hr-HR" sz="3200" dirty="0" err="1" smtClean="0"/>
              <a:t>prosljediti</a:t>
            </a:r>
            <a:r>
              <a:rPr lang="hr-HR" sz="3200" dirty="0" smtClean="0"/>
              <a:t> asinkrono ili ne.</a:t>
            </a:r>
          </a:p>
          <a:p>
            <a:pPr lvl="2"/>
            <a:r>
              <a:rPr lang="hr-HR" dirty="0" err="1" smtClean="0"/>
              <a:t>Method</a:t>
            </a:r>
            <a:r>
              <a:rPr lang="hr-HR" dirty="0" smtClean="0"/>
              <a:t> – tip </a:t>
            </a:r>
            <a:r>
              <a:rPr lang="hr-HR" dirty="0" err="1" smtClean="0"/>
              <a:t>zahjeva</a:t>
            </a:r>
            <a:r>
              <a:rPr lang="hr-HR" dirty="0" smtClean="0"/>
              <a:t> GET ili POST</a:t>
            </a:r>
          </a:p>
          <a:p>
            <a:pPr lvl="2"/>
            <a:r>
              <a:rPr lang="hr-HR" dirty="0" smtClean="0"/>
              <a:t>URL – lokacija datoteke na serveru</a:t>
            </a:r>
          </a:p>
          <a:p>
            <a:pPr lvl="2"/>
            <a:r>
              <a:rPr lang="hr-HR" dirty="0" err="1" smtClean="0"/>
              <a:t>Async</a:t>
            </a:r>
            <a:r>
              <a:rPr lang="hr-HR" dirty="0" smtClean="0"/>
              <a:t> – </a:t>
            </a:r>
            <a:r>
              <a:rPr lang="hr-HR" dirty="0" err="1" smtClean="0"/>
              <a:t>true</a:t>
            </a:r>
            <a:r>
              <a:rPr lang="hr-HR" dirty="0" smtClean="0"/>
              <a:t> (asinkrono), </a:t>
            </a:r>
            <a:r>
              <a:rPr lang="hr-HR" dirty="0" err="1" smtClean="0"/>
              <a:t>false</a:t>
            </a:r>
            <a:r>
              <a:rPr lang="hr-HR" dirty="0" smtClean="0"/>
              <a:t> (sinkrono)</a:t>
            </a:r>
          </a:p>
          <a:p>
            <a:pPr lvl="1"/>
            <a:r>
              <a:rPr lang="hr-HR" sz="3200" dirty="0" err="1" smtClean="0"/>
              <a:t>send</a:t>
            </a:r>
            <a:r>
              <a:rPr lang="hr-HR" sz="3200" dirty="0" smtClean="0"/>
              <a:t>(</a:t>
            </a:r>
            <a:r>
              <a:rPr lang="hr-HR" sz="3200" i="1" dirty="0" err="1" smtClean="0"/>
              <a:t>string</a:t>
            </a:r>
            <a:r>
              <a:rPr lang="hr-HR" sz="3200" dirty="0" smtClean="0"/>
              <a:t>) – šalje zahtjev serveru</a:t>
            </a:r>
          </a:p>
          <a:p>
            <a:pPr lvl="2"/>
            <a:r>
              <a:rPr lang="hr-HR" dirty="0" err="1" smtClean="0"/>
              <a:t>String</a:t>
            </a:r>
            <a:r>
              <a:rPr lang="hr-HR" dirty="0" smtClean="0"/>
              <a:t> – </a:t>
            </a:r>
            <a:r>
              <a:rPr lang="hr-HR" dirty="0" err="1" smtClean="0"/>
              <a:t>potebno</a:t>
            </a:r>
            <a:r>
              <a:rPr lang="hr-HR" dirty="0" smtClean="0"/>
              <a:t> samo kod korištenja POST tipom zahtjeva</a:t>
            </a:r>
          </a:p>
        </p:txBody>
      </p:sp>
    </p:spTree>
    <p:extLst>
      <p:ext uri="{BB962C8B-B14F-4D97-AF65-F5344CB8AC3E}">
        <p14:creationId xmlns:p14="http://schemas.microsoft.com/office/powerpoint/2010/main" val="226988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AJAX</a:t>
            </a:r>
            <a:r>
              <a:rPr lang="hr-HR" sz="4000" dirty="0" smtClean="0"/>
              <a:t> – GET ili POST </a:t>
            </a:r>
            <a:endParaRPr lang="hr-HR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53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GET </a:t>
            </a:r>
            <a:r>
              <a:rPr lang="hr-HR" dirty="0" smtClean="0"/>
              <a:t>je jednostavniji i brži nego POST i može se koristiti u većini slučajeva.</a:t>
            </a:r>
            <a:r>
              <a:rPr lang="en-US" dirty="0" smtClean="0"/>
              <a:t> </a:t>
            </a:r>
            <a:endParaRPr lang="hr-HR" dirty="0" smtClean="0"/>
          </a:p>
          <a:p>
            <a:r>
              <a:rPr lang="hr-HR" dirty="0" smtClean="0"/>
              <a:t>POST se koristi:</a:t>
            </a:r>
          </a:p>
          <a:p>
            <a:pPr lvl="1"/>
            <a:r>
              <a:rPr lang="hr-HR" dirty="0" smtClean="0"/>
              <a:t>Pohranjena datoteka nije opcija (ažurirana datoteka ili baza sa servera)</a:t>
            </a:r>
          </a:p>
          <a:p>
            <a:pPr lvl="1"/>
            <a:r>
              <a:rPr lang="hr-HR" dirty="0" smtClean="0"/>
              <a:t>Slanje velike količine podataka (POST nema ograničenje u veličini)</a:t>
            </a:r>
          </a:p>
          <a:p>
            <a:pPr lvl="1"/>
            <a:r>
              <a:rPr lang="hr-HR" dirty="0" smtClean="0"/>
              <a:t>Slanje korisničkih podataka (koji mogu sadržavati nepoznate znakove)</a:t>
            </a:r>
            <a:r>
              <a:rPr lang="en-US" dirty="0" smtClean="0"/>
              <a:t> POST </a:t>
            </a:r>
            <a:r>
              <a:rPr lang="hr-HR" dirty="0" smtClean="0"/>
              <a:t>je robusniji i sigurniji nego GET</a:t>
            </a:r>
            <a:endParaRPr lang="en-US" dirty="0"/>
          </a:p>
          <a:p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128551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AJAX</a:t>
            </a:r>
            <a:r>
              <a:rPr lang="hr-HR" sz="3600" dirty="0" smtClean="0"/>
              <a:t> – </a:t>
            </a:r>
            <a:r>
              <a:rPr lang="hr-HR" sz="3600" dirty="0" err="1"/>
              <a:t>onreadystatechange</a:t>
            </a:r>
            <a:r>
              <a:rPr lang="hr-HR" sz="3600" dirty="0"/>
              <a:t> </a:t>
            </a:r>
            <a:r>
              <a:rPr lang="hr-HR" sz="3600" dirty="0" smtClean="0"/>
              <a:t>događaj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54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84784"/>
            <a:ext cx="8579296" cy="4641379"/>
          </a:xfrm>
        </p:spPr>
        <p:txBody>
          <a:bodyPr>
            <a:normAutofit/>
          </a:bodyPr>
          <a:lstStyle/>
          <a:p>
            <a:r>
              <a:rPr lang="hr-HR" sz="3600" dirty="0" smtClean="0"/>
              <a:t>Tri važna svojstva </a:t>
            </a:r>
            <a:r>
              <a:rPr lang="en-US" sz="3600" dirty="0" err="1" smtClean="0"/>
              <a:t>XMLHttpRequest</a:t>
            </a:r>
            <a:r>
              <a:rPr lang="en-US" sz="3600" dirty="0" smtClean="0"/>
              <a:t> o</a:t>
            </a:r>
            <a:r>
              <a:rPr lang="hr-HR" sz="3600" dirty="0" err="1" smtClean="0"/>
              <a:t>bjekta</a:t>
            </a:r>
            <a:r>
              <a:rPr lang="en-US" sz="3600" dirty="0" smtClean="0"/>
              <a:t>:</a:t>
            </a:r>
            <a:endParaRPr lang="hr-HR" sz="3600" dirty="0" smtClean="0"/>
          </a:p>
          <a:p>
            <a:pPr lvl="1"/>
            <a:r>
              <a:rPr lang="hr-HR" sz="2400" dirty="0" err="1" smtClean="0"/>
              <a:t>onreadystatechange</a:t>
            </a:r>
            <a:r>
              <a:rPr lang="hr-HR" sz="2400" dirty="0" smtClean="0"/>
              <a:t> – Pohranjuje funkciju (ili ime funkcije) koja će biti automatski pozvana svaki puta kada se promijeni svojstvo </a:t>
            </a:r>
            <a:r>
              <a:rPr lang="en-US" sz="2400" dirty="0" err="1" smtClean="0"/>
              <a:t>readyState</a:t>
            </a:r>
            <a:endParaRPr lang="hr-HR" sz="2400" dirty="0"/>
          </a:p>
          <a:p>
            <a:pPr lvl="1"/>
            <a:r>
              <a:rPr lang="hr-HR" sz="2400" dirty="0" err="1" smtClean="0"/>
              <a:t>readyState</a:t>
            </a:r>
            <a:r>
              <a:rPr lang="hr-HR" sz="2400" dirty="0" smtClean="0"/>
              <a:t> -  Sadrži status </a:t>
            </a:r>
            <a:r>
              <a:rPr lang="en-US" sz="2400" dirty="0" err="1" smtClean="0"/>
              <a:t>XMLHttpRequest</a:t>
            </a:r>
            <a:r>
              <a:rPr lang="hr-HR" sz="2400" dirty="0"/>
              <a:t>:</a:t>
            </a:r>
            <a:r>
              <a:rPr lang="en-US" sz="2400" dirty="0"/>
              <a:t> </a:t>
            </a:r>
            <a:br>
              <a:rPr lang="en-US" sz="2400" dirty="0"/>
            </a:br>
            <a:r>
              <a:rPr lang="hr-HR" sz="2400" dirty="0" smtClean="0"/>
              <a:t>		</a:t>
            </a:r>
            <a:r>
              <a:rPr lang="en-US" sz="2400" dirty="0" smtClean="0"/>
              <a:t>0</a:t>
            </a:r>
            <a:r>
              <a:rPr lang="en-US" sz="2400" dirty="0"/>
              <a:t>: </a:t>
            </a:r>
            <a:r>
              <a:rPr lang="hr-HR" sz="2400" dirty="0" smtClean="0"/>
              <a:t>zahtjev nije pokrenut</a:t>
            </a:r>
            <a:r>
              <a:rPr lang="en-US" sz="2400" dirty="0"/>
              <a:t> </a:t>
            </a:r>
            <a:br>
              <a:rPr lang="en-US" sz="2400" dirty="0"/>
            </a:br>
            <a:r>
              <a:rPr lang="hr-HR" sz="2400" dirty="0" smtClean="0"/>
              <a:t>		</a:t>
            </a:r>
            <a:r>
              <a:rPr lang="en-US" sz="2400" dirty="0" smtClean="0"/>
              <a:t>1: </a:t>
            </a:r>
            <a:r>
              <a:rPr lang="hr-HR" sz="2400" dirty="0"/>
              <a:t>veza sa serverom uspostavljena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hr-HR" sz="2400" dirty="0" smtClean="0"/>
              <a:t>		</a:t>
            </a:r>
            <a:r>
              <a:rPr lang="en-US" sz="2400" dirty="0" smtClean="0"/>
              <a:t>2</a:t>
            </a:r>
            <a:r>
              <a:rPr lang="en-US" sz="2400" dirty="0"/>
              <a:t>: </a:t>
            </a:r>
            <a:r>
              <a:rPr lang="hr-HR" sz="2400" dirty="0" smtClean="0"/>
              <a:t>zahtjev je zaprimljen</a:t>
            </a:r>
            <a:r>
              <a:rPr lang="en-US" sz="2400" dirty="0"/>
              <a:t> </a:t>
            </a:r>
            <a:br>
              <a:rPr lang="en-US" sz="2400" dirty="0"/>
            </a:br>
            <a:r>
              <a:rPr lang="hr-HR" sz="2400" dirty="0" smtClean="0"/>
              <a:t>		</a:t>
            </a:r>
            <a:r>
              <a:rPr lang="en-US" sz="2400" dirty="0" smtClean="0"/>
              <a:t>3</a:t>
            </a:r>
            <a:r>
              <a:rPr lang="en-US" sz="2400" dirty="0"/>
              <a:t>: </a:t>
            </a:r>
            <a:r>
              <a:rPr lang="hr-HR" sz="2400" dirty="0" smtClean="0"/>
              <a:t>obrada zahtjeva</a:t>
            </a:r>
            <a:r>
              <a:rPr lang="en-US" sz="2400" dirty="0"/>
              <a:t> </a:t>
            </a:r>
            <a:br>
              <a:rPr lang="en-US" sz="2400" dirty="0"/>
            </a:br>
            <a:r>
              <a:rPr lang="hr-HR" sz="2400" dirty="0" smtClean="0"/>
              <a:t>		</a:t>
            </a:r>
            <a:r>
              <a:rPr lang="en-US" sz="2400" dirty="0" smtClean="0"/>
              <a:t>4</a:t>
            </a:r>
            <a:r>
              <a:rPr lang="en-US" sz="2400" dirty="0"/>
              <a:t>: </a:t>
            </a:r>
            <a:r>
              <a:rPr lang="hr-HR" sz="2400" dirty="0" err="1" smtClean="0"/>
              <a:t>zahjev</a:t>
            </a:r>
            <a:r>
              <a:rPr lang="hr-HR" sz="2400" dirty="0" smtClean="0"/>
              <a:t> gotov i odgovor spreman</a:t>
            </a:r>
          </a:p>
          <a:p>
            <a:pPr lvl="1"/>
            <a:r>
              <a:rPr lang="hr-HR" sz="2400" dirty="0" smtClean="0"/>
              <a:t>Status – 200 - „OK”, 404 - „Page </a:t>
            </a:r>
            <a:r>
              <a:rPr lang="hr-HR" sz="2400" dirty="0" err="1" smtClean="0"/>
              <a:t>not</a:t>
            </a:r>
            <a:r>
              <a:rPr lang="hr-HR" sz="2400" dirty="0" smtClean="0"/>
              <a:t> </a:t>
            </a:r>
            <a:r>
              <a:rPr lang="hr-HR" sz="2400" dirty="0" err="1" smtClean="0"/>
              <a:t>found</a:t>
            </a:r>
            <a:r>
              <a:rPr lang="hr-HR" sz="2400" dirty="0" smtClean="0"/>
              <a:t>”</a:t>
            </a:r>
            <a:endParaRPr lang="hr-HR" sz="2500" dirty="0" smtClean="0"/>
          </a:p>
        </p:txBody>
      </p:sp>
    </p:spTree>
    <p:extLst>
      <p:ext uri="{BB962C8B-B14F-4D97-AF65-F5344CB8AC3E}">
        <p14:creationId xmlns:p14="http://schemas.microsoft.com/office/powerpoint/2010/main" val="265330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err="1" smtClean="0"/>
              <a:t>jQuery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55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84784"/>
            <a:ext cx="8579296" cy="46413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 err="1"/>
              <a:t>jQuery</a:t>
            </a:r>
            <a:r>
              <a:rPr lang="en-US" sz="3600" dirty="0"/>
              <a:t> </a:t>
            </a:r>
            <a:r>
              <a:rPr lang="hr-HR" sz="3600" dirty="0" smtClean="0"/>
              <a:t>je </a:t>
            </a:r>
            <a:r>
              <a:rPr lang="en-US" sz="3600" dirty="0" smtClean="0"/>
              <a:t>JavaScript </a:t>
            </a:r>
            <a:r>
              <a:rPr lang="hr-HR" sz="3600" dirty="0" smtClean="0"/>
              <a:t>biblioteka</a:t>
            </a:r>
            <a:endParaRPr lang="en-US" sz="3600" dirty="0"/>
          </a:p>
          <a:p>
            <a:pPr>
              <a:lnSpc>
                <a:spcPct val="150000"/>
              </a:lnSpc>
            </a:pPr>
            <a:r>
              <a:rPr lang="en-US" sz="3600" dirty="0" err="1"/>
              <a:t>jQuery</a:t>
            </a:r>
            <a:r>
              <a:rPr lang="en-US" sz="3600" dirty="0"/>
              <a:t> </a:t>
            </a:r>
            <a:r>
              <a:rPr lang="hr-HR" sz="3600" dirty="0" smtClean="0"/>
              <a:t>uvelike pojednostavljuje JavaScript programiranje</a:t>
            </a:r>
            <a:endParaRPr lang="en-US" sz="3600" dirty="0"/>
          </a:p>
          <a:p>
            <a:pPr>
              <a:lnSpc>
                <a:spcPct val="150000"/>
              </a:lnSpc>
            </a:pPr>
            <a:r>
              <a:rPr lang="en-US" sz="3600" dirty="0" err="1"/>
              <a:t>jQuery</a:t>
            </a:r>
            <a:r>
              <a:rPr lang="en-US" sz="3600" dirty="0"/>
              <a:t> </a:t>
            </a:r>
            <a:r>
              <a:rPr lang="hr-HR" sz="3600" dirty="0" smtClean="0"/>
              <a:t>je lako za naučiti</a:t>
            </a:r>
          </a:p>
          <a:p>
            <a:pPr>
              <a:lnSpc>
                <a:spcPct val="150000"/>
              </a:lnSpc>
            </a:pPr>
            <a:r>
              <a:rPr lang="hr-HR" sz="3600" dirty="0"/>
              <a:t>Potrebno znanje HTML, CSS, JavaScript</a:t>
            </a:r>
            <a:endParaRPr lang="en-US" sz="3600" dirty="0"/>
          </a:p>
          <a:p>
            <a:pPr>
              <a:lnSpc>
                <a:spcPct val="150000"/>
              </a:lnSpc>
            </a:pPr>
            <a:endParaRPr lang="hr-HR" sz="2000" dirty="0" smtClean="0"/>
          </a:p>
        </p:txBody>
      </p:sp>
    </p:spTree>
    <p:extLst>
      <p:ext uri="{BB962C8B-B14F-4D97-AF65-F5344CB8AC3E}">
        <p14:creationId xmlns:p14="http://schemas.microsoft.com/office/powerpoint/2010/main" val="282906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/>
              <a:t>Što je </a:t>
            </a:r>
            <a:r>
              <a:rPr lang="hr-HR" dirty="0" err="1" smtClean="0"/>
              <a:t>jQuery</a:t>
            </a:r>
            <a:r>
              <a:rPr lang="hr-HR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56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84784"/>
            <a:ext cx="8579296" cy="4641379"/>
          </a:xfrm>
        </p:spPr>
        <p:txBody>
          <a:bodyPr>
            <a:normAutofit lnSpcReduction="10000"/>
          </a:bodyPr>
          <a:lstStyle/>
          <a:p>
            <a:r>
              <a:rPr lang="en-US" sz="2000" dirty="0" err="1"/>
              <a:t>jQuery</a:t>
            </a:r>
            <a:r>
              <a:rPr lang="en-US" sz="2000" dirty="0"/>
              <a:t> </a:t>
            </a:r>
            <a:r>
              <a:rPr lang="hr-HR" sz="2000" dirty="0" smtClean="0"/>
              <a:t>je „lagana”</a:t>
            </a:r>
            <a:r>
              <a:rPr lang="en-US" sz="2000" dirty="0" smtClean="0"/>
              <a:t> </a:t>
            </a:r>
            <a:r>
              <a:rPr lang="hr-HR" sz="2000" dirty="0" smtClean="0"/>
              <a:t>biblioteka koja koristi filozofiju</a:t>
            </a:r>
            <a:r>
              <a:rPr lang="en-US" sz="2000" dirty="0" smtClean="0"/>
              <a:t> </a:t>
            </a:r>
            <a:r>
              <a:rPr lang="en-US" sz="2000" dirty="0"/>
              <a:t>"write less, do more</a:t>
            </a:r>
            <a:r>
              <a:rPr lang="en-US" sz="2000" dirty="0" smtClean="0"/>
              <a:t>"</a:t>
            </a:r>
            <a:endParaRPr lang="en-US" sz="2000" dirty="0"/>
          </a:p>
          <a:p>
            <a:r>
              <a:rPr lang="hr-HR" sz="2000" dirty="0" smtClean="0"/>
              <a:t>Svrha </a:t>
            </a:r>
            <a:r>
              <a:rPr lang="hr-HR" sz="2000" dirty="0" err="1" smtClean="0"/>
              <a:t>jQuery</a:t>
            </a:r>
            <a:r>
              <a:rPr lang="hr-HR" sz="2000" dirty="0" smtClean="0"/>
              <a:t>-a je olakšano korištenje </a:t>
            </a:r>
            <a:r>
              <a:rPr lang="hr-HR" sz="2000" dirty="0" err="1" smtClean="0"/>
              <a:t>JavaScripta</a:t>
            </a:r>
            <a:r>
              <a:rPr lang="hr-HR" sz="2000" dirty="0" smtClean="0"/>
              <a:t> na web stranicama</a:t>
            </a:r>
            <a:endParaRPr lang="en-US" sz="2000" dirty="0"/>
          </a:p>
          <a:p>
            <a:r>
              <a:rPr lang="en-US" sz="2000" dirty="0" err="1"/>
              <a:t>jQuery</a:t>
            </a:r>
            <a:r>
              <a:rPr lang="en-US" sz="2000" dirty="0"/>
              <a:t> </a:t>
            </a:r>
            <a:r>
              <a:rPr lang="hr-HR" sz="2000" dirty="0" smtClean="0"/>
              <a:t>uzima česte zadatke koji </a:t>
            </a:r>
            <a:r>
              <a:rPr lang="hr-HR" sz="2000" dirty="0" err="1" smtClean="0"/>
              <a:t>zahtjevaju</a:t>
            </a:r>
            <a:r>
              <a:rPr lang="hr-HR" sz="2000" dirty="0" smtClean="0"/>
              <a:t> puno linija JavaScript koda te i prebacuje u metode koje se mogu </a:t>
            </a:r>
            <a:r>
              <a:rPr lang="hr-HR" sz="2000" dirty="0" err="1" smtClean="0"/>
              <a:t>posvati</a:t>
            </a:r>
            <a:r>
              <a:rPr lang="hr-HR" sz="2000" dirty="0" smtClean="0"/>
              <a:t> samo jednom linijom koda</a:t>
            </a:r>
            <a:endParaRPr lang="en-US" sz="2000" dirty="0"/>
          </a:p>
          <a:p>
            <a:r>
              <a:rPr lang="hr-HR" sz="2000" dirty="0" err="1"/>
              <a:t>jQuery</a:t>
            </a:r>
            <a:r>
              <a:rPr lang="hr-HR" sz="2000" dirty="0"/>
              <a:t> također pojednostavljuje puno kompliciranih stvari iz </a:t>
            </a:r>
            <a:r>
              <a:rPr lang="hr-HR" sz="2000" dirty="0" err="1"/>
              <a:t>JavaScripta</a:t>
            </a:r>
            <a:r>
              <a:rPr lang="hr-HR" sz="2000" dirty="0"/>
              <a:t>, kao što su AJAX pozivi i DOM manipulacije</a:t>
            </a:r>
            <a:r>
              <a:rPr lang="hr-HR" sz="2000" dirty="0" smtClean="0"/>
              <a:t>.</a:t>
            </a:r>
          </a:p>
          <a:p>
            <a:r>
              <a:rPr lang="en-US" sz="2000" dirty="0" smtClean="0"/>
              <a:t>The </a:t>
            </a:r>
            <a:r>
              <a:rPr lang="en-US" sz="2000" dirty="0" err="1"/>
              <a:t>jQuery</a:t>
            </a:r>
            <a:r>
              <a:rPr lang="en-US" sz="2000" dirty="0"/>
              <a:t> </a:t>
            </a:r>
            <a:r>
              <a:rPr lang="hr-HR" sz="2000" dirty="0" smtClean="0"/>
              <a:t>biblioteka sadrži sljedeće značajke</a:t>
            </a:r>
            <a:r>
              <a:rPr lang="en-US" sz="2000" dirty="0" smtClean="0"/>
              <a:t>:</a:t>
            </a:r>
            <a:endParaRPr lang="en-US" sz="2000" dirty="0"/>
          </a:p>
          <a:p>
            <a:pPr lvl="1"/>
            <a:r>
              <a:rPr lang="en-US" sz="2000" dirty="0"/>
              <a:t>HTML/DOM </a:t>
            </a:r>
            <a:r>
              <a:rPr lang="hr-HR" sz="2000" dirty="0" smtClean="0"/>
              <a:t>manipulaciju</a:t>
            </a:r>
            <a:endParaRPr lang="en-US" sz="2000" dirty="0"/>
          </a:p>
          <a:p>
            <a:pPr lvl="1"/>
            <a:r>
              <a:rPr lang="en-US" sz="2000" dirty="0"/>
              <a:t>CSS </a:t>
            </a:r>
            <a:r>
              <a:rPr lang="hr-HR" sz="2000" dirty="0" smtClean="0"/>
              <a:t>manipulaciju</a:t>
            </a:r>
            <a:endParaRPr lang="en-US" sz="2000" dirty="0"/>
          </a:p>
          <a:p>
            <a:pPr lvl="1"/>
            <a:r>
              <a:rPr lang="en-US" sz="2000" dirty="0"/>
              <a:t>HTML </a:t>
            </a:r>
            <a:r>
              <a:rPr lang="hr-HR" sz="2000" dirty="0" smtClean="0"/>
              <a:t>metode događaja</a:t>
            </a:r>
            <a:endParaRPr lang="en-US" sz="2000" dirty="0"/>
          </a:p>
          <a:p>
            <a:pPr lvl="1"/>
            <a:r>
              <a:rPr lang="hr-HR" sz="2000" dirty="0" smtClean="0"/>
              <a:t>Efekte i animacije</a:t>
            </a:r>
            <a:endParaRPr lang="en-US" sz="2000" dirty="0"/>
          </a:p>
          <a:p>
            <a:pPr lvl="1"/>
            <a:r>
              <a:rPr lang="en-US" sz="2000" dirty="0"/>
              <a:t>AJAX</a:t>
            </a:r>
          </a:p>
          <a:p>
            <a:pPr lvl="1"/>
            <a:r>
              <a:rPr lang="hr-HR" sz="2000" dirty="0" smtClean="0"/>
              <a:t>Ostalo</a:t>
            </a:r>
            <a:endParaRPr lang="en-US" sz="2000" dirty="0"/>
          </a:p>
          <a:p>
            <a:pPr>
              <a:lnSpc>
                <a:spcPct val="150000"/>
              </a:lnSpc>
            </a:pPr>
            <a:endParaRPr lang="hr-HR" sz="2000" dirty="0" smtClean="0"/>
          </a:p>
        </p:txBody>
      </p:sp>
    </p:spTree>
    <p:extLst>
      <p:ext uri="{BB962C8B-B14F-4D97-AF65-F5344CB8AC3E}">
        <p14:creationId xmlns:p14="http://schemas.microsoft.com/office/powerpoint/2010/main" val="317477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/>
              <a:t>Zašto </a:t>
            </a:r>
            <a:r>
              <a:rPr lang="hr-HR" dirty="0" err="1" smtClean="0"/>
              <a:t>jQuery</a:t>
            </a:r>
            <a:r>
              <a:rPr lang="hr-HR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57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84784"/>
            <a:ext cx="8579296" cy="4641379"/>
          </a:xfrm>
        </p:spPr>
        <p:txBody>
          <a:bodyPr>
            <a:normAutofit/>
          </a:bodyPr>
          <a:lstStyle/>
          <a:p>
            <a:r>
              <a:rPr lang="hr-HR" sz="2800" dirty="0" smtClean="0"/>
              <a:t>Postoji veliki broj drugih JavaScript biblioteka no </a:t>
            </a:r>
            <a:r>
              <a:rPr lang="hr-HR" sz="2800" dirty="0" err="1" smtClean="0"/>
              <a:t>jQuery</a:t>
            </a:r>
            <a:r>
              <a:rPr lang="hr-HR" sz="2800" dirty="0" smtClean="0"/>
              <a:t> je jedna od popularnijih i najviše korištenih</a:t>
            </a:r>
          </a:p>
          <a:p>
            <a:r>
              <a:rPr lang="hr-HR" sz="2800" dirty="0" smtClean="0"/>
              <a:t>Mnoge velike tvrtke na internetu koriste </a:t>
            </a:r>
            <a:r>
              <a:rPr lang="en-US" sz="2800" dirty="0" err="1" smtClean="0"/>
              <a:t>jQuery</a:t>
            </a:r>
            <a:r>
              <a:rPr lang="en-US" sz="2800" dirty="0"/>
              <a:t>, </a:t>
            </a:r>
            <a:r>
              <a:rPr lang="hr-HR" sz="2800" dirty="0" smtClean="0"/>
              <a:t>kao što su</a:t>
            </a:r>
            <a:r>
              <a:rPr lang="en-US" sz="2800" dirty="0" smtClean="0"/>
              <a:t>:</a:t>
            </a:r>
            <a:endParaRPr lang="en-US" sz="2800" dirty="0"/>
          </a:p>
          <a:p>
            <a:pPr lvl="1"/>
            <a:r>
              <a:rPr lang="en-US" dirty="0"/>
              <a:t>Google</a:t>
            </a:r>
          </a:p>
          <a:p>
            <a:pPr lvl="1"/>
            <a:r>
              <a:rPr lang="en-US" dirty="0"/>
              <a:t>Microsoft</a:t>
            </a:r>
          </a:p>
          <a:p>
            <a:pPr lvl="1"/>
            <a:r>
              <a:rPr lang="en-US" dirty="0"/>
              <a:t>IBM</a:t>
            </a:r>
          </a:p>
          <a:p>
            <a:pPr lvl="1"/>
            <a:r>
              <a:rPr lang="hr-HR" dirty="0" err="1" smtClean="0"/>
              <a:t>Wikipedia</a:t>
            </a:r>
            <a:endParaRPr lang="hr-HR" dirty="0" smtClean="0"/>
          </a:p>
          <a:p>
            <a:pPr lvl="1"/>
            <a:r>
              <a:rPr lang="hr-HR" dirty="0" err="1" smtClean="0"/>
              <a:t>Wordpress</a:t>
            </a: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181856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err="1" smtClean="0"/>
              <a:t>jQuery</a:t>
            </a:r>
            <a:r>
              <a:rPr lang="hr-HR" dirty="0" smtClean="0"/>
              <a:t> instalacija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58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84784"/>
            <a:ext cx="8579296" cy="4641379"/>
          </a:xfrm>
        </p:spPr>
        <p:txBody>
          <a:bodyPr>
            <a:normAutofit/>
          </a:bodyPr>
          <a:lstStyle/>
          <a:p>
            <a:r>
              <a:rPr lang="hr-HR" sz="3600" dirty="0" smtClean="0"/>
              <a:t>Postoje dva načina uključivanja </a:t>
            </a:r>
            <a:r>
              <a:rPr lang="hr-HR" sz="3600" dirty="0" err="1" smtClean="0"/>
              <a:t>jQuery</a:t>
            </a:r>
            <a:r>
              <a:rPr lang="hr-HR" sz="3600" dirty="0" smtClean="0"/>
              <a:t>-a na web stranicu:</a:t>
            </a:r>
          </a:p>
          <a:p>
            <a:pPr lvl="1">
              <a:lnSpc>
                <a:spcPct val="150000"/>
              </a:lnSpc>
            </a:pPr>
            <a:r>
              <a:rPr lang="hr-HR" sz="3200" dirty="0" smtClean="0"/>
              <a:t>Skidanjem </a:t>
            </a:r>
            <a:r>
              <a:rPr lang="en-US" sz="3200" dirty="0" err="1" smtClean="0"/>
              <a:t>jQuery</a:t>
            </a:r>
            <a:r>
              <a:rPr lang="en-US" sz="3200" dirty="0" smtClean="0"/>
              <a:t> </a:t>
            </a:r>
            <a:r>
              <a:rPr lang="hr-HR" sz="3200" dirty="0" smtClean="0"/>
              <a:t>biblioteke sa j</a:t>
            </a:r>
            <a:r>
              <a:rPr lang="en-US" sz="3200" dirty="0" smtClean="0"/>
              <a:t>Query.com</a:t>
            </a:r>
            <a:endParaRPr lang="hr-HR" sz="3200" dirty="0" smtClean="0"/>
          </a:p>
          <a:p>
            <a:pPr lvl="1">
              <a:lnSpc>
                <a:spcPct val="150000"/>
              </a:lnSpc>
            </a:pPr>
            <a:r>
              <a:rPr lang="hr-HR" sz="3200" dirty="0" smtClean="0"/>
              <a:t>Uključivanje</a:t>
            </a:r>
            <a:r>
              <a:rPr lang="en-US" sz="3200" dirty="0" smtClean="0"/>
              <a:t> </a:t>
            </a:r>
            <a:r>
              <a:rPr lang="en-US" sz="3200" dirty="0" err="1"/>
              <a:t>jQuery</a:t>
            </a:r>
            <a:r>
              <a:rPr lang="en-US" sz="3200" dirty="0"/>
              <a:t> </a:t>
            </a:r>
            <a:r>
              <a:rPr lang="hr-HR" sz="3200" dirty="0" smtClean="0"/>
              <a:t>koristeći </a:t>
            </a:r>
            <a:r>
              <a:rPr lang="en-US" sz="3200" dirty="0" smtClean="0"/>
              <a:t>CDN</a:t>
            </a:r>
            <a:r>
              <a:rPr lang="en-US" sz="3200" dirty="0"/>
              <a:t>, </a:t>
            </a:r>
            <a:r>
              <a:rPr lang="hr-HR" sz="3200" dirty="0" smtClean="0"/>
              <a:t>kao što je</a:t>
            </a:r>
            <a:r>
              <a:rPr lang="en-US" sz="3200" dirty="0" smtClean="0"/>
              <a:t> Google</a:t>
            </a:r>
            <a:r>
              <a:rPr lang="hr-HR" sz="3200" dirty="0" smtClean="0"/>
              <a:t> </a:t>
            </a:r>
            <a:endParaRPr lang="en-US" sz="3200" dirty="0"/>
          </a:p>
          <a:p>
            <a:pPr lvl="1"/>
            <a:endParaRPr lang="hr-HR" sz="2400" dirty="0" smtClean="0"/>
          </a:p>
        </p:txBody>
      </p:sp>
    </p:spTree>
    <p:extLst>
      <p:ext uri="{BB962C8B-B14F-4D97-AF65-F5344CB8AC3E}">
        <p14:creationId xmlns:p14="http://schemas.microsoft.com/office/powerpoint/2010/main" val="64935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err="1" smtClean="0"/>
              <a:t>jQuery</a:t>
            </a:r>
            <a:r>
              <a:rPr lang="hr-HR" dirty="0" smtClean="0"/>
              <a:t> selektori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59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84784"/>
            <a:ext cx="8579296" cy="4641379"/>
          </a:xfrm>
        </p:spPr>
        <p:txBody>
          <a:bodyPr>
            <a:normAutofit/>
          </a:bodyPr>
          <a:lstStyle/>
          <a:p>
            <a:r>
              <a:rPr lang="en-US" dirty="0" err="1"/>
              <a:t>jQuery</a:t>
            </a:r>
            <a:r>
              <a:rPr lang="en-US" dirty="0"/>
              <a:t> </a:t>
            </a:r>
            <a:r>
              <a:rPr lang="hr-HR" dirty="0" smtClean="0"/>
              <a:t>selektori su najvažniji dio </a:t>
            </a:r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hr-HR" dirty="0" smtClean="0"/>
              <a:t>biblioteke</a:t>
            </a:r>
          </a:p>
          <a:p>
            <a:pPr lvl="1"/>
            <a:r>
              <a:rPr lang="hr-HR" dirty="0" smtClean="0"/>
              <a:t>Element selektor</a:t>
            </a:r>
            <a:endParaRPr lang="hr-HR" dirty="0"/>
          </a:p>
          <a:p>
            <a:pPr lvl="2"/>
            <a:r>
              <a:rPr lang="hr-HR" dirty="0" smtClean="0"/>
              <a:t>$("</a:t>
            </a:r>
            <a:r>
              <a:rPr lang="hr-HR" dirty="0"/>
              <a:t>p</a:t>
            </a:r>
            <a:r>
              <a:rPr lang="hr-HR" dirty="0" smtClean="0"/>
              <a:t>") – dohvaćanje svih &lt;p&gt; elemenata</a:t>
            </a:r>
          </a:p>
          <a:p>
            <a:pPr lvl="1"/>
            <a:r>
              <a:rPr lang="hr-HR" dirty="0" smtClean="0"/>
              <a:t>#</a:t>
            </a:r>
            <a:r>
              <a:rPr lang="hr-HR" dirty="0" err="1" smtClean="0"/>
              <a:t>id</a:t>
            </a:r>
            <a:r>
              <a:rPr lang="hr-HR" dirty="0" smtClean="0"/>
              <a:t> selektor</a:t>
            </a:r>
          </a:p>
          <a:p>
            <a:pPr lvl="2"/>
            <a:r>
              <a:rPr lang="hr-HR" dirty="0"/>
              <a:t>$("#test") – dohvaćanje elementa sa </a:t>
            </a:r>
            <a:r>
              <a:rPr lang="hr-HR" dirty="0" err="1"/>
              <a:t>id</a:t>
            </a:r>
            <a:r>
              <a:rPr lang="hr-HR" dirty="0"/>
              <a:t>=„test”</a:t>
            </a:r>
          </a:p>
          <a:p>
            <a:pPr lvl="1"/>
            <a:r>
              <a:rPr lang="hr-HR" dirty="0" smtClean="0"/>
              <a:t>.</a:t>
            </a:r>
            <a:r>
              <a:rPr lang="hr-HR" dirty="0" err="1" smtClean="0"/>
              <a:t>class</a:t>
            </a:r>
            <a:r>
              <a:rPr lang="hr-HR" dirty="0" smtClean="0"/>
              <a:t> selektor</a:t>
            </a:r>
          </a:p>
          <a:p>
            <a:pPr lvl="2"/>
            <a:r>
              <a:rPr lang="hr-HR" dirty="0"/>
              <a:t>$(".test</a:t>
            </a:r>
            <a:r>
              <a:rPr lang="hr-HR" dirty="0" smtClean="0"/>
              <a:t>") – dohvaćanje elementa sa </a:t>
            </a:r>
            <a:r>
              <a:rPr lang="hr-HR" dirty="0" err="1" smtClean="0"/>
              <a:t>class</a:t>
            </a:r>
            <a:r>
              <a:rPr lang="hr-HR" dirty="0" smtClean="0"/>
              <a:t>=„test”</a:t>
            </a:r>
          </a:p>
          <a:p>
            <a:pPr marL="0" indent="0">
              <a:buNone/>
            </a:pPr>
            <a:r>
              <a:rPr lang="hr-HR" sz="3000" dirty="0"/>
              <a:t>	</a:t>
            </a:r>
            <a:endParaRPr lang="hr-HR" sz="3000" dirty="0" smtClean="0"/>
          </a:p>
        </p:txBody>
      </p:sp>
    </p:spTree>
    <p:extLst>
      <p:ext uri="{BB962C8B-B14F-4D97-AF65-F5344CB8AC3E}">
        <p14:creationId xmlns:p14="http://schemas.microsoft.com/office/powerpoint/2010/main" val="100444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491064" cy="1143000"/>
          </a:xfrm>
        </p:spPr>
        <p:txBody>
          <a:bodyPr>
            <a:normAutofit/>
          </a:bodyPr>
          <a:lstStyle/>
          <a:p>
            <a:pPr marL="514350" indent="-514350"/>
            <a:r>
              <a:rPr lang="pl-PL" dirty="0" smtClean="0"/>
              <a:t>Rasterska grafika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Autofit/>
          </a:bodyPr>
          <a:lstStyle/>
          <a:p>
            <a:pPr marL="599017" indent="-457200"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PNG</a:t>
            </a:r>
          </a:p>
          <a:p>
            <a:pPr marL="980017" lvl="1" indent="-457200"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3066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zamjena</a:t>
            </a:r>
            <a:r>
              <a:rPr lang="en-US" sz="30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GIF (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bez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patenta</a:t>
            </a:r>
            <a:r>
              <a:rPr lang="en-US" sz="30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hr-HR" sz="3066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80017" lvl="1" indent="-457200"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30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alpha 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channels (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varijabilna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transparencija</a:t>
            </a:r>
            <a:r>
              <a:rPr lang="en-US" sz="30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hr-HR" sz="3066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80017" lvl="1" indent="-457200"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3066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tehnički</a:t>
            </a:r>
            <a:r>
              <a:rPr lang="en-US" sz="30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napredniji</a:t>
            </a:r>
            <a:endParaRPr lang="hr-HR" sz="3066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80017" lvl="1" indent="-457200"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3066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bolja</a:t>
            </a:r>
            <a:r>
              <a:rPr lang="en-US" sz="30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kompresija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obično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je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manji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5% do 25% od </a:t>
            </a:r>
            <a:r>
              <a:rPr lang="en-US" sz="30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GIF-a</a:t>
            </a:r>
            <a:endParaRPr lang="hr-HR" sz="30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80017" lvl="1" indent="-457200"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3066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podržava</a:t>
            </a:r>
            <a:r>
              <a:rPr lang="en-US" sz="30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16,7M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boja</a:t>
            </a:r>
            <a:endParaRPr lang="en-US" sz="30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50000"/>
              </a:lnSpc>
            </a:pPr>
            <a:endParaRPr lang="hr-HR" sz="3600" dirty="0" smtClean="0"/>
          </a:p>
          <a:p>
            <a:pPr marL="0" indent="0">
              <a:buNone/>
            </a:pPr>
            <a:endParaRPr lang="hr-HR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6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55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err="1" smtClean="0"/>
              <a:t>jQuery</a:t>
            </a:r>
            <a:r>
              <a:rPr lang="hr-HR" dirty="0" smtClean="0"/>
              <a:t> metode događaja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60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12776"/>
            <a:ext cx="8579296" cy="4713387"/>
          </a:xfrm>
        </p:spPr>
        <p:txBody>
          <a:bodyPr>
            <a:normAutofit fontScale="77500" lnSpcReduction="20000"/>
          </a:bodyPr>
          <a:lstStyle/>
          <a:p>
            <a:r>
              <a:rPr lang="hr-HR" dirty="0" smtClean="0"/>
              <a:t>Neki od događaja:</a:t>
            </a:r>
          </a:p>
          <a:p>
            <a:pPr lvl="1"/>
            <a:r>
              <a:rPr lang="hr-HR" dirty="0"/>
              <a:t>$(</a:t>
            </a:r>
            <a:r>
              <a:rPr lang="hr-HR" dirty="0" err="1"/>
              <a:t>document</a:t>
            </a:r>
            <a:r>
              <a:rPr lang="hr-HR" dirty="0"/>
              <a:t>).</a:t>
            </a:r>
            <a:r>
              <a:rPr lang="hr-HR" dirty="0" err="1"/>
              <a:t>ready</a:t>
            </a:r>
            <a:r>
              <a:rPr lang="hr-HR" dirty="0" smtClean="0"/>
              <a:t>() – poziva se kada se web stranica u potpunosti učita</a:t>
            </a:r>
          </a:p>
          <a:p>
            <a:pPr lvl="1"/>
            <a:r>
              <a:rPr lang="hr-HR" dirty="0" err="1"/>
              <a:t>click</a:t>
            </a:r>
            <a:r>
              <a:rPr lang="hr-HR" dirty="0" smtClean="0"/>
              <a:t>() – poziva se kada se napravi klik lijeve tipke miša</a:t>
            </a:r>
          </a:p>
          <a:p>
            <a:pPr lvl="1"/>
            <a:r>
              <a:rPr lang="hr-HR" dirty="0" err="1"/>
              <a:t>dblclick</a:t>
            </a:r>
            <a:r>
              <a:rPr lang="hr-HR" dirty="0" smtClean="0"/>
              <a:t>() – poziva se kada se napravi </a:t>
            </a:r>
            <a:r>
              <a:rPr lang="hr-HR" dirty="0" err="1" smtClean="0"/>
              <a:t>dvoklik</a:t>
            </a:r>
            <a:r>
              <a:rPr lang="hr-HR" dirty="0" smtClean="0"/>
              <a:t> lijeve tipke miša</a:t>
            </a:r>
          </a:p>
          <a:p>
            <a:pPr lvl="1"/>
            <a:r>
              <a:rPr lang="hr-HR" dirty="0" err="1"/>
              <a:t>mouseenter</a:t>
            </a:r>
            <a:r>
              <a:rPr lang="hr-HR" dirty="0" smtClean="0"/>
              <a:t>() -  poziva se kada pokazivač miša dođe u područje elementa</a:t>
            </a:r>
          </a:p>
          <a:p>
            <a:pPr lvl="1"/>
            <a:r>
              <a:rPr lang="hr-HR" dirty="0" err="1"/>
              <a:t>mouseleave</a:t>
            </a:r>
            <a:r>
              <a:rPr lang="hr-HR" dirty="0" smtClean="0"/>
              <a:t>() – poziva se kada pokazivač miša napusti element</a:t>
            </a:r>
          </a:p>
          <a:p>
            <a:pPr lvl="1"/>
            <a:r>
              <a:rPr lang="hr-HR" dirty="0" err="1"/>
              <a:t>mousedown</a:t>
            </a:r>
            <a:r>
              <a:rPr lang="hr-HR" dirty="0" smtClean="0"/>
              <a:t>() – poziva se kada se pritisne lijeva tipka miša</a:t>
            </a:r>
          </a:p>
          <a:p>
            <a:pPr lvl="1"/>
            <a:r>
              <a:rPr lang="hr-HR" dirty="0" err="1"/>
              <a:t>mouseup</a:t>
            </a:r>
            <a:r>
              <a:rPr lang="hr-HR" dirty="0" smtClean="0"/>
              <a:t>() – poziva se kada se otpusti lijeva tipka miša </a:t>
            </a:r>
          </a:p>
          <a:p>
            <a:pPr lvl="1"/>
            <a:r>
              <a:rPr lang="hr-HR" dirty="0"/>
              <a:t>hover</a:t>
            </a:r>
            <a:r>
              <a:rPr lang="hr-HR" dirty="0" smtClean="0"/>
              <a:t>() – poziva se kada se </a:t>
            </a:r>
            <a:r>
              <a:rPr lang="hr-HR" dirty="0" err="1" smtClean="0"/>
              <a:t>mišom</a:t>
            </a:r>
            <a:r>
              <a:rPr lang="hr-HR" dirty="0" smtClean="0"/>
              <a:t> prođe iznad elementa (kombinacija sa </a:t>
            </a:r>
            <a:r>
              <a:rPr lang="hr-HR" dirty="0" err="1" smtClean="0"/>
              <a:t>mouseeneter</a:t>
            </a:r>
            <a:r>
              <a:rPr lang="hr-HR" dirty="0" smtClean="0"/>
              <a:t>() i </a:t>
            </a:r>
            <a:r>
              <a:rPr lang="hr-HR" dirty="0" err="1" smtClean="0"/>
              <a:t>mouseleave</a:t>
            </a:r>
            <a:r>
              <a:rPr lang="hr-HR" dirty="0" smtClean="0"/>
              <a:t>())</a:t>
            </a:r>
          </a:p>
          <a:p>
            <a:pPr lvl="1"/>
            <a:r>
              <a:rPr lang="hr-HR" dirty="0" err="1"/>
              <a:t>focus</a:t>
            </a:r>
            <a:r>
              <a:rPr lang="hr-HR" dirty="0" smtClean="0"/>
              <a:t>() –poziva se kada element dobije fokus</a:t>
            </a:r>
            <a:endParaRPr lang="hr-HR" dirty="0"/>
          </a:p>
          <a:p>
            <a:pPr lvl="1"/>
            <a:r>
              <a:rPr lang="hr-HR" dirty="0" err="1"/>
              <a:t>blur</a:t>
            </a:r>
            <a:r>
              <a:rPr lang="hr-HR" dirty="0" smtClean="0"/>
              <a:t>() – poziva se kada element izgubi fokus</a:t>
            </a:r>
            <a:endParaRPr lang="hr-HR" dirty="0"/>
          </a:p>
          <a:p>
            <a:pPr lvl="1"/>
            <a:endParaRPr lang="hr-H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89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sz="32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jQuery </a:t>
            </a:r>
            <a:r>
              <a:rPr lang="hr-HR" sz="3200" dirty="0" err="1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Animation</a:t>
            </a:r>
            <a:r>
              <a:rPr lang="hr-HR" sz="32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 - </a:t>
            </a:r>
            <a:r>
              <a:rPr lang="hr-HR" sz="3200" dirty="0" err="1"/>
              <a:t>Uses</a:t>
            </a:r>
            <a:r>
              <a:rPr lang="hr-HR" sz="3200" dirty="0"/>
              <a:t> </a:t>
            </a:r>
            <a:r>
              <a:rPr lang="hr-HR" sz="3200" dirty="0" err="1"/>
              <a:t>Queue</a:t>
            </a:r>
            <a:r>
              <a:rPr lang="hr-HR" sz="3200" dirty="0"/>
              <a:t> </a:t>
            </a:r>
            <a:r>
              <a:rPr lang="hr-HR" sz="3200" dirty="0" err="1" smtClean="0"/>
              <a:t>Functionality</a:t>
            </a:r>
            <a:endParaRPr lang="hr-H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61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hr-HR" dirty="0" smtClean="0"/>
              <a:t>Pozivanje više animacija</a:t>
            </a:r>
            <a:endParaRPr lang="hr-HR" sz="1800" dirty="0"/>
          </a:p>
          <a:p>
            <a:pPr>
              <a:lnSpc>
                <a:spcPct val="120000"/>
              </a:lnSpc>
            </a:pPr>
            <a:r>
              <a:rPr lang="hr-HR" dirty="0" smtClean="0"/>
              <a:t>Stvara se interni red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hr-HR" dirty="0"/>
              <a:t>$("</a:t>
            </a:r>
            <a:r>
              <a:rPr lang="hr-HR" dirty="0" err="1"/>
              <a:t>button</a:t>
            </a:r>
            <a:r>
              <a:rPr lang="hr-HR" dirty="0"/>
              <a:t>").</a:t>
            </a:r>
            <a:r>
              <a:rPr lang="hr-HR" dirty="0" err="1"/>
              <a:t>click</a:t>
            </a:r>
            <a:r>
              <a:rPr lang="hr-HR" dirty="0"/>
              <a:t>(</a:t>
            </a:r>
            <a:r>
              <a:rPr lang="hr-HR" dirty="0" err="1"/>
              <a:t>function</a:t>
            </a:r>
            <a:r>
              <a:rPr lang="hr-HR" dirty="0"/>
              <a:t>(){</a:t>
            </a:r>
            <a:br>
              <a:rPr lang="hr-HR" dirty="0"/>
            </a:br>
            <a:r>
              <a:rPr lang="hr-HR" dirty="0"/>
              <a:t>  var div=$("div");</a:t>
            </a:r>
            <a:br>
              <a:rPr lang="hr-HR" dirty="0"/>
            </a:br>
            <a:r>
              <a:rPr lang="hr-HR" dirty="0"/>
              <a:t>  </a:t>
            </a:r>
            <a:r>
              <a:rPr lang="hr-HR" dirty="0" err="1"/>
              <a:t>div.animate</a:t>
            </a:r>
            <a:r>
              <a:rPr lang="hr-HR" dirty="0"/>
              <a:t>({height:'300px',</a:t>
            </a:r>
            <a:r>
              <a:rPr lang="hr-HR" dirty="0" err="1"/>
              <a:t>opacity</a:t>
            </a:r>
            <a:r>
              <a:rPr lang="hr-HR" dirty="0"/>
              <a:t>:'0.4'},"</a:t>
            </a:r>
            <a:r>
              <a:rPr lang="hr-HR" dirty="0" err="1"/>
              <a:t>slow</a:t>
            </a:r>
            <a:r>
              <a:rPr lang="hr-HR" dirty="0"/>
              <a:t>");</a:t>
            </a:r>
            <a:br>
              <a:rPr lang="hr-HR" dirty="0"/>
            </a:br>
            <a:r>
              <a:rPr lang="hr-HR" dirty="0"/>
              <a:t>  </a:t>
            </a:r>
            <a:r>
              <a:rPr lang="hr-HR" dirty="0" err="1"/>
              <a:t>div.animate</a:t>
            </a:r>
            <a:r>
              <a:rPr lang="hr-HR" dirty="0"/>
              <a:t>({width:'300px',</a:t>
            </a:r>
            <a:r>
              <a:rPr lang="hr-HR" dirty="0" err="1"/>
              <a:t>opacity</a:t>
            </a:r>
            <a:r>
              <a:rPr lang="hr-HR" dirty="0"/>
              <a:t>:'0.8'},"</a:t>
            </a:r>
            <a:r>
              <a:rPr lang="hr-HR" dirty="0" err="1"/>
              <a:t>slow</a:t>
            </a:r>
            <a:r>
              <a:rPr lang="hr-HR" dirty="0"/>
              <a:t>");</a:t>
            </a:r>
            <a:br>
              <a:rPr lang="hr-HR" dirty="0"/>
            </a:br>
            <a:r>
              <a:rPr lang="hr-HR" dirty="0"/>
              <a:t>  </a:t>
            </a:r>
            <a:r>
              <a:rPr lang="hr-HR" dirty="0" err="1"/>
              <a:t>div.animate</a:t>
            </a:r>
            <a:r>
              <a:rPr lang="hr-HR" dirty="0"/>
              <a:t>({height:'100px',</a:t>
            </a:r>
            <a:r>
              <a:rPr lang="hr-HR" dirty="0" err="1"/>
              <a:t>opacity</a:t>
            </a:r>
            <a:r>
              <a:rPr lang="hr-HR" dirty="0"/>
              <a:t>:'0.4'},"</a:t>
            </a:r>
            <a:r>
              <a:rPr lang="hr-HR" dirty="0" err="1"/>
              <a:t>slow</a:t>
            </a:r>
            <a:r>
              <a:rPr lang="hr-HR" dirty="0"/>
              <a:t>");</a:t>
            </a:r>
            <a:br>
              <a:rPr lang="hr-HR" dirty="0"/>
            </a:br>
            <a:r>
              <a:rPr lang="hr-HR" dirty="0"/>
              <a:t>  </a:t>
            </a:r>
            <a:r>
              <a:rPr lang="hr-HR" dirty="0" err="1"/>
              <a:t>div.animate</a:t>
            </a:r>
            <a:r>
              <a:rPr lang="hr-HR" dirty="0"/>
              <a:t>({width:'100px',</a:t>
            </a:r>
            <a:r>
              <a:rPr lang="hr-HR" dirty="0" err="1"/>
              <a:t>opacity</a:t>
            </a:r>
            <a:r>
              <a:rPr lang="hr-HR" dirty="0"/>
              <a:t>:'0.8'},"</a:t>
            </a:r>
            <a:r>
              <a:rPr lang="hr-HR" dirty="0" err="1"/>
              <a:t>slow</a:t>
            </a:r>
            <a:r>
              <a:rPr lang="hr-HR" dirty="0"/>
              <a:t>");</a:t>
            </a:r>
            <a:br>
              <a:rPr lang="hr-HR" dirty="0"/>
            </a:br>
            <a:r>
              <a:rPr lang="hr-HR" dirty="0"/>
              <a:t>});</a:t>
            </a: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411328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sz="32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jQuery HTML DOM – </a:t>
            </a:r>
            <a:r>
              <a:rPr lang="hr-HR" sz="3200" dirty="0" err="1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remove</a:t>
            </a:r>
            <a:r>
              <a:rPr lang="hr-HR" sz="32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() i </a:t>
            </a:r>
            <a:r>
              <a:rPr lang="hr-HR" sz="3200" dirty="0" err="1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empty</a:t>
            </a:r>
            <a:r>
              <a:rPr lang="hr-HR" sz="32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()</a:t>
            </a:r>
            <a:endParaRPr lang="hr-H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62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remove() </a:t>
            </a:r>
            <a:r>
              <a:rPr lang="en-US" dirty="0" smtClean="0"/>
              <a:t>– </a:t>
            </a:r>
            <a:r>
              <a:rPr lang="hr-HR" dirty="0" smtClean="0"/>
              <a:t>brisanje označenih elemenata (i svih njihovih potomaka) - </a:t>
            </a:r>
            <a:r>
              <a:rPr lang="hr-HR" dirty="0"/>
              <a:t>$("#div1").</a:t>
            </a:r>
            <a:r>
              <a:rPr lang="hr-HR" dirty="0" err="1"/>
              <a:t>remove</a:t>
            </a:r>
            <a:r>
              <a:rPr lang="hr-HR" dirty="0"/>
              <a:t>();</a:t>
            </a:r>
            <a:endParaRPr lang="en-US" dirty="0"/>
          </a:p>
          <a:p>
            <a:r>
              <a:rPr lang="en-US" dirty="0"/>
              <a:t>empty() </a:t>
            </a:r>
            <a:r>
              <a:rPr lang="en-US" dirty="0" smtClean="0"/>
              <a:t>– </a:t>
            </a:r>
            <a:r>
              <a:rPr lang="hr-HR" dirty="0" smtClean="0"/>
              <a:t>brisanje svih potomaka od označenog elemenata - </a:t>
            </a:r>
            <a:r>
              <a:rPr lang="hr-HR" dirty="0"/>
              <a:t>$("#div1").</a:t>
            </a:r>
            <a:r>
              <a:rPr lang="hr-HR" dirty="0" err="1"/>
              <a:t>empty</a:t>
            </a:r>
            <a:r>
              <a:rPr lang="hr-HR" dirty="0" smtClean="0"/>
              <a:t>();</a:t>
            </a:r>
          </a:p>
          <a:p>
            <a:r>
              <a:rPr lang="hr-HR" dirty="0" smtClean="0"/>
              <a:t>filtriranje</a:t>
            </a:r>
          </a:p>
          <a:p>
            <a:pPr marL="0" indent="0">
              <a:buNone/>
            </a:pPr>
            <a:r>
              <a:rPr lang="hr-HR" dirty="0" smtClean="0"/>
              <a:t>	$("</a:t>
            </a:r>
            <a:r>
              <a:rPr lang="hr-HR" dirty="0"/>
              <a:t>p").</a:t>
            </a:r>
            <a:r>
              <a:rPr lang="hr-HR" dirty="0" err="1"/>
              <a:t>remove</a:t>
            </a:r>
            <a:r>
              <a:rPr lang="hr-HR" dirty="0"/>
              <a:t>(".</a:t>
            </a:r>
            <a:r>
              <a:rPr lang="hr-HR" dirty="0" err="1"/>
              <a:t>italic</a:t>
            </a:r>
            <a:r>
              <a:rPr lang="hr-HR" dirty="0"/>
              <a:t>");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53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sz="32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jQuery HTML DOM – </a:t>
            </a:r>
            <a:r>
              <a:rPr lang="hr-HR" sz="3200" dirty="0" err="1" smtClean="0"/>
              <a:t>Dimensions</a:t>
            </a:r>
            <a:endParaRPr lang="hr-H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63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512525"/>
            <a:ext cx="6264696" cy="4364747"/>
          </a:xfrm>
        </p:spPr>
      </p:pic>
    </p:spTree>
    <p:extLst>
      <p:ext uri="{BB962C8B-B14F-4D97-AF65-F5344CB8AC3E}">
        <p14:creationId xmlns:p14="http://schemas.microsoft.com/office/powerpoint/2010/main" val="48431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0040" y="2130425"/>
            <a:ext cx="7772400" cy="1470025"/>
          </a:xfrm>
        </p:spPr>
        <p:txBody>
          <a:bodyPr>
            <a:normAutofit/>
          </a:bodyPr>
          <a:lstStyle/>
          <a:p>
            <a:r>
              <a:rPr lang="hr-HR" sz="6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Sretno na kolokviju! </a:t>
            </a:r>
            <a:r>
              <a:rPr lang="hr-HR" sz="6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Wingdings" pitchFamily="2" charset="2"/>
              </a:rPr>
              <a:t></a:t>
            </a:r>
            <a:endParaRPr lang="hr-HR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64</a:t>
            </a:fld>
            <a:endParaRPr lang="hr-HR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dirty="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87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491064" cy="1143000"/>
          </a:xfrm>
        </p:spPr>
        <p:txBody>
          <a:bodyPr>
            <a:normAutofit/>
          </a:bodyPr>
          <a:lstStyle/>
          <a:p>
            <a:pPr marL="514350" indent="-514350"/>
            <a:r>
              <a:rPr lang="pl-PL" dirty="0" smtClean="0"/>
              <a:t>Rasterska grafika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Autofit/>
          </a:bodyPr>
          <a:lstStyle/>
          <a:p>
            <a:pPr marL="599017" indent="-457200"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JPEG</a:t>
            </a:r>
          </a:p>
          <a:p>
            <a:pPr marL="980017" lvl="1" indent="-457200"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podržava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 16,7M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boja</a:t>
            </a:r>
            <a:endParaRPr lang="en-US" sz="30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80017" lvl="1" indent="-457200"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lossy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kompresija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što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je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stupanj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kompresije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veći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više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gubi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kvaliteti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detaljima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slike</a:t>
            </a:r>
            <a:endParaRPr lang="en-US" sz="30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80017" lvl="1" indent="-457200"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dodaje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artefakte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"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mulja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rubove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slova</a:t>
            </a:r>
            <a:endParaRPr lang="en-US" sz="30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50000"/>
              </a:lnSpc>
              <a:buNone/>
            </a:pPr>
            <a:endParaRPr lang="hr-HR" sz="3600" dirty="0" smtClean="0"/>
          </a:p>
          <a:p>
            <a:pPr marL="0" indent="0">
              <a:buNone/>
            </a:pPr>
            <a:endParaRPr lang="hr-HR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7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47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491064" cy="1143000"/>
          </a:xfrm>
        </p:spPr>
        <p:txBody>
          <a:bodyPr>
            <a:normAutofit/>
          </a:bodyPr>
          <a:lstStyle/>
          <a:p>
            <a:pPr marL="514350" indent="-514350"/>
            <a:r>
              <a:rPr lang="pl-PL" dirty="0" smtClean="0"/>
              <a:t>Rasterska grafika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Autofit/>
          </a:bodyPr>
          <a:lstStyle/>
          <a:p>
            <a:pPr marL="599017" indent="-457200"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PNG -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grafike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malo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boja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slovima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ravnim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crtama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oštrim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rubovima</a:t>
            </a:r>
            <a:endParaRPr lang="en-US" sz="30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99017" indent="-457200"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JPG -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fotografije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puno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detalja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boja</a:t>
            </a:r>
            <a:endParaRPr lang="en-US" sz="30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99017" indent="-457200"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smanjiti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rezoluciju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što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je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više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moguće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izrezati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bitne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dijelove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slike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- ne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smanjiti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previše</a:t>
            </a:r>
            <a:endParaRPr lang="en-US" sz="30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99017" indent="-457200"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pretjerati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kompresijom</a:t>
            </a:r>
            <a:endParaRPr lang="en-US" sz="30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99017" indent="-457200"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ako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nesigurni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probati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spremiti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više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formata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usporediti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veličine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kvalitetu</a:t>
            </a:r>
            <a:r>
              <a:rPr lang="en-US" sz="30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6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slika</a:t>
            </a:r>
            <a:r>
              <a:rPr lang="hr-HR" sz="30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lang="en-US" sz="30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8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36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491064" cy="1143000"/>
          </a:xfrm>
        </p:spPr>
        <p:txBody>
          <a:bodyPr>
            <a:normAutofit/>
          </a:bodyPr>
          <a:lstStyle/>
          <a:p>
            <a:pPr marL="514350" indent="-514350"/>
            <a:r>
              <a:rPr lang="pl-PL" dirty="0" smtClean="0"/>
              <a:t>Vektorska grafika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hr-HR" sz="3600" dirty="0" err="1" smtClean="0"/>
              <a:t>Plugin</a:t>
            </a:r>
            <a:r>
              <a:rPr lang="hr-HR" sz="3600" dirty="0" smtClean="0"/>
              <a:t>-ovi</a:t>
            </a:r>
          </a:p>
          <a:p>
            <a:pPr>
              <a:lnSpc>
                <a:spcPct val="150000"/>
              </a:lnSpc>
            </a:pPr>
            <a:r>
              <a:rPr lang="hr-HR" sz="3600" dirty="0" smtClean="0"/>
              <a:t>Zadržavanje kvalitete povećanjem</a:t>
            </a:r>
          </a:p>
          <a:p>
            <a:pPr>
              <a:lnSpc>
                <a:spcPct val="150000"/>
              </a:lnSpc>
            </a:pPr>
            <a:endParaRPr lang="hr-HR" sz="3600" dirty="0" smtClean="0"/>
          </a:p>
          <a:p>
            <a:pPr marL="0" indent="0">
              <a:buNone/>
            </a:pPr>
            <a:endParaRPr lang="hr-HR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9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17" y="3429000"/>
            <a:ext cx="2438789" cy="23834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3434954"/>
            <a:ext cx="3427395" cy="2402169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3199106" y="4378422"/>
            <a:ext cx="101285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827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9262</TotalTime>
  <Words>2529</Words>
  <Application>Microsoft Office PowerPoint</Application>
  <PresentationFormat>On-screen Show (4:3)</PresentationFormat>
  <Paragraphs>560</Paragraphs>
  <Slides>64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Office Theme</vt:lpstr>
      <vt:lpstr>Oblikovanje web stranica</vt:lpstr>
      <vt:lpstr>Web dizajner vs. Web programer</vt:lpstr>
      <vt:lpstr>Grafički formati</vt:lpstr>
      <vt:lpstr>Rasterska grafika</vt:lpstr>
      <vt:lpstr>Rasterska grafika</vt:lpstr>
      <vt:lpstr>Rasterska grafika</vt:lpstr>
      <vt:lpstr>Rasterska grafika</vt:lpstr>
      <vt:lpstr>Rasterska grafika</vt:lpstr>
      <vt:lpstr>Vektorska grafika</vt:lpstr>
      <vt:lpstr>Vektorska grafika</vt:lpstr>
      <vt:lpstr>Upotreba CSS-a</vt:lpstr>
      <vt:lpstr>Upotreba CSS-a</vt:lpstr>
      <vt:lpstr>CSS jedinice</vt:lpstr>
      <vt:lpstr>CSS jedinice</vt:lpstr>
      <vt:lpstr>Model kutije (box model)</vt:lpstr>
      <vt:lpstr>Model kutije (box model)</vt:lpstr>
      <vt:lpstr>Uključivanje CSS-a u HTML</vt:lpstr>
      <vt:lpstr>Uključivanje CSS-a u HTML</vt:lpstr>
      <vt:lpstr>Pseudo klase (pseudo classes)</vt:lpstr>
      <vt:lpstr>!important</vt:lpstr>
      <vt:lpstr>Pseudo elementi</vt:lpstr>
      <vt:lpstr>Nasljeđivanje (inheritance)</vt:lpstr>
      <vt:lpstr>DIV vs. TABLE</vt:lpstr>
      <vt:lpstr>DIV vs. TABLE</vt:lpstr>
      <vt:lpstr>Specificity</vt:lpstr>
      <vt:lpstr>Float i clear</vt:lpstr>
      <vt:lpstr>Pozicioniranje elemenata</vt:lpstr>
      <vt:lpstr>Pozicioniranje elemenata</vt:lpstr>
      <vt:lpstr>Static</vt:lpstr>
      <vt:lpstr>Display svojstvo</vt:lpstr>
      <vt:lpstr>Svojstvo z-index</vt:lpstr>
      <vt:lpstr>CSS3</vt:lpstr>
      <vt:lpstr>Oznake proizvođača</vt:lpstr>
      <vt:lpstr>HTML5</vt:lpstr>
      <vt:lpstr>App cache</vt:lpstr>
      <vt:lpstr>Appcache vs. browser cache</vt:lpstr>
      <vt:lpstr>Web storage</vt:lpstr>
      <vt:lpstr>Web storage</vt:lpstr>
      <vt:lpstr>Web workers</vt:lpstr>
      <vt:lpstr>SSE - Server-Sent Events</vt:lpstr>
      <vt:lpstr>Geolokacija</vt:lpstr>
      <vt:lpstr>Što je JavaScript</vt:lpstr>
      <vt:lpstr>Umetanje JavaScript-a u HTML</vt:lpstr>
      <vt:lpstr>JavaScript Popup Boxes</vt:lpstr>
      <vt:lpstr>XML</vt:lpstr>
      <vt:lpstr>XMLHttpRequest objekt</vt:lpstr>
      <vt:lpstr>AJAX</vt:lpstr>
      <vt:lpstr>AJAX</vt:lpstr>
      <vt:lpstr>AJAX</vt:lpstr>
      <vt:lpstr>AJAX</vt:lpstr>
      <vt:lpstr>AJAX – odgovor servera</vt:lpstr>
      <vt:lpstr>AJAX – Slanje zahtjeva serveru</vt:lpstr>
      <vt:lpstr>AJAX – GET ili POST </vt:lpstr>
      <vt:lpstr>AJAX – onreadystatechange događaj</vt:lpstr>
      <vt:lpstr>jQuery</vt:lpstr>
      <vt:lpstr>Što je jQuery?</vt:lpstr>
      <vt:lpstr>Zašto jQuery?</vt:lpstr>
      <vt:lpstr>jQuery instalacija</vt:lpstr>
      <vt:lpstr>jQuery selektori</vt:lpstr>
      <vt:lpstr>jQuery metode događaja</vt:lpstr>
      <vt:lpstr>jQuery Animation - Uses Queue Functionality</vt:lpstr>
      <vt:lpstr>jQuery HTML DOM – remove() i empty()</vt:lpstr>
      <vt:lpstr>jQuery HTML DOM – Dimensions</vt:lpstr>
      <vt:lpstr>Sretno na kolokviju!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JuricaLapNew</dc:creator>
  <cp:lastModifiedBy>JuricaLapNew</cp:lastModifiedBy>
  <cp:revision>288</cp:revision>
  <dcterms:created xsi:type="dcterms:W3CDTF">2013-02-08T11:07:18Z</dcterms:created>
  <dcterms:modified xsi:type="dcterms:W3CDTF">2013-05-07T19:39:11Z</dcterms:modified>
</cp:coreProperties>
</file>