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8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2" r:id="rId12"/>
    <p:sldId id="293" r:id="rId13"/>
    <p:sldId id="285" r:id="rId14"/>
    <p:sldId id="287" r:id="rId15"/>
    <p:sldId id="288" r:id="rId16"/>
    <p:sldId id="289" r:id="rId17"/>
    <p:sldId id="290" r:id="rId18"/>
    <p:sldId id="291" r:id="rId19"/>
    <p:sldId id="294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12" r:id="rId33"/>
    <p:sldId id="309" r:id="rId34"/>
    <p:sldId id="310" r:id="rId35"/>
    <p:sldId id="311" r:id="rId36"/>
    <p:sldId id="275" r:id="rId3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 varScale="1">
        <p:scale>
          <a:sx n="67" d="100"/>
          <a:sy n="67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7.3.2013.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829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630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09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8314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925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3015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50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4315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9912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695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19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7223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500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7948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0588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32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378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08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112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736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667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475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92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7.3.2013.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7.3.2013.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7.3.2013.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7.3.2013.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7.3.2013.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7.3.2013.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7.3.2013.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7.3.2013.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7.3.2013.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7.3.2013.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7.3.2013.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7.3.2013.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7.3.2013.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7.3.2013.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present/sty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Oblikovanje web stranica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/>
              <a:t>2</a:t>
            </a:r>
            <a:r>
              <a:rPr lang="hr-HR" smtClean="0"/>
              <a:t>. predavanje</a:t>
            </a:r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4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Tekst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font-size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veličina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fonta</a:t>
            </a:r>
            <a:endParaRPr lang="en-US" sz="20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jedinice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veličinu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sz="20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px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, %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ili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font-style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normal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 italic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text-decoration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underline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line-through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overline</a:t>
            </a:r>
            <a:endParaRPr lang="en-US" sz="20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none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text-align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left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right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center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justify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4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jedinice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trenutna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veličina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fonta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(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podrazumijevano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1em = 16px)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px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točka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ekranu</a:t>
            </a: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pt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točka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iz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tiska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(1/72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inča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%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slično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mm, cm, inch, pc (12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pt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), </a:t>
            </a:r>
            <a:r>
              <a:rPr lang="en-US" sz="2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vs. %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kod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veličine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fontova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2em je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isto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200%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kod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ostalih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svojstava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recimo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širine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, %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ovisi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o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širini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ekrana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dok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ovisi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o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širini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fonta</a:t>
            </a: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4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jedinice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emovi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jedinica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ovisi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svojih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ovisi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glavni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bio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nemogućnost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zoomiranja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IE6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iskazani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jedinicama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 je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glavni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mogućnost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jednostavne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prilagodbe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ekrane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iskazanane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emovima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jednostavna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promjena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body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hr-HR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jenja</a:t>
            </a:r>
            <a:r>
              <a:rPr lang="en-US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cijeloj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zadržavaju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odnosi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među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veličinama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Model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kutije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(box model)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margin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padding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su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dva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najčešće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korištena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svojstva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razmicanje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elemenata</a:t>
            </a:r>
            <a:endParaRPr lang="en-US" sz="20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h2 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{	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font-size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150%;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background-color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#ccc;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margin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10px;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padding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3px;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}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endParaRPr lang="hr-HR" sz="20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0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svaka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od 4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se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može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podesiti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individualno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preko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margin-left, margin-right, margin-top, margin-bottom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analogno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padding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186"/>
          <p:cNvSpPr/>
          <p:nvPr/>
        </p:nvSpPr>
        <p:spPr>
          <a:xfrm>
            <a:off x="3923928" y="1910071"/>
            <a:ext cx="4917743" cy="292974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816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Model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kutije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(box model)</a:t>
            </a:r>
            <a:endParaRPr lang="hr-H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7" y="1412875"/>
            <a:ext cx="5616647" cy="45954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Model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kutije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(box model)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4400">
                <a:solidFill>
                  <a:srgbClr val="000000"/>
                </a:solidFill>
                <a:ea typeface="Arial"/>
                <a:cs typeface="Arial"/>
                <a:sym typeface="Arial"/>
              </a:rPr>
              <a:t>border (rub)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4400">
                <a:solidFill>
                  <a:srgbClr val="000000"/>
                </a:solidFill>
                <a:ea typeface="Arial"/>
                <a:cs typeface="Arial"/>
                <a:sym typeface="Arial"/>
              </a:rPr>
              <a:t> </a:t>
            </a:r>
            <a:r>
              <a:rPr lang="en-US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border-style</a:t>
            </a:r>
          </a:p>
          <a:p>
            <a:pPr marL="922867" lvl="2" indent="0"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r>
              <a:rPr lang="hr-HR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</a:t>
            </a:r>
            <a:r>
              <a:rPr lang="en-US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solid, dotted, dashed, double, </a:t>
            </a:r>
            <a:r>
              <a:rPr lang="en-US" sz="44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grouve</a:t>
            </a:r>
            <a:r>
              <a:rPr lang="en-US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ridge, inset, outset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border-width</a:t>
            </a:r>
            <a:endParaRPr lang="en-US" sz="4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922867" lvl="2" indent="0"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r>
              <a:rPr lang="hr-HR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</a:t>
            </a:r>
            <a:r>
              <a:rPr lang="en-US" sz="44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širina</a:t>
            </a:r>
            <a:r>
              <a:rPr lang="en-US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ruba</a:t>
            </a:r>
            <a:endParaRPr lang="en-US" sz="4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4400">
                <a:solidFill>
                  <a:srgbClr val="000000"/>
                </a:solidFill>
                <a:ea typeface="Arial"/>
                <a:cs typeface="Arial"/>
                <a:sym typeface="Arial"/>
              </a:rPr>
              <a:t>border-color</a:t>
            </a:r>
          </a:p>
          <a:p>
            <a:pPr marL="922867" lvl="2" indent="0"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r>
              <a:rPr lang="hr-HR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</a:t>
            </a:r>
            <a:r>
              <a:rPr lang="en-US" sz="44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boja</a:t>
            </a:r>
            <a:r>
              <a:rPr lang="en-US" sz="4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ruba</a:t>
            </a:r>
            <a:endParaRPr lang="hr-HR" sz="4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922867" lvl="2" indent="0"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endParaRPr lang="hr-HR" sz="2666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922867" lvl="2" indent="0"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endParaRPr lang="en-US" sz="2666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8100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h2 {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border-style: dashed;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border-width: 3px;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border-left-width: 10px;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border-right-width: 10px;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border-color: red;</a:t>
            </a:r>
          </a:p>
          <a:p>
            <a:pPr marL="381000" indent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}</a:t>
            </a:r>
            <a:endParaRPr lang="hr-HR" sz="3800"/>
          </a:p>
        </p:txBody>
      </p:sp>
    </p:spTree>
    <p:extLst>
      <p:ext uri="{BB962C8B-B14F-4D97-AF65-F5344CB8AC3E}">
        <p14:creationId xmlns:p14="http://schemas.microsoft.com/office/powerpoint/2010/main" val="19460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Uključivanje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CSS-a u HTML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in-line</a:t>
            </a: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piš</a:t>
            </a: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se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direktno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u element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preko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atributa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style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p style="color: red"&gt;text&lt;/p&gt;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treba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ih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izbjegavati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kad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god je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moguće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(u HTML ne ide </a:t>
            </a: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prezentacija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internal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	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style&gt; element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unutar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&lt;head&gt;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dijela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stranice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endParaRPr lang="hr-HR" sz="22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tako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definirani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stilovi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vrijede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onda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cijelu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stranicu</a:t>
            </a:r>
            <a:endParaRPr lang="en-US" sz="22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izbjegavati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ih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iz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istog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razloga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kao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in-line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external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koriste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se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cijelom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Web site-u (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više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stranica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pišu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se u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odvojenu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.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css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datoteku</a:t>
            </a:r>
            <a:endParaRPr lang="en-US" sz="22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8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Uključivanje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CSS-a u HTML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External</a:t>
            </a: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Shape 217"/>
          <p:cNvSpPr txBox="1"/>
          <p:nvPr/>
        </p:nvSpPr>
        <p:spPr>
          <a:xfrm>
            <a:off x="611560" y="1889525"/>
            <a:ext cx="5688632" cy="168349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stylesheet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type="text/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="stil.css"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14" name="Shape 218"/>
          <p:cNvSpPr txBox="1"/>
          <p:nvPr/>
        </p:nvSpPr>
        <p:spPr>
          <a:xfrm>
            <a:off x="641039" y="3501008"/>
            <a:ext cx="5659153" cy="16290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stylesheet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type="text/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="stil.css"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15" name="Shape 219"/>
          <p:cNvSpPr txBox="1"/>
          <p:nvPr/>
        </p:nvSpPr>
        <p:spPr>
          <a:xfrm>
            <a:off x="641039" y="5131531"/>
            <a:ext cx="5659153" cy="10337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treca.html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cetvrta.html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</a:p>
          <a:p>
            <a:endParaRPr lang="en-US" sz="2133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216"/>
          <p:cNvSpPr txBox="1"/>
          <p:nvPr/>
        </p:nvSpPr>
        <p:spPr>
          <a:xfrm>
            <a:off x="7024250" y="2731270"/>
            <a:ext cx="1801099" cy="2641945"/>
          </a:xfrm>
          <a:prstGeom prst="rect">
            <a:avLst/>
          </a:prstGeom>
          <a:solidFill>
            <a:srgbClr val="3D85C6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133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stil.css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</a:p>
          <a:p>
            <a:pPr rtl="0">
              <a:lnSpc>
                <a:spcPct val="100000"/>
              </a:lnSpc>
              <a:buNone/>
            </a:pPr>
            <a:r>
              <a:rPr lang="hr-HR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-HR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endParaRPr lang="en-US" sz="15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{</a:t>
            </a:r>
          </a:p>
          <a:p>
            <a:pPr rtl="0">
              <a:lnSpc>
                <a:spcPct val="100000"/>
              </a:lnSpc>
              <a:buNone/>
            </a:pPr>
            <a:r>
              <a:rPr lang="hr-HR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blue;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Klase i ID selektori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možemo sami definirati svoje selektore u obliku klasa i ID-</a:t>
            </a:r>
            <a:r>
              <a:rPr lang="hr-HR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eva</a:t>
            </a:r>
            <a:endParaRPr lang="hr-HR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isti element može imati drugačiji izgled ovisno o klasi i/ili ID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class</a:t>
            </a:r>
            <a:r>
              <a:rPr lang="hr-HR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selektor počinje s .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ID selektor počinje s #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ID selektira točno jedan element, dok </a:t>
            </a:r>
            <a:r>
              <a:rPr lang="hr-HR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class</a:t>
            </a:r>
            <a:r>
              <a:rPr lang="hr-HR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može selektirati više njih 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227"/>
          <p:cNvSpPr txBox="1"/>
          <p:nvPr/>
        </p:nvSpPr>
        <p:spPr>
          <a:xfrm>
            <a:off x="5220072" y="3717032"/>
            <a:ext cx="3415928" cy="231735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#top {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background-color: #ccc;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padding: 1em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}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.intro {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color: red;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font-weight: bold;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8" name="Shape 228"/>
          <p:cNvSpPr txBox="1"/>
          <p:nvPr/>
        </p:nvSpPr>
        <p:spPr>
          <a:xfrm>
            <a:off x="467544" y="4104204"/>
            <a:ext cx="4608512" cy="201735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&lt;div id="top"&gt;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&lt;h1&gt;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Čokoladna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torta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&lt;/h1&gt;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&lt;p class="intro"&gt;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Ovo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je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recept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čokoladnu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tortu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.&lt;/p&gt;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	&lt;p class="intro"&gt;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Njami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!&lt;/p&gt;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611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Grupiranje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selektora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možemo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primjeniti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selektora</a:t>
            </a: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odvajamo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zarezom</a:t>
            </a: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Shape 227"/>
          <p:cNvSpPr txBox="1"/>
          <p:nvPr/>
        </p:nvSpPr>
        <p:spPr>
          <a:xfrm>
            <a:off x="5072945" y="2492897"/>
            <a:ext cx="3415928" cy="1224136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hr-HR" sz="2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</a:t>
            </a:r>
            <a:r>
              <a:rPr lang="en-US" sz="2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prvaKlasa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</a:t>
            </a:r>
            <a:r>
              <a:rPr lang="en-US" sz="2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drugaKlasa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red;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8" name="Shape 228"/>
          <p:cNvSpPr txBox="1"/>
          <p:nvPr/>
        </p:nvSpPr>
        <p:spPr>
          <a:xfrm>
            <a:off x="464433" y="2492895"/>
            <a:ext cx="4608512" cy="354148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 {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red;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prvaKlasa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red;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drugaKlasa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red;</a:t>
            </a:r>
          </a:p>
          <a:p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1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/>
              <a:t>O HTML-u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/>
              <a:t>u tradicionalnom HTML-u, informacije za prikaz elementa su obično bile uključene u </a:t>
            </a:r>
            <a:r>
              <a:rPr lang="hr-HR" smtClean="0"/>
              <a:t>element </a:t>
            </a:r>
          </a:p>
          <a:p>
            <a:pPr marL="0" indent="0">
              <a:buNone/>
            </a:pPr>
            <a:r>
              <a:rPr lang="hr-HR" sz="2800"/>
              <a:t>	</a:t>
            </a:r>
            <a:r>
              <a:rPr lang="hr-HR" sz="2800" smtClean="0"/>
              <a:t>&lt;</a:t>
            </a:r>
            <a:r>
              <a:rPr lang="hr-HR" sz="2800" err="1" smtClean="0"/>
              <a:t>td</a:t>
            </a:r>
            <a:r>
              <a:rPr lang="hr-HR" sz="2800" smtClean="0"/>
              <a:t> </a:t>
            </a:r>
            <a:r>
              <a:rPr lang="hr-HR" sz="2800" err="1" smtClean="0"/>
              <a:t>width</a:t>
            </a:r>
            <a:r>
              <a:rPr lang="hr-HR" sz="2800" smtClean="0"/>
              <a:t>="20</a:t>
            </a:r>
            <a:r>
              <a:rPr lang="hr-HR" sz="2800"/>
              <a:t>” </a:t>
            </a:r>
            <a:r>
              <a:rPr lang="hr-HR" sz="2800" err="1"/>
              <a:t>bgColor</a:t>
            </a:r>
            <a:r>
              <a:rPr lang="hr-HR" sz="2800"/>
              <a:t>=“#333399</a:t>
            </a:r>
            <a:r>
              <a:rPr lang="hr-HR" sz="2800" smtClean="0"/>
              <a:t>”&gt;</a:t>
            </a:r>
          </a:p>
          <a:p>
            <a:r>
              <a:rPr lang="hr-HR"/>
              <a:t>ili kao zaseban element </a:t>
            </a:r>
            <a:r>
              <a:rPr lang="hr-HR" smtClean="0"/>
              <a:t>p</a:t>
            </a:r>
          </a:p>
          <a:p>
            <a:pPr marL="857250" lvl="2" indent="0">
              <a:buNone/>
            </a:pPr>
            <a:r>
              <a:rPr lang="hr-HR" sz="2800" smtClean="0"/>
              <a:t>&lt;p&gt;&lt;font </a:t>
            </a:r>
            <a:r>
              <a:rPr lang="hr-HR" sz="2800"/>
              <a:t>face="</a:t>
            </a:r>
            <a:r>
              <a:rPr lang="hr-HR" sz="2800" err="1"/>
              <a:t>Georgia</a:t>
            </a:r>
            <a:r>
              <a:rPr lang="hr-HR" sz="2800"/>
              <a:t>, </a:t>
            </a:r>
            <a:r>
              <a:rPr lang="hr-HR" sz="2800" err="1"/>
              <a:t>Times</a:t>
            </a:r>
            <a:r>
              <a:rPr lang="hr-HR" sz="2800"/>
              <a:t>, serif" </a:t>
            </a:r>
            <a:r>
              <a:rPr lang="hr-HR" sz="2800" err="1"/>
              <a:t>size</a:t>
            </a:r>
            <a:r>
              <a:rPr lang="hr-HR" sz="2800"/>
              <a:t>="20px"&gt;</a:t>
            </a:r>
            <a:r>
              <a:rPr lang="hr-HR" sz="2800" err="1"/>
              <a:t>Hello</a:t>
            </a:r>
            <a:r>
              <a:rPr lang="hr-HR" sz="2800"/>
              <a:t> World&lt;/font&gt;&lt;/p&gt;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Struktura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stranice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složeni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stablo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pojedini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može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drugom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dijete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(child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potomak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(descendant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brat (sibling,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adjecent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ništa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drugoj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grani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Struktura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stranice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254"/>
          <p:cNvSpPr/>
          <p:nvPr/>
        </p:nvSpPr>
        <p:spPr>
          <a:xfrm>
            <a:off x="611560" y="1432046"/>
            <a:ext cx="7497440" cy="42721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571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djeteta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(child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često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(IE6)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nisu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podržavali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tj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hackove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&gt; a { color: red} -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&lt;a&gt;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&lt;p&gt;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867" lvl="0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7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potomka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(descendent </a:t>
            </a:r>
            <a:r>
              <a:rPr lang="en-US" sz="3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potomak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potomak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razmakom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može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ujedno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potomak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{ color: blue} -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&lt;a&gt;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&lt;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predak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2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280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</a:t>
            </a:r>
            <a:r>
              <a:rPr lang="en-US" sz="2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braće</a:t>
            </a:r>
            <a:r>
              <a:rPr lang="en-US" sz="2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adjecent</a:t>
            </a:r>
            <a:r>
              <a:rPr lang="en-US" sz="2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/sibling </a:t>
            </a:r>
            <a:r>
              <a:rPr lang="en-US" sz="280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</a:t>
            </a:r>
            <a:r>
              <a:rPr lang="en-US" sz="2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nivou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istog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razmakom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s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lijeva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 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IE6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 + li { color: green} -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3. &lt;li&gt; element</a:t>
            </a:r>
          </a:p>
        </p:txBody>
      </p:sp>
    </p:spTree>
    <p:extLst>
      <p:ext uri="{BB962C8B-B14F-4D97-AF65-F5344CB8AC3E}">
        <p14:creationId xmlns:p14="http://schemas.microsoft.com/office/powerpoint/2010/main" val="12430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(pseudo classes)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specificiraju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od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selector:pseudo_klasa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vrijednost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mnogo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njih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najčešće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linkovima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relevantnim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hover </a:t>
            </a:r>
          </a:p>
        </p:txBody>
      </p:sp>
    </p:spTree>
    <p:extLst>
      <p:ext uri="{BB962C8B-B14F-4D97-AF65-F5344CB8AC3E}">
        <p14:creationId xmlns:p14="http://schemas.microsoft.com/office/powerpoint/2010/main" val="2491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(pseudo classes)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a.napomena:link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blue;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a.napomena:visited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purple;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a.napomena:active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red;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a.napomena:hover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text-decoration: none;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color: blue;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background-color: yellow;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1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2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Selektori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preko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atributa</a:t>
            </a:r>
            <a:r>
              <a:rPr lang="en-US" sz="2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(attribute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selectors)</a:t>
            </a:r>
            <a:endParaRPr lang="hr-HR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preko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vrijednosti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{ text-decoration: none}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input[type=text] {color: blue}</a:t>
            </a:r>
          </a:p>
        </p:txBody>
      </p:sp>
    </p:spTree>
    <p:extLst>
      <p:ext uri="{BB962C8B-B14F-4D97-AF65-F5344CB8AC3E}">
        <p14:creationId xmlns:p14="http://schemas.microsoft.com/office/powerpoint/2010/main" val="42742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Univezalni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selector * (universal)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selektira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314"/>
          <p:cNvSpPr txBox="1"/>
          <p:nvPr/>
        </p:nvSpPr>
        <p:spPr>
          <a:xfrm>
            <a:off x="683569" y="1874728"/>
            <a:ext cx="3024336" cy="1770296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margin: 0;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padding: 0;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7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Shorthand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sadržavaju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nekoliko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drugih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svojstava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odvajaju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razmacima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314"/>
          <p:cNvSpPr txBox="1"/>
          <p:nvPr/>
        </p:nvSpPr>
        <p:spPr>
          <a:xfrm>
            <a:off x="755576" y="2844485"/>
            <a:ext cx="7560840" cy="303278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font: 1em/1.5 "Times New Roman", times, serif;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padding: 3em 1em;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border: 1px black solid;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border-width: 1px 5px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5px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1px;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border-color: red green blue yellow;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margin: 1em 5em;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rtl="0">
              <a:lnSpc>
                <a:spcPct val="100000"/>
              </a:lnSpc>
              <a:buNone/>
            </a:pP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9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/>
          <a:lstStyle/>
          <a:p>
            <a:r>
              <a:rPr lang="hr-HR" smtClean="0"/>
              <a:t>O HTML-u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svaka informacija koja se prikazuje bi trebala u sebi imati dodatni element/atribut za prikaz da bi se </a:t>
            </a:r>
            <a:r>
              <a:rPr lang="hr-HR" dirty="0" smtClean="0"/>
              <a:t>promijenio </a:t>
            </a:r>
            <a:r>
              <a:rPr lang="hr-HR" dirty="0"/>
              <a:t>font, boja, centriranje, ...</a:t>
            </a:r>
          </a:p>
          <a:p>
            <a:r>
              <a:rPr lang="hr-HR" dirty="0"/>
              <a:t>takav proces izrade stranica je vrlo zahtjevan i podložan greškama</a:t>
            </a:r>
          </a:p>
          <a:p>
            <a:r>
              <a:rPr lang="hr-HR" dirty="0"/>
              <a:t>rezultat su izgledom </a:t>
            </a:r>
            <a:r>
              <a:rPr lang="hr-HR" dirty="0" smtClean="0"/>
              <a:t>nekonzistentne </a:t>
            </a:r>
            <a:r>
              <a:rPr lang="hr-HR" dirty="0"/>
              <a:t>stranice sa napuhanom veličinom - noćna mora za </a:t>
            </a:r>
            <a:r>
              <a:rPr lang="hr-HR" dirty="0" smtClean="0"/>
              <a:t>održavanje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!important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može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označiti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važno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prepisati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in-line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314"/>
          <p:cNvSpPr txBox="1"/>
          <p:nvPr/>
        </p:nvSpPr>
        <p:spPr>
          <a:xfrm>
            <a:off x="755576" y="2844485"/>
            <a:ext cx="7560840" cy="15163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font-size: 12px !important;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0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služe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oblikovanje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pojedinih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dijelova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pišu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slično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pseudo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element:klasa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CSS3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specifikaciji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dodana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dvostruka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dvotočka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::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potpunosti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:first-letter, :first-line, :before, :after</a:t>
            </a:r>
          </a:p>
        </p:txBody>
      </p:sp>
      <p:sp>
        <p:nvSpPr>
          <p:cNvPr id="14" name="Shape 314"/>
          <p:cNvSpPr txBox="1"/>
          <p:nvPr/>
        </p:nvSpPr>
        <p:spPr>
          <a:xfrm>
            <a:off x="728192" y="3717032"/>
            <a:ext cx="7560840" cy="15163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p:first-letter {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font-size: 12px !important;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8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Nasljeđivanje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(inheritance)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kojem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potomci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predaka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okružuju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color, font (and related properties), letter-spacing, line-height, list-style (and related properties), text-align, text-indent, text-transform, visibility, white-space, word-spacing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NE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(and related properties), border (and related properties), display, float and clear, height and width, margin (and related properties), min- and max-height and -width, outline, overflow, padding (and related properties), position (and related properties), text-decoration, vertical-align, z-index</a:t>
            </a:r>
          </a:p>
        </p:txBody>
      </p:sp>
    </p:spTree>
    <p:extLst>
      <p:ext uri="{BB962C8B-B14F-4D97-AF65-F5344CB8AC3E}">
        <p14:creationId xmlns:p14="http://schemas.microsoft.com/office/powerpoint/2010/main" val="41950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vs. TABLE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1412776"/>
            <a:ext cx="874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0" indent="-220133"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trebaju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koristiti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samo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tabličnih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podataka</a:t>
            </a: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bi se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trebale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koristiti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razmještaj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(layout)</a:t>
            </a:r>
          </a:p>
        </p:txBody>
      </p:sp>
      <p:sp>
        <p:nvSpPr>
          <p:cNvPr id="14" name="Shape 370"/>
          <p:cNvSpPr txBox="1"/>
          <p:nvPr/>
        </p:nvSpPr>
        <p:spPr>
          <a:xfrm>
            <a:off x="608087" y="2302294"/>
            <a:ext cx="8000849" cy="26067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1587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</a:t>
            </a: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4.01 </a:t>
            </a:r>
            <a:r>
              <a:rPr lang="en-US" sz="1587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specifikacije</a:t>
            </a: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should not be used purely as a means to layout document content as this may present problems when rendering to non-visual media. Additionally, when used with graphics, these tables may force users to scroll horizontally to view a table designed on a system with a larger display. To minimize these problems, authors should use </a:t>
            </a:r>
            <a:r>
              <a:rPr lang="en-US" sz="1400" u="sng">
                <a:solidFill>
                  <a:srgbClr val="0077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style sheets</a:t>
            </a: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control layout rather than tables.</a:t>
            </a:r>
          </a:p>
        </p:txBody>
      </p:sp>
    </p:spTree>
    <p:extLst>
      <p:ext uri="{BB962C8B-B14F-4D97-AF65-F5344CB8AC3E}">
        <p14:creationId xmlns:p14="http://schemas.microsoft.com/office/powerpoint/2010/main" val="6652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vs. TABLE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1412776"/>
            <a:ext cx="8748464" cy="296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8067" lvl="0" indent="-457200"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razlozi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DIV:</a:t>
            </a: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odvajanje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sadržaja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prezentacije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(separation of concerns)</a:t>
            </a: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održavanje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bolji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SEO</a:t>
            </a: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tablice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sporije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iscrtavaju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manja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težina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4" name="Shape 370"/>
          <p:cNvSpPr txBox="1"/>
          <p:nvPr/>
        </p:nvSpPr>
        <p:spPr>
          <a:xfrm>
            <a:off x="608087" y="2302294"/>
            <a:ext cx="8000849" cy="26067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3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vs. TABLE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370"/>
          <p:cNvSpPr txBox="1"/>
          <p:nvPr/>
        </p:nvSpPr>
        <p:spPr>
          <a:xfrm>
            <a:off x="608087" y="2302294"/>
            <a:ext cx="8000849" cy="26067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384"/>
          <p:cNvSpPr/>
          <p:nvPr/>
        </p:nvSpPr>
        <p:spPr>
          <a:xfrm>
            <a:off x="2209123" y="1247042"/>
            <a:ext cx="5407496" cy="448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20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2. predavanja</a:t>
            </a:r>
            <a:endParaRPr lang="hr-HR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Hvala na pozornosti!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r>
              <a:rPr lang="hr-HR" sz="3600"/>
              <a:t>Odvajanje prezentacije i sadržaja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>
                <a:latin typeface="Calibri" pitchFamily="34" charset="0"/>
              </a:rPr>
              <a:t>Semantički HTML</a:t>
            </a:r>
          </a:p>
          <a:p>
            <a:r>
              <a:rPr lang="vi-VN">
                <a:latin typeface="Calibri" pitchFamily="34" charset="0"/>
              </a:rPr>
              <a:t>HTML bi se trebao koristiti za oblikovanje značenja informacija</a:t>
            </a:r>
          </a:p>
          <a:p>
            <a:r>
              <a:rPr lang="vi-VN">
                <a:latin typeface="Calibri" pitchFamily="34" charset="0"/>
              </a:rPr>
              <a:t>HTML ne bi trebao definirati kako će se informacija prikazivati</a:t>
            </a:r>
          </a:p>
          <a:p>
            <a:r>
              <a:rPr lang="vi-VN">
                <a:latin typeface="Calibri" pitchFamily="34" charset="0"/>
              </a:rPr>
              <a:t>različiti agenti prikazuju iste informacije na različite načine</a:t>
            </a:r>
          </a:p>
          <a:p>
            <a:r>
              <a:rPr lang="vi-VN">
                <a:latin typeface="Calibri" pitchFamily="34" charset="0"/>
              </a:rPr>
              <a:t>web preglednik prikazuje stranicu na standardan način sa definiranim bojama, fontovima, ...</a:t>
            </a:r>
          </a:p>
          <a:p>
            <a:r>
              <a:rPr lang="vi-VN">
                <a:latin typeface="Calibri" pitchFamily="34" charset="0"/>
              </a:rPr>
              <a:t>kod printanja te stranice, koristi se bijela pozadina</a:t>
            </a:r>
          </a:p>
          <a:p>
            <a:r>
              <a:rPr lang="vi-VN">
                <a:latin typeface="Calibri" pitchFamily="34" charset="0"/>
              </a:rPr>
              <a:t>na mobilnom uređaju, stranica je prilagođena za prikaz na manjem ekranu</a:t>
            </a:r>
          </a:p>
          <a:p>
            <a:r>
              <a:rPr lang="vi-VN">
                <a:latin typeface="Calibri" pitchFamily="34" charset="0"/>
              </a:rPr>
              <a:t>audio čitači potpuno zanemaruju boje i fontove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000000"/>
                </a:solidFill>
                <a:ea typeface="Arial"/>
                <a:cs typeface="Arial"/>
                <a:sym typeface="Arial"/>
              </a:rPr>
              <a:t>Cascading Style Sheets (CSS)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>
                <a:latin typeface="Calibri" pitchFamily="34" charset="0"/>
              </a:rPr>
              <a:t>odvajanje prezentacije (izgleda) stranica od sadržaja</a:t>
            </a:r>
          </a:p>
          <a:p>
            <a:r>
              <a:rPr lang="vi-VN">
                <a:latin typeface="Calibri" pitchFamily="34" charset="0"/>
              </a:rPr>
              <a:t>standardiziranje izgleda na puno stranica - konzistentnost</a:t>
            </a:r>
          </a:p>
          <a:p>
            <a:r>
              <a:rPr lang="vi-VN">
                <a:latin typeface="Calibri" pitchFamily="34" charset="0"/>
              </a:rPr>
              <a:t>većina modernih preglednika ga podržava</a:t>
            </a:r>
          </a:p>
          <a:p>
            <a:r>
              <a:rPr lang="hr-HR" smtClean="0">
                <a:latin typeface="Calibri" pitchFamily="34" charset="0"/>
              </a:rPr>
              <a:t>v</a:t>
            </a:r>
            <a:r>
              <a:rPr lang="vi-VN" smtClean="0">
                <a:latin typeface="Calibri" pitchFamily="34" charset="0"/>
              </a:rPr>
              <a:t>erzija </a:t>
            </a:r>
            <a:r>
              <a:rPr lang="vi-VN">
                <a:latin typeface="Calibri" pitchFamily="34" charset="0"/>
              </a:rPr>
              <a:t>CSS2 (izdan 1998</a:t>
            </a:r>
            <a:r>
              <a:rPr lang="vi-VN" smtClean="0">
                <a:latin typeface="Calibri" pitchFamily="34" charset="0"/>
              </a:rPr>
              <a:t>)</a:t>
            </a:r>
            <a:endParaRPr lang="hr-HR" smtClean="0">
              <a:latin typeface="Calibri" pitchFamily="34" charset="0"/>
            </a:endParaRPr>
          </a:p>
          <a:p>
            <a:r>
              <a:rPr lang="vi-VN">
                <a:latin typeface="Calibri" pitchFamily="34" charset="0"/>
              </a:rPr>
              <a:t>trenutno je</a:t>
            </a:r>
            <a:r>
              <a:rPr lang="vi-VN" smtClean="0">
                <a:latin typeface="Calibri" pitchFamily="34" charset="0"/>
              </a:rPr>
              <a:t> </a:t>
            </a:r>
            <a:r>
              <a:rPr lang="hr-HR" smtClean="0">
                <a:latin typeface="Calibri" pitchFamily="34" charset="0"/>
              </a:rPr>
              <a:t>standardna verzija </a:t>
            </a:r>
            <a:r>
              <a:rPr lang="vi-VN" smtClean="0">
                <a:latin typeface="Calibri" pitchFamily="34" charset="0"/>
              </a:rPr>
              <a:t>CSS3</a:t>
            </a:r>
          </a:p>
          <a:p>
            <a:r>
              <a:rPr lang="vi-VN" smtClean="0">
                <a:latin typeface="Calibri" pitchFamily="34" charset="0"/>
              </a:rPr>
              <a:t>do nedavno veliki problem je bio IE6 </a:t>
            </a:r>
          </a:p>
          <a:p>
            <a:r>
              <a:rPr lang="vi-VN" smtClean="0">
                <a:latin typeface="Calibri" pitchFamily="34" charset="0"/>
              </a:rPr>
              <a:t>ne </a:t>
            </a:r>
            <a:r>
              <a:rPr lang="vi-VN">
                <a:latin typeface="Calibri" pitchFamily="34" charset="0"/>
              </a:rPr>
              <a:t>podržava u potpunosti CSS2 i bugovit CSS1</a:t>
            </a:r>
          </a:p>
          <a:p>
            <a:r>
              <a:rPr lang="vi-VN">
                <a:latin typeface="Calibri" pitchFamily="34" charset="0"/>
              </a:rPr>
              <a:t>programeri su se služili hackovima kako bi stranice izgledale slično kao i u ostalim browserima</a:t>
            </a:r>
          </a:p>
          <a:p>
            <a:r>
              <a:rPr lang="vi-VN">
                <a:latin typeface="Calibri" pitchFamily="34" charset="0"/>
              </a:rPr>
              <a:t>još 2010 je držao 10%-20% tržišta</a:t>
            </a:r>
          </a:p>
          <a:p>
            <a:r>
              <a:rPr lang="vi-VN">
                <a:latin typeface="Calibri" pitchFamily="34" charset="0"/>
              </a:rPr>
              <a:t>veliki web site-ovi poput Google-a i Facebook-a su objavili da više ne podržavaju </a:t>
            </a:r>
            <a:r>
              <a:rPr lang="vi-VN" smtClean="0">
                <a:latin typeface="Calibri" pitchFamily="34" charset="0"/>
              </a:rPr>
              <a:t>IE6</a:t>
            </a:r>
            <a:endParaRPr lang="vi-VN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CSS-a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Calibri" pitchFamily="34" charset="0"/>
              </a:rPr>
              <a:t>stilovi (style sheet) su skup pravila </a:t>
            </a:r>
            <a:endParaRPr lang="hr-HR">
              <a:latin typeface="Calibri" pitchFamily="34" charset="0"/>
            </a:endParaRPr>
          </a:p>
          <a:p>
            <a:pPr marL="0" indent="0">
              <a:buNone/>
            </a:pPr>
            <a:r>
              <a:rPr lang="hr-HR">
                <a:latin typeface="Calibri" pitchFamily="34" charset="0"/>
              </a:rPr>
              <a:t> </a:t>
            </a:r>
            <a:r>
              <a:rPr lang="hr-HR" smtClean="0">
                <a:latin typeface="Calibri" pitchFamily="34" charset="0"/>
              </a:rPr>
              <a:t>   </a:t>
            </a:r>
            <a:r>
              <a:rPr lang="vi-VN" smtClean="0">
                <a:latin typeface="Calibri" pitchFamily="34" charset="0"/>
              </a:rPr>
              <a:t>koje </a:t>
            </a:r>
            <a:r>
              <a:rPr lang="vi-VN">
                <a:latin typeface="Calibri" pitchFamily="34" charset="0"/>
              </a:rPr>
              <a:t>govore pregledniku </a:t>
            </a:r>
            <a:r>
              <a:rPr lang="hr-HR" smtClean="0">
                <a:latin typeface="Calibri" pitchFamily="34" charset="0"/>
              </a:rPr>
              <a:t>kako</a:t>
            </a:r>
          </a:p>
          <a:p>
            <a:pPr marL="0" indent="0">
              <a:buNone/>
            </a:pPr>
            <a:r>
              <a:rPr lang="hr-HR" smtClean="0">
                <a:latin typeface="Calibri" pitchFamily="34" charset="0"/>
              </a:rPr>
              <a:t>    </a:t>
            </a:r>
            <a:r>
              <a:rPr lang="vi-VN" smtClean="0">
                <a:latin typeface="Calibri" pitchFamily="34" charset="0"/>
              </a:rPr>
              <a:t>prikazati </a:t>
            </a:r>
            <a:r>
              <a:rPr lang="vi-VN">
                <a:latin typeface="Calibri" pitchFamily="34" charset="0"/>
              </a:rPr>
              <a:t>sadržaj</a:t>
            </a:r>
          </a:p>
          <a:p>
            <a:r>
              <a:rPr lang="vi-VN">
                <a:latin typeface="Calibri" pitchFamily="34" charset="0"/>
              </a:rPr>
              <a:t>postoje različiti </a:t>
            </a:r>
            <a:r>
              <a:rPr lang="vi-VN" smtClean="0">
                <a:latin typeface="Calibri" pitchFamily="34" charset="0"/>
              </a:rPr>
              <a:t>način</a:t>
            </a:r>
            <a:r>
              <a:rPr lang="hr-HR" smtClean="0">
                <a:latin typeface="Calibri" pitchFamily="34" charset="0"/>
              </a:rPr>
              <a:t>i</a:t>
            </a:r>
            <a:r>
              <a:rPr lang="vi-VN" smtClean="0">
                <a:latin typeface="Calibri" pitchFamily="34" charset="0"/>
              </a:rPr>
              <a:t> </a:t>
            </a:r>
            <a:r>
              <a:rPr lang="vi-VN">
                <a:latin typeface="Calibri" pitchFamily="34" charset="0"/>
              </a:rPr>
              <a:t>kako uključiti </a:t>
            </a:r>
            <a:endParaRPr lang="hr-HR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hr-HR" smtClean="0">
                <a:latin typeface="Calibri" pitchFamily="34" charset="0"/>
              </a:rPr>
              <a:t>    </a:t>
            </a:r>
            <a:r>
              <a:rPr lang="vi-VN" smtClean="0">
                <a:latin typeface="Calibri" pitchFamily="34" charset="0"/>
              </a:rPr>
              <a:t>stilove </a:t>
            </a:r>
            <a:r>
              <a:rPr lang="vi-VN">
                <a:latin typeface="Calibri" pitchFamily="34" charset="0"/>
              </a:rPr>
              <a:t>na </a:t>
            </a:r>
            <a:r>
              <a:rPr lang="vi-VN" smtClean="0">
                <a:latin typeface="Calibri" pitchFamily="34" charset="0"/>
              </a:rPr>
              <a:t>stranicu</a:t>
            </a:r>
            <a:endParaRPr lang="vi-VN">
              <a:latin typeface="Calibri" pitchFamily="34" charset="0"/>
            </a:endParaRPr>
          </a:p>
          <a:p>
            <a:r>
              <a:rPr lang="vi-VN">
                <a:latin typeface="Calibri" pitchFamily="34" charset="0"/>
              </a:rPr>
              <a:t>najjednostavniji </a:t>
            </a:r>
            <a:r>
              <a:rPr lang="hr-HR">
                <a:latin typeface="Calibri" pitchFamily="34" charset="0"/>
              </a:rPr>
              <a:t>z</a:t>
            </a:r>
            <a:r>
              <a:rPr lang="vi-VN" smtClean="0">
                <a:latin typeface="Calibri" pitchFamily="34" charset="0"/>
              </a:rPr>
              <a:t>a </a:t>
            </a:r>
            <a:r>
              <a:rPr lang="vi-VN">
                <a:latin typeface="Calibri" pitchFamily="34" charset="0"/>
              </a:rPr>
              <a:t>isprobavanje je dodati &lt;style&gt; element u &lt;</a:t>
            </a:r>
            <a:r>
              <a:rPr lang="vi-VN" smtClean="0">
                <a:latin typeface="Calibri" pitchFamily="34" charset="0"/>
              </a:rPr>
              <a:t>head&gt;</a:t>
            </a:r>
            <a:endParaRPr lang="hr-HR" smtClean="0">
              <a:latin typeface="Calibri" pitchFamily="34" charset="0"/>
            </a:endParaRP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09358"/>
            <a:ext cx="2301084" cy="26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CSS-a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hr-HR" sz="2400" smtClean="0">
                <a:latin typeface="Calibri" pitchFamily="34" charset="0"/>
              </a:rPr>
              <a:t>S</a:t>
            </a:r>
            <a:r>
              <a:rPr lang="vi-VN" sz="2400" smtClean="0">
                <a:latin typeface="Calibri" pitchFamily="34" charset="0"/>
              </a:rPr>
              <a:t>vako </a:t>
            </a:r>
            <a:r>
              <a:rPr lang="vi-VN" sz="2400">
                <a:latin typeface="Calibri" pitchFamily="34" charset="0"/>
              </a:rPr>
              <a:t>pravilo se sastoji od:</a:t>
            </a:r>
          </a:p>
          <a:p>
            <a:pPr lvl="1"/>
            <a:r>
              <a:rPr lang="vi-VN" sz="2000">
                <a:latin typeface="Calibri" pitchFamily="34" charset="0"/>
              </a:rPr>
              <a:t>selektora (selector) - može biti recimo HTML element na koji se stil odnosti (body, p, table, ...)</a:t>
            </a:r>
          </a:p>
          <a:p>
            <a:pPr lvl="1"/>
            <a:r>
              <a:rPr lang="vi-VN" sz="2000">
                <a:latin typeface="Calibri" pitchFamily="34" charset="0"/>
              </a:rPr>
              <a:t>za svaki selektor, postoji lista svojstava (properties)</a:t>
            </a:r>
          </a:p>
          <a:p>
            <a:pPr lvl="1"/>
            <a:r>
              <a:rPr lang="vi-VN" sz="2000">
                <a:latin typeface="Calibri" pitchFamily="34" charset="0"/>
              </a:rPr>
              <a:t>pišu se unutar {}</a:t>
            </a:r>
          </a:p>
          <a:p>
            <a:pPr lvl="1"/>
            <a:r>
              <a:rPr lang="vi-VN" sz="2000">
                <a:latin typeface="Calibri" pitchFamily="34" charset="0"/>
              </a:rPr>
              <a:t>riječi poput color, font, background-color</a:t>
            </a:r>
          </a:p>
          <a:p>
            <a:pPr lvl="1"/>
            <a:r>
              <a:rPr lang="vi-VN" sz="2000">
                <a:latin typeface="Calibri" pitchFamily="34" charset="0"/>
              </a:rPr>
              <a:t>svako svojstvo ima vrijednost (value)</a:t>
            </a:r>
          </a:p>
          <a:p>
            <a:pPr lvl="1"/>
            <a:r>
              <a:rPr lang="vi-VN" sz="2000">
                <a:latin typeface="Calibri" pitchFamily="34" charset="0"/>
              </a:rPr>
              <a:t>; se koristi za </a:t>
            </a:r>
            <a:r>
              <a:rPr lang="vi-VN" sz="2000" smtClean="0">
                <a:latin typeface="Calibri" pitchFamily="34" charset="0"/>
              </a:rPr>
              <a:t>ra</a:t>
            </a:r>
            <a:r>
              <a:rPr lang="hr-HR" sz="2000" smtClean="0">
                <a:latin typeface="Calibri" pitchFamily="34" charset="0"/>
              </a:rPr>
              <a:t>z</a:t>
            </a:r>
            <a:r>
              <a:rPr lang="vi-VN" sz="2000" smtClean="0">
                <a:latin typeface="Calibri" pitchFamily="34" charset="0"/>
              </a:rPr>
              <a:t>dvajanje svojstava</a:t>
            </a:r>
            <a:endParaRPr lang="hr-HR" sz="2000">
              <a:latin typeface="Calibri" pitchFamily="34" charset="0"/>
            </a:endParaRPr>
          </a:p>
          <a:p>
            <a:pPr lvl="1"/>
            <a:endParaRPr lang="vi-VN" sz="1400">
              <a:latin typeface="Calibri" pitchFamily="34" charset="0"/>
            </a:endParaRPr>
          </a:p>
          <a:p>
            <a:pPr marL="0" indent="0">
              <a:buNone/>
            </a:pPr>
            <a:r>
              <a:rPr lang="hr-HR" sz="2100">
                <a:latin typeface="Calibri" pitchFamily="34" charset="0"/>
              </a:rPr>
              <a:t> </a:t>
            </a:r>
            <a:r>
              <a:rPr lang="hr-HR" sz="2100" smtClean="0">
                <a:latin typeface="Calibri" pitchFamily="34" charset="0"/>
              </a:rPr>
              <a:t>     </a:t>
            </a:r>
            <a:r>
              <a:rPr lang="vi-VN" sz="2100" smtClean="0">
                <a:latin typeface="Calibri" pitchFamily="34" charset="0"/>
              </a:rPr>
              <a:t>body </a:t>
            </a:r>
            <a:r>
              <a:rPr lang="vi-VN" sz="2100">
                <a:latin typeface="Calibri" pitchFamily="34" charset="0"/>
              </a:rPr>
              <a:t>{</a:t>
            </a:r>
          </a:p>
          <a:p>
            <a:pPr marL="0" indent="0">
              <a:buNone/>
            </a:pPr>
            <a:r>
              <a:rPr lang="vi-VN" sz="2100">
                <a:latin typeface="Calibri" pitchFamily="34" charset="0"/>
              </a:rPr>
              <a:t>	font-size: 120%;</a:t>
            </a:r>
          </a:p>
          <a:p>
            <a:pPr marL="0" indent="0">
              <a:buNone/>
            </a:pPr>
            <a:r>
              <a:rPr lang="vi-VN" sz="2100">
                <a:latin typeface="Calibri" pitchFamily="34" charset="0"/>
              </a:rPr>
              <a:t>	color: blue;</a:t>
            </a:r>
          </a:p>
          <a:p>
            <a:pPr marL="0" indent="0">
              <a:buNone/>
            </a:pPr>
            <a:r>
              <a:rPr lang="vi-VN" sz="2100">
                <a:latin typeface="Calibri" pitchFamily="34" charset="0"/>
              </a:rPr>
              <a:t>    </a:t>
            </a:r>
            <a:r>
              <a:rPr lang="hr-HR" sz="2100" smtClean="0">
                <a:latin typeface="Calibri" pitchFamily="34" charset="0"/>
              </a:rPr>
              <a:t>  </a:t>
            </a:r>
            <a:r>
              <a:rPr lang="vi-VN" sz="2100" smtClean="0">
                <a:latin typeface="Calibri" pitchFamily="34" charset="0"/>
              </a:rPr>
              <a:t>}</a:t>
            </a:r>
            <a:endParaRPr lang="vi-VN" sz="210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4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Boje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hr-HR" sz="2400" dirty="0">
                <a:latin typeface="Calibri" pitchFamily="34" charset="0"/>
              </a:rPr>
              <a:t>boje se primjenjuju preko color i background-color svojstava</a:t>
            </a:r>
          </a:p>
          <a:p>
            <a:r>
              <a:rPr lang="hr-HR" sz="2400" dirty="0">
                <a:latin typeface="Calibri" pitchFamily="34" charset="0"/>
              </a:rPr>
              <a:t>vrijednost se može unositi po eng. nazivu, rgb(red, green, blue) ili hex code-u</a:t>
            </a:r>
          </a:p>
          <a:p>
            <a:r>
              <a:rPr lang="hr-HR" sz="2400" dirty="0">
                <a:latin typeface="Calibri" pitchFamily="34" charset="0"/>
              </a:rPr>
              <a:t>primjer iste crvene </a:t>
            </a:r>
            <a:r>
              <a:rPr lang="hr-HR" sz="2400" dirty="0" smtClean="0">
                <a:latin typeface="Calibri" pitchFamily="34" charset="0"/>
              </a:rPr>
              <a:t>boje: red, rgb(255,0,0</a:t>
            </a:r>
            <a:r>
              <a:rPr lang="hr-HR" sz="2400" dirty="0" smtClean="0">
                <a:latin typeface="Calibri" pitchFamily="34" charset="0"/>
              </a:rPr>
              <a:t>), </a:t>
            </a:r>
            <a:r>
              <a:rPr lang="hr-HR" sz="2400" dirty="0" smtClean="0">
                <a:latin typeface="Calibri" pitchFamily="34" charset="0"/>
              </a:rPr>
              <a:t>#ff0000, #</a:t>
            </a:r>
            <a:r>
              <a:rPr lang="hr-HR" sz="2400" dirty="0">
                <a:latin typeface="Calibri" pitchFamily="34" charset="0"/>
              </a:rPr>
              <a:t>f00</a:t>
            </a:r>
            <a:endParaRPr lang="vi-VN" sz="1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hr-HR" sz="2100" dirty="0">
                <a:latin typeface="Calibri" pitchFamily="34" charset="0"/>
              </a:rPr>
              <a:t> </a:t>
            </a:r>
            <a:r>
              <a:rPr lang="hr-HR" sz="2100" dirty="0" smtClean="0">
                <a:latin typeface="Calibri" pitchFamily="34" charset="0"/>
              </a:rPr>
              <a:t>     </a:t>
            </a:r>
            <a:endParaRPr lang="vi-VN" sz="21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164"/>
          <p:cNvSpPr txBox="1"/>
          <p:nvPr/>
        </p:nvSpPr>
        <p:spPr>
          <a:xfrm>
            <a:off x="2987824" y="3111874"/>
            <a:ext cx="5151124" cy="305343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body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	font-size: 120%;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	color: blue;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}</a:t>
            </a:r>
          </a:p>
          <a:p>
            <a:endParaRPr lang="en-US" sz="21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h1 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	color: #</a:t>
            </a:r>
            <a:r>
              <a:rPr lang="en-US" sz="21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ffc</a:t>
            </a: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	background-color: #009;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00">
                <a:solidFill>
                  <a:srgbClr val="000000"/>
                </a:solidFill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4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Tekst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vi-VN" sz="1900">
                <a:latin typeface="Calibri" pitchFamily="34" charset="0"/>
              </a:rPr>
              <a:t>oblik teksta se može mjenjati sa nekoliko svojstava</a:t>
            </a:r>
          </a:p>
          <a:p>
            <a:r>
              <a:rPr lang="vi-VN" sz="1900">
                <a:latin typeface="Calibri" pitchFamily="34" charset="0"/>
              </a:rPr>
              <a:t>font-family</a:t>
            </a:r>
          </a:p>
          <a:p>
            <a:r>
              <a:rPr lang="vi-VN" sz="1900">
                <a:latin typeface="Calibri" pitchFamily="34" charset="0"/>
              </a:rPr>
              <a:t>font koji mora biti prisutan na korisničkom računalu</a:t>
            </a:r>
          </a:p>
          <a:p>
            <a:r>
              <a:rPr lang="vi-VN" sz="1900">
                <a:latin typeface="Calibri" pitchFamily="34" charset="0"/>
              </a:rPr>
              <a:t>postoji nekoliko "sigurnih" fontova koji se najčešće upotrebljavaju: </a:t>
            </a:r>
            <a:r>
              <a:rPr lang="vi-VN" sz="1900" smtClean="0">
                <a:latin typeface="Calibri" pitchFamily="34" charset="0"/>
              </a:rPr>
              <a:t>ari</a:t>
            </a:r>
            <a:r>
              <a:rPr lang="hr-HR" sz="1900" smtClean="0">
                <a:latin typeface="Calibri" pitchFamily="34" charset="0"/>
              </a:rPr>
              <a:t>a</a:t>
            </a:r>
            <a:r>
              <a:rPr lang="vi-VN" sz="1900" smtClean="0">
                <a:latin typeface="Calibri" pitchFamily="34" charset="0"/>
              </a:rPr>
              <a:t>l</a:t>
            </a:r>
            <a:r>
              <a:rPr lang="vi-VN" sz="1900">
                <a:latin typeface="Calibri" pitchFamily="34" charset="0"/>
              </a:rPr>
              <a:t>, verdana, times new roman</a:t>
            </a:r>
          </a:p>
          <a:p>
            <a:r>
              <a:rPr lang="vi-VN" sz="1900">
                <a:latin typeface="Calibri" pitchFamily="34" charset="0"/>
              </a:rPr>
              <a:t>može se i navesti više fontova odvojenih zarezom pa će se koristiti prvi koji se nađe</a:t>
            </a:r>
          </a:p>
          <a:p>
            <a:r>
              <a:rPr lang="vi-VN" sz="1900">
                <a:latin typeface="Calibri" pitchFamily="34" charset="0"/>
              </a:rPr>
              <a:t>također, mogu se koristiti generičke porodice fontova</a:t>
            </a:r>
          </a:p>
          <a:p>
            <a:pPr lvl="1"/>
            <a:r>
              <a:rPr lang="vi-VN" sz="1800">
                <a:latin typeface="Calibri" pitchFamily="34" charset="0"/>
              </a:rPr>
              <a:t>serif (Georgia, Times New Roman, Garamond)</a:t>
            </a:r>
          </a:p>
          <a:p>
            <a:pPr lvl="1"/>
            <a:r>
              <a:rPr lang="vi-VN" sz="1800">
                <a:latin typeface="Calibri" pitchFamily="34" charset="0"/>
              </a:rPr>
              <a:t>sans-serif (Verdana, Arial, Helvetica)</a:t>
            </a:r>
          </a:p>
          <a:p>
            <a:pPr lvl="1"/>
            <a:r>
              <a:rPr lang="vi-VN" sz="1800">
                <a:latin typeface="Calibri" pitchFamily="34" charset="0"/>
              </a:rPr>
              <a:t>monospace (Courier)</a:t>
            </a:r>
          </a:p>
          <a:p>
            <a:pPr lvl="1"/>
            <a:r>
              <a:rPr lang="vi-VN" sz="1800">
                <a:latin typeface="Calibri" pitchFamily="34" charset="0"/>
              </a:rPr>
              <a:t>cursiva (Lucida Handwriting</a:t>
            </a:r>
          </a:p>
          <a:p>
            <a:pPr lvl="1"/>
            <a:r>
              <a:rPr lang="vi-VN" sz="1800">
                <a:latin typeface="Calibri" pitchFamily="34" charset="0"/>
              </a:rPr>
              <a:t>fantasy (Comic </a:t>
            </a:r>
            <a:r>
              <a:rPr lang="vi-VN" sz="1800" smtClean="0">
                <a:latin typeface="Calibri" pitchFamily="34" charset="0"/>
              </a:rPr>
              <a:t>Sans)</a:t>
            </a:r>
            <a:endParaRPr lang="hr-HR" sz="1800" smtClean="0">
              <a:latin typeface="Calibri" pitchFamily="34" charset="0"/>
            </a:endParaRPr>
          </a:p>
          <a:p>
            <a:pPr marL="457200" lvl="1" indent="0">
              <a:buNone/>
            </a:pPr>
            <a:r>
              <a:rPr lang="en-US" sz="19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font-family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Arial, Helvetica, sans-serif;</a:t>
            </a:r>
          </a:p>
          <a:p>
            <a:pPr lvl="1"/>
            <a:endParaRPr lang="vi-VN" sz="2000">
              <a:latin typeface="Calibri" pitchFamily="34" charset="0"/>
            </a:endParaRPr>
          </a:p>
          <a:p>
            <a:endParaRPr lang="vi-VN" sz="240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3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1442</Words>
  <Application>Microsoft Office PowerPoint</Application>
  <PresentationFormat>On-screen Show (4:3)</PresentationFormat>
  <Paragraphs>421</Paragraphs>
  <Slides>36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Oblikovanje web stranica</vt:lpstr>
      <vt:lpstr>O HTML-u</vt:lpstr>
      <vt:lpstr>O HTML-u</vt:lpstr>
      <vt:lpstr>Odvajanje prezentacije i sadržaja</vt:lpstr>
      <vt:lpstr>Cascading Style Sheets (CSS)</vt:lpstr>
      <vt:lpstr>Upotreba CSS-a</vt:lpstr>
      <vt:lpstr>Upotreba CSS-a</vt:lpstr>
      <vt:lpstr>Boje</vt:lpstr>
      <vt:lpstr>Tekst</vt:lpstr>
      <vt:lpstr>Tekst</vt:lpstr>
      <vt:lpstr>CSS jedinice</vt:lpstr>
      <vt:lpstr>CSS jedinice</vt:lpstr>
      <vt:lpstr>Model kutije (box model)</vt:lpstr>
      <vt:lpstr>Model kutije (box model)</vt:lpstr>
      <vt:lpstr>Model kutije (box model)</vt:lpstr>
      <vt:lpstr>Uključivanje CSS-a u HTML</vt:lpstr>
      <vt:lpstr>Uključivanje CSS-a u HTML</vt:lpstr>
      <vt:lpstr>Klase i ID selektori</vt:lpstr>
      <vt:lpstr>Grupiranje selektora</vt:lpstr>
      <vt:lpstr>Struktura HTML stranice</vt:lpstr>
      <vt:lpstr>Struktura HTML stranice</vt:lpstr>
      <vt:lpstr>Selektor djeteta (child selektor)</vt:lpstr>
      <vt:lpstr>Selektor potomka (descendent selektor)</vt:lpstr>
      <vt:lpstr>Selektor braće (adjecent/sibling selektor)</vt:lpstr>
      <vt:lpstr>Pseudo klase (pseudo classes)</vt:lpstr>
      <vt:lpstr>Pseudo klase (pseudo classes)</vt:lpstr>
      <vt:lpstr>Selektori preko atributa(attribute selectors)</vt:lpstr>
      <vt:lpstr>Univezalni selector * (universal)</vt:lpstr>
      <vt:lpstr>Shorthand svojstva</vt:lpstr>
      <vt:lpstr>!important</vt:lpstr>
      <vt:lpstr>Pseudo elementi</vt:lpstr>
      <vt:lpstr>Nasljeđivanje (inheritance)</vt:lpstr>
      <vt:lpstr>DIV vs. TABLE</vt:lpstr>
      <vt:lpstr>DIV vs. TABLE</vt:lpstr>
      <vt:lpstr>DIV vs. TABLE</vt:lpstr>
      <vt:lpstr>Kraj 2.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73</cp:revision>
  <dcterms:created xsi:type="dcterms:W3CDTF">2013-02-08T11:07:18Z</dcterms:created>
  <dcterms:modified xsi:type="dcterms:W3CDTF">2013-03-07T17:01:45Z</dcterms:modified>
</cp:coreProperties>
</file>